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455" r:id="rId2"/>
    <p:sldId id="467" r:id="rId3"/>
    <p:sldId id="461" r:id="rId4"/>
    <p:sldId id="462" r:id="rId5"/>
    <p:sldId id="463" r:id="rId6"/>
    <p:sldId id="464" r:id="rId7"/>
    <p:sldId id="468" r:id="rId8"/>
    <p:sldId id="425" r:id="rId9"/>
    <p:sldId id="426" r:id="rId10"/>
    <p:sldId id="429" r:id="rId11"/>
    <p:sldId id="469" r:id="rId12"/>
    <p:sldId id="444" r:id="rId13"/>
    <p:sldId id="445" r:id="rId14"/>
    <p:sldId id="448" r:id="rId15"/>
    <p:sldId id="449" r:id="rId16"/>
    <p:sldId id="450" r:id="rId17"/>
    <p:sldId id="451" r:id="rId18"/>
    <p:sldId id="452" r:id="rId19"/>
    <p:sldId id="453" r:id="rId20"/>
    <p:sldId id="471" r:id="rId21"/>
    <p:sldId id="459" r:id="rId22"/>
    <p:sldId id="460" r:id="rId23"/>
    <p:sldId id="470" r:id="rId24"/>
    <p:sldId id="454" r:id="rId25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B5433"/>
    <a:srgbClr val="A2965C"/>
    <a:srgbClr val="C49F00"/>
    <a:srgbClr val="786F44"/>
    <a:srgbClr val="FFCC66"/>
    <a:srgbClr val="FCA11C"/>
    <a:srgbClr val="F55F23"/>
    <a:srgbClr val="E6BA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3153" autoAdjust="0"/>
  </p:normalViewPr>
  <p:slideViewPr>
    <p:cSldViewPr>
      <p:cViewPr>
        <p:scale>
          <a:sx n="70" d="100"/>
          <a:sy n="70" d="100"/>
        </p:scale>
        <p:origin x="-1380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56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86503424"/>
        <c:axId val="86819584"/>
      </c:lineChart>
      <c:catAx>
        <c:axId val="86503424"/>
        <c:scaling>
          <c:orientation val="minMax"/>
        </c:scaling>
        <c:axPos val="b"/>
        <c:numFmt formatCode="General" sourceLinked="1"/>
        <c:tickLblPos val="nextTo"/>
        <c:crossAx val="86819584"/>
        <c:crosses val="autoZero"/>
        <c:auto val="1"/>
        <c:lblAlgn val="ctr"/>
        <c:lblOffset val="100"/>
      </c:catAx>
      <c:valAx>
        <c:axId val="86819584"/>
        <c:scaling>
          <c:orientation val="minMax"/>
        </c:scaling>
        <c:axPos val="l"/>
        <c:majorGridlines/>
        <c:numFmt formatCode="General" sourceLinked="1"/>
        <c:tickLblPos val="nextTo"/>
        <c:crossAx val="86503424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2026"/>
          <c:y val="0.83273553680042156"/>
          <c:w val="0.15545316928758354"/>
          <c:h val="8.6624734782403706E-2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56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108416384"/>
        <c:axId val="109655552"/>
      </c:lineChart>
      <c:catAx>
        <c:axId val="108416384"/>
        <c:scaling>
          <c:orientation val="minMax"/>
        </c:scaling>
        <c:axPos val="b"/>
        <c:numFmt formatCode="General" sourceLinked="1"/>
        <c:tickLblPos val="nextTo"/>
        <c:crossAx val="109655552"/>
        <c:crosses val="autoZero"/>
        <c:auto val="1"/>
        <c:lblAlgn val="ctr"/>
        <c:lblOffset val="100"/>
      </c:catAx>
      <c:valAx>
        <c:axId val="109655552"/>
        <c:scaling>
          <c:orientation val="minMax"/>
        </c:scaling>
        <c:axPos val="l"/>
        <c:majorGridlines/>
        <c:numFmt formatCode="General" sourceLinked="1"/>
        <c:tickLblPos val="nextTo"/>
        <c:crossAx val="108416384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202"/>
          <c:y val="0.83273553680042134"/>
          <c:w val="0.15545316928758354"/>
          <c:h val="8.6624734782403706E-2"/>
        </c:manualLayout>
      </c:layout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800DE-8927-42CA-9BE2-0492CCF5F17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AA99F5-BD45-4A64-82ED-BF2F092AA6FB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Identification Phase – </a:t>
          </a:r>
          <a:r>
            <a:rPr lang="en-US" sz="1600" dirty="0" smtClean="0">
              <a:solidFill>
                <a:schemeClr val="tx1"/>
              </a:solidFill>
            </a:rPr>
            <a:t>Identifying leading practices with greatest  potential to address major risks</a:t>
          </a:r>
        </a:p>
        <a:p>
          <a:endParaRPr lang="en-US" sz="1200" dirty="0"/>
        </a:p>
      </dgm:t>
    </dgm:pt>
    <dgm:pt modelId="{AEFF93DA-8983-4BE3-B118-16536B26E39B}" type="parTrans" cxnId="{DCB9364A-22C9-49EB-A15C-DB01912386FE}">
      <dgm:prSet/>
      <dgm:spPr/>
      <dgm:t>
        <a:bodyPr/>
        <a:lstStyle/>
        <a:p>
          <a:endParaRPr lang="en-US" sz="1600"/>
        </a:p>
      </dgm:t>
    </dgm:pt>
    <dgm:pt modelId="{E70EBB20-C551-44B1-A579-1DE8DC98129D}" type="sibTrans" cxnId="{DCB9364A-22C9-49EB-A15C-DB01912386FE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B2C4C9F9-7C31-420C-AEFA-A3F967EA644B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Documentation Phase </a:t>
          </a:r>
          <a:r>
            <a:rPr lang="en-US" sz="1600" dirty="0" smtClean="0">
              <a:solidFill>
                <a:schemeClr val="tx1"/>
              </a:solidFill>
            </a:rPr>
            <a:t>– Documenting the leading practice at the source mine where it already applied</a:t>
          </a:r>
          <a:endParaRPr lang="en-US" sz="1600" dirty="0">
            <a:solidFill>
              <a:schemeClr val="tx1"/>
            </a:solidFill>
          </a:endParaRPr>
        </a:p>
      </dgm:t>
    </dgm:pt>
    <dgm:pt modelId="{2A6818B4-C767-43CA-89D3-B33E3C5E9687}" type="parTrans" cxnId="{E7D1FBD8-A81E-4C29-AC34-9CDACF788B39}">
      <dgm:prSet/>
      <dgm:spPr/>
      <dgm:t>
        <a:bodyPr/>
        <a:lstStyle/>
        <a:p>
          <a:endParaRPr lang="en-US" sz="1600"/>
        </a:p>
      </dgm:t>
    </dgm:pt>
    <dgm:pt modelId="{A6168B8B-795E-407F-991B-C4BA10FA8B0D}" type="sibTrans" cxnId="{E7D1FBD8-A81E-4C29-AC34-9CDACF788B3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7687BADB-5921-463F-9F68-1B987B60D5DC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Demonstration Phase – </a:t>
          </a:r>
          <a:r>
            <a:rPr lang="en-US" sz="1600" b="0" dirty="0" smtClean="0">
              <a:solidFill>
                <a:schemeClr val="tx1"/>
              </a:solidFill>
            </a:rPr>
            <a:t>Demonstrating the leading practice at another operating mine</a:t>
          </a:r>
          <a:endParaRPr lang="en-US" sz="1600" b="0" dirty="0">
            <a:solidFill>
              <a:schemeClr val="tx1"/>
            </a:solidFill>
          </a:endParaRPr>
        </a:p>
      </dgm:t>
    </dgm:pt>
    <dgm:pt modelId="{3D99DECF-73D5-4D60-B693-7A70B5DAE8C9}" type="parTrans" cxnId="{396EBFF3-CBF9-47E2-849B-AF8F0EDD9059}">
      <dgm:prSet/>
      <dgm:spPr/>
      <dgm:t>
        <a:bodyPr/>
        <a:lstStyle/>
        <a:p>
          <a:endParaRPr lang="en-US" sz="1600"/>
        </a:p>
      </dgm:t>
    </dgm:pt>
    <dgm:pt modelId="{3056C7B5-4231-4591-B5DC-DDC25D992CAF}" type="sibTrans" cxnId="{396EBFF3-CBF9-47E2-849B-AF8F0EDD905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551F3B4C-EDD5-41F3-811D-9E84E84FD634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Facilitation Phase </a:t>
          </a:r>
          <a:r>
            <a:rPr lang="en-US" sz="1600" dirty="0" smtClean="0">
              <a:solidFill>
                <a:schemeClr val="tx1"/>
              </a:solidFill>
            </a:rPr>
            <a:t>– Facilitating the widespread adoption of the practice</a:t>
          </a:r>
          <a:endParaRPr lang="en-US" sz="1600" dirty="0">
            <a:solidFill>
              <a:schemeClr val="tx1"/>
            </a:solidFill>
          </a:endParaRPr>
        </a:p>
      </dgm:t>
    </dgm:pt>
    <dgm:pt modelId="{D6A212BF-ECA7-4228-A12D-B1CD0C7560D4}" type="parTrans" cxnId="{BB5311BC-D8FC-488D-9F2B-9270393587CC}">
      <dgm:prSet/>
      <dgm:spPr/>
      <dgm:t>
        <a:bodyPr/>
        <a:lstStyle/>
        <a:p>
          <a:endParaRPr lang="en-US" sz="1600"/>
        </a:p>
      </dgm:t>
    </dgm:pt>
    <dgm:pt modelId="{7E300EA6-3398-472D-A345-AFC5BBF4CB7E}" type="sibTrans" cxnId="{BB5311BC-D8FC-488D-9F2B-9270393587CC}">
      <dgm:prSet/>
      <dgm:spPr/>
      <dgm:t>
        <a:bodyPr/>
        <a:lstStyle/>
        <a:p>
          <a:endParaRPr lang="en-US" sz="1600"/>
        </a:p>
      </dgm:t>
    </dgm:pt>
    <dgm:pt modelId="{E01280F3-A9FA-4D25-B9B2-223CC3FFD7FD}" type="pres">
      <dgm:prSet presAssocID="{A3D800DE-8927-42CA-9BE2-0492CCF5F1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CAE22D-A280-4D76-A11F-46780C702329}" type="pres">
      <dgm:prSet presAssocID="{A3D800DE-8927-42CA-9BE2-0492CCF5F170}" presName="dummyMaxCanvas" presStyleCnt="0">
        <dgm:presLayoutVars/>
      </dgm:prSet>
      <dgm:spPr/>
    </dgm:pt>
    <dgm:pt modelId="{C709E011-59E3-423A-9E22-3A0540DB9189}" type="pres">
      <dgm:prSet presAssocID="{A3D800DE-8927-42CA-9BE2-0492CCF5F170}" presName="FourNodes_1" presStyleLbl="node1" presStyleIdx="0" presStyleCnt="4" custScaleX="109375" custLinFactNeighborX="-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A180F-8FDD-4870-85FA-C6EEC6EA822E}" type="pres">
      <dgm:prSet presAssocID="{A3D800DE-8927-42CA-9BE2-0492CCF5F17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97E9-71C2-4A5D-BF19-3CDE5620D52D}" type="pres">
      <dgm:prSet presAssocID="{A3D800DE-8927-42CA-9BE2-0492CCF5F170}" presName="FourNodes_3" presStyleLbl="node1" presStyleIdx="2" presStyleCnt="4" custLinFactNeighborX="-1000" custLinFactNeighborY="-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B5761-3EF6-4A61-9249-F655127A5773}" type="pres">
      <dgm:prSet presAssocID="{A3D800DE-8927-42CA-9BE2-0492CCF5F170}" presName="FourNodes_4" presStyleLbl="node1" presStyleIdx="3" presStyleCnt="4" custLinFactNeighborX="-1563" custLinFactNeighborY="-5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5B33B-ADAD-4FF1-B69A-96E91C32C0FD}" type="pres">
      <dgm:prSet presAssocID="{A3D800DE-8927-42CA-9BE2-0492CCF5F17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DE0A-B367-490C-A74A-5051B7C9DD75}" type="pres">
      <dgm:prSet presAssocID="{A3D800DE-8927-42CA-9BE2-0492CCF5F17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428E0-10BD-4B15-8041-0AC5C952AE10}" type="pres">
      <dgm:prSet presAssocID="{A3D800DE-8927-42CA-9BE2-0492CCF5F17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C167F-F315-4C3E-9B91-0ACD3CA4D4B5}" type="pres">
      <dgm:prSet presAssocID="{A3D800DE-8927-42CA-9BE2-0492CCF5F17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D207D-E940-4922-99F0-F8FE697CA366}" type="pres">
      <dgm:prSet presAssocID="{A3D800DE-8927-42CA-9BE2-0492CCF5F17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6755C-2732-4C14-8306-E59D067B0666}" type="pres">
      <dgm:prSet presAssocID="{A3D800DE-8927-42CA-9BE2-0492CCF5F17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921BB-CBA5-4068-92E3-02B9A4778C01}" type="pres">
      <dgm:prSet presAssocID="{A3D800DE-8927-42CA-9BE2-0492CCF5F17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6EBFF3-CBF9-47E2-849B-AF8F0EDD9059}" srcId="{A3D800DE-8927-42CA-9BE2-0492CCF5F170}" destId="{7687BADB-5921-463F-9F68-1B987B60D5DC}" srcOrd="2" destOrd="0" parTransId="{3D99DECF-73D5-4D60-B693-7A70B5DAE8C9}" sibTransId="{3056C7B5-4231-4591-B5DC-DDC25D992CAF}"/>
    <dgm:cxn modelId="{DCB9364A-22C9-49EB-A15C-DB01912386FE}" srcId="{A3D800DE-8927-42CA-9BE2-0492CCF5F170}" destId="{68AA99F5-BD45-4A64-82ED-BF2F092AA6FB}" srcOrd="0" destOrd="0" parTransId="{AEFF93DA-8983-4BE3-B118-16536B26E39B}" sibTransId="{E70EBB20-C551-44B1-A579-1DE8DC98129D}"/>
    <dgm:cxn modelId="{42B8FF37-1CAE-4C4F-A737-02042C39687C}" type="presOf" srcId="{A3D800DE-8927-42CA-9BE2-0492CCF5F170}" destId="{E01280F3-A9FA-4D25-B9B2-223CC3FFD7FD}" srcOrd="0" destOrd="0" presId="urn:microsoft.com/office/officeart/2005/8/layout/vProcess5"/>
    <dgm:cxn modelId="{05938558-25AE-4F79-87BD-C71D9D8EC8B9}" type="presOf" srcId="{7687BADB-5921-463F-9F68-1B987B60D5DC}" destId="{40A6755C-2732-4C14-8306-E59D067B0666}" srcOrd="1" destOrd="0" presId="urn:microsoft.com/office/officeart/2005/8/layout/vProcess5"/>
    <dgm:cxn modelId="{BB5311BC-D8FC-488D-9F2B-9270393587CC}" srcId="{A3D800DE-8927-42CA-9BE2-0492CCF5F170}" destId="{551F3B4C-EDD5-41F3-811D-9E84E84FD634}" srcOrd="3" destOrd="0" parTransId="{D6A212BF-ECA7-4228-A12D-B1CD0C7560D4}" sibTransId="{7E300EA6-3398-472D-A345-AFC5BBF4CB7E}"/>
    <dgm:cxn modelId="{46826908-AF2B-4352-A7A2-AD91E7C65558}" type="presOf" srcId="{68AA99F5-BD45-4A64-82ED-BF2F092AA6FB}" destId="{C709E011-59E3-423A-9E22-3A0540DB9189}" srcOrd="0" destOrd="0" presId="urn:microsoft.com/office/officeart/2005/8/layout/vProcess5"/>
    <dgm:cxn modelId="{E7D1FBD8-A81E-4C29-AC34-9CDACF788B39}" srcId="{A3D800DE-8927-42CA-9BE2-0492CCF5F170}" destId="{B2C4C9F9-7C31-420C-AEFA-A3F967EA644B}" srcOrd="1" destOrd="0" parTransId="{2A6818B4-C767-43CA-89D3-B33E3C5E9687}" sibTransId="{A6168B8B-795E-407F-991B-C4BA10FA8B0D}"/>
    <dgm:cxn modelId="{04145F24-AEFE-4222-BD08-B659BC9F31D8}" type="presOf" srcId="{B2C4C9F9-7C31-420C-AEFA-A3F967EA644B}" destId="{C8CA180F-8FDD-4870-85FA-C6EEC6EA822E}" srcOrd="0" destOrd="0" presId="urn:microsoft.com/office/officeart/2005/8/layout/vProcess5"/>
    <dgm:cxn modelId="{E6CFA992-2BF6-417A-B35E-B4C97EDF4B1E}" type="presOf" srcId="{B2C4C9F9-7C31-420C-AEFA-A3F967EA644B}" destId="{00AD207D-E940-4922-99F0-F8FE697CA366}" srcOrd="1" destOrd="0" presId="urn:microsoft.com/office/officeart/2005/8/layout/vProcess5"/>
    <dgm:cxn modelId="{8638C114-7599-4612-9B77-C1D5C9B4169E}" type="presOf" srcId="{7687BADB-5921-463F-9F68-1B987B60D5DC}" destId="{A9D697E9-71C2-4A5D-BF19-3CDE5620D52D}" srcOrd="0" destOrd="0" presId="urn:microsoft.com/office/officeart/2005/8/layout/vProcess5"/>
    <dgm:cxn modelId="{36E03C8E-5A27-47FE-BE26-B69103D3D76E}" type="presOf" srcId="{A6168B8B-795E-407F-991B-C4BA10FA8B0D}" destId="{60A8DE0A-B367-490C-A74A-5051B7C9DD75}" srcOrd="0" destOrd="0" presId="urn:microsoft.com/office/officeart/2005/8/layout/vProcess5"/>
    <dgm:cxn modelId="{7714F516-09B8-4DC7-B87A-F74BCC3C74F6}" type="presOf" srcId="{68AA99F5-BD45-4A64-82ED-BF2F092AA6FB}" destId="{120C167F-F315-4C3E-9B91-0ACD3CA4D4B5}" srcOrd="1" destOrd="0" presId="urn:microsoft.com/office/officeart/2005/8/layout/vProcess5"/>
    <dgm:cxn modelId="{28B7AF25-E3FF-4B6C-BBBB-4AFA5AD3EB8E}" type="presOf" srcId="{3056C7B5-4231-4591-B5DC-DDC25D992CAF}" destId="{57D428E0-10BD-4B15-8041-0AC5C952AE10}" srcOrd="0" destOrd="0" presId="urn:microsoft.com/office/officeart/2005/8/layout/vProcess5"/>
    <dgm:cxn modelId="{32CF2CE9-852C-4DFB-93B6-208912DD5EF2}" type="presOf" srcId="{551F3B4C-EDD5-41F3-811D-9E84E84FD634}" destId="{213921BB-CBA5-4068-92E3-02B9A4778C01}" srcOrd="1" destOrd="0" presId="urn:microsoft.com/office/officeart/2005/8/layout/vProcess5"/>
    <dgm:cxn modelId="{2700788C-37B9-4267-88D8-D97D0B5ADEDA}" type="presOf" srcId="{E70EBB20-C551-44B1-A579-1DE8DC98129D}" destId="{2335B33B-ADAD-4FF1-B69A-96E91C32C0FD}" srcOrd="0" destOrd="0" presId="urn:microsoft.com/office/officeart/2005/8/layout/vProcess5"/>
    <dgm:cxn modelId="{AB27D061-C198-4F0B-A0E5-080924ABE6A3}" type="presOf" srcId="{551F3B4C-EDD5-41F3-811D-9E84E84FD634}" destId="{A7FB5761-3EF6-4A61-9249-F655127A5773}" srcOrd="0" destOrd="0" presId="urn:microsoft.com/office/officeart/2005/8/layout/vProcess5"/>
    <dgm:cxn modelId="{E23D4BD0-2180-48C7-8F85-D7813A839376}" type="presParOf" srcId="{E01280F3-A9FA-4D25-B9B2-223CC3FFD7FD}" destId="{C7CAE22D-A280-4D76-A11F-46780C702329}" srcOrd="0" destOrd="0" presId="urn:microsoft.com/office/officeart/2005/8/layout/vProcess5"/>
    <dgm:cxn modelId="{6724C320-B64C-45CB-8C5B-BAA61EB55DB0}" type="presParOf" srcId="{E01280F3-A9FA-4D25-B9B2-223CC3FFD7FD}" destId="{C709E011-59E3-423A-9E22-3A0540DB9189}" srcOrd="1" destOrd="0" presId="urn:microsoft.com/office/officeart/2005/8/layout/vProcess5"/>
    <dgm:cxn modelId="{E4CDDA01-800F-4750-B6E8-8A9A054C21F4}" type="presParOf" srcId="{E01280F3-A9FA-4D25-B9B2-223CC3FFD7FD}" destId="{C8CA180F-8FDD-4870-85FA-C6EEC6EA822E}" srcOrd="2" destOrd="0" presId="urn:microsoft.com/office/officeart/2005/8/layout/vProcess5"/>
    <dgm:cxn modelId="{5F91A483-8C4F-433D-9922-5D185AF17F52}" type="presParOf" srcId="{E01280F3-A9FA-4D25-B9B2-223CC3FFD7FD}" destId="{A9D697E9-71C2-4A5D-BF19-3CDE5620D52D}" srcOrd="3" destOrd="0" presId="urn:microsoft.com/office/officeart/2005/8/layout/vProcess5"/>
    <dgm:cxn modelId="{64FD3DF3-EFA2-4B54-9DC8-36E32C1623FD}" type="presParOf" srcId="{E01280F3-A9FA-4D25-B9B2-223CC3FFD7FD}" destId="{A7FB5761-3EF6-4A61-9249-F655127A5773}" srcOrd="4" destOrd="0" presId="urn:microsoft.com/office/officeart/2005/8/layout/vProcess5"/>
    <dgm:cxn modelId="{26F30056-E023-42FA-A992-98AC288BE909}" type="presParOf" srcId="{E01280F3-A9FA-4D25-B9B2-223CC3FFD7FD}" destId="{2335B33B-ADAD-4FF1-B69A-96E91C32C0FD}" srcOrd="5" destOrd="0" presId="urn:microsoft.com/office/officeart/2005/8/layout/vProcess5"/>
    <dgm:cxn modelId="{96D76242-E59D-4C75-B368-E03E036A5FE0}" type="presParOf" srcId="{E01280F3-A9FA-4D25-B9B2-223CC3FFD7FD}" destId="{60A8DE0A-B367-490C-A74A-5051B7C9DD75}" srcOrd="6" destOrd="0" presId="urn:microsoft.com/office/officeart/2005/8/layout/vProcess5"/>
    <dgm:cxn modelId="{61555AB1-47CB-4833-9319-56F8DA2DAA26}" type="presParOf" srcId="{E01280F3-A9FA-4D25-B9B2-223CC3FFD7FD}" destId="{57D428E0-10BD-4B15-8041-0AC5C952AE10}" srcOrd="7" destOrd="0" presId="urn:microsoft.com/office/officeart/2005/8/layout/vProcess5"/>
    <dgm:cxn modelId="{DF177A37-3ABE-4DE2-96F3-B0F6CE048B52}" type="presParOf" srcId="{E01280F3-A9FA-4D25-B9B2-223CC3FFD7FD}" destId="{120C167F-F315-4C3E-9B91-0ACD3CA4D4B5}" srcOrd="8" destOrd="0" presId="urn:microsoft.com/office/officeart/2005/8/layout/vProcess5"/>
    <dgm:cxn modelId="{43C3A655-6BFE-48E4-8121-DB48EA63728C}" type="presParOf" srcId="{E01280F3-A9FA-4D25-B9B2-223CC3FFD7FD}" destId="{00AD207D-E940-4922-99F0-F8FE697CA366}" srcOrd="9" destOrd="0" presId="urn:microsoft.com/office/officeart/2005/8/layout/vProcess5"/>
    <dgm:cxn modelId="{9212C734-FD4C-4B79-ADCD-8246C71F76B5}" type="presParOf" srcId="{E01280F3-A9FA-4D25-B9B2-223CC3FFD7FD}" destId="{40A6755C-2732-4C14-8306-E59D067B0666}" srcOrd="10" destOrd="0" presId="urn:microsoft.com/office/officeart/2005/8/layout/vProcess5"/>
    <dgm:cxn modelId="{527E2999-126A-487E-A21C-C24FEA03355C}" type="presParOf" srcId="{E01280F3-A9FA-4D25-B9B2-223CC3FFD7FD}" destId="{213921BB-CBA5-4068-92E3-02B9A4778C0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D800DE-8927-42CA-9BE2-0492CCF5F170}" type="doc">
      <dgm:prSet loTypeId="urn:microsoft.com/office/officeart/2005/8/layout/vProcess5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8AA99F5-BD45-4A64-82ED-BF2F092AA6FB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Elimination</a:t>
          </a:r>
        </a:p>
        <a:p>
          <a:pPr algn="ctr"/>
          <a:r>
            <a:rPr lang="en-US" sz="1600" b="1" dirty="0" smtClean="0">
              <a:solidFill>
                <a:schemeClr val="tx1"/>
              </a:solidFill>
            </a:rPr>
            <a:t> – </a:t>
          </a:r>
          <a:r>
            <a:rPr lang="en-US" sz="1400" dirty="0" smtClean="0">
              <a:solidFill>
                <a:schemeClr val="tx1"/>
              </a:solidFill>
            </a:rPr>
            <a:t>Substitution -</a:t>
          </a:r>
        </a:p>
        <a:p>
          <a:pPr algn="ctr"/>
          <a:r>
            <a:rPr lang="en-US" sz="1400" dirty="0" smtClean="0">
              <a:solidFill>
                <a:schemeClr val="tx1"/>
              </a:solidFill>
            </a:rPr>
            <a:t>-Isolation- </a:t>
          </a:r>
          <a:endParaRPr lang="en-US" sz="1100" dirty="0"/>
        </a:p>
      </dgm:t>
    </dgm:pt>
    <dgm:pt modelId="{AEFF93DA-8983-4BE3-B118-16536B26E39B}" type="parTrans" cxnId="{DCB9364A-22C9-49EB-A15C-DB01912386FE}">
      <dgm:prSet/>
      <dgm:spPr/>
      <dgm:t>
        <a:bodyPr/>
        <a:lstStyle/>
        <a:p>
          <a:endParaRPr lang="en-US" sz="1600"/>
        </a:p>
      </dgm:t>
    </dgm:pt>
    <dgm:pt modelId="{E70EBB20-C551-44B1-A579-1DE8DC98129D}" type="sibTrans" cxnId="{DCB9364A-22C9-49EB-A15C-DB01912386FE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B2C4C9F9-7C31-420C-AEFA-A3F967EA644B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Engineering Controls</a:t>
          </a:r>
        </a:p>
        <a:p>
          <a:pPr algn="ctr"/>
          <a:r>
            <a:rPr lang="en-US" sz="1400" b="1" dirty="0" smtClean="0">
              <a:solidFill>
                <a:schemeClr val="tx1"/>
              </a:solidFill>
            </a:rPr>
            <a:t> </a:t>
          </a:r>
          <a:r>
            <a:rPr lang="en-US" sz="1400" dirty="0" smtClean="0">
              <a:solidFill>
                <a:schemeClr val="tx1"/>
              </a:solidFill>
            </a:rPr>
            <a:t>– Silencers- </a:t>
          </a:r>
        </a:p>
        <a:p>
          <a:pPr algn="ctr"/>
          <a:r>
            <a:rPr lang="en-US" sz="1400" dirty="0" smtClean="0">
              <a:solidFill>
                <a:schemeClr val="tx1"/>
              </a:solidFill>
            </a:rPr>
            <a:t>- Noise filters- </a:t>
          </a:r>
        </a:p>
      </dgm:t>
    </dgm:pt>
    <dgm:pt modelId="{2A6818B4-C767-43CA-89D3-B33E3C5E9687}" type="parTrans" cxnId="{E7D1FBD8-A81E-4C29-AC34-9CDACF788B39}">
      <dgm:prSet/>
      <dgm:spPr/>
      <dgm:t>
        <a:bodyPr/>
        <a:lstStyle/>
        <a:p>
          <a:endParaRPr lang="en-US" sz="1600"/>
        </a:p>
      </dgm:t>
    </dgm:pt>
    <dgm:pt modelId="{A6168B8B-795E-407F-991B-C4BA10FA8B0D}" type="sibTrans" cxnId="{E7D1FBD8-A81E-4C29-AC34-9CDACF788B3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7687BADB-5921-463F-9F68-1B987B60D5DC}">
      <dgm:prSet phldrT="[Text]" custT="1"/>
      <dgm:spPr>
        <a:solidFill>
          <a:srgbClr val="C49F00"/>
        </a:solidFill>
      </dgm:spPr>
      <dgm:t>
        <a:bodyPr/>
        <a:lstStyle/>
        <a:p>
          <a:pPr algn="ctr"/>
          <a:r>
            <a:rPr lang="en-US" sz="1600" b="1" dirty="0" smtClean="0">
              <a:solidFill>
                <a:schemeClr val="tx1"/>
              </a:solidFill>
            </a:rPr>
            <a:t>Administrative Controls </a:t>
          </a:r>
        </a:p>
        <a:p>
          <a:pPr algn="ctr"/>
          <a:r>
            <a:rPr lang="en-US" sz="1600" b="0" dirty="0" smtClean="0">
              <a:solidFill>
                <a:schemeClr val="tx1"/>
              </a:solidFill>
            </a:rPr>
            <a:t>– </a:t>
          </a:r>
          <a:r>
            <a:rPr lang="en-US" sz="1400" b="0" dirty="0" smtClean="0">
              <a:solidFill>
                <a:schemeClr val="tx1"/>
              </a:solidFill>
            </a:rPr>
            <a:t>Removal of persons from the hazard –</a:t>
          </a:r>
        </a:p>
        <a:p>
          <a:pPr algn="ctr"/>
          <a:r>
            <a:rPr lang="en-US" sz="1400" b="0" dirty="0" smtClean="0">
              <a:solidFill>
                <a:schemeClr val="tx1"/>
              </a:solidFill>
            </a:rPr>
            <a:t>- Reducing exposure times – </a:t>
          </a:r>
        </a:p>
      </dgm:t>
    </dgm:pt>
    <dgm:pt modelId="{3D99DECF-73D5-4D60-B693-7A70B5DAE8C9}" type="parTrans" cxnId="{396EBFF3-CBF9-47E2-849B-AF8F0EDD9059}">
      <dgm:prSet/>
      <dgm:spPr/>
      <dgm:t>
        <a:bodyPr/>
        <a:lstStyle/>
        <a:p>
          <a:endParaRPr lang="en-US" sz="1600"/>
        </a:p>
      </dgm:t>
    </dgm:pt>
    <dgm:pt modelId="{3056C7B5-4231-4591-B5DC-DDC25D992CAF}" type="sibTrans" cxnId="{396EBFF3-CBF9-47E2-849B-AF8F0EDD9059}">
      <dgm:prSet custT="1"/>
      <dgm:spPr>
        <a:solidFill>
          <a:srgbClr val="C49F00"/>
        </a:solidFill>
      </dgm:spPr>
      <dgm:t>
        <a:bodyPr/>
        <a:lstStyle/>
        <a:p>
          <a:endParaRPr lang="en-US" sz="2400" dirty="0"/>
        </a:p>
      </dgm:t>
    </dgm:pt>
    <dgm:pt modelId="{551F3B4C-EDD5-41F3-811D-9E84E84FD634}">
      <dgm:prSet phldrT="[Text]" custT="1"/>
      <dgm:spPr>
        <a:solidFill>
          <a:srgbClr val="C49F00"/>
        </a:solidFill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Personal Protective Equipment</a:t>
          </a:r>
        </a:p>
        <a:p>
          <a:r>
            <a:rPr lang="en-US" sz="1600" dirty="0" smtClean="0">
              <a:solidFill>
                <a:schemeClr val="tx1"/>
              </a:solidFill>
            </a:rPr>
            <a:t>– PPE -  </a:t>
          </a:r>
          <a:r>
            <a:rPr lang="en-US" sz="1600" dirty="0" smtClean="0">
              <a:solidFill>
                <a:srgbClr val="FF0000"/>
              </a:solidFill>
            </a:rPr>
            <a:t>Last resort</a:t>
          </a:r>
          <a:endParaRPr lang="en-US" sz="1600" dirty="0">
            <a:solidFill>
              <a:srgbClr val="FF0000"/>
            </a:solidFill>
          </a:endParaRPr>
        </a:p>
      </dgm:t>
    </dgm:pt>
    <dgm:pt modelId="{D6A212BF-ECA7-4228-A12D-B1CD0C7560D4}" type="parTrans" cxnId="{BB5311BC-D8FC-488D-9F2B-9270393587CC}">
      <dgm:prSet/>
      <dgm:spPr/>
      <dgm:t>
        <a:bodyPr/>
        <a:lstStyle/>
        <a:p>
          <a:endParaRPr lang="en-US" sz="1600"/>
        </a:p>
      </dgm:t>
    </dgm:pt>
    <dgm:pt modelId="{7E300EA6-3398-472D-A345-AFC5BBF4CB7E}" type="sibTrans" cxnId="{BB5311BC-D8FC-488D-9F2B-9270393587CC}">
      <dgm:prSet/>
      <dgm:spPr/>
      <dgm:t>
        <a:bodyPr/>
        <a:lstStyle/>
        <a:p>
          <a:endParaRPr lang="en-US" sz="1600"/>
        </a:p>
      </dgm:t>
    </dgm:pt>
    <dgm:pt modelId="{E01280F3-A9FA-4D25-B9B2-223CC3FFD7FD}" type="pres">
      <dgm:prSet presAssocID="{A3D800DE-8927-42CA-9BE2-0492CCF5F1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CAE22D-A280-4D76-A11F-46780C702329}" type="pres">
      <dgm:prSet presAssocID="{A3D800DE-8927-42CA-9BE2-0492CCF5F170}" presName="dummyMaxCanvas" presStyleCnt="0">
        <dgm:presLayoutVars/>
      </dgm:prSet>
      <dgm:spPr/>
    </dgm:pt>
    <dgm:pt modelId="{C709E011-59E3-423A-9E22-3A0540DB9189}" type="pres">
      <dgm:prSet presAssocID="{A3D800DE-8927-42CA-9BE2-0492CCF5F170}" presName="FourNodes_1" presStyleLbl="node1" presStyleIdx="0" presStyleCnt="4" custScaleX="109375" custLinFactNeighborX="-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A180F-8FDD-4870-85FA-C6EEC6EA822E}" type="pres">
      <dgm:prSet presAssocID="{A3D800DE-8927-42CA-9BE2-0492CCF5F17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97E9-71C2-4A5D-BF19-3CDE5620D52D}" type="pres">
      <dgm:prSet presAssocID="{A3D800DE-8927-42CA-9BE2-0492CCF5F170}" presName="FourNodes_3" presStyleLbl="node1" presStyleIdx="2" presStyleCnt="4" custLinFactNeighborX="-1000" custLinFactNeighborY="-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B5761-3EF6-4A61-9249-F655127A5773}" type="pres">
      <dgm:prSet presAssocID="{A3D800DE-8927-42CA-9BE2-0492CCF5F170}" presName="FourNodes_4" presStyleLbl="node1" presStyleIdx="3" presStyleCnt="4" custLinFactNeighborX="-10452" custLinFactNeighborY="-162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5B33B-ADAD-4FF1-B69A-96E91C32C0FD}" type="pres">
      <dgm:prSet presAssocID="{A3D800DE-8927-42CA-9BE2-0492CCF5F17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8DE0A-B367-490C-A74A-5051B7C9DD75}" type="pres">
      <dgm:prSet presAssocID="{A3D800DE-8927-42CA-9BE2-0492CCF5F17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428E0-10BD-4B15-8041-0AC5C952AE10}" type="pres">
      <dgm:prSet presAssocID="{A3D800DE-8927-42CA-9BE2-0492CCF5F17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C167F-F315-4C3E-9B91-0ACD3CA4D4B5}" type="pres">
      <dgm:prSet presAssocID="{A3D800DE-8927-42CA-9BE2-0492CCF5F17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D207D-E940-4922-99F0-F8FE697CA366}" type="pres">
      <dgm:prSet presAssocID="{A3D800DE-8927-42CA-9BE2-0492CCF5F17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6755C-2732-4C14-8306-E59D067B0666}" type="pres">
      <dgm:prSet presAssocID="{A3D800DE-8927-42CA-9BE2-0492CCF5F17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921BB-CBA5-4068-92E3-02B9A4778C01}" type="pres">
      <dgm:prSet presAssocID="{A3D800DE-8927-42CA-9BE2-0492CCF5F17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A2ED65-9B9E-4CB0-863E-A07C427D9122}" type="presOf" srcId="{68AA99F5-BD45-4A64-82ED-BF2F092AA6FB}" destId="{120C167F-F315-4C3E-9B91-0ACD3CA4D4B5}" srcOrd="1" destOrd="0" presId="urn:microsoft.com/office/officeart/2005/8/layout/vProcess5"/>
    <dgm:cxn modelId="{396EBFF3-CBF9-47E2-849B-AF8F0EDD9059}" srcId="{A3D800DE-8927-42CA-9BE2-0492CCF5F170}" destId="{7687BADB-5921-463F-9F68-1B987B60D5DC}" srcOrd="2" destOrd="0" parTransId="{3D99DECF-73D5-4D60-B693-7A70B5DAE8C9}" sibTransId="{3056C7B5-4231-4591-B5DC-DDC25D992CAF}"/>
    <dgm:cxn modelId="{DCB9364A-22C9-49EB-A15C-DB01912386FE}" srcId="{A3D800DE-8927-42CA-9BE2-0492CCF5F170}" destId="{68AA99F5-BD45-4A64-82ED-BF2F092AA6FB}" srcOrd="0" destOrd="0" parTransId="{AEFF93DA-8983-4BE3-B118-16536B26E39B}" sibTransId="{E70EBB20-C551-44B1-A579-1DE8DC98129D}"/>
    <dgm:cxn modelId="{BB5311BC-D8FC-488D-9F2B-9270393587CC}" srcId="{A3D800DE-8927-42CA-9BE2-0492CCF5F170}" destId="{551F3B4C-EDD5-41F3-811D-9E84E84FD634}" srcOrd="3" destOrd="0" parTransId="{D6A212BF-ECA7-4228-A12D-B1CD0C7560D4}" sibTransId="{7E300EA6-3398-472D-A345-AFC5BBF4CB7E}"/>
    <dgm:cxn modelId="{1B083106-01FB-4D18-A1A3-02229CE4B742}" type="presOf" srcId="{7687BADB-5921-463F-9F68-1B987B60D5DC}" destId="{40A6755C-2732-4C14-8306-E59D067B0666}" srcOrd="1" destOrd="0" presId="urn:microsoft.com/office/officeart/2005/8/layout/vProcess5"/>
    <dgm:cxn modelId="{8C8EF81E-D824-4C8E-9D7C-E26D9D7A8998}" type="presOf" srcId="{7687BADB-5921-463F-9F68-1B987B60D5DC}" destId="{A9D697E9-71C2-4A5D-BF19-3CDE5620D52D}" srcOrd="0" destOrd="0" presId="urn:microsoft.com/office/officeart/2005/8/layout/vProcess5"/>
    <dgm:cxn modelId="{BF640F7F-F49B-46DF-95D0-DD579C693A67}" type="presOf" srcId="{B2C4C9F9-7C31-420C-AEFA-A3F967EA644B}" destId="{00AD207D-E940-4922-99F0-F8FE697CA366}" srcOrd="1" destOrd="0" presId="urn:microsoft.com/office/officeart/2005/8/layout/vProcess5"/>
    <dgm:cxn modelId="{D88044AC-EBF0-462C-993B-AEDA8B443BC5}" type="presOf" srcId="{551F3B4C-EDD5-41F3-811D-9E84E84FD634}" destId="{213921BB-CBA5-4068-92E3-02B9A4778C01}" srcOrd="1" destOrd="0" presId="urn:microsoft.com/office/officeart/2005/8/layout/vProcess5"/>
    <dgm:cxn modelId="{A3876640-E29D-445B-9FCC-15F23055FD33}" type="presOf" srcId="{B2C4C9F9-7C31-420C-AEFA-A3F967EA644B}" destId="{C8CA180F-8FDD-4870-85FA-C6EEC6EA822E}" srcOrd="0" destOrd="0" presId="urn:microsoft.com/office/officeart/2005/8/layout/vProcess5"/>
    <dgm:cxn modelId="{2F11EC28-D7D3-4F3C-B86B-F97E0C5827EA}" type="presOf" srcId="{551F3B4C-EDD5-41F3-811D-9E84E84FD634}" destId="{A7FB5761-3EF6-4A61-9249-F655127A5773}" srcOrd="0" destOrd="0" presId="urn:microsoft.com/office/officeart/2005/8/layout/vProcess5"/>
    <dgm:cxn modelId="{E7D1FBD8-A81E-4C29-AC34-9CDACF788B39}" srcId="{A3D800DE-8927-42CA-9BE2-0492CCF5F170}" destId="{B2C4C9F9-7C31-420C-AEFA-A3F967EA644B}" srcOrd="1" destOrd="0" parTransId="{2A6818B4-C767-43CA-89D3-B33E3C5E9687}" sibTransId="{A6168B8B-795E-407F-991B-C4BA10FA8B0D}"/>
    <dgm:cxn modelId="{B2AF7C4E-D2DF-4444-954D-2887959165C3}" type="presOf" srcId="{E70EBB20-C551-44B1-A579-1DE8DC98129D}" destId="{2335B33B-ADAD-4FF1-B69A-96E91C32C0FD}" srcOrd="0" destOrd="0" presId="urn:microsoft.com/office/officeart/2005/8/layout/vProcess5"/>
    <dgm:cxn modelId="{B1F85EA1-75E0-40BB-9B4B-BA257DDAB15D}" type="presOf" srcId="{68AA99F5-BD45-4A64-82ED-BF2F092AA6FB}" destId="{C709E011-59E3-423A-9E22-3A0540DB9189}" srcOrd="0" destOrd="0" presId="urn:microsoft.com/office/officeart/2005/8/layout/vProcess5"/>
    <dgm:cxn modelId="{FBD24E6C-DF58-4404-A21E-CDBE86285AA5}" type="presOf" srcId="{A6168B8B-795E-407F-991B-C4BA10FA8B0D}" destId="{60A8DE0A-B367-490C-A74A-5051B7C9DD75}" srcOrd="0" destOrd="0" presId="urn:microsoft.com/office/officeart/2005/8/layout/vProcess5"/>
    <dgm:cxn modelId="{0771F99A-BEBF-4A17-A6E0-5400E8CCB4AF}" type="presOf" srcId="{A3D800DE-8927-42CA-9BE2-0492CCF5F170}" destId="{E01280F3-A9FA-4D25-B9B2-223CC3FFD7FD}" srcOrd="0" destOrd="0" presId="urn:microsoft.com/office/officeart/2005/8/layout/vProcess5"/>
    <dgm:cxn modelId="{971FA906-B65E-4A2D-AD96-27EF77E056D3}" type="presOf" srcId="{3056C7B5-4231-4591-B5DC-DDC25D992CAF}" destId="{57D428E0-10BD-4B15-8041-0AC5C952AE10}" srcOrd="0" destOrd="0" presId="urn:microsoft.com/office/officeart/2005/8/layout/vProcess5"/>
    <dgm:cxn modelId="{06C51582-26EA-4724-91A7-500B7E1D0FCD}" type="presParOf" srcId="{E01280F3-A9FA-4D25-B9B2-223CC3FFD7FD}" destId="{C7CAE22D-A280-4D76-A11F-46780C702329}" srcOrd="0" destOrd="0" presId="urn:microsoft.com/office/officeart/2005/8/layout/vProcess5"/>
    <dgm:cxn modelId="{A225B972-20AA-47F3-BA52-9D69BA3AC318}" type="presParOf" srcId="{E01280F3-A9FA-4D25-B9B2-223CC3FFD7FD}" destId="{C709E011-59E3-423A-9E22-3A0540DB9189}" srcOrd="1" destOrd="0" presId="urn:microsoft.com/office/officeart/2005/8/layout/vProcess5"/>
    <dgm:cxn modelId="{31FEA426-C567-45CE-9925-8A16769E5D60}" type="presParOf" srcId="{E01280F3-A9FA-4D25-B9B2-223CC3FFD7FD}" destId="{C8CA180F-8FDD-4870-85FA-C6EEC6EA822E}" srcOrd="2" destOrd="0" presId="urn:microsoft.com/office/officeart/2005/8/layout/vProcess5"/>
    <dgm:cxn modelId="{29A375F8-D948-44B1-B613-FBCF987D82A2}" type="presParOf" srcId="{E01280F3-A9FA-4D25-B9B2-223CC3FFD7FD}" destId="{A9D697E9-71C2-4A5D-BF19-3CDE5620D52D}" srcOrd="3" destOrd="0" presId="urn:microsoft.com/office/officeart/2005/8/layout/vProcess5"/>
    <dgm:cxn modelId="{0D30CE22-ACE8-4EAA-848A-947F884A9281}" type="presParOf" srcId="{E01280F3-A9FA-4D25-B9B2-223CC3FFD7FD}" destId="{A7FB5761-3EF6-4A61-9249-F655127A5773}" srcOrd="4" destOrd="0" presId="urn:microsoft.com/office/officeart/2005/8/layout/vProcess5"/>
    <dgm:cxn modelId="{F3920C56-1623-42C0-A1C6-7312FC8D6B3C}" type="presParOf" srcId="{E01280F3-A9FA-4D25-B9B2-223CC3FFD7FD}" destId="{2335B33B-ADAD-4FF1-B69A-96E91C32C0FD}" srcOrd="5" destOrd="0" presId="urn:microsoft.com/office/officeart/2005/8/layout/vProcess5"/>
    <dgm:cxn modelId="{A9316CE8-3894-4181-A605-F45D982E1992}" type="presParOf" srcId="{E01280F3-A9FA-4D25-B9B2-223CC3FFD7FD}" destId="{60A8DE0A-B367-490C-A74A-5051B7C9DD75}" srcOrd="6" destOrd="0" presId="urn:microsoft.com/office/officeart/2005/8/layout/vProcess5"/>
    <dgm:cxn modelId="{C90CD4F9-6B97-4213-B8A3-056E9D392CB0}" type="presParOf" srcId="{E01280F3-A9FA-4D25-B9B2-223CC3FFD7FD}" destId="{57D428E0-10BD-4B15-8041-0AC5C952AE10}" srcOrd="7" destOrd="0" presId="urn:microsoft.com/office/officeart/2005/8/layout/vProcess5"/>
    <dgm:cxn modelId="{9D51BC7F-1130-4481-B109-AC64C12F896A}" type="presParOf" srcId="{E01280F3-A9FA-4D25-B9B2-223CC3FFD7FD}" destId="{120C167F-F315-4C3E-9B91-0ACD3CA4D4B5}" srcOrd="8" destOrd="0" presId="urn:microsoft.com/office/officeart/2005/8/layout/vProcess5"/>
    <dgm:cxn modelId="{6AF939E7-2526-4FB5-8C38-2A79361F34E5}" type="presParOf" srcId="{E01280F3-A9FA-4D25-B9B2-223CC3FFD7FD}" destId="{00AD207D-E940-4922-99F0-F8FE697CA366}" srcOrd="9" destOrd="0" presId="urn:microsoft.com/office/officeart/2005/8/layout/vProcess5"/>
    <dgm:cxn modelId="{310FAEED-24ED-4C9B-A8B9-077363C81E2E}" type="presParOf" srcId="{E01280F3-A9FA-4D25-B9B2-223CC3FFD7FD}" destId="{40A6755C-2732-4C14-8306-E59D067B0666}" srcOrd="10" destOrd="0" presId="urn:microsoft.com/office/officeart/2005/8/layout/vProcess5"/>
    <dgm:cxn modelId="{620DE59B-CE9D-41E5-B930-FF89B53489CC}" type="presParOf" srcId="{E01280F3-A9FA-4D25-B9B2-223CC3FFD7FD}" destId="{213921BB-CBA5-4068-92E3-02B9A4778C0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09E011-59E3-423A-9E22-3A0540DB9189}">
      <dsp:nvSpPr>
        <dsp:cNvPr id="0" name=""/>
        <dsp:cNvSpPr/>
      </dsp:nvSpPr>
      <dsp:spPr>
        <a:xfrm>
          <a:off x="-114299" y="0"/>
          <a:ext cx="5333999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Identification Phase – </a:t>
          </a:r>
          <a:r>
            <a:rPr lang="en-US" sz="1600" kern="1200" dirty="0" smtClean="0">
              <a:solidFill>
                <a:schemeClr val="tx1"/>
              </a:solidFill>
            </a:rPr>
            <a:t>Identifying leading practices with greatest  potential to address major risks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-114299" y="0"/>
        <a:ext cx="4219652" cy="922020"/>
      </dsp:txXfrm>
    </dsp:sp>
    <dsp:sp modelId="{C8CA180F-8FDD-4870-85FA-C6EEC6EA822E}">
      <dsp:nvSpPr>
        <dsp:cNvPr id="0" name=""/>
        <dsp:cNvSpPr/>
      </dsp:nvSpPr>
      <dsp:spPr>
        <a:xfrm>
          <a:off x="522732" y="1089660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Documentation Phase </a:t>
          </a:r>
          <a:r>
            <a:rPr lang="en-US" sz="1600" kern="1200" dirty="0" smtClean="0">
              <a:solidFill>
                <a:schemeClr val="tx1"/>
              </a:solidFill>
            </a:rPr>
            <a:t>– Documenting the leading practice at the source mine where it already applied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22732" y="1089660"/>
        <a:ext cx="3869054" cy="922019"/>
      </dsp:txXfrm>
    </dsp:sp>
    <dsp:sp modelId="{A9D697E9-71C2-4A5D-BF19-3CDE5620D52D}">
      <dsp:nvSpPr>
        <dsp:cNvPr id="0" name=""/>
        <dsp:cNvSpPr/>
      </dsp:nvSpPr>
      <dsp:spPr>
        <a:xfrm>
          <a:off x="876300" y="2121693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Demonstration Phase – </a:t>
          </a:r>
          <a:r>
            <a:rPr lang="en-US" sz="1600" b="0" kern="1200" dirty="0" smtClean="0">
              <a:solidFill>
                <a:schemeClr val="tx1"/>
              </a:solidFill>
            </a:rPr>
            <a:t>Demonstrating the leading practice at another operating mine</a:t>
          </a:r>
          <a:endParaRPr lang="en-US" sz="1600" b="0" kern="1200" dirty="0">
            <a:solidFill>
              <a:schemeClr val="tx1"/>
            </a:solidFill>
          </a:endParaRPr>
        </a:p>
      </dsp:txBody>
      <dsp:txXfrm>
        <a:off x="876300" y="2121693"/>
        <a:ext cx="3875151" cy="922020"/>
      </dsp:txXfrm>
    </dsp:sp>
    <dsp:sp modelId="{A7FB5761-3EF6-4A61-9249-F655127A5773}">
      <dsp:nvSpPr>
        <dsp:cNvPr id="0" name=""/>
        <dsp:cNvSpPr/>
      </dsp:nvSpPr>
      <dsp:spPr>
        <a:xfrm>
          <a:off x="1257275" y="3221827"/>
          <a:ext cx="4876800" cy="922020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Facilitation Phase </a:t>
          </a:r>
          <a:r>
            <a:rPr lang="en-US" sz="1600" kern="1200" dirty="0" smtClean="0">
              <a:solidFill>
                <a:schemeClr val="tx1"/>
              </a:solidFill>
            </a:rPr>
            <a:t>– Facilitating the widespread adoption of the practice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257275" y="3221827"/>
        <a:ext cx="3869054" cy="922019"/>
      </dsp:txXfrm>
    </dsp:sp>
    <dsp:sp modelId="{2335B33B-ADAD-4FF1-B69A-96E91C32C0FD}">
      <dsp:nvSpPr>
        <dsp:cNvPr id="0" name=""/>
        <dsp:cNvSpPr/>
      </dsp:nvSpPr>
      <dsp:spPr>
        <a:xfrm>
          <a:off x="4391787" y="70618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391787" y="706183"/>
        <a:ext cx="599313" cy="599313"/>
      </dsp:txXfrm>
    </dsp:sp>
    <dsp:sp modelId="{60A8DE0A-B367-490C-A74A-5051B7C9DD75}">
      <dsp:nvSpPr>
        <dsp:cNvPr id="0" name=""/>
        <dsp:cNvSpPr/>
      </dsp:nvSpPr>
      <dsp:spPr>
        <a:xfrm>
          <a:off x="4800219" y="179584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800219" y="1795843"/>
        <a:ext cx="599313" cy="599313"/>
      </dsp:txXfrm>
    </dsp:sp>
    <dsp:sp modelId="{57D428E0-10BD-4B15-8041-0AC5C952AE10}">
      <dsp:nvSpPr>
        <dsp:cNvPr id="0" name=""/>
        <dsp:cNvSpPr/>
      </dsp:nvSpPr>
      <dsp:spPr>
        <a:xfrm>
          <a:off x="5202555" y="2885503"/>
          <a:ext cx="599313" cy="59931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202555" y="2885503"/>
        <a:ext cx="599313" cy="59931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09E011-59E3-423A-9E22-3A0540DB9189}">
      <dsp:nvSpPr>
        <dsp:cNvPr id="0" name=""/>
        <dsp:cNvSpPr/>
      </dsp:nvSpPr>
      <dsp:spPr>
        <a:xfrm>
          <a:off x="-125729" y="0"/>
          <a:ext cx="5867400" cy="771143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Elimination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 – </a:t>
          </a:r>
          <a:r>
            <a:rPr lang="en-US" sz="1400" kern="1200" dirty="0" smtClean="0">
              <a:solidFill>
                <a:schemeClr val="tx1"/>
              </a:solidFill>
            </a:rPr>
            <a:t>Substitution 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-Isolation- </a:t>
          </a:r>
          <a:endParaRPr lang="en-US" sz="1100" kern="1200" dirty="0"/>
        </a:p>
      </dsp:txBody>
      <dsp:txXfrm>
        <a:off x="-125729" y="0"/>
        <a:ext cx="4935400" cy="771143"/>
      </dsp:txXfrm>
    </dsp:sp>
    <dsp:sp modelId="{C8CA180F-8FDD-4870-85FA-C6EEC6EA822E}">
      <dsp:nvSpPr>
        <dsp:cNvPr id="0" name=""/>
        <dsp:cNvSpPr/>
      </dsp:nvSpPr>
      <dsp:spPr>
        <a:xfrm>
          <a:off x="575005" y="911352"/>
          <a:ext cx="5364480" cy="771143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Engineering Controls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 </a:t>
          </a:r>
          <a:r>
            <a:rPr lang="en-US" sz="1400" kern="1200" dirty="0" smtClean="0">
              <a:solidFill>
                <a:schemeClr val="tx1"/>
              </a:solidFill>
            </a:rPr>
            <a:t>– Silencers-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- Noise filters- </a:t>
          </a:r>
        </a:p>
      </dsp:txBody>
      <dsp:txXfrm>
        <a:off x="575005" y="911352"/>
        <a:ext cx="4413961" cy="771143"/>
      </dsp:txXfrm>
    </dsp:sp>
    <dsp:sp modelId="{A9D697E9-71C2-4A5D-BF19-3CDE5620D52D}">
      <dsp:nvSpPr>
        <dsp:cNvPr id="0" name=""/>
        <dsp:cNvSpPr/>
      </dsp:nvSpPr>
      <dsp:spPr>
        <a:xfrm>
          <a:off x="963930" y="1774507"/>
          <a:ext cx="5364480" cy="771143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Administrative Controls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tx1"/>
              </a:solidFill>
            </a:rPr>
            <a:t>– </a:t>
          </a:r>
          <a:r>
            <a:rPr lang="en-US" sz="1400" b="0" kern="1200" dirty="0" smtClean="0">
              <a:solidFill>
                <a:schemeClr val="tx1"/>
              </a:solidFill>
            </a:rPr>
            <a:t>Removal of persons from the hazard –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solidFill>
                <a:schemeClr val="tx1"/>
              </a:solidFill>
            </a:rPr>
            <a:t>- Reducing exposure times – </a:t>
          </a:r>
        </a:p>
      </dsp:txBody>
      <dsp:txXfrm>
        <a:off x="963930" y="1774507"/>
        <a:ext cx="4420666" cy="771144"/>
      </dsp:txXfrm>
    </dsp:sp>
    <dsp:sp modelId="{A7FB5761-3EF6-4A61-9249-F655127A5773}">
      <dsp:nvSpPr>
        <dsp:cNvPr id="0" name=""/>
        <dsp:cNvSpPr/>
      </dsp:nvSpPr>
      <dsp:spPr>
        <a:xfrm>
          <a:off x="906154" y="2608521"/>
          <a:ext cx="5364480" cy="771143"/>
        </a:xfrm>
        <a:prstGeom prst="roundRect">
          <a:avLst>
            <a:gd name="adj" fmla="val 10000"/>
          </a:avLst>
        </a:prstGeom>
        <a:solidFill>
          <a:srgbClr val="C49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Personal Protective Equipment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– PPE -  </a:t>
          </a:r>
          <a:r>
            <a:rPr lang="en-US" sz="1600" kern="1200" dirty="0" smtClean="0">
              <a:solidFill>
                <a:srgbClr val="FF0000"/>
              </a:solidFill>
            </a:rPr>
            <a:t>Last resort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906154" y="2608521"/>
        <a:ext cx="4413961" cy="771143"/>
      </dsp:txXfrm>
    </dsp:sp>
    <dsp:sp modelId="{2335B33B-ADAD-4FF1-B69A-96E91C32C0FD}">
      <dsp:nvSpPr>
        <dsp:cNvPr id="0" name=""/>
        <dsp:cNvSpPr/>
      </dsp:nvSpPr>
      <dsp:spPr>
        <a:xfrm>
          <a:off x="4988966" y="590626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4988966" y="590626"/>
        <a:ext cx="501243" cy="501243"/>
      </dsp:txXfrm>
    </dsp:sp>
    <dsp:sp modelId="{60A8DE0A-B367-490C-A74A-5051B7C9DD75}">
      <dsp:nvSpPr>
        <dsp:cNvPr id="0" name=""/>
        <dsp:cNvSpPr/>
      </dsp:nvSpPr>
      <dsp:spPr>
        <a:xfrm>
          <a:off x="5438241" y="1501978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438241" y="1501978"/>
        <a:ext cx="501243" cy="501243"/>
      </dsp:txXfrm>
    </dsp:sp>
    <dsp:sp modelId="{57D428E0-10BD-4B15-8041-0AC5C952AE10}">
      <dsp:nvSpPr>
        <dsp:cNvPr id="0" name=""/>
        <dsp:cNvSpPr/>
      </dsp:nvSpPr>
      <dsp:spPr>
        <a:xfrm>
          <a:off x="5880811" y="2413330"/>
          <a:ext cx="501243" cy="501243"/>
        </a:xfrm>
        <a:prstGeom prst="downArrow">
          <a:avLst>
            <a:gd name="adj1" fmla="val 55000"/>
            <a:gd name="adj2" fmla="val 45000"/>
          </a:avLst>
        </a:prstGeom>
        <a:solidFill>
          <a:srgbClr val="C49F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5880811" y="2413330"/>
        <a:ext cx="501243" cy="501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99EF74-16DC-4F13-8C2D-01711D19047D}" type="datetimeFigureOut">
              <a:rPr lang="en-US"/>
              <a:pPr>
                <a:defRPr/>
              </a:pPr>
              <a:t>7/5/2012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A44A186-BC7B-4CAC-8ADF-E6D8A45ABD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E1BDD9B-A64E-47B6-9245-4DE5EE57D9E1}" type="datetimeFigureOut">
              <a:rPr lang="en-US"/>
              <a:pPr>
                <a:defRPr/>
              </a:pPr>
              <a:t>7/5/2012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16D32B6-6E86-4301-BA4C-71D2F869C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SACEPA Conference - Secunda - 25 January 2012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>
                <a:solidFill>
                  <a:prstClr val="black"/>
                </a:solidFill>
              </a:rPr>
              <a:t>MOSH Entry Examination and Making Safe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ZA" smtClean="0"/>
              <a:t>MOSH Entry Examination and Making Safe 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6FCF388-C033-46DF-8956-2DFE44EC939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20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21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22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A5FF5C-B786-4C02-A469-4A392C4D1F15}" type="slidenum">
              <a:rPr lang="en-US">
                <a:latin typeface="Arial" pitchFamily="34" charset="0"/>
                <a:cs typeface="Arial" pitchFamily="34" charset="0"/>
              </a:rPr>
              <a:pPr/>
              <a:t>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>
                <a:latin typeface="Arial" pitchFamily="34" charset="0"/>
                <a:cs typeface="Arial" pitchFamily="34" charset="0"/>
              </a:rPr>
              <a:t>SACEPA Conference - Secunda - 25 January 2012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Header Placeholder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>
                <a:latin typeface="Arial" pitchFamily="34" charset="0"/>
                <a:cs typeface="Arial" pitchFamily="34" charset="0"/>
              </a:rPr>
              <a:t>MOSH Entry Examination and Making Safe 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2A68-265D-4499-A232-555940FC7F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37E45-BBD5-473D-8FF7-790ABFFDDA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23A8F-6881-4674-9440-10CEA9B522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6F3AB-A117-458A-A2D7-67DF064AA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AE83-EA6D-4B61-81D0-3795ECF56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5B8B-F29B-4D6C-9715-6E4471E5B5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7124-C187-400A-A12F-729601EB4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011F-AD4D-49B7-8086-55BBE9E7DA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CA266-BF45-4430-AE2D-23FC3719F3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5E9F-3D0A-4D71-B265-0269FC819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5F716-30B6-40CD-9B75-89035DDE8F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54C493-153E-4CF7-8827-B6D74D7EF9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MOSH NOISE </a:t>
            </a:r>
            <a:r>
              <a:rPr lang="en-GB" sz="2800" b="1" dirty="0">
                <a:solidFill>
                  <a:schemeClr val="bg1"/>
                </a:solidFill>
                <a:latin typeface="Arial" charset="0"/>
                <a:cs typeface="Arial" charset="0"/>
              </a:rPr>
              <a:t>Team </a:t>
            </a: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-  </a:t>
            </a:r>
            <a:r>
              <a:rPr lang="en-GB" sz="2800" b="1" dirty="0" smtClean="0">
                <a:solidFill>
                  <a:schemeClr val="bg1"/>
                </a:solidFill>
              </a:rPr>
              <a:t>CSIR Interaction 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  <p:sp>
        <p:nvSpPr>
          <p:cNvPr id="15370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/>
          <a:lstStyle/>
          <a:p>
            <a:pPr algn="l"/>
            <a:r>
              <a:rPr lang="en-ZA" sz="2600" b="1" dirty="0" smtClean="0">
                <a:solidFill>
                  <a:srgbClr val="5D5635"/>
                </a:solidFill>
              </a:rPr>
              <a:t>Noise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Problem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Nature of the Hazard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Prolonged exposure to high levels of noise can result in permanent &amp; irreversible damage to hearing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838200" y="2667000"/>
          <a:ext cx="67056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362200"/>
            <a:ext cx="5867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 to MOSH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Industry Workshop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Expert Model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Buy Quiet Initiatives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CSIR - Involvement</a:t>
            </a: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MOSH Noise Team Initiatives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1</a:t>
            </a:r>
            <a:r>
              <a:rPr lang="en-US" sz="2400" baseline="30000" dirty="0">
                <a:latin typeface="+mn-lt"/>
                <a:cs typeface="+mn-cs"/>
              </a:rPr>
              <a:t>st</a:t>
            </a:r>
            <a:r>
              <a:rPr lang="en-US" sz="2400" dirty="0">
                <a:latin typeface="+mn-lt"/>
                <a:cs typeface="+mn-cs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World-wide accepted approach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Not successful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dirty="0" smtClean="0">
                <a:latin typeface="+mn-lt"/>
                <a:cs typeface="+mn-cs"/>
              </a:rPr>
              <a:t>Various reasons</a:t>
            </a:r>
          </a:p>
          <a:p>
            <a:pPr marL="1714500" lvl="3" indent="-342900">
              <a:buFont typeface="Wingdings" pitchFamily="2" charset="2"/>
              <a:buChar char="§"/>
              <a:defRPr/>
            </a:pPr>
            <a:r>
              <a:rPr lang="en-US" dirty="0" smtClean="0">
                <a:latin typeface="+mn-lt"/>
                <a:cs typeface="+mn-cs"/>
              </a:rPr>
              <a:t>Summary  - Right </a:t>
            </a:r>
            <a:r>
              <a:rPr lang="en-US" dirty="0">
                <a:latin typeface="+mn-lt"/>
                <a:cs typeface="+mn-cs"/>
              </a:rPr>
              <a:t>answer in a wrong paradigm – </a:t>
            </a:r>
            <a:r>
              <a:rPr lang="en-US" b="1" i="1" dirty="0">
                <a:latin typeface="+mn-lt"/>
                <a:cs typeface="+mn-cs"/>
              </a:rPr>
              <a:t>Galileo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Is </a:t>
            </a:r>
            <a:r>
              <a:rPr lang="en-US" sz="2000" dirty="0" smtClean="0">
                <a:latin typeface="+mn-lt"/>
                <a:cs typeface="+mn-cs"/>
              </a:rPr>
              <a:t>concept worth revisiting</a:t>
            </a:r>
            <a:r>
              <a:rPr lang="en-US" sz="2000" dirty="0">
                <a:latin typeface="+mn-lt"/>
                <a:cs typeface="+mn-cs"/>
              </a:rPr>
              <a:t>? </a:t>
            </a:r>
            <a:r>
              <a:rPr lang="en-US" sz="2000" b="1" dirty="0">
                <a:solidFill>
                  <a:srgbClr val="FF0000"/>
                </a:solidFill>
                <a:latin typeface="+mn-lt"/>
                <a:cs typeface="+mn-cs"/>
              </a:rPr>
              <a:t>YES</a:t>
            </a:r>
          </a:p>
          <a:p>
            <a:pPr marL="1257300" lvl="2" indent="-342900">
              <a:defRPr/>
            </a:pPr>
            <a:endParaRPr lang="en-US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2nd Leading Practice  - PPE and Administrative Control (2010 -2011)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Hearing Protection Device , Training ,Awareness 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Only segments of the Leading Practice implemented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+mn-lt"/>
                <a:cs typeface="+mn-cs"/>
              </a:rPr>
              <a:t>Is </a:t>
            </a:r>
            <a:r>
              <a:rPr lang="en-US" sz="2000" dirty="0">
                <a:latin typeface="+mn-lt"/>
                <a:cs typeface="+mn-cs"/>
              </a:rPr>
              <a:t>it worth revisiting</a:t>
            </a:r>
            <a:r>
              <a:rPr lang="en-US" sz="2000" dirty="0" smtClean="0">
                <a:latin typeface="+mn-lt"/>
                <a:cs typeface="+mn-cs"/>
              </a:rPr>
              <a:t>? - 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  <a:cs typeface="+mn-cs"/>
              </a:rPr>
              <a:t>YES</a:t>
            </a:r>
            <a:endParaRPr lang="en-US" sz="20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Prof. </a:t>
            </a:r>
            <a:r>
              <a:rPr lang="en-US" sz="2000" dirty="0" err="1">
                <a:latin typeface="+mn-lt"/>
                <a:cs typeface="+mn-cs"/>
              </a:rPr>
              <a:t>Cas</a:t>
            </a:r>
            <a:r>
              <a:rPr lang="en-US" sz="2000" dirty="0">
                <a:latin typeface="+mn-lt"/>
                <a:cs typeface="+mn-cs"/>
              </a:rPr>
              <a:t> Badenhorst ‘s MMPA presentation – </a:t>
            </a:r>
            <a:r>
              <a:rPr lang="en-US" dirty="0">
                <a:latin typeface="+mn-lt"/>
                <a:cs typeface="+mn-cs"/>
              </a:rPr>
              <a:t>“</a:t>
            </a:r>
            <a:r>
              <a:rPr lang="en-GB" sz="12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It is wrong to protect with PPE and then use medical surveillance to measure our success or failure . Occupational medicine and hygiene as disciplines are not the “silver bulle</a:t>
            </a:r>
            <a:r>
              <a:rPr lang="en-GB" sz="1200" b="1" i="1" dirty="0">
                <a:latin typeface="Arial" charset="0"/>
                <a:cs typeface="Arial" charset="0"/>
              </a:rPr>
              <a:t>t”</a:t>
            </a:r>
            <a:endParaRPr lang="en-US" sz="2000" b="1" dirty="0">
              <a:latin typeface="Arial" charset="0"/>
              <a:cs typeface="Arial" charset="0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MOSH Noise Team Initiatives (cont.)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143000"/>
            <a:ext cx="8382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Engineering Controls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Suite of Leading Practices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Need based approach 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Collaboration with suppliers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  <a:cs typeface="+mn-cs"/>
              </a:rPr>
              <a:t>Should they be the primary focus?</a:t>
            </a:r>
          </a:p>
          <a:p>
            <a:pPr marL="1257300" lvl="2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04800" y="2971800"/>
          <a:ext cx="8077200" cy="324990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2819400"/>
                <a:gridCol w="52578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HCP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Leading Practice</a:t>
                      </a:r>
                      <a:endParaRPr lang="en-US" sz="2000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702302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b="1" baseline="30000" dirty="0" smtClean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Leading Practice  - 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Electric Drilling machines)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Ongoing </a:t>
                      </a:r>
                      <a:r>
                        <a:rPr lang="en-US" b="0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b="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Suite of Simple Leading Practices)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18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1" kern="1200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2nd Leading Practice  - </a:t>
                      </a:r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(HPD_TAS Tool)</a:t>
                      </a:r>
                      <a:endParaRPr lang="en-US" sz="1800" b="1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696801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Direction of the 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81000" y="4094480"/>
          <a:ext cx="8305800" cy="1849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2766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????%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MOST 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emphasis is still here – </a:t>
                      </a:r>
                      <a:r>
                        <a:rPr lang="en-US" b="1" i="1" baseline="0" dirty="0" smtClean="0">
                          <a:solidFill>
                            <a:srgbClr val="FF0000"/>
                          </a:solidFill>
                        </a:rPr>
                        <a:t>Maybe 70% of effort</a:t>
                      </a:r>
                      <a:endParaRPr lang="en-US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67200" y="8382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None but can be inferred</a:t>
            </a:r>
          </a:p>
        </p:txBody>
      </p:sp>
      <p:sp>
        <p:nvSpPr>
          <p:cNvPr id="15" name="TextBox 19"/>
          <p:cNvSpPr txBox="1">
            <a:spLocks noChangeArrowheads="1"/>
          </p:cNvSpPr>
          <p:nvPr/>
        </p:nvSpPr>
        <p:spPr bwMode="auto">
          <a:xfrm>
            <a:off x="6781800" y="32766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Duty of Care &amp; ALARP Zone</a:t>
            </a:r>
          </a:p>
        </p:txBody>
      </p:sp>
      <p:sp>
        <p:nvSpPr>
          <p:cNvPr id="17" name="Right Brace 16"/>
          <p:cNvSpPr/>
          <p:nvPr/>
        </p:nvSpPr>
        <p:spPr>
          <a:xfrm>
            <a:off x="6477000" y="3429000"/>
            <a:ext cx="381000" cy="381000"/>
          </a:xfrm>
          <a:prstGeom prst="rightBrace">
            <a:avLst/>
          </a:prstGeom>
          <a:ln w="381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1"/>
          <p:cNvSpPr txBox="1"/>
          <p:nvPr/>
        </p:nvSpPr>
        <p:spPr>
          <a:xfrm>
            <a:off x="4343400" y="2286000"/>
            <a:ext cx="1638300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/>
              <a:t>Mosh Noise Team ‘s First Leading Practice</a:t>
            </a:r>
            <a:endParaRPr lang="en-US" sz="1200" b="1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495800" y="2667000"/>
            <a:ext cx="5334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The Direction of the Solution - ALARP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10344"/>
            <a:ext cx="9144000" cy="574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Shared Vision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990600" y="4114800"/>
          <a:ext cx="6934200" cy="195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756025"/>
                <a:gridCol w="1501775"/>
                <a:gridCol w="167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60%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20 %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19" name="Right Brace 18"/>
          <p:cNvSpPr/>
          <p:nvPr/>
        </p:nvSpPr>
        <p:spPr>
          <a:xfrm>
            <a:off x="6477000" y="3429000"/>
            <a:ext cx="381000" cy="381000"/>
          </a:xfrm>
          <a:prstGeom prst="rightBrace">
            <a:avLst/>
          </a:prstGeom>
          <a:ln w="254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949" name="TextBox 19"/>
          <p:cNvSpPr txBox="1">
            <a:spLocks noChangeArrowheads="1"/>
          </p:cNvSpPr>
          <p:nvPr/>
        </p:nvSpPr>
        <p:spPr bwMode="auto">
          <a:xfrm>
            <a:off x="6781800" y="32766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Duty of Care &amp; ALARP Zone</a:t>
            </a:r>
          </a:p>
        </p:txBody>
      </p:sp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410200" y="4572000"/>
            <a:ext cx="762000" cy="129540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7200" y="838200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Source: None but can be inferred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The Direction of the Solution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990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>
                <a:latin typeface="+mn-lt"/>
                <a:cs typeface="+mn-cs"/>
              </a:rPr>
              <a:t>Consensus with the Industry on the need for paradigm shift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>
                <a:latin typeface="+mn-lt"/>
                <a:cs typeface="+mn-cs"/>
              </a:rPr>
              <a:t>Consensus on future management of the Noise Problem i.e. need a Paradigm shift (Strategy, ALARP </a:t>
            </a:r>
            <a:r>
              <a:rPr lang="en-US" sz="2400" dirty="0" smtClean="0">
                <a:latin typeface="+mn-lt"/>
                <a:cs typeface="+mn-cs"/>
              </a:rPr>
              <a:t>, buy </a:t>
            </a:r>
            <a:r>
              <a:rPr lang="en-US" sz="2400" dirty="0">
                <a:latin typeface="+mn-lt"/>
                <a:cs typeface="+mn-cs"/>
              </a:rPr>
              <a:t>Quiet </a:t>
            </a:r>
            <a:r>
              <a:rPr lang="en-US" sz="2400" dirty="0" smtClean="0">
                <a:latin typeface="+mn-lt"/>
                <a:cs typeface="+mn-cs"/>
              </a:rPr>
              <a:t>Policy etc)</a:t>
            </a: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Aligning HCPs and Noise Improvement programs to the suggested </a:t>
            </a:r>
            <a:r>
              <a:rPr lang="en-US" sz="2000" dirty="0" smtClean="0">
                <a:latin typeface="+mn-lt"/>
                <a:cs typeface="+mn-cs"/>
              </a:rPr>
              <a:t>approach </a:t>
            </a: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cs typeface="+mn-cs"/>
              </a:rPr>
              <a:t>Challenges of an employee profile of a Developed Country viz Developing Country – </a:t>
            </a:r>
            <a:r>
              <a:rPr lang="en-US" sz="2000" i="1" dirty="0">
                <a:latin typeface="+mn-lt"/>
                <a:cs typeface="+mn-cs"/>
              </a:rPr>
              <a:t>Understanding of quality of life</a:t>
            </a:r>
          </a:p>
          <a:p>
            <a:pPr marL="1257300" lvl="2" indent="-342900">
              <a:defRPr/>
            </a:pPr>
            <a:endParaRPr lang="en-US" sz="2000" dirty="0">
              <a:latin typeface="+mn-lt"/>
              <a:cs typeface="+mn-cs"/>
            </a:endParaRP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400" b="1" dirty="0" smtClean="0">
                <a:latin typeface="+mn-lt"/>
                <a:cs typeface="+mn-cs"/>
              </a:rPr>
              <a:t>Effectiveness</a:t>
            </a:r>
            <a:r>
              <a:rPr lang="en-US" sz="2400" dirty="0" smtClean="0">
                <a:latin typeface="+mn-lt"/>
                <a:cs typeface="+mn-cs"/>
              </a:rPr>
              <a:t>: Is there a 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  <a:cs typeface="+mn-cs"/>
              </a:rPr>
              <a:t>NEED </a:t>
            </a:r>
            <a:r>
              <a:rPr lang="en-US" sz="2400" dirty="0" smtClean="0">
                <a:latin typeface="+mn-lt"/>
                <a:cs typeface="+mn-cs"/>
              </a:rPr>
              <a:t>for MOSH Noise Team to function like other MOSH Teams </a:t>
            </a: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 smtClean="0">
                <a:latin typeface="+mn-lt"/>
                <a:cs typeface="+mn-cs"/>
              </a:rPr>
              <a:t>Implications?</a:t>
            </a:r>
            <a:endParaRPr lang="en-US" sz="20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sz="2000" dirty="0" smtClean="0">
                <a:latin typeface="+mn-lt"/>
                <a:cs typeface="+mn-cs"/>
              </a:rPr>
              <a:t>Leading </a:t>
            </a:r>
            <a:r>
              <a:rPr lang="en-US" sz="2000" dirty="0">
                <a:latin typeface="+mn-lt"/>
                <a:cs typeface="+mn-cs"/>
              </a:rPr>
              <a:t>Practice Approach?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714500" lvl="3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1714500" lvl="3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Conclusion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990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Noise challenge is at a different phase </a:t>
            </a:r>
            <a:r>
              <a:rPr lang="en-US" sz="1600" dirty="0">
                <a:latin typeface="+mn-lt"/>
                <a:cs typeface="+mn-cs"/>
              </a:rPr>
              <a:t>(</a:t>
            </a:r>
            <a:r>
              <a:rPr lang="en-US" sz="1600" i="1" dirty="0">
                <a:solidFill>
                  <a:srgbClr val="FF0000"/>
                </a:solidFill>
                <a:latin typeface="+mn-lt"/>
                <a:cs typeface="+mn-cs"/>
              </a:rPr>
              <a:t>importance, maturity, tipping point, development, etc</a:t>
            </a:r>
            <a:r>
              <a:rPr lang="en-US" dirty="0">
                <a:latin typeface="+mn-lt"/>
                <a:cs typeface="+mn-cs"/>
              </a:rPr>
              <a:t>) </a:t>
            </a:r>
            <a:r>
              <a:rPr lang="en-US" sz="2400" dirty="0">
                <a:latin typeface="+mn-lt"/>
                <a:cs typeface="+mn-cs"/>
              </a:rPr>
              <a:t>than other MOSH teams and other OH challenges </a:t>
            </a:r>
            <a:r>
              <a:rPr lang="en-US" sz="1600" dirty="0">
                <a:latin typeface="+mn-lt"/>
                <a:cs typeface="+mn-cs"/>
              </a:rPr>
              <a:t>(e.g. MMPA conference) </a:t>
            </a: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Need for a different approach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Maybe leading practices need conducive paradigm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Focus on Source Elimination - revisit the </a:t>
            </a:r>
            <a:r>
              <a:rPr lang="en-US" sz="2400" dirty="0" smtClean="0">
                <a:latin typeface="+mn-lt"/>
                <a:cs typeface="+mn-cs"/>
              </a:rPr>
              <a:t>source elimination concepts such as electric, hydraulic drills etc </a:t>
            </a:r>
            <a:endParaRPr lang="en-US" sz="24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In-depth </a:t>
            </a:r>
            <a:r>
              <a:rPr lang="en-US" sz="2000" dirty="0" smtClean="0">
                <a:latin typeface="+mn-lt"/>
                <a:cs typeface="+mn-cs"/>
              </a:rPr>
              <a:t>review of source elimination concepts – long term view</a:t>
            </a:r>
            <a:endParaRPr lang="en-US" sz="2000" dirty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Not as a leading practice but part of Mining System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Longer timelines (&gt;10 yrs)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dirty="0">
                <a:latin typeface="+mn-lt"/>
                <a:cs typeface="+mn-cs"/>
              </a:rPr>
              <a:t>Report on the new mines, expansion projects etc that are now </a:t>
            </a:r>
            <a:r>
              <a:rPr lang="en-US" dirty="0" smtClean="0">
                <a:latin typeface="+mn-lt"/>
                <a:cs typeface="+mn-cs"/>
              </a:rPr>
              <a:t>designed/ compatible  </a:t>
            </a:r>
            <a:r>
              <a:rPr lang="en-US" dirty="0">
                <a:latin typeface="+mn-lt"/>
                <a:cs typeface="+mn-cs"/>
              </a:rPr>
              <a:t>for </a:t>
            </a:r>
            <a:r>
              <a:rPr lang="en-US" dirty="0" smtClean="0">
                <a:latin typeface="+mn-lt"/>
                <a:cs typeface="+mn-cs"/>
              </a:rPr>
              <a:t>electric, hydraulic </a:t>
            </a:r>
            <a:r>
              <a:rPr lang="en-US" dirty="0">
                <a:latin typeface="+mn-lt"/>
                <a:cs typeface="+mn-cs"/>
              </a:rPr>
              <a:t>drills </a:t>
            </a:r>
            <a:r>
              <a:rPr lang="en-US" dirty="0" smtClean="0">
                <a:latin typeface="+mn-lt"/>
                <a:cs typeface="+mn-cs"/>
              </a:rPr>
              <a:t>etc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r>
              <a:rPr lang="en-US" i="1" dirty="0" smtClean="0">
                <a:latin typeface="+mn-lt"/>
                <a:cs typeface="+mn-cs"/>
              </a:rPr>
              <a:t>Not as compliance to the Mining Charter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Standardized Buy quiet policies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rgbClr val="FF0000"/>
                </a:solidFill>
                <a:latin typeface="+mn-lt"/>
                <a:cs typeface="+mn-cs"/>
              </a:rPr>
              <a:t>Reach a consensus on NHIL targets for next two &amp; five years </a:t>
            </a:r>
            <a:endParaRPr lang="en-US" sz="20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Conclusion (cont.)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524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Continue </a:t>
            </a:r>
            <a:r>
              <a:rPr lang="en-US" sz="2400" dirty="0">
                <a:latin typeface="+mn-lt"/>
                <a:cs typeface="+mn-cs"/>
              </a:rPr>
              <a:t>with Engineering controls but not as a primary focus for the MOSH Noise </a:t>
            </a:r>
            <a:r>
              <a:rPr lang="en-US" sz="2400" dirty="0" smtClean="0">
                <a:latin typeface="+mn-lt"/>
                <a:cs typeface="+mn-cs"/>
              </a:rPr>
              <a:t>Team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Guide the Team on how to effectively manage and promote these Simple Leading Practices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More of an Engineering challenge than a people challenge</a:t>
            </a:r>
            <a:endParaRPr lang="en-US" sz="20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GB" sz="2400" dirty="0" smtClean="0">
                <a:latin typeface="+mn-lt"/>
                <a:cs typeface="+mn-cs"/>
              </a:rPr>
              <a:t>‘Closure’ strategy on the HPD _TAS Tool Leading Practice  - </a:t>
            </a:r>
            <a:r>
              <a:rPr lang="en-GB" sz="1600" i="1" dirty="0" smtClean="0">
                <a:latin typeface="+mn-lt"/>
                <a:cs typeface="+mn-cs"/>
              </a:rPr>
              <a:t>(remember the Hilti)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Do we still have a challenge of employees not wearing HPDs?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latin typeface="+mn-lt"/>
                <a:cs typeface="+mn-cs"/>
              </a:rPr>
              <a:t>Do we need a customised MOSH Process for this?</a:t>
            </a:r>
          </a:p>
          <a:p>
            <a:pPr marL="342900" indent="-342900">
              <a:buFontTx/>
              <a:buChar char="•"/>
              <a:defRPr/>
            </a:pPr>
            <a:endParaRPr lang="en-GB" sz="2400" dirty="0" smtClean="0"/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828800"/>
            <a:ext cx="5867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 to MOSH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Industry Workshop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Expert Model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Buy Quiet Initiatives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CSIR - Involvement</a:t>
            </a: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Industry Workshop Program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No</a:t>
            </a: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ise </a:t>
            </a:r>
            <a:r>
              <a:rPr lang="en-GB" sz="2800" b="1" dirty="0">
                <a:solidFill>
                  <a:schemeClr val="bg1"/>
                </a:solidFill>
                <a:latin typeface="Arial" charset="0"/>
                <a:cs typeface="Arial" charset="0"/>
              </a:rPr>
              <a:t>Team </a:t>
            </a: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Expert Model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Buy Quiet Initiative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CSIR Involvement</a:t>
            </a:r>
            <a:endParaRPr lang="en-ZA" sz="2800" b="1" kern="0" dirty="0">
              <a:solidFill>
                <a:schemeClr val="bg1"/>
              </a:solidFill>
              <a:ea typeface="+mj-ea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100" b="1"/>
              <a:t>CHAMBER OF MINES OF SOUTH AFRICA</a:t>
            </a:r>
            <a:endParaRPr lang="en-US" sz="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>
                <a:ea typeface="+mj-ea"/>
              </a:rPr>
              <a:t>Questions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 algn="ctr">
              <a:defRPr/>
            </a:pPr>
            <a:r>
              <a:rPr lang="en-US" sz="3200" b="1" dirty="0">
                <a:latin typeface="+mn-lt"/>
                <a:cs typeface="+mn-cs"/>
              </a:rPr>
              <a:t>Questions</a:t>
            </a:r>
          </a:p>
          <a:p>
            <a:pPr marL="800100" lvl="1" indent="-342900">
              <a:buFontTx/>
              <a:buChar char="•"/>
              <a:defRPr/>
            </a:pPr>
            <a:endParaRPr lang="en-US" sz="3200" b="1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How the System works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It emphasises the behavioural aspects that should accompany adoption for sustainability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It is a process that identifies OHS leading practices throughout industry (pockets of excellence) and facilitates their industry wide adoption</a:t>
            </a:r>
          </a:p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It has adoption teams focusing on </a:t>
            </a:r>
            <a:r>
              <a:rPr lang="en-US" sz="2800" i="1" dirty="0" smtClean="0">
                <a:latin typeface="+mn-lt"/>
                <a:cs typeface="+mn-cs"/>
              </a:rPr>
              <a:t>falls of ground</a:t>
            </a:r>
            <a:r>
              <a:rPr lang="en-US" sz="2800" dirty="0" smtClean="0">
                <a:latin typeface="+mn-lt"/>
                <a:cs typeface="+mn-cs"/>
              </a:rPr>
              <a:t>, </a:t>
            </a:r>
            <a:r>
              <a:rPr lang="en-US" sz="2800" i="1" dirty="0" smtClean="0">
                <a:latin typeface="+mn-lt"/>
                <a:cs typeface="+mn-cs"/>
              </a:rPr>
              <a:t>transport and machinery</a:t>
            </a:r>
            <a:r>
              <a:rPr lang="en-US" sz="2800" dirty="0" smtClean="0">
                <a:latin typeface="+mn-lt"/>
                <a:cs typeface="+mn-cs"/>
              </a:rPr>
              <a:t>,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  <a:cs typeface="+mn-cs"/>
              </a:rPr>
              <a:t>dust</a:t>
            </a:r>
            <a:r>
              <a:rPr lang="en-US" sz="3200" dirty="0" smtClean="0">
                <a:latin typeface="+mn-lt"/>
                <a:cs typeface="+mn-cs"/>
              </a:rPr>
              <a:t> </a:t>
            </a:r>
            <a:r>
              <a:rPr lang="en-US" sz="2800" dirty="0" smtClean="0">
                <a:latin typeface="+mn-lt"/>
                <a:cs typeface="+mn-cs"/>
              </a:rPr>
              <a:t>and </a:t>
            </a:r>
            <a:r>
              <a:rPr lang="en-US" sz="3200" b="1" dirty="0" smtClean="0">
                <a:solidFill>
                  <a:srgbClr val="C00000"/>
                </a:solidFill>
                <a:latin typeface="+mn-lt"/>
                <a:cs typeface="+mn-cs"/>
              </a:rPr>
              <a:t>noise</a:t>
            </a:r>
            <a:r>
              <a:rPr lang="en-US" sz="2800" dirty="0" smtClean="0">
                <a:latin typeface="+mn-lt"/>
                <a:cs typeface="+mn-cs"/>
              </a:rPr>
              <a:t> respectively</a:t>
            </a:r>
          </a:p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It is done by people within industry with the assistance and guidance by the MOSH learning Hub (a department of the Chamber 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4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MOSH</a:t>
            </a:r>
            <a:r>
              <a:rPr kumimoji="0" lang="en-ZA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Adoption Process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371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000" dirty="0" smtClean="0">
                <a:latin typeface="+mn-lt"/>
                <a:cs typeface="+mn-cs"/>
              </a:rPr>
              <a:t>MOSH Leading Practice Adoption System - identifies Leading Practices in health and safety and  then helps with their widespread adoption across industry</a:t>
            </a: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  <p:graphicFrame>
        <p:nvGraphicFramePr>
          <p:cNvPr id="19" name="Diagram 18"/>
          <p:cNvGraphicFramePr/>
          <p:nvPr/>
        </p:nvGraphicFramePr>
        <p:xfrm>
          <a:off x="1447800" y="2133600"/>
          <a:ext cx="6096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Key Industry Players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Sponsors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Typically CEO level person for each team who sits on Chamber Council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Provide strategic guidance as required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MOSH Task Force members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Preferably the most senior OHS office bearer of each Chamber member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Provide strategic oversight of MOSH processes; communication link between Hub and own executives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Adoption coordinators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One per Chamber member, preferably reporting to the MOSH Task Force Member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Facilitate contact between the Learning Hub and member companies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Adoption Team Members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Senior technical and Occupational Hygienists experts in their field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dirty="0" smtClean="0">
                <a:latin typeface="+mn-lt"/>
                <a:cs typeface="+mn-cs"/>
              </a:rPr>
              <a:t>People at the operations</a:t>
            </a:r>
          </a:p>
          <a:p>
            <a:pPr marL="800100" lvl="2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latin typeface="+mn-lt"/>
                <a:cs typeface="+mn-cs"/>
              </a:rPr>
              <a:t>The adopters: Manages, supervisors, team members</a:t>
            </a:r>
          </a:p>
          <a:p>
            <a:pPr marL="342900" indent="-342900">
              <a:buFontTx/>
              <a:buChar char="•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9" name="Straight Connector 1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ZA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400" y="457200"/>
            <a:ext cx="8458200" cy="1752600"/>
          </a:xfrm>
          <a:prstGeom prst="roundRect">
            <a:avLst/>
          </a:prstGeom>
          <a:solidFill>
            <a:srgbClr val="C49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609600"/>
            <a:ext cx="2692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Arial" charset="0"/>
                <a:cs typeface="Arial" charset="0"/>
              </a:rPr>
              <a:t>MOSH Task Force</a:t>
            </a:r>
          </a:p>
        </p:txBody>
      </p:sp>
      <p:sp>
        <p:nvSpPr>
          <p:cNvPr id="26" name="Isosceles Triangle 25"/>
          <p:cNvSpPr/>
          <p:nvPr/>
        </p:nvSpPr>
        <p:spPr>
          <a:xfrm>
            <a:off x="2514600" y="838200"/>
            <a:ext cx="6858000" cy="5410200"/>
          </a:xfrm>
          <a:prstGeom prst="triangle">
            <a:avLst/>
          </a:prstGeom>
          <a:solidFill>
            <a:srgbClr val="C49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191000" y="3505200"/>
            <a:ext cx="3657600" cy="7620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3431220">
            <a:off x="6249000" y="2510834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National/Regional</a:t>
            </a:r>
          </a:p>
        </p:txBody>
      </p:sp>
      <p:sp>
        <p:nvSpPr>
          <p:cNvPr id="35" name="TextBox 34"/>
          <p:cNvSpPr txBox="1"/>
          <p:nvPr/>
        </p:nvSpPr>
        <p:spPr>
          <a:xfrm rot="3465461">
            <a:off x="7931764" y="460462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Operational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257800" y="2362200"/>
            <a:ext cx="15240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Adoption coordinator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953000" y="3124200"/>
            <a:ext cx="2209800" cy="9144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Industry MOSH Adoption Team Members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810000" y="4114800"/>
            <a:ext cx="1371600" cy="12192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334000" y="4114800"/>
            <a:ext cx="1371600" cy="12192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858000" y="4114800"/>
            <a:ext cx="1371600" cy="12192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Mine Adoption Team Manager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5626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810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6002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28194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0866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038600" y="1447800"/>
            <a:ext cx="1066800" cy="6096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Member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581400" y="5562600"/>
            <a:ext cx="4953000" cy="304800"/>
          </a:xfrm>
          <a:prstGeom prst="roundRect">
            <a:avLst/>
          </a:prstGeom>
          <a:solidFill>
            <a:srgbClr val="E6BA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Adopters: Supervisors and team members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1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362200"/>
            <a:ext cx="5867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95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 to MOSH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MOSH Noise Team initiatives</a:t>
            </a:r>
            <a:endParaRPr lang="en-US" sz="3200" dirty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Industry Workshop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Expert Model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3200" dirty="0" smtClean="0">
                <a:latin typeface="+mn-lt"/>
                <a:cs typeface="+mn-cs"/>
              </a:rPr>
              <a:t>Buy Quiet Initiatives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CSIR - Involvement</a:t>
            </a: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buFontTx/>
              <a:buChar char="•"/>
              <a:defRPr/>
            </a:pPr>
            <a:endParaRPr lang="en-US" sz="3200" dirty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Achievements in Combating NIHL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Very good progress in combating NIHL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Over 50 % improvement in NIHL claims early 2000s to 2011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State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Compensation for Occupational  Injuries and Diseases Act 130/1993 (COID Act)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Instruction  - 168, 171 - Simplification &amp; fairness the compensation mechanism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Industry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1988 - Establishment of HCP User Guide No. 11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latin typeface="+mn-lt"/>
                <a:cs typeface="+mn-cs"/>
              </a:rPr>
              <a:t>Voluntary</a:t>
            </a:r>
          </a:p>
          <a:p>
            <a:pPr marL="3429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138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ea typeface="+mj-ea"/>
              </a:rPr>
              <a:t>Achievements in Combating NIHL</a:t>
            </a:r>
            <a:endParaRPr lang="en-ZA" sz="3200" b="1" dirty="0">
              <a:ea typeface="+mj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863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dirty="0">
              <a:latin typeface="+mn-lt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Positive Response from the Industry (cont.)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Mining Occupational Health Advisory Committee  (MOHAC) - Tripartite advisory body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Adopted the 2003 Industry milestones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400" dirty="0" smtClean="0">
                <a:latin typeface="+mn-lt"/>
                <a:cs typeface="+mn-cs"/>
              </a:rPr>
              <a:t>Implemented the DMR/DME ‘s HCP Guidelines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Establishing the  MOSH Noise Team etc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Mining Charter reporting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“</a:t>
            </a:r>
            <a:r>
              <a:rPr lang="en-US" sz="2400" dirty="0" smtClean="0">
                <a:solidFill>
                  <a:srgbClr val="FF0000"/>
                </a:solidFill>
                <a:latin typeface="+mn-lt"/>
                <a:cs typeface="+mn-cs"/>
              </a:rPr>
              <a:t>Acknowledging</a:t>
            </a:r>
            <a:r>
              <a:rPr lang="en-US" sz="2400" dirty="0" smtClean="0">
                <a:latin typeface="+mn-lt"/>
                <a:cs typeface="+mn-cs"/>
              </a:rPr>
              <a:t>’ that Noise is the biggest occupational health risk in the mining industry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Overwhelming </a:t>
            </a:r>
            <a:r>
              <a:rPr lang="en-US" sz="3200" dirty="0" smtClean="0">
                <a:latin typeface="+mn-lt"/>
                <a:cs typeface="+mn-cs"/>
              </a:rPr>
              <a:t>Literature and Research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Data : Scarce , unreliable not  standardized (different criteria for different countries etc)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General absence of a ‘ helicopter view’</a:t>
            </a:r>
          </a:p>
          <a:p>
            <a:pPr marL="3429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10967</TotalTime>
  <Words>1485</Words>
  <Application>Microsoft Office PowerPoint</Application>
  <PresentationFormat>On-screen Show (4:3)</PresentationFormat>
  <Paragraphs>267</Paragraphs>
  <Slides>24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623</cp:revision>
  <cp:lastPrinted>2011-11-14T14:29:43Z</cp:lastPrinted>
  <dcterms:created xsi:type="dcterms:W3CDTF">2007-02-09T08:16:42Z</dcterms:created>
  <dcterms:modified xsi:type="dcterms:W3CDTF">2012-07-05T05:33:07Z</dcterms:modified>
</cp:coreProperties>
</file>