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5"/>
  </p:notesMasterIdLst>
  <p:handoutMasterIdLst>
    <p:handoutMasterId r:id="rId36"/>
  </p:handoutMasterIdLst>
  <p:sldIdLst>
    <p:sldId id="455" r:id="rId2"/>
    <p:sldId id="424" r:id="rId3"/>
    <p:sldId id="425" r:id="rId4"/>
    <p:sldId id="426" r:id="rId5"/>
    <p:sldId id="427" r:id="rId6"/>
    <p:sldId id="428" r:id="rId7"/>
    <p:sldId id="429" r:id="rId8"/>
    <p:sldId id="430" r:id="rId9"/>
    <p:sldId id="431" r:id="rId10"/>
    <p:sldId id="432" r:id="rId11"/>
    <p:sldId id="433" r:id="rId12"/>
    <p:sldId id="434" r:id="rId13"/>
    <p:sldId id="435" r:id="rId14"/>
    <p:sldId id="436" r:id="rId15"/>
    <p:sldId id="437" r:id="rId16"/>
    <p:sldId id="456" r:id="rId17"/>
    <p:sldId id="457" r:id="rId18"/>
    <p:sldId id="440" r:id="rId19"/>
    <p:sldId id="458" r:id="rId20"/>
    <p:sldId id="442" r:id="rId21"/>
    <p:sldId id="443" r:id="rId22"/>
    <p:sldId id="444" r:id="rId23"/>
    <p:sldId id="445" r:id="rId24"/>
    <p:sldId id="447" r:id="rId25"/>
    <p:sldId id="446" r:id="rId26"/>
    <p:sldId id="448" r:id="rId27"/>
    <p:sldId id="449" r:id="rId28"/>
    <p:sldId id="450" r:id="rId29"/>
    <p:sldId id="451" r:id="rId30"/>
    <p:sldId id="452" r:id="rId31"/>
    <p:sldId id="453" r:id="rId32"/>
    <p:sldId id="454" r:id="rId33"/>
    <p:sldId id="415" r:id="rId34"/>
  </p:sldIdLst>
  <p:sldSz cx="9144000" cy="6858000" type="screen4x3"/>
  <p:notesSz cx="685800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5B5433"/>
    <a:srgbClr val="A2965C"/>
    <a:srgbClr val="C49F00"/>
    <a:srgbClr val="786F44"/>
    <a:srgbClr val="FFCC66"/>
    <a:srgbClr val="FCA11C"/>
    <a:srgbClr val="F55F23"/>
    <a:srgbClr val="E6BA00"/>
  </p:clrMru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5" autoAdjust="0"/>
    <p:restoredTop sz="93153" autoAdjust="0"/>
  </p:normalViewPr>
  <p:slideViewPr>
    <p:cSldViewPr>
      <p:cViewPr>
        <p:scale>
          <a:sx n="70" d="100"/>
          <a:sy n="70" d="100"/>
        </p:scale>
        <p:origin x="-828" y="-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2" d="100"/>
        <a:sy n="52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Hgumede\AppData\Roaming\Microsoft\Excel\Expert%20Model%20(version%201).xlsb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gumede\AppData\Roaming\Microsoft\Excel\Expert%20Model%20(version%201).xlsb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gumede\AppData\Roaming\Microsoft\Excel\Expert%20Model%20(version%201).xlsb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9.0076130639804214E-2"/>
          <c:y val="2.1268462494819812E-2"/>
          <c:w val="0.78887386502769741"/>
          <c:h val="0.92388595109821803"/>
        </c:manualLayout>
      </c:layout>
      <c:lineChart>
        <c:grouping val="standard"/>
        <c:ser>
          <c:idx val="1"/>
          <c:order val="0"/>
          <c:tx>
            <c:strRef>
              <c:f>Sheet2!$F$4</c:f>
              <c:strCache>
                <c:ptCount val="1"/>
                <c:pt idx="0">
                  <c:v>Number of claims</c:v>
                </c:pt>
              </c:strCache>
            </c:strRef>
          </c:tx>
          <c:spPr>
            <a:ln w="44450"/>
          </c:spPr>
          <c:marker>
            <c:symbol val="none"/>
          </c:marker>
          <c:dLbls>
            <c:showVal val="1"/>
          </c:dLbls>
          <c:cat>
            <c:numRef>
              <c:f>Sheet2!$E$6:$E$11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2011</c:v>
                </c:pt>
              </c:numCache>
            </c:numRef>
          </c:cat>
          <c:val>
            <c:numRef>
              <c:f>(Sheet2!$F$5,Sheet2!$F$6:$F$11)</c:f>
              <c:numCache>
                <c:formatCode>General</c:formatCode>
                <c:ptCount val="7"/>
                <c:pt idx="1">
                  <c:v>6288</c:v>
                </c:pt>
                <c:pt idx="2">
                  <c:v>3566</c:v>
                </c:pt>
                <c:pt idx="3">
                  <c:v>2611</c:v>
                </c:pt>
                <c:pt idx="4">
                  <c:v>1899</c:v>
                </c:pt>
                <c:pt idx="5">
                  <c:v>1730</c:v>
                </c:pt>
                <c:pt idx="6">
                  <c:v>1523</c:v>
                </c:pt>
              </c:numCache>
            </c:numRef>
          </c:val>
        </c:ser>
        <c:ser>
          <c:idx val="2"/>
          <c:order val="1"/>
          <c:tx>
            <c:strRef>
              <c:f>Sheet2!$G$4</c:f>
              <c:strCache>
                <c:ptCount val="1"/>
                <c:pt idx="0">
                  <c:v>Compensated</c:v>
                </c:pt>
              </c:strCache>
            </c:strRef>
          </c:tx>
          <c:spPr>
            <a:ln w="44450">
              <a:solidFill>
                <a:srgbClr val="00B050"/>
              </a:solidFill>
            </a:ln>
          </c:spPr>
          <c:marker>
            <c:symbol val="none"/>
          </c:marker>
          <c:dLbls>
            <c:showVal val="1"/>
          </c:dLbls>
          <c:cat>
            <c:numRef>
              <c:f>Sheet2!$E$6:$E$11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2011</c:v>
                </c:pt>
              </c:numCache>
            </c:numRef>
          </c:cat>
          <c:val>
            <c:numRef>
              <c:f>(Sheet2!$G$5,Sheet2!$G$6:$G$11)</c:f>
              <c:numCache>
                <c:formatCode>General</c:formatCode>
                <c:ptCount val="7"/>
                <c:pt idx="1">
                  <c:v>4790</c:v>
                </c:pt>
                <c:pt idx="2">
                  <c:v>2623</c:v>
                </c:pt>
                <c:pt idx="3">
                  <c:v>1854</c:v>
                </c:pt>
                <c:pt idx="4">
                  <c:v>1291</c:v>
                </c:pt>
                <c:pt idx="5">
                  <c:v>1049</c:v>
                </c:pt>
                <c:pt idx="6">
                  <c:v>915</c:v>
                </c:pt>
              </c:numCache>
            </c:numRef>
          </c:val>
        </c:ser>
        <c:marker val="1"/>
        <c:axId val="88208128"/>
        <c:axId val="88209664"/>
      </c:lineChart>
      <c:catAx>
        <c:axId val="88208128"/>
        <c:scaling>
          <c:orientation val="minMax"/>
        </c:scaling>
        <c:axPos val="b"/>
        <c:numFmt formatCode="General" sourceLinked="1"/>
        <c:tickLblPos val="nextTo"/>
        <c:crossAx val="88209664"/>
        <c:crosses val="autoZero"/>
        <c:auto val="1"/>
        <c:lblAlgn val="ctr"/>
        <c:lblOffset val="100"/>
      </c:catAx>
      <c:valAx>
        <c:axId val="88209664"/>
        <c:scaling>
          <c:orientation val="minMax"/>
        </c:scaling>
        <c:axPos val="l"/>
        <c:majorGridlines/>
        <c:numFmt formatCode="General" sourceLinked="1"/>
        <c:tickLblPos val="nextTo"/>
        <c:crossAx val="88208128"/>
        <c:crosses val="autoZero"/>
        <c:crossBetween val="between"/>
      </c:valAx>
      <c:spPr>
        <a:ln w="12700">
          <a:solidFill>
            <a:schemeClr val="accent1"/>
          </a:solidFill>
        </a:ln>
      </c:spPr>
    </c:plotArea>
    <c:legend>
      <c:legendPos val="r"/>
      <c:layout>
        <c:manualLayout>
          <c:xMode val="edge"/>
          <c:yMode val="edge"/>
          <c:x val="0.84147613492757845"/>
          <c:y val="0.61246268656716407"/>
          <c:w val="0.15545316928758354"/>
          <c:h val="8.6624734782404247E-2"/>
        </c:manualLayout>
      </c:layout>
    </c:legend>
    <c:plotVisOnly val="1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9.0076130639804214E-2"/>
          <c:y val="2.1268462494819756E-2"/>
          <c:w val="0.78887386502769741"/>
          <c:h val="0.92388595109821803"/>
        </c:manualLayout>
      </c:layout>
      <c:lineChart>
        <c:grouping val="standard"/>
        <c:ser>
          <c:idx val="1"/>
          <c:order val="0"/>
          <c:tx>
            <c:strRef>
              <c:f>Sheet2!$F$4</c:f>
              <c:strCache>
                <c:ptCount val="1"/>
                <c:pt idx="0">
                  <c:v>Number of claims</c:v>
                </c:pt>
              </c:strCache>
            </c:strRef>
          </c:tx>
          <c:spPr>
            <a:ln w="44450"/>
          </c:spPr>
          <c:marker>
            <c:symbol val="none"/>
          </c:marker>
          <c:cat>
            <c:numRef>
              <c:f>Sheet2!$E$6:$E$11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2011</c:v>
                </c:pt>
              </c:numCache>
            </c:numRef>
          </c:cat>
          <c:val>
            <c:numRef>
              <c:f>(Sheet2!$F$5,Sheet2!$F$6:$F$11)</c:f>
              <c:numCache>
                <c:formatCode>General</c:formatCode>
                <c:ptCount val="7"/>
                <c:pt idx="1">
                  <c:v>6288</c:v>
                </c:pt>
                <c:pt idx="2">
                  <c:v>3566</c:v>
                </c:pt>
                <c:pt idx="3">
                  <c:v>2611</c:v>
                </c:pt>
                <c:pt idx="4">
                  <c:v>1899</c:v>
                </c:pt>
                <c:pt idx="5">
                  <c:v>1730</c:v>
                </c:pt>
                <c:pt idx="6">
                  <c:v>1523</c:v>
                </c:pt>
              </c:numCache>
            </c:numRef>
          </c:val>
        </c:ser>
        <c:ser>
          <c:idx val="2"/>
          <c:order val="1"/>
          <c:tx>
            <c:strRef>
              <c:f>Sheet2!$G$4</c:f>
              <c:strCache>
                <c:ptCount val="1"/>
                <c:pt idx="0">
                  <c:v>Compensated</c:v>
                </c:pt>
              </c:strCache>
            </c:strRef>
          </c:tx>
          <c:spPr>
            <a:ln w="44450">
              <a:solidFill>
                <a:srgbClr val="92D050"/>
              </a:solidFill>
            </a:ln>
          </c:spPr>
          <c:marker>
            <c:symbol val="none"/>
          </c:marker>
          <c:cat>
            <c:numRef>
              <c:f>Sheet2!$E$6:$E$11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2011</c:v>
                </c:pt>
              </c:numCache>
            </c:numRef>
          </c:cat>
          <c:val>
            <c:numRef>
              <c:f>(Sheet2!$G$5,Sheet2!$G$6:$G$11)</c:f>
              <c:numCache>
                <c:formatCode>General</c:formatCode>
                <c:ptCount val="7"/>
                <c:pt idx="1">
                  <c:v>4790</c:v>
                </c:pt>
                <c:pt idx="2">
                  <c:v>2623</c:v>
                </c:pt>
                <c:pt idx="3">
                  <c:v>1854</c:v>
                </c:pt>
                <c:pt idx="4">
                  <c:v>1291</c:v>
                </c:pt>
                <c:pt idx="5">
                  <c:v>1049</c:v>
                </c:pt>
                <c:pt idx="6">
                  <c:v>915</c:v>
                </c:pt>
              </c:numCache>
            </c:numRef>
          </c:val>
        </c:ser>
        <c:marker val="1"/>
        <c:axId val="88272256"/>
        <c:axId val="88278144"/>
      </c:lineChart>
      <c:catAx>
        <c:axId val="88272256"/>
        <c:scaling>
          <c:orientation val="minMax"/>
        </c:scaling>
        <c:axPos val="b"/>
        <c:numFmt formatCode="General" sourceLinked="1"/>
        <c:tickLblPos val="nextTo"/>
        <c:crossAx val="88278144"/>
        <c:crosses val="autoZero"/>
        <c:auto val="1"/>
        <c:lblAlgn val="ctr"/>
        <c:lblOffset val="100"/>
      </c:catAx>
      <c:valAx>
        <c:axId val="88278144"/>
        <c:scaling>
          <c:orientation val="minMax"/>
        </c:scaling>
        <c:axPos val="l"/>
        <c:majorGridlines/>
        <c:numFmt formatCode="General" sourceLinked="1"/>
        <c:tickLblPos val="nextTo"/>
        <c:crossAx val="88272256"/>
        <c:crosses val="autoZero"/>
        <c:crossBetween val="between"/>
      </c:valAx>
      <c:spPr>
        <a:ln w="12700">
          <a:solidFill>
            <a:schemeClr val="accent1"/>
          </a:solidFill>
        </a:ln>
      </c:spPr>
    </c:plotArea>
    <c:legend>
      <c:legendPos val="r"/>
      <c:layout>
        <c:manualLayout>
          <c:xMode val="edge"/>
          <c:yMode val="edge"/>
          <c:x val="0.10982172088312017"/>
          <c:y val="0.83273553680042123"/>
          <c:w val="0.15545316928758354"/>
          <c:h val="8.6624734782403706E-2"/>
        </c:manualLayout>
      </c:layout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9.0076130639804214E-2"/>
          <c:y val="2.1268462494819756E-2"/>
          <c:w val="0.78887386502769741"/>
          <c:h val="0.92388595109821803"/>
        </c:manualLayout>
      </c:layout>
      <c:lineChart>
        <c:grouping val="standard"/>
        <c:ser>
          <c:idx val="1"/>
          <c:order val="0"/>
          <c:tx>
            <c:strRef>
              <c:f>Sheet2!$F$4</c:f>
              <c:strCache>
                <c:ptCount val="1"/>
                <c:pt idx="0">
                  <c:v>Number of claims</c:v>
                </c:pt>
              </c:strCache>
            </c:strRef>
          </c:tx>
          <c:spPr>
            <a:ln w="44450"/>
          </c:spPr>
          <c:marker>
            <c:symbol val="none"/>
          </c:marker>
          <c:cat>
            <c:numRef>
              <c:f>Sheet2!$E$6:$E$11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2011</c:v>
                </c:pt>
              </c:numCache>
            </c:numRef>
          </c:cat>
          <c:val>
            <c:numRef>
              <c:f>(Sheet2!$F$5,Sheet2!$F$6:$F$11)</c:f>
              <c:numCache>
                <c:formatCode>General</c:formatCode>
                <c:ptCount val="7"/>
                <c:pt idx="1">
                  <c:v>6288</c:v>
                </c:pt>
                <c:pt idx="2">
                  <c:v>3566</c:v>
                </c:pt>
                <c:pt idx="3">
                  <c:v>2611</c:v>
                </c:pt>
                <c:pt idx="4">
                  <c:v>1899</c:v>
                </c:pt>
                <c:pt idx="5">
                  <c:v>1730</c:v>
                </c:pt>
                <c:pt idx="6">
                  <c:v>1523</c:v>
                </c:pt>
              </c:numCache>
            </c:numRef>
          </c:val>
        </c:ser>
        <c:ser>
          <c:idx val="2"/>
          <c:order val="1"/>
          <c:tx>
            <c:strRef>
              <c:f>Sheet2!$G$4</c:f>
              <c:strCache>
                <c:ptCount val="1"/>
                <c:pt idx="0">
                  <c:v>Compensated</c:v>
                </c:pt>
              </c:strCache>
            </c:strRef>
          </c:tx>
          <c:spPr>
            <a:ln w="44450">
              <a:solidFill>
                <a:srgbClr val="92D050"/>
              </a:solidFill>
            </a:ln>
          </c:spPr>
          <c:marker>
            <c:symbol val="none"/>
          </c:marker>
          <c:cat>
            <c:numRef>
              <c:f>Sheet2!$E$6:$E$11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2011</c:v>
                </c:pt>
              </c:numCache>
            </c:numRef>
          </c:cat>
          <c:val>
            <c:numRef>
              <c:f>(Sheet2!$G$5,Sheet2!$G$6:$G$11)</c:f>
              <c:numCache>
                <c:formatCode>General</c:formatCode>
                <c:ptCount val="7"/>
                <c:pt idx="1">
                  <c:v>4790</c:v>
                </c:pt>
                <c:pt idx="2">
                  <c:v>2623</c:v>
                </c:pt>
                <c:pt idx="3">
                  <c:v>1854</c:v>
                </c:pt>
                <c:pt idx="4">
                  <c:v>1291</c:v>
                </c:pt>
                <c:pt idx="5">
                  <c:v>1049</c:v>
                </c:pt>
                <c:pt idx="6">
                  <c:v>915</c:v>
                </c:pt>
              </c:numCache>
            </c:numRef>
          </c:val>
        </c:ser>
        <c:marker val="1"/>
        <c:axId val="88366464"/>
        <c:axId val="92603520"/>
      </c:lineChart>
      <c:catAx>
        <c:axId val="88366464"/>
        <c:scaling>
          <c:orientation val="minMax"/>
        </c:scaling>
        <c:axPos val="b"/>
        <c:numFmt formatCode="General" sourceLinked="1"/>
        <c:tickLblPos val="nextTo"/>
        <c:crossAx val="92603520"/>
        <c:crosses val="autoZero"/>
        <c:auto val="1"/>
        <c:lblAlgn val="ctr"/>
        <c:lblOffset val="100"/>
      </c:catAx>
      <c:valAx>
        <c:axId val="92603520"/>
        <c:scaling>
          <c:orientation val="minMax"/>
        </c:scaling>
        <c:axPos val="l"/>
        <c:majorGridlines/>
        <c:numFmt formatCode="General" sourceLinked="1"/>
        <c:tickLblPos val="nextTo"/>
        <c:crossAx val="88366464"/>
        <c:crosses val="autoZero"/>
        <c:crossBetween val="between"/>
      </c:valAx>
      <c:spPr>
        <a:ln w="12700">
          <a:solidFill>
            <a:schemeClr val="accent1"/>
          </a:solidFill>
        </a:ln>
      </c:spPr>
    </c:plotArea>
    <c:legend>
      <c:legendPos val="r"/>
      <c:layout>
        <c:manualLayout>
          <c:xMode val="edge"/>
          <c:yMode val="edge"/>
          <c:x val="0.10982172088312012"/>
          <c:y val="0.83273553680042101"/>
          <c:w val="0.15545316928758354"/>
          <c:h val="8.6624734782403706E-2"/>
        </c:manualLayout>
      </c:layout>
    </c:legend>
    <c:plotVisOnly val="1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D800DE-8927-42CA-9BE2-0492CCF5F170}" type="doc">
      <dgm:prSet loTypeId="urn:microsoft.com/office/officeart/2005/8/layout/vProcess5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68AA99F5-BD45-4A64-82ED-BF2F092AA6FB}">
      <dgm:prSet phldrT="[Text]" custT="1"/>
      <dgm:spPr>
        <a:solidFill>
          <a:srgbClr val="C49F00"/>
        </a:solidFill>
      </dgm:spPr>
      <dgm:t>
        <a:bodyPr/>
        <a:lstStyle/>
        <a:p>
          <a:pPr algn="ctr"/>
          <a:r>
            <a:rPr lang="en-US" sz="1600" b="1" dirty="0" smtClean="0">
              <a:solidFill>
                <a:schemeClr val="tx1"/>
              </a:solidFill>
            </a:rPr>
            <a:t>Elimination</a:t>
          </a:r>
        </a:p>
        <a:p>
          <a:pPr algn="ctr"/>
          <a:r>
            <a:rPr lang="en-US" sz="1600" b="1" dirty="0" smtClean="0">
              <a:solidFill>
                <a:schemeClr val="tx1"/>
              </a:solidFill>
            </a:rPr>
            <a:t> – </a:t>
          </a:r>
          <a:r>
            <a:rPr lang="en-US" sz="1400" dirty="0" smtClean="0">
              <a:solidFill>
                <a:schemeClr val="tx1"/>
              </a:solidFill>
            </a:rPr>
            <a:t>Substitution -</a:t>
          </a:r>
        </a:p>
        <a:p>
          <a:pPr algn="ctr"/>
          <a:r>
            <a:rPr lang="en-US" sz="1400" dirty="0" smtClean="0">
              <a:solidFill>
                <a:schemeClr val="tx1"/>
              </a:solidFill>
            </a:rPr>
            <a:t>-Isolation- </a:t>
          </a:r>
          <a:endParaRPr lang="en-US" sz="1100" dirty="0"/>
        </a:p>
      </dgm:t>
    </dgm:pt>
    <dgm:pt modelId="{AEFF93DA-8983-4BE3-B118-16536B26E39B}" type="parTrans" cxnId="{DCB9364A-22C9-49EB-A15C-DB01912386FE}">
      <dgm:prSet/>
      <dgm:spPr/>
      <dgm:t>
        <a:bodyPr/>
        <a:lstStyle/>
        <a:p>
          <a:endParaRPr lang="en-US" sz="1600"/>
        </a:p>
      </dgm:t>
    </dgm:pt>
    <dgm:pt modelId="{E70EBB20-C551-44B1-A579-1DE8DC98129D}" type="sibTrans" cxnId="{DCB9364A-22C9-49EB-A15C-DB01912386FE}">
      <dgm:prSet custT="1"/>
      <dgm:spPr>
        <a:solidFill>
          <a:srgbClr val="C49F00"/>
        </a:solidFill>
      </dgm:spPr>
      <dgm:t>
        <a:bodyPr/>
        <a:lstStyle/>
        <a:p>
          <a:endParaRPr lang="en-US" sz="2400" dirty="0"/>
        </a:p>
      </dgm:t>
    </dgm:pt>
    <dgm:pt modelId="{B2C4C9F9-7C31-420C-AEFA-A3F967EA644B}">
      <dgm:prSet phldrT="[Text]" custT="1"/>
      <dgm:spPr>
        <a:solidFill>
          <a:srgbClr val="C49F00"/>
        </a:solidFill>
      </dgm:spPr>
      <dgm:t>
        <a:bodyPr/>
        <a:lstStyle/>
        <a:p>
          <a:pPr algn="ctr"/>
          <a:r>
            <a:rPr lang="en-US" sz="1600" b="1" dirty="0" smtClean="0">
              <a:solidFill>
                <a:schemeClr val="tx1"/>
              </a:solidFill>
            </a:rPr>
            <a:t>Engineering Controls</a:t>
          </a:r>
        </a:p>
        <a:p>
          <a:pPr algn="ctr"/>
          <a:r>
            <a:rPr lang="en-US" sz="1400" b="1" dirty="0" smtClean="0">
              <a:solidFill>
                <a:schemeClr val="tx1"/>
              </a:solidFill>
            </a:rPr>
            <a:t> </a:t>
          </a:r>
          <a:r>
            <a:rPr lang="en-US" sz="1400" dirty="0" smtClean="0">
              <a:solidFill>
                <a:schemeClr val="tx1"/>
              </a:solidFill>
            </a:rPr>
            <a:t>– Silencers- </a:t>
          </a:r>
        </a:p>
        <a:p>
          <a:pPr algn="ctr"/>
          <a:r>
            <a:rPr lang="en-US" sz="1400" dirty="0" smtClean="0">
              <a:solidFill>
                <a:schemeClr val="tx1"/>
              </a:solidFill>
            </a:rPr>
            <a:t>- Noise filters- </a:t>
          </a:r>
        </a:p>
      </dgm:t>
    </dgm:pt>
    <dgm:pt modelId="{2A6818B4-C767-43CA-89D3-B33E3C5E9687}" type="parTrans" cxnId="{E7D1FBD8-A81E-4C29-AC34-9CDACF788B39}">
      <dgm:prSet/>
      <dgm:spPr/>
      <dgm:t>
        <a:bodyPr/>
        <a:lstStyle/>
        <a:p>
          <a:endParaRPr lang="en-US" sz="1600"/>
        </a:p>
      </dgm:t>
    </dgm:pt>
    <dgm:pt modelId="{A6168B8B-795E-407F-991B-C4BA10FA8B0D}" type="sibTrans" cxnId="{E7D1FBD8-A81E-4C29-AC34-9CDACF788B39}">
      <dgm:prSet custT="1"/>
      <dgm:spPr>
        <a:solidFill>
          <a:srgbClr val="C49F00"/>
        </a:solidFill>
      </dgm:spPr>
      <dgm:t>
        <a:bodyPr/>
        <a:lstStyle/>
        <a:p>
          <a:endParaRPr lang="en-US" sz="2400" dirty="0"/>
        </a:p>
      </dgm:t>
    </dgm:pt>
    <dgm:pt modelId="{7687BADB-5921-463F-9F68-1B987B60D5DC}">
      <dgm:prSet phldrT="[Text]" custT="1"/>
      <dgm:spPr>
        <a:solidFill>
          <a:srgbClr val="C49F00"/>
        </a:solidFill>
      </dgm:spPr>
      <dgm:t>
        <a:bodyPr/>
        <a:lstStyle/>
        <a:p>
          <a:pPr algn="ctr"/>
          <a:r>
            <a:rPr lang="en-US" sz="1600" b="1" dirty="0" smtClean="0">
              <a:solidFill>
                <a:schemeClr val="tx1"/>
              </a:solidFill>
            </a:rPr>
            <a:t>Administrative Controls </a:t>
          </a:r>
        </a:p>
        <a:p>
          <a:pPr algn="ctr"/>
          <a:r>
            <a:rPr lang="en-US" sz="1600" b="0" dirty="0" smtClean="0">
              <a:solidFill>
                <a:schemeClr val="tx1"/>
              </a:solidFill>
            </a:rPr>
            <a:t>– </a:t>
          </a:r>
          <a:r>
            <a:rPr lang="en-US" sz="1400" b="0" dirty="0" smtClean="0">
              <a:solidFill>
                <a:schemeClr val="tx1"/>
              </a:solidFill>
            </a:rPr>
            <a:t>Removal of persons from the hazard –</a:t>
          </a:r>
        </a:p>
        <a:p>
          <a:pPr algn="ctr"/>
          <a:r>
            <a:rPr lang="en-US" sz="1400" b="0" dirty="0" smtClean="0">
              <a:solidFill>
                <a:schemeClr val="tx1"/>
              </a:solidFill>
            </a:rPr>
            <a:t>- Reducing exposure times – </a:t>
          </a:r>
        </a:p>
      </dgm:t>
    </dgm:pt>
    <dgm:pt modelId="{3D99DECF-73D5-4D60-B693-7A70B5DAE8C9}" type="parTrans" cxnId="{396EBFF3-CBF9-47E2-849B-AF8F0EDD9059}">
      <dgm:prSet/>
      <dgm:spPr/>
      <dgm:t>
        <a:bodyPr/>
        <a:lstStyle/>
        <a:p>
          <a:endParaRPr lang="en-US" sz="1600"/>
        </a:p>
      </dgm:t>
    </dgm:pt>
    <dgm:pt modelId="{3056C7B5-4231-4591-B5DC-DDC25D992CAF}" type="sibTrans" cxnId="{396EBFF3-CBF9-47E2-849B-AF8F0EDD9059}">
      <dgm:prSet custT="1"/>
      <dgm:spPr>
        <a:solidFill>
          <a:srgbClr val="C49F00"/>
        </a:solidFill>
      </dgm:spPr>
      <dgm:t>
        <a:bodyPr/>
        <a:lstStyle/>
        <a:p>
          <a:endParaRPr lang="en-US" sz="2400" dirty="0"/>
        </a:p>
      </dgm:t>
    </dgm:pt>
    <dgm:pt modelId="{551F3B4C-EDD5-41F3-811D-9E84E84FD634}">
      <dgm:prSet phldrT="[Text]" custT="1"/>
      <dgm:spPr>
        <a:solidFill>
          <a:srgbClr val="C49F00"/>
        </a:solidFill>
      </dgm:spPr>
      <dgm:t>
        <a:bodyPr/>
        <a:lstStyle/>
        <a:p>
          <a:r>
            <a:rPr lang="en-US" sz="1400" b="1" dirty="0" smtClean="0">
              <a:solidFill>
                <a:schemeClr val="tx1"/>
              </a:solidFill>
            </a:rPr>
            <a:t>Personal Protective Equipment</a:t>
          </a:r>
        </a:p>
        <a:p>
          <a:r>
            <a:rPr lang="en-US" sz="1600" dirty="0" smtClean="0">
              <a:solidFill>
                <a:schemeClr val="tx1"/>
              </a:solidFill>
            </a:rPr>
            <a:t>– PPE -  </a:t>
          </a:r>
          <a:r>
            <a:rPr lang="en-US" sz="1600" dirty="0" smtClean="0">
              <a:solidFill>
                <a:srgbClr val="FF0000"/>
              </a:solidFill>
            </a:rPr>
            <a:t>Last resort</a:t>
          </a:r>
          <a:endParaRPr lang="en-US" sz="1600" dirty="0">
            <a:solidFill>
              <a:srgbClr val="FF0000"/>
            </a:solidFill>
          </a:endParaRPr>
        </a:p>
      </dgm:t>
    </dgm:pt>
    <dgm:pt modelId="{D6A212BF-ECA7-4228-A12D-B1CD0C7560D4}" type="parTrans" cxnId="{BB5311BC-D8FC-488D-9F2B-9270393587CC}">
      <dgm:prSet/>
      <dgm:spPr/>
      <dgm:t>
        <a:bodyPr/>
        <a:lstStyle/>
        <a:p>
          <a:endParaRPr lang="en-US" sz="1600"/>
        </a:p>
      </dgm:t>
    </dgm:pt>
    <dgm:pt modelId="{7E300EA6-3398-472D-A345-AFC5BBF4CB7E}" type="sibTrans" cxnId="{BB5311BC-D8FC-488D-9F2B-9270393587CC}">
      <dgm:prSet/>
      <dgm:spPr/>
      <dgm:t>
        <a:bodyPr/>
        <a:lstStyle/>
        <a:p>
          <a:endParaRPr lang="en-US" sz="1600"/>
        </a:p>
      </dgm:t>
    </dgm:pt>
    <dgm:pt modelId="{E01280F3-A9FA-4D25-B9B2-223CC3FFD7FD}" type="pres">
      <dgm:prSet presAssocID="{A3D800DE-8927-42CA-9BE2-0492CCF5F17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7CAE22D-A280-4D76-A11F-46780C702329}" type="pres">
      <dgm:prSet presAssocID="{A3D800DE-8927-42CA-9BE2-0492CCF5F170}" presName="dummyMaxCanvas" presStyleCnt="0">
        <dgm:presLayoutVars/>
      </dgm:prSet>
      <dgm:spPr/>
    </dgm:pt>
    <dgm:pt modelId="{C709E011-59E3-423A-9E22-3A0540DB9189}" type="pres">
      <dgm:prSet presAssocID="{A3D800DE-8927-42CA-9BE2-0492CCF5F170}" presName="FourNodes_1" presStyleLbl="node1" presStyleIdx="0" presStyleCnt="4" custScaleX="109375" custLinFactNeighborX="-7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CA180F-8FDD-4870-85FA-C6EEC6EA822E}" type="pres">
      <dgm:prSet presAssocID="{A3D800DE-8927-42CA-9BE2-0492CCF5F170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D697E9-71C2-4A5D-BF19-3CDE5620D52D}" type="pres">
      <dgm:prSet presAssocID="{A3D800DE-8927-42CA-9BE2-0492CCF5F170}" presName="FourNodes_3" presStyleLbl="node1" presStyleIdx="2" presStyleCnt="4" custLinFactNeighborX="-1000" custLinFactNeighborY="-62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FB5761-3EF6-4A61-9249-F655127A5773}" type="pres">
      <dgm:prSet presAssocID="{A3D800DE-8927-42CA-9BE2-0492CCF5F170}" presName="FourNodes_4" presStyleLbl="node1" presStyleIdx="3" presStyleCnt="4" custLinFactNeighborX="-10452" custLinFactNeighborY="-162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35B33B-ADAD-4FF1-B69A-96E91C32C0FD}" type="pres">
      <dgm:prSet presAssocID="{A3D800DE-8927-42CA-9BE2-0492CCF5F170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A8DE0A-B367-490C-A74A-5051B7C9DD75}" type="pres">
      <dgm:prSet presAssocID="{A3D800DE-8927-42CA-9BE2-0492CCF5F170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D428E0-10BD-4B15-8041-0AC5C952AE10}" type="pres">
      <dgm:prSet presAssocID="{A3D800DE-8927-42CA-9BE2-0492CCF5F170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0C167F-F315-4C3E-9B91-0ACD3CA4D4B5}" type="pres">
      <dgm:prSet presAssocID="{A3D800DE-8927-42CA-9BE2-0492CCF5F170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AD207D-E940-4922-99F0-F8FE697CA366}" type="pres">
      <dgm:prSet presAssocID="{A3D800DE-8927-42CA-9BE2-0492CCF5F170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A6755C-2732-4C14-8306-E59D067B0666}" type="pres">
      <dgm:prSet presAssocID="{A3D800DE-8927-42CA-9BE2-0492CCF5F170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3921BB-CBA5-4068-92E3-02B9A4778C01}" type="pres">
      <dgm:prSet presAssocID="{A3D800DE-8927-42CA-9BE2-0492CCF5F170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AA2ED65-9B9E-4CB0-863E-A07C427D9122}" type="presOf" srcId="{68AA99F5-BD45-4A64-82ED-BF2F092AA6FB}" destId="{120C167F-F315-4C3E-9B91-0ACD3CA4D4B5}" srcOrd="1" destOrd="0" presId="urn:microsoft.com/office/officeart/2005/8/layout/vProcess5"/>
    <dgm:cxn modelId="{396EBFF3-CBF9-47E2-849B-AF8F0EDD9059}" srcId="{A3D800DE-8927-42CA-9BE2-0492CCF5F170}" destId="{7687BADB-5921-463F-9F68-1B987B60D5DC}" srcOrd="2" destOrd="0" parTransId="{3D99DECF-73D5-4D60-B693-7A70B5DAE8C9}" sibTransId="{3056C7B5-4231-4591-B5DC-DDC25D992CAF}"/>
    <dgm:cxn modelId="{DCB9364A-22C9-49EB-A15C-DB01912386FE}" srcId="{A3D800DE-8927-42CA-9BE2-0492CCF5F170}" destId="{68AA99F5-BD45-4A64-82ED-BF2F092AA6FB}" srcOrd="0" destOrd="0" parTransId="{AEFF93DA-8983-4BE3-B118-16536B26E39B}" sibTransId="{E70EBB20-C551-44B1-A579-1DE8DC98129D}"/>
    <dgm:cxn modelId="{BB5311BC-D8FC-488D-9F2B-9270393587CC}" srcId="{A3D800DE-8927-42CA-9BE2-0492CCF5F170}" destId="{551F3B4C-EDD5-41F3-811D-9E84E84FD634}" srcOrd="3" destOrd="0" parTransId="{D6A212BF-ECA7-4228-A12D-B1CD0C7560D4}" sibTransId="{7E300EA6-3398-472D-A345-AFC5BBF4CB7E}"/>
    <dgm:cxn modelId="{1B083106-01FB-4D18-A1A3-02229CE4B742}" type="presOf" srcId="{7687BADB-5921-463F-9F68-1B987B60D5DC}" destId="{40A6755C-2732-4C14-8306-E59D067B0666}" srcOrd="1" destOrd="0" presId="urn:microsoft.com/office/officeart/2005/8/layout/vProcess5"/>
    <dgm:cxn modelId="{8C8EF81E-D824-4C8E-9D7C-E26D9D7A8998}" type="presOf" srcId="{7687BADB-5921-463F-9F68-1B987B60D5DC}" destId="{A9D697E9-71C2-4A5D-BF19-3CDE5620D52D}" srcOrd="0" destOrd="0" presId="urn:microsoft.com/office/officeart/2005/8/layout/vProcess5"/>
    <dgm:cxn modelId="{BF640F7F-F49B-46DF-95D0-DD579C693A67}" type="presOf" srcId="{B2C4C9F9-7C31-420C-AEFA-A3F967EA644B}" destId="{00AD207D-E940-4922-99F0-F8FE697CA366}" srcOrd="1" destOrd="0" presId="urn:microsoft.com/office/officeart/2005/8/layout/vProcess5"/>
    <dgm:cxn modelId="{D88044AC-EBF0-462C-993B-AEDA8B443BC5}" type="presOf" srcId="{551F3B4C-EDD5-41F3-811D-9E84E84FD634}" destId="{213921BB-CBA5-4068-92E3-02B9A4778C01}" srcOrd="1" destOrd="0" presId="urn:microsoft.com/office/officeart/2005/8/layout/vProcess5"/>
    <dgm:cxn modelId="{A3876640-E29D-445B-9FCC-15F23055FD33}" type="presOf" srcId="{B2C4C9F9-7C31-420C-AEFA-A3F967EA644B}" destId="{C8CA180F-8FDD-4870-85FA-C6EEC6EA822E}" srcOrd="0" destOrd="0" presId="urn:microsoft.com/office/officeart/2005/8/layout/vProcess5"/>
    <dgm:cxn modelId="{2F11EC28-D7D3-4F3C-B86B-F97E0C5827EA}" type="presOf" srcId="{551F3B4C-EDD5-41F3-811D-9E84E84FD634}" destId="{A7FB5761-3EF6-4A61-9249-F655127A5773}" srcOrd="0" destOrd="0" presId="urn:microsoft.com/office/officeart/2005/8/layout/vProcess5"/>
    <dgm:cxn modelId="{E7D1FBD8-A81E-4C29-AC34-9CDACF788B39}" srcId="{A3D800DE-8927-42CA-9BE2-0492CCF5F170}" destId="{B2C4C9F9-7C31-420C-AEFA-A3F967EA644B}" srcOrd="1" destOrd="0" parTransId="{2A6818B4-C767-43CA-89D3-B33E3C5E9687}" sibTransId="{A6168B8B-795E-407F-991B-C4BA10FA8B0D}"/>
    <dgm:cxn modelId="{B2AF7C4E-D2DF-4444-954D-2887959165C3}" type="presOf" srcId="{E70EBB20-C551-44B1-A579-1DE8DC98129D}" destId="{2335B33B-ADAD-4FF1-B69A-96E91C32C0FD}" srcOrd="0" destOrd="0" presId="urn:microsoft.com/office/officeart/2005/8/layout/vProcess5"/>
    <dgm:cxn modelId="{B1F85EA1-75E0-40BB-9B4B-BA257DDAB15D}" type="presOf" srcId="{68AA99F5-BD45-4A64-82ED-BF2F092AA6FB}" destId="{C709E011-59E3-423A-9E22-3A0540DB9189}" srcOrd="0" destOrd="0" presId="urn:microsoft.com/office/officeart/2005/8/layout/vProcess5"/>
    <dgm:cxn modelId="{FBD24E6C-DF58-4404-A21E-CDBE86285AA5}" type="presOf" srcId="{A6168B8B-795E-407F-991B-C4BA10FA8B0D}" destId="{60A8DE0A-B367-490C-A74A-5051B7C9DD75}" srcOrd="0" destOrd="0" presId="urn:microsoft.com/office/officeart/2005/8/layout/vProcess5"/>
    <dgm:cxn modelId="{0771F99A-BEBF-4A17-A6E0-5400E8CCB4AF}" type="presOf" srcId="{A3D800DE-8927-42CA-9BE2-0492CCF5F170}" destId="{E01280F3-A9FA-4D25-B9B2-223CC3FFD7FD}" srcOrd="0" destOrd="0" presId="urn:microsoft.com/office/officeart/2005/8/layout/vProcess5"/>
    <dgm:cxn modelId="{971FA906-B65E-4A2D-AD96-27EF77E056D3}" type="presOf" srcId="{3056C7B5-4231-4591-B5DC-DDC25D992CAF}" destId="{57D428E0-10BD-4B15-8041-0AC5C952AE10}" srcOrd="0" destOrd="0" presId="urn:microsoft.com/office/officeart/2005/8/layout/vProcess5"/>
    <dgm:cxn modelId="{06C51582-26EA-4724-91A7-500B7E1D0FCD}" type="presParOf" srcId="{E01280F3-A9FA-4D25-B9B2-223CC3FFD7FD}" destId="{C7CAE22D-A280-4D76-A11F-46780C702329}" srcOrd="0" destOrd="0" presId="urn:microsoft.com/office/officeart/2005/8/layout/vProcess5"/>
    <dgm:cxn modelId="{A225B972-20AA-47F3-BA52-9D69BA3AC318}" type="presParOf" srcId="{E01280F3-A9FA-4D25-B9B2-223CC3FFD7FD}" destId="{C709E011-59E3-423A-9E22-3A0540DB9189}" srcOrd="1" destOrd="0" presId="urn:microsoft.com/office/officeart/2005/8/layout/vProcess5"/>
    <dgm:cxn modelId="{31FEA426-C567-45CE-9925-8A16769E5D60}" type="presParOf" srcId="{E01280F3-A9FA-4D25-B9B2-223CC3FFD7FD}" destId="{C8CA180F-8FDD-4870-85FA-C6EEC6EA822E}" srcOrd="2" destOrd="0" presId="urn:microsoft.com/office/officeart/2005/8/layout/vProcess5"/>
    <dgm:cxn modelId="{29A375F8-D948-44B1-B613-FBCF987D82A2}" type="presParOf" srcId="{E01280F3-A9FA-4D25-B9B2-223CC3FFD7FD}" destId="{A9D697E9-71C2-4A5D-BF19-3CDE5620D52D}" srcOrd="3" destOrd="0" presId="urn:microsoft.com/office/officeart/2005/8/layout/vProcess5"/>
    <dgm:cxn modelId="{0D30CE22-ACE8-4EAA-848A-947F884A9281}" type="presParOf" srcId="{E01280F3-A9FA-4D25-B9B2-223CC3FFD7FD}" destId="{A7FB5761-3EF6-4A61-9249-F655127A5773}" srcOrd="4" destOrd="0" presId="urn:microsoft.com/office/officeart/2005/8/layout/vProcess5"/>
    <dgm:cxn modelId="{F3920C56-1623-42C0-A1C6-7312FC8D6B3C}" type="presParOf" srcId="{E01280F3-A9FA-4D25-B9B2-223CC3FFD7FD}" destId="{2335B33B-ADAD-4FF1-B69A-96E91C32C0FD}" srcOrd="5" destOrd="0" presId="urn:microsoft.com/office/officeart/2005/8/layout/vProcess5"/>
    <dgm:cxn modelId="{A9316CE8-3894-4181-A605-F45D982E1992}" type="presParOf" srcId="{E01280F3-A9FA-4D25-B9B2-223CC3FFD7FD}" destId="{60A8DE0A-B367-490C-A74A-5051B7C9DD75}" srcOrd="6" destOrd="0" presId="urn:microsoft.com/office/officeart/2005/8/layout/vProcess5"/>
    <dgm:cxn modelId="{C90CD4F9-6B97-4213-B8A3-056E9D392CB0}" type="presParOf" srcId="{E01280F3-A9FA-4D25-B9B2-223CC3FFD7FD}" destId="{57D428E0-10BD-4B15-8041-0AC5C952AE10}" srcOrd="7" destOrd="0" presId="urn:microsoft.com/office/officeart/2005/8/layout/vProcess5"/>
    <dgm:cxn modelId="{9D51BC7F-1130-4481-B109-AC64C12F896A}" type="presParOf" srcId="{E01280F3-A9FA-4D25-B9B2-223CC3FFD7FD}" destId="{120C167F-F315-4C3E-9B91-0ACD3CA4D4B5}" srcOrd="8" destOrd="0" presId="urn:microsoft.com/office/officeart/2005/8/layout/vProcess5"/>
    <dgm:cxn modelId="{6AF939E7-2526-4FB5-8C38-2A79361F34E5}" type="presParOf" srcId="{E01280F3-A9FA-4D25-B9B2-223CC3FFD7FD}" destId="{00AD207D-E940-4922-99F0-F8FE697CA366}" srcOrd="9" destOrd="0" presId="urn:microsoft.com/office/officeart/2005/8/layout/vProcess5"/>
    <dgm:cxn modelId="{310FAEED-24ED-4C9B-A8B9-077363C81E2E}" type="presParOf" srcId="{E01280F3-A9FA-4D25-B9B2-223CC3FFD7FD}" destId="{40A6755C-2732-4C14-8306-E59D067B0666}" srcOrd="10" destOrd="0" presId="urn:microsoft.com/office/officeart/2005/8/layout/vProcess5"/>
    <dgm:cxn modelId="{620DE59B-CE9D-41E5-B930-FF89B53489CC}" type="presParOf" srcId="{E01280F3-A9FA-4D25-B9B2-223CC3FFD7FD}" destId="{213921BB-CBA5-4068-92E3-02B9A4778C01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709E011-59E3-423A-9E22-3A0540DB9189}">
      <dsp:nvSpPr>
        <dsp:cNvPr id="0" name=""/>
        <dsp:cNvSpPr/>
      </dsp:nvSpPr>
      <dsp:spPr>
        <a:xfrm>
          <a:off x="-125729" y="0"/>
          <a:ext cx="5867400" cy="771144"/>
        </a:xfrm>
        <a:prstGeom prst="roundRect">
          <a:avLst>
            <a:gd name="adj" fmla="val 10000"/>
          </a:avLst>
        </a:prstGeom>
        <a:solidFill>
          <a:srgbClr val="C49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Elimination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 – </a:t>
          </a:r>
          <a:r>
            <a:rPr lang="en-US" sz="1400" kern="1200" dirty="0" smtClean="0">
              <a:solidFill>
                <a:schemeClr val="tx1"/>
              </a:solidFill>
            </a:rPr>
            <a:t>Substitution -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1"/>
              </a:solidFill>
            </a:rPr>
            <a:t>-Isolation- </a:t>
          </a:r>
          <a:endParaRPr lang="en-US" sz="1100" kern="1200" dirty="0"/>
        </a:p>
      </dsp:txBody>
      <dsp:txXfrm>
        <a:off x="-125729" y="0"/>
        <a:ext cx="4935400" cy="771144"/>
      </dsp:txXfrm>
    </dsp:sp>
    <dsp:sp modelId="{C8CA180F-8FDD-4870-85FA-C6EEC6EA822E}">
      <dsp:nvSpPr>
        <dsp:cNvPr id="0" name=""/>
        <dsp:cNvSpPr/>
      </dsp:nvSpPr>
      <dsp:spPr>
        <a:xfrm>
          <a:off x="575005" y="911352"/>
          <a:ext cx="5364480" cy="771144"/>
        </a:xfrm>
        <a:prstGeom prst="roundRect">
          <a:avLst>
            <a:gd name="adj" fmla="val 10000"/>
          </a:avLst>
        </a:prstGeom>
        <a:solidFill>
          <a:srgbClr val="C49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Engineering Controls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</a:rPr>
            <a:t> </a:t>
          </a:r>
          <a:r>
            <a:rPr lang="en-US" sz="1400" kern="1200" dirty="0" smtClean="0">
              <a:solidFill>
                <a:schemeClr val="tx1"/>
              </a:solidFill>
            </a:rPr>
            <a:t>– Silencers-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1"/>
              </a:solidFill>
            </a:rPr>
            <a:t>- Noise filters- </a:t>
          </a:r>
        </a:p>
      </dsp:txBody>
      <dsp:txXfrm>
        <a:off x="575005" y="911352"/>
        <a:ext cx="4413961" cy="771143"/>
      </dsp:txXfrm>
    </dsp:sp>
    <dsp:sp modelId="{A9D697E9-71C2-4A5D-BF19-3CDE5620D52D}">
      <dsp:nvSpPr>
        <dsp:cNvPr id="0" name=""/>
        <dsp:cNvSpPr/>
      </dsp:nvSpPr>
      <dsp:spPr>
        <a:xfrm>
          <a:off x="963930" y="1774507"/>
          <a:ext cx="5364480" cy="771144"/>
        </a:xfrm>
        <a:prstGeom prst="roundRect">
          <a:avLst>
            <a:gd name="adj" fmla="val 10000"/>
          </a:avLst>
        </a:prstGeom>
        <a:solidFill>
          <a:srgbClr val="C49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Administrative Controls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>
              <a:solidFill>
                <a:schemeClr val="tx1"/>
              </a:solidFill>
            </a:rPr>
            <a:t>– </a:t>
          </a:r>
          <a:r>
            <a:rPr lang="en-US" sz="1400" b="0" kern="1200" dirty="0" smtClean="0">
              <a:solidFill>
                <a:schemeClr val="tx1"/>
              </a:solidFill>
            </a:rPr>
            <a:t>Removal of persons from the hazard –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 smtClean="0">
              <a:solidFill>
                <a:schemeClr val="tx1"/>
              </a:solidFill>
            </a:rPr>
            <a:t>- Reducing exposure times – </a:t>
          </a:r>
        </a:p>
      </dsp:txBody>
      <dsp:txXfrm>
        <a:off x="963930" y="1774507"/>
        <a:ext cx="4420666" cy="771144"/>
      </dsp:txXfrm>
    </dsp:sp>
    <dsp:sp modelId="{A7FB5761-3EF6-4A61-9249-F655127A5773}">
      <dsp:nvSpPr>
        <dsp:cNvPr id="0" name=""/>
        <dsp:cNvSpPr/>
      </dsp:nvSpPr>
      <dsp:spPr>
        <a:xfrm>
          <a:off x="906154" y="2608521"/>
          <a:ext cx="5364480" cy="771144"/>
        </a:xfrm>
        <a:prstGeom prst="roundRect">
          <a:avLst>
            <a:gd name="adj" fmla="val 10000"/>
          </a:avLst>
        </a:prstGeom>
        <a:solidFill>
          <a:srgbClr val="C49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</a:rPr>
            <a:t>Personal Protective Equipment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</a:rPr>
            <a:t>– PPE -  </a:t>
          </a:r>
          <a:r>
            <a:rPr lang="en-US" sz="1600" kern="1200" dirty="0" smtClean="0">
              <a:solidFill>
                <a:srgbClr val="FF0000"/>
              </a:solidFill>
            </a:rPr>
            <a:t>Last resort</a:t>
          </a:r>
          <a:endParaRPr lang="en-US" sz="1600" kern="1200" dirty="0">
            <a:solidFill>
              <a:srgbClr val="FF0000"/>
            </a:solidFill>
          </a:endParaRPr>
        </a:p>
      </dsp:txBody>
      <dsp:txXfrm>
        <a:off x="906154" y="2608521"/>
        <a:ext cx="4413961" cy="771143"/>
      </dsp:txXfrm>
    </dsp:sp>
    <dsp:sp modelId="{2335B33B-ADAD-4FF1-B69A-96E91C32C0FD}">
      <dsp:nvSpPr>
        <dsp:cNvPr id="0" name=""/>
        <dsp:cNvSpPr/>
      </dsp:nvSpPr>
      <dsp:spPr>
        <a:xfrm>
          <a:off x="4988966" y="590626"/>
          <a:ext cx="501243" cy="501243"/>
        </a:xfrm>
        <a:prstGeom prst="downArrow">
          <a:avLst>
            <a:gd name="adj1" fmla="val 55000"/>
            <a:gd name="adj2" fmla="val 45000"/>
          </a:avLst>
        </a:prstGeom>
        <a:solidFill>
          <a:srgbClr val="C49F00"/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/>
        </a:p>
      </dsp:txBody>
      <dsp:txXfrm>
        <a:off x="4988966" y="590626"/>
        <a:ext cx="501243" cy="501243"/>
      </dsp:txXfrm>
    </dsp:sp>
    <dsp:sp modelId="{60A8DE0A-B367-490C-A74A-5051B7C9DD75}">
      <dsp:nvSpPr>
        <dsp:cNvPr id="0" name=""/>
        <dsp:cNvSpPr/>
      </dsp:nvSpPr>
      <dsp:spPr>
        <a:xfrm>
          <a:off x="5438241" y="1501978"/>
          <a:ext cx="501243" cy="501243"/>
        </a:xfrm>
        <a:prstGeom prst="downArrow">
          <a:avLst>
            <a:gd name="adj1" fmla="val 55000"/>
            <a:gd name="adj2" fmla="val 45000"/>
          </a:avLst>
        </a:prstGeom>
        <a:solidFill>
          <a:srgbClr val="C49F00"/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/>
        </a:p>
      </dsp:txBody>
      <dsp:txXfrm>
        <a:off x="5438241" y="1501978"/>
        <a:ext cx="501243" cy="501243"/>
      </dsp:txXfrm>
    </dsp:sp>
    <dsp:sp modelId="{57D428E0-10BD-4B15-8041-0AC5C952AE10}">
      <dsp:nvSpPr>
        <dsp:cNvPr id="0" name=""/>
        <dsp:cNvSpPr/>
      </dsp:nvSpPr>
      <dsp:spPr>
        <a:xfrm>
          <a:off x="5880811" y="2413330"/>
          <a:ext cx="501243" cy="501243"/>
        </a:xfrm>
        <a:prstGeom prst="downArrow">
          <a:avLst>
            <a:gd name="adj1" fmla="val 55000"/>
            <a:gd name="adj2" fmla="val 45000"/>
          </a:avLst>
        </a:prstGeom>
        <a:solidFill>
          <a:srgbClr val="C49F00"/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/>
        </a:p>
      </dsp:txBody>
      <dsp:txXfrm>
        <a:off x="5880811" y="2413330"/>
        <a:ext cx="501243" cy="5012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0.36111</cdr:x>
      <cdr:y>0.8209</cdr:y>
    </cdr:from>
    <cdr:to>
      <cdr:x>0.61111</cdr:x>
      <cdr:y>0.95522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971800" y="4191000"/>
          <a:ext cx="2057400" cy="685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 dirty="0" smtClean="0"/>
            <a:t>Mosh Noise Team ‘s First Leading Practice</a:t>
          </a:r>
          <a:endParaRPr lang="en-US" sz="1200" b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299EF74-16DC-4F13-8C2D-01711D19047D}" type="datetimeFigureOut">
              <a:rPr lang="en-US"/>
              <a:pPr>
                <a:defRPr/>
              </a:pPr>
              <a:t>6/22/2012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A44A186-BC7B-4CAC-8ADF-E6D8A45ABD5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E1BDD9B-A64E-47B6-9245-4DE5EE57D9E1}" type="datetimeFigureOut">
              <a:rPr lang="en-US"/>
              <a:pPr>
                <a:defRPr/>
              </a:pPr>
              <a:t>6/22/2012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16D32B6-6E86-4301-BA4C-71D2F869CBD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7A5FF5C-B786-4C02-A469-4A392C4D1F15}" type="slidenum">
              <a:rPr lang="en-US">
                <a:latin typeface="Arial" pitchFamily="34" charset="0"/>
                <a:cs typeface="Arial" pitchFamily="34" charset="0"/>
              </a:rPr>
              <a:pPr/>
              <a:t>1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6388" name="Footer Placeholder 4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pt-BR">
                <a:latin typeface="Arial" pitchFamily="34" charset="0"/>
                <a:cs typeface="Arial" pitchFamily="34" charset="0"/>
              </a:rPr>
              <a:t>SACEPA Conference - Secunda - 25 January 2012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6389" name="Header Placeholder 5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ZA">
                <a:latin typeface="Arial" pitchFamily="34" charset="0"/>
                <a:cs typeface="Arial" pitchFamily="34" charset="0"/>
              </a:rPr>
              <a:t>MOSH Entry Examination and Making Safe 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6390" name="Date Placeholder 6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ZA" dirty="0" smtClean="0"/>
              <a:t>Driller = 200% improvement</a:t>
            </a:r>
          </a:p>
          <a:p>
            <a:r>
              <a:rPr lang="en-ZA" dirty="0" smtClean="0"/>
              <a:t>Winch Operator = 200% improvement</a:t>
            </a:r>
          </a:p>
          <a:p>
            <a:r>
              <a:rPr lang="en-ZA" dirty="0" err="1" smtClean="0"/>
              <a:t>Shiftboss</a:t>
            </a:r>
            <a:r>
              <a:rPr lang="en-ZA" dirty="0" smtClean="0"/>
              <a:t> = 500% improvement</a:t>
            </a:r>
          </a:p>
          <a:p>
            <a:r>
              <a:rPr lang="en-ZA" dirty="0" smtClean="0"/>
              <a:t>Miner = 400% improvement</a:t>
            </a:r>
          </a:p>
          <a:p>
            <a:r>
              <a:rPr lang="en-ZA" dirty="0" err="1" smtClean="0"/>
              <a:t>Stoper</a:t>
            </a:r>
            <a:r>
              <a:rPr lang="en-ZA" dirty="0" smtClean="0"/>
              <a:t> = 400% improvement</a:t>
            </a:r>
          </a:p>
          <a:p>
            <a:r>
              <a:rPr lang="en-ZA" dirty="0" smtClean="0"/>
              <a:t>Team Leader = 400% improvement</a:t>
            </a:r>
          </a:p>
          <a:p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ZA" smtClean="0"/>
              <a:t>MOSH Entry Examination and Making Safe 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SACEPA Conference - Secunda - 25 January 2012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6FCF388-C033-46DF-8956-2DFE44EC9391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02A68-265D-4499-A232-555940FC7F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37E45-BBD5-473D-8FF7-790ABFFDDA3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023A8F-6881-4674-9440-10CEA9B5224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6F3AB-A117-458A-A2D7-67DF064AAB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EAE83-EA6D-4B61-81D0-3795ECF56B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15B8B-F29B-4D6C-9715-6E4471E5B53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67124-C187-400A-A12F-729601EB49D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D011F-AD4D-49B7-8086-55BBE9E7DA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CA266-BF45-4430-AE2D-23FC3719F36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B5E9F-3D0A-4D71-B265-0269FC8195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5F716-30B6-40CD-9B75-89035DDE8F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C54C493-153E-4CF7-8827-B6D74D7EF98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88800"/>
          </a:solidFill>
          <a:ln>
            <a:solidFill>
              <a:srgbClr val="C49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304800" y="0"/>
            <a:ext cx="4000500" cy="6858000"/>
          </a:xfrm>
          <a:prstGeom prst="rect">
            <a:avLst/>
          </a:prstGeom>
          <a:solidFill>
            <a:srgbClr val="E6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0" y="0"/>
            <a:ext cx="9144000" cy="1428750"/>
            <a:chOff x="118" y="119"/>
            <a:chExt cx="5467" cy="823"/>
          </a:xfrm>
        </p:grpSpPr>
        <p:pic>
          <p:nvPicPr>
            <p:cNvPr id="2052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" y="119"/>
              <a:ext cx="766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3" name="Picture 1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67" y="119"/>
              <a:ext cx="618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4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85" y="119"/>
              <a:ext cx="4082" cy="82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15364" name="Picture 7" descr="cmlogoDE copy"/>
          <p:cNvPicPr>
            <a:picLocks noChangeAspect="1" noChangeArrowheads="1"/>
          </p:cNvPicPr>
          <p:nvPr/>
        </p:nvPicPr>
        <p:blipFill>
          <a:blip r:embed="rId6" cstate="print">
            <a:grayscl/>
            <a:biLevel thresh="50000"/>
          </a:blip>
          <a:srcRect/>
          <a:stretch>
            <a:fillRect/>
          </a:stretch>
        </p:blipFill>
        <p:spPr bwMode="auto">
          <a:xfrm>
            <a:off x="8072438" y="6143625"/>
            <a:ext cx="903287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>
            <a:off x="142875" y="6500813"/>
            <a:ext cx="7786688" cy="1587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4"/>
          <p:cNvSpPr txBox="1">
            <a:spLocks/>
          </p:cNvSpPr>
          <p:nvPr/>
        </p:nvSpPr>
        <p:spPr bwMode="auto">
          <a:xfrm>
            <a:off x="0" y="1600200"/>
            <a:ext cx="8153400" cy="996950"/>
          </a:xfrm>
          <a:prstGeom prst="rect">
            <a:avLst/>
          </a:prstGeom>
          <a:solidFill>
            <a:srgbClr val="000000">
              <a:alpha val="60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GB" sz="28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NOISE </a:t>
            </a:r>
            <a:r>
              <a:rPr lang="en-GB" sz="2800" b="1" dirty="0">
                <a:solidFill>
                  <a:schemeClr val="bg1"/>
                </a:solidFill>
                <a:latin typeface="Arial" charset="0"/>
                <a:cs typeface="Arial" charset="0"/>
              </a:rPr>
              <a:t>Team </a:t>
            </a:r>
            <a:r>
              <a:rPr lang="en-GB" sz="28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Alignment</a:t>
            </a:r>
            <a:endParaRPr lang="en-ZA" sz="2800" b="1" kern="0" dirty="0">
              <a:solidFill>
                <a:schemeClr val="bg1"/>
              </a:solidFill>
              <a:ea typeface="+mj-ea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rgbClr val="C49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4214810" y="3143248"/>
            <a:ext cx="4622017" cy="2571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368" name="TextBox 14"/>
          <p:cNvSpPr txBox="1">
            <a:spLocks noChangeArrowheads="1"/>
          </p:cNvSpPr>
          <p:nvPr/>
        </p:nvSpPr>
        <p:spPr bwMode="auto">
          <a:xfrm>
            <a:off x="4286250" y="6515100"/>
            <a:ext cx="371475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1100" i="1">
                <a:latin typeface="Tahoma" pitchFamily="34" charset="0"/>
                <a:cs typeface="Tahoma" pitchFamily="34" charset="0"/>
              </a:rPr>
              <a:t>Working together for a sustainable future since 1889</a:t>
            </a:r>
          </a:p>
        </p:txBody>
      </p:sp>
      <p:sp>
        <p:nvSpPr>
          <p:cNvPr id="15369" name="TextBox 13"/>
          <p:cNvSpPr txBox="1">
            <a:spLocks noChangeArrowheads="1"/>
          </p:cNvSpPr>
          <p:nvPr/>
        </p:nvSpPr>
        <p:spPr bwMode="auto">
          <a:xfrm>
            <a:off x="5072063" y="6215063"/>
            <a:ext cx="2970212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100" b="1"/>
              <a:t>CHAMBER OF MINES OF SOUTH AFRICA</a:t>
            </a:r>
            <a:endParaRPr lang="en-US" sz="600" b="1"/>
          </a:p>
        </p:txBody>
      </p:sp>
      <p:sp>
        <p:nvSpPr>
          <p:cNvPr id="15370" name="Subtitle 15"/>
          <p:cNvSpPr>
            <a:spLocks noGrp="1"/>
          </p:cNvSpPr>
          <p:nvPr>
            <p:ph type="subTitle" idx="1"/>
          </p:nvPr>
        </p:nvSpPr>
        <p:spPr>
          <a:xfrm>
            <a:off x="0" y="4038600"/>
            <a:ext cx="3657600" cy="1295400"/>
          </a:xfrm>
        </p:spPr>
        <p:txBody>
          <a:bodyPr/>
          <a:lstStyle/>
          <a:p>
            <a:pPr algn="l"/>
            <a:r>
              <a:rPr lang="en-ZA" sz="2600" b="1" dirty="0" smtClean="0">
                <a:solidFill>
                  <a:srgbClr val="5D5635"/>
                </a:solidFill>
              </a:rPr>
              <a:t>Noise 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>
                <a:ea typeface="+mj-ea"/>
              </a:rPr>
              <a:t>The Problem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2192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2800" dirty="0">
                <a:latin typeface="+mn-lt"/>
                <a:cs typeface="+mn-cs"/>
              </a:rPr>
              <a:t>Industry Response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>
                <a:latin typeface="+mn-lt"/>
                <a:cs typeface="+mn-cs"/>
              </a:rPr>
              <a:t>1988 - Concern through the establishment of HCP User Guide No. 11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400" dirty="0">
                <a:latin typeface="+mn-lt"/>
                <a:cs typeface="+mn-cs"/>
              </a:rPr>
              <a:t>Voluntary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>
                <a:latin typeface="+mn-lt"/>
                <a:cs typeface="+mn-cs"/>
              </a:rPr>
              <a:t>Mining Occupational Health Advisory Committee  (MOHAC) - Tripartite advisory body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400" dirty="0">
                <a:latin typeface="+mn-lt"/>
                <a:cs typeface="+mn-cs"/>
              </a:rPr>
              <a:t>Adopted the 2003 Industry milestones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400" dirty="0">
                <a:latin typeface="+mn-lt"/>
                <a:cs typeface="+mn-cs"/>
              </a:rPr>
              <a:t>Implemented the DMR/DME ‘s HCP Guidelines</a:t>
            </a:r>
          </a:p>
          <a:p>
            <a:pPr marL="1714500" lvl="3" indent="-342900">
              <a:buFont typeface="Wingdings" pitchFamily="2" charset="2"/>
              <a:buChar char="§"/>
              <a:defRPr/>
            </a:pPr>
            <a:r>
              <a:rPr lang="en-US" sz="2000" dirty="0">
                <a:latin typeface="+mn-lt"/>
                <a:cs typeface="+mn-cs"/>
              </a:rPr>
              <a:t>Elimination,</a:t>
            </a:r>
          </a:p>
          <a:p>
            <a:pPr marL="1714500" lvl="3" indent="-342900">
              <a:buFont typeface="Wingdings" pitchFamily="2" charset="2"/>
              <a:buChar char="§"/>
              <a:defRPr/>
            </a:pPr>
            <a:r>
              <a:rPr lang="en-US" sz="2000" dirty="0">
                <a:latin typeface="+mn-lt"/>
                <a:cs typeface="+mn-cs"/>
              </a:rPr>
              <a:t>Engineering Noise Control</a:t>
            </a:r>
          </a:p>
          <a:p>
            <a:pPr marL="1714500" lvl="3" indent="-342900">
              <a:buFont typeface="Wingdings" pitchFamily="2" charset="2"/>
              <a:buChar char="§"/>
              <a:defRPr/>
            </a:pPr>
            <a:r>
              <a:rPr lang="en-US" sz="2000" dirty="0">
                <a:latin typeface="+mn-lt"/>
                <a:cs typeface="+mn-cs"/>
              </a:rPr>
              <a:t>Administrative Control measures</a:t>
            </a:r>
          </a:p>
          <a:p>
            <a:pPr marL="1714500" lvl="3" indent="-342900">
              <a:buFont typeface="Wingdings" pitchFamily="2" charset="2"/>
              <a:buChar char="§"/>
              <a:defRPr/>
            </a:pPr>
            <a:r>
              <a:rPr lang="en-US" sz="2000" dirty="0">
                <a:latin typeface="+mn-lt"/>
                <a:cs typeface="+mn-cs"/>
              </a:rPr>
              <a:t>Personal Protection</a:t>
            </a:r>
            <a:endParaRPr lang="en-US" sz="2000" dirty="0">
              <a:solidFill>
                <a:srgbClr val="FF0000"/>
              </a:solidFill>
              <a:latin typeface="+mn-lt"/>
              <a:cs typeface="+mn-cs"/>
            </a:endParaRPr>
          </a:p>
          <a:p>
            <a:pPr marL="1714500" lvl="3" indent="-342900">
              <a:buFont typeface="Wingdings" pitchFamily="2" charset="2"/>
              <a:buChar char="§"/>
              <a:defRPr/>
            </a:pPr>
            <a:r>
              <a:rPr lang="en-US" sz="2000" dirty="0">
                <a:latin typeface="+mn-lt"/>
                <a:cs typeface="+mn-cs"/>
              </a:rPr>
              <a:t>Medical surveillance</a:t>
            </a:r>
            <a:endParaRPr lang="en-US" sz="2400" dirty="0">
              <a:latin typeface="+mn-lt"/>
              <a:cs typeface="+mn-cs"/>
            </a:endParaRPr>
          </a:p>
          <a:p>
            <a:pPr marL="1714500" lvl="3" indent="-342900">
              <a:buFont typeface="Wingdings" pitchFamily="2" charset="2"/>
              <a:buChar char="q"/>
              <a:defRPr/>
            </a:pPr>
            <a:endParaRPr lang="en-US" sz="2400" dirty="0">
              <a:latin typeface="+mn-lt"/>
              <a:cs typeface="+mn-cs"/>
            </a:endParaRPr>
          </a:p>
          <a:p>
            <a:pPr marL="1714500" lvl="3" indent="-342900">
              <a:buFont typeface="Wingdings" pitchFamily="2" charset="2"/>
              <a:buChar char="q"/>
              <a:defRPr/>
            </a:pPr>
            <a:endParaRPr lang="en-US" sz="2400" dirty="0">
              <a:latin typeface="+mn-lt"/>
              <a:cs typeface="+mn-cs"/>
            </a:endParaRPr>
          </a:p>
          <a:p>
            <a:pPr marL="1714500" lvl="3" indent="-342900">
              <a:buFont typeface="Wingdings" pitchFamily="2" charset="2"/>
              <a:buChar char="q"/>
              <a:defRPr/>
            </a:pPr>
            <a:endParaRPr lang="en-US" sz="2400" dirty="0">
              <a:latin typeface="+mn-lt"/>
              <a:cs typeface="+mn-cs"/>
            </a:endParaRPr>
          </a:p>
          <a:p>
            <a:pPr marL="1257300" lvl="2" indent="-342900">
              <a:buFont typeface="Wingdings" pitchFamily="2" charset="2"/>
              <a:buChar char="q"/>
              <a:defRPr/>
            </a:pPr>
            <a:endParaRPr lang="en-US" sz="2400" dirty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endParaRPr lang="en-US" sz="3200" dirty="0">
              <a:latin typeface="+mn-lt"/>
              <a:cs typeface="+mn-cs"/>
            </a:endParaRPr>
          </a:p>
          <a:p>
            <a:pPr marL="1714500" lvl="3" indent="-342900">
              <a:buFontTx/>
              <a:buChar char="•"/>
              <a:defRPr/>
            </a:pPr>
            <a:endParaRPr lang="en-US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>
                <a:ea typeface="+mj-ea"/>
              </a:rPr>
              <a:t>The Problem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2192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2800" dirty="0">
                <a:latin typeface="+mn-lt"/>
                <a:cs typeface="+mn-cs"/>
              </a:rPr>
              <a:t>Industry Response (cont.)</a:t>
            </a:r>
          </a:p>
          <a:p>
            <a:pPr marL="342900" indent="-342900">
              <a:buFontTx/>
              <a:buChar char="•"/>
              <a:defRPr/>
            </a:pPr>
            <a:endParaRPr lang="en-US" sz="2800" dirty="0">
              <a:latin typeface="+mn-lt"/>
              <a:cs typeface="+mn-cs"/>
            </a:endParaRP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400" dirty="0">
                <a:solidFill>
                  <a:srgbClr val="FF0000"/>
                </a:solidFill>
                <a:latin typeface="+mn-lt"/>
                <a:cs typeface="+mn-cs"/>
              </a:rPr>
              <a:t>HPD to be used as an interim protective measure while permanent engineering solutions are being investigated and developed </a:t>
            </a:r>
            <a:r>
              <a:rPr lang="en-US" sz="2400" dirty="0">
                <a:latin typeface="+mn-lt"/>
                <a:cs typeface="+mn-cs"/>
              </a:rPr>
              <a:t>– </a:t>
            </a:r>
            <a:r>
              <a:rPr lang="en-US" sz="2400" i="1" dirty="0">
                <a:latin typeface="+mn-lt"/>
                <a:cs typeface="+mn-cs"/>
              </a:rPr>
              <a:t>world wide applicable standard</a:t>
            </a:r>
          </a:p>
          <a:p>
            <a:pPr marL="1714500" lvl="3" indent="-342900">
              <a:buFont typeface="Wingdings" pitchFamily="2" charset="2"/>
              <a:buChar char="§"/>
              <a:defRPr/>
            </a:pPr>
            <a:r>
              <a:rPr lang="en-US" sz="2800">
                <a:latin typeface="+mn-lt"/>
                <a:cs typeface="+mn-cs"/>
              </a:rPr>
              <a:t>DMR </a:t>
            </a:r>
            <a:r>
              <a:rPr lang="en-US" sz="2800" dirty="0">
                <a:latin typeface="+mn-lt"/>
                <a:cs typeface="+mn-cs"/>
              </a:rPr>
              <a:t>approach</a:t>
            </a:r>
          </a:p>
          <a:p>
            <a:pPr marL="1714500" lvl="3" indent="-342900">
              <a:buFont typeface="Wingdings" pitchFamily="2" charset="2"/>
              <a:buChar char="§"/>
              <a:defRPr/>
            </a:pPr>
            <a:r>
              <a:rPr lang="en-US" sz="2800" dirty="0">
                <a:latin typeface="+mn-lt"/>
                <a:cs typeface="+mn-cs"/>
              </a:rPr>
              <a:t>World wide applicable standard/approach</a:t>
            </a:r>
          </a:p>
          <a:p>
            <a:pPr marL="1714500" lvl="3" indent="-342900">
              <a:buFont typeface="Wingdings" pitchFamily="2" charset="2"/>
              <a:buChar char="q"/>
              <a:defRPr/>
            </a:pPr>
            <a:endParaRPr lang="en-US" sz="2400" dirty="0">
              <a:latin typeface="+mn-lt"/>
              <a:cs typeface="+mn-cs"/>
            </a:endParaRPr>
          </a:p>
          <a:p>
            <a:pPr marL="1714500" lvl="3" indent="-342900">
              <a:buFont typeface="Wingdings" pitchFamily="2" charset="2"/>
              <a:buChar char="q"/>
              <a:defRPr/>
            </a:pPr>
            <a:endParaRPr lang="en-US" sz="2400" dirty="0">
              <a:latin typeface="+mn-lt"/>
              <a:cs typeface="+mn-cs"/>
            </a:endParaRPr>
          </a:p>
          <a:p>
            <a:pPr marL="1714500" lvl="3" indent="-342900">
              <a:buFont typeface="Wingdings" pitchFamily="2" charset="2"/>
              <a:buChar char="q"/>
              <a:defRPr/>
            </a:pPr>
            <a:endParaRPr lang="en-US" sz="2400" dirty="0">
              <a:latin typeface="+mn-lt"/>
              <a:cs typeface="+mn-cs"/>
            </a:endParaRPr>
          </a:p>
          <a:p>
            <a:pPr marL="1257300" lvl="2" indent="-342900">
              <a:buFont typeface="Wingdings" pitchFamily="2" charset="2"/>
              <a:buChar char="q"/>
              <a:defRPr/>
            </a:pPr>
            <a:endParaRPr lang="en-US" sz="2400" dirty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endParaRPr lang="en-US" sz="3200" dirty="0">
              <a:latin typeface="+mn-lt"/>
              <a:cs typeface="+mn-cs"/>
            </a:endParaRPr>
          </a:p>
          <a:p>
            <a:pPr marL="1714500" lvl="3" indent="-342900">
              <a:buFontTx/>
              <a:buChar char="•"/>
              <a:defRPr/>
            </a:pPr>
            <a:endParaRPr lang="en-US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>
                <a:ea typeface="+mj-ea"/>
              </a:rPr>
              <a:t>The Problem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2192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2800" dirty="0">
                <a:latin typeface="+mn-lt"/>
                <a:cs typeface="+mn-cs"/>
              </a:rPr>
              <a:t>Prevalence of NIHL are derived primarily from compensation data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>
                <a:latin typeface="+mn-lt"/>
                <a:cs typeface="+mn-cs"/>
              </a:rPr>
              <a:t>Only once workers are compensable (10% PLH shift from the baseline assessment) are they documented as having NIHL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>
                <a:latin typeface="+mn-lt"/>
                <a:cs typeface="+mn-cs"/>
              </a:rPr>
              <a:t>Any degree of hearing loss that is not compensable is not reported in public data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US" sz="2400" dirty="0">
              <a:latin typeface="+mn-lt"/>
              <a:cs typeface="+mn-cs"/>
            </a:endParaRPr>
          </a:p>
          <a:p>
            <a:pPr marL="342900" lvl="1" indent="-342900">
              <a:buFontTx/>
              <a:buChar char="•"/>
              <a:defRPr/>
            </a:pPr>
            <a:r>
              <a:rPr lang="en-US" sz="2400" dirty="0">
                <a:latin typeface="+mn-lt"/>
                <a:cs typeface="+mn-cs"/>
              </a:rPr>
              <a:t>70% of South African miners are exposed to noise levels exceeding the legislated Occupational Exposure Level (OEL) of 85 dBA</a:t>
            </a:r>
          </a:p>
          <a:p>
            <a:pPr marL="342900" lvl="1" indent="-342900">
              <a:buFontTx/>
              <a:buChar char="•"/>
              <a:defRPr/>
            </a:pPr>
            <a:endParaRPr lang="en-US" sz="2400" dirty="0">
              <a:latin typeface="+mn-lt"/>
              <a:cs typeface="+mn-cs"/>
            </a:endParaRPr>
          </a:p>
          <a:p>
            <a:pPr marL="342900" lvl="1" indent="-342900">
              <a:buFontTx/>
              <a:buChar char="•"/>
              <a:defRPr/>
            </a:pPr>
            <a:endParaRPr lang="en-US" sz="2400" dirty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endParaRPr lang="en-US" sz="2400" dirty="0"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US" sz="24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>
                <a:ea typeface="+mj-ea"/>
              </a:rPr>
              <a:t>The Problem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2192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2800" dirty="0">
                <a:latin typeface="+mn-lt"/>
                <a:cs typeface="+mn-cs"/>
              </a:rPr>
              <a:t>Impact of the Hazard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>
                <a:latin typeface="+mn-lt"/>
                <a:cs typeface="+mn-cs"/>
              </a:rPr>
              <a:t>NIHL has cost the Industry R890 M – 1997 to 2007</a:t>
            </a:r>
          </a:p>
          <a:p>
            <a:pPr marL="1257300" lvl="2" indent="-342900">
              <a:buFont typeface="Wingdings" pitchFamily="2" charset="2"/>
              <a:buChar char="§"/>
              <a:defRPr/>
            </a:pPr>
            <a:r>
              <a:rPr lang="en-US" sz="2400" dirty="0">
                <a:latin typeface="+mn-lt"/>
                <a:cs typeface="+mn-cs"/>
              </a:rPr>
              <a:t>R370 M – 2005 to 2009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>
                <a:latin typeface="+mn-lt"/>
                <a:cs typeface="+mn-cs"/>
              </a:rPr>
              <a:t>Single biggest occupational disease in workforce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>
                <a:latin typeface="+mn-lt"/>
                <a:cs typeface="+mn-cs"/>
              </a:rPr>
              <a:t>Total NIHL claims in 2011 – R 44M</a:t>
            </a:r>
          </a:p>
          <a:p>
            <a:pPr marL="1257300" lvl="2" indent="-342900">
              <a:buFont typeface="Wingdings" pitchFamily="2" charset="2"/>
              <a:buChar char="§"/>
              <a:defRPr/>
            </a:pPr>
            <a:r>
              <a:rPr lang="en-US" sz="2400" dirty="0">
                <a:latin typeface="+mn-lt"/>
                <a:cs typeface="+mn-cs"/>
              </a:rPr>
              <a:t>Direct Cost – R37M</a:t>
            </a:r>
          </a:p>
          <a:p>
            <a:pPr marL="1257300" lvl="2" indent="-342900">
              <a:buFont typeface="Wingdings" pitchFamily="2" charset="2"/>
              <a:buChar char="§"/>
              <a:defRPr/>
            </a:pPr>
            <a:r>
              <a:rPr lang="en-US" sz="2400" dirty="0">
                <a:latin typeface="+mn-lt"/>
                <a:cs typeface="+mn-cs"/>
              </a:rPr>
              <a:t>Subsequent cost – R5M</a:t>
            </a:r>
          </a:p>
          <a:p>
            <a:pPr marL="1257300" lvl="2" indent="-342900">
              <a:buFont typeface="Wingdings" pitchFamily="2" charset="2"/>
              <a:buChar char="§"/>
              <a:defRPr/>
            </a:pPr>
            <a:r>
              <a:rPr lang="en-US" sz="2400" dirty="0">
                <a:latin typeface="+mn-lt"/>
                <a:cs typeface="+mn-cs"/>
              </a:rPr>
              <a:t>Days off - R 175K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>
                <a:latin typeface="+mn-lt"/>
                <a:cs typeface="+mn-cs"/>
              </a:rPr>
              <a:t>Very good progress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>
                <a:latin typeface="+mn-lt"/>
                <a:cs typeface="+mn-cs"/>
              </a:rPr>
              <a:t>Overwhelming Literature </a:t>
            </a:r>
          </a:p>
          <a:p>
            <a:pPr marL="1257300" lvl="2" indent="-342900">
              <a:buFont typeface="Wingdings" pitchFamily="2" charset="2"/>
              <a:buChar char="§"/>
              <a:defRPr/>
            </a:pPr>
            <a:r>
              <a:rPr lang="en-US" sz="2400" dirty="0">
                <a:latin typeface="+mn-lt"/>
                <a:cs typeface="+mn-cs"/>
              </a:rPr>
              <a:t>Data : Scarce , unreliable not  standardized </a:t>
            </a:r>
            <a:r>
              <a:rPr lang="en-US" sz="2400" i="1" dirty="0">
                <a:latin typeface="+mn-lt"/>
                <a:cs typeface="+mn-cs"/>
              </a:rPr>
              <a:t>(different criteria for different countries etc) </a:t>
            </a:r>
          </a:p>
          <a:p>
            <a:pPr marL="1257300" lvl="2" indent="-342900">
              <a:buFont typeface="Wingdings" pitchFamily="2" charset="2"/>
              <a:buChar char="§"/>
              <a:defRPr/>
            </a:pPr>
            <a:r>
              <a:rPr lang="en-US" sz="2400" dirty="0">
                <a:latin typeface="+mn-lt"/>
                <a:cs typeface="+mn-cs"/>
              </a:rPr>
              <a:t>General absence of a ‘ </a:t>
            </a:r>
            <a:r>
              <a:rPr lang="en-US" sz="2400" b="1" i="1" dirty="0">
                <a:latin typeface="+mn-lt"/>
                <a:cs typeface="+mn-cs"/>
              </a:rPr>
              <a:t>helicopter view</a:t>
            </a:r>
            <a:r>
              <a:rPr lang="en-US" sz="2400" dirty="0">
                <a:latin typeface="+mn-lt"/>
                <a:cs typeface="+mn-cs"/>
              </a:rPr>
              <a:t>’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38800" y="762000"/>
            <a:ext cx="4191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Source: Rand Mutual Assurance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>
                <a:ea typeface="+mj-ea"/>
              </a:rPr>
              <a:t>The Problem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graphicFrame>
        <p:nvGraphicFramePr>
          <p:cNvPr id="12" name="Chart 11"/>
          <p:cNvGraphicFramePr>
            <a:graphicFrameLocks noGrp="1"/>
          </p:cNvGraphicFramePr>
          <p:nvPr/>
        </p:nvGraphicFramePr>
        <p:xfrm>
          <a:off x="457200" y="1143000"/>
          <a:ext cx="82296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5638800" y="762000"/>
            <a:ext cx="4191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Source: Rand Mutual Assurance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4267200" y="4800600"/>
            <a:ext cx="304800" cy="5334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>
                <a:ea typeface="+mj-ea"/>
              </a:rPr>
              <a:t>The Problem Relative to OHS Challenges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2192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 typeface="Wingdings" pitchFamily="2" charset="2"/>
              <a:buChar char="v"/>
              <a:defRPr/>
            </a:pPr>
            <a:r>
              <a:rPr lang="en-US" b="1" i="1" dirty="0">
                <a:latin typeface="+mn-lt"/>
                <a:cs typeface="+mn-cs"/>
              </a:rPr>
              <a:t>NB: Numbers are used to inform direction (frequencies viz. sound)</a:t>
            </a:r>
          </a:p>
          <a:p>
            <a:pPr marL="800100" lvl="1" indent="-342900">
              <a:buFontTx/>
              <a:buChar char="•"/>
              <a:defRPr/>
            </a:pPr>
            <a:r>
              <a:rPr lang="en-US" sz="2400" dirty="0">
                <a:latin typeface="+mn-lt"/>
                <a:cs typeface="+mn-cs"/>
              </a:rPr>
              <a:t>Safety Challenges</a:t>
            </a:r>
            <a:endParaRPr lang="en-US" sz="2800" dirty="0">
              <a:latin typeface="+mn-lt"/>
              <a:cs typeface="+mn-cs"/>
            </a:endParaRPr>
          </a:p>
          <a:p>
            <a:pPr marL="1257300" lvl="2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latin typeface="+mn-lt"/>
                <a:cs typeface="+mn-cs"/>
              </a:rPr>
              <a:t>123 </a:t>
            </a:r>
            <a:r>
              <a:rPr lang="en-US" sz="2000" dirty="0">
                <a:latin typeface="+mn-lt"/>
                <a:cs typeface="+mn-cs"/>
              </a:rPr>
              <a:t>lost lives </a:t>
            </a:r>
          </a:p>
          <a:p>
            <a:pPr marL="1257300" lvl="2" indent="-342900">
              <a:buFont typeface="Courier New" pitchFamily="49" charset="0"/>
              <a:buChar char="o"/>
              <a:defRPr/>
            </a:pPr>
            <a:r>
              <a:rPr lang="en-US" sz="2000" dirty="0">
                <a:latin typeface="+mn-lt"/>
                <a:cs typeface="+mn-cs"/>
              </a:rPr>
              <a:t>Estimated total cost to the Industry = </a:t>
            </a:r>
            <a:r>
              <a:rPr lang="en-US" sz="2400" b="1" dirty="0">
                <a:solidFill>
                  <a:srgbClr val="FF0000"/>
                </a:solidFill>
                <a:latin typeface="+mn-lt"/>
                <a:cs typeface="+mn-cs"/>
              </a:rPr>
              <a:t>R </a:t>
            </a:r>
            <a:r>
              <a:rPr lang="en-US" sz="2400" b="1" dirty="0" smtClean="0">
                <a:solidFill>
                  <a:srgbClr val="FF0000"/>
                </a:solidFill>
                <a:latin typeface="+mn-lt"/>
                <a:cs typeface="+mn-cs"/>
              </a:rPr>
              <a:t>1.5 </a:t>
            </a:r>
            <a:r>
              <a:rPr lang="en-US" sz="2400" b="1" dirty="0">
                <a:solidFill>
                  <a:srgbClr val="FF0000"/>
                </a:solidFill>
                <a:latin typeface="+mn-lt"/>
                <a:cs typeface="+mn-cs"/>
              </a:rPr>
              <a:t>Bn </a:t>
            </a:r>
            <a:r>
              <a:rPr lang="en-US" sz="2000" dirty="0">
                <a:latin typeface="+mn-lt"/>
                <a:cs typeface="+mn-cs"/>
              </a:rPr>
              <a:t>(R 12M x </a:t>
            </a:r>
            <a:r>
              <a:rPr lang="en-US" sz="2000" dirty="0" smtClean="0">
                <a:latin typeface="+mn-lt"/>
                <a:cs typeface="+mn-cs"/>
              </a:rPr>
              <a:t>123)</a:t>
            </a:r>
            <a:endParaRPr lang="en-US" sz="2000" dirty="0">
              <a:latin typeface="+mn-lt"/>
              <a:cs typeface="+mn-cs"/>
            </a:endParaRPr>
          </a:p>
          <a:p>
            <a:pPr marL="800100" lvl="1" indent="-342900">
              <a:buFontTx/>
              <a:buChar char="•"/>
              <a:defRPr/>
            </a:pPr>
            <a:r>
              <a:rPr lang="en-US" sz="2400" dirty="0">
                <a:latin typeface="+mn-lt"/>
                <a:cs typeface="+mn-cs"/>
              </a:rPr>
              <a:t>OHS Challenges</a:t>
            </a:r>
          </a:p>
          <a:p>
            <a:pPr marL="1257300" lvl="2" indent="-342900">
              <a:buFont typeface="Courier New" pitchFamily="49" charset="0"/>
              <a:buChar char="o"/>
              <a:defRPr/>
            </a:pPr>
            <a:r>
              <a:rPr lang="en-US" sz="2000" dirty="0">
                <a:latin typeface="+mn-lt"/>
                <a:cs typeface="+mn-cs"/>
              </a:rPr>
              <a:t>Estimated total cost to the Industry =approx. 5 X 1.5Bn = </a:t>
            </a:r>
            <a:r>
              <a:rPr lang="en-US" sz="2400" b="1" dirty="0">
                <a:solidFill>
                  <a:srgbClr val="FF0000"/>
                </a:solidFill>
                <a:latin typeface="+mn-lt"/>
                <a:cs typeface="+mn-cs"/>
              </a:rPr>
              <a:t>R7.5bn</a:t>
            </a:r>
          </a:p>
          <a:p>
            <a:pPr marL="1257300" lvl="2" indent="-342900">
              <a:buFont typeface="Courier New" pitchFamily="49" charset="0"/>
              <a:buChar char="o"/>
              <a:defRPr/>
            </a:pPr>
            <a:r>
              <a:rPr lang="en-US" sz="2000" dirty="0">
                <a:latin typeface="+mn-lt"/>
                <a:cs typeface="+mn-cs"/>
              </a:rPr>
              <a:t>Total NIHL claims = </a:t>
            </a:r>
            <a:r>
              <a:rPr lang="en-US" sz="2400" b="1" dirty="0">
                <a:solidFill>
                  <a:srgbClr val="FF0000"/>
                </a:solidFill>
                <a:latin typeface="+mn-lt"/>
                <a:cs typeface="+mn-cs"/>
              </a:rPr>
              <a:t>R 44M</a:t>
            </a:r>
          </a:p>
          <a:p>
            <a:pPr marL="800100" lvl="1" indent="-342900">
              <a:buFontTx/>
              <a:buChar char="•"/>
              <a:defRPr/>
            </a:pPr>
            <a:r>
              <a:rPr lang="en-US" sz="2400" dirty="0">
                <a:latin typeface="+mn-lt"/>
                <a:cs typeface="+mn-cs"/>
              </a:rPr>
              <a:t>The Noise Problem viz Safety Challenges</a:t>
            </a:r>
          </a:p>
          <a:p>
            <a:pPr marL="1257300" lvl="2" indent="-342900">
              <a:buFont typeface="Courier New" pitchFamily="49" charset="0"/>
              <a:buChar char="o"/>
              <a:defRPr/>
            </a:pPr>
            <a:r>
              <a:rPr lang="en-ZA" sz="2000" dirty="0">
                <a:solidFill>
                  <a:srgbClr val="FF0000"/>
                </a:solidFill>
                <a:latin typeface="+mn-lt"/>
                <a:cs typeface="+mn-cs"/>
              </a:rPr>
              <a:t>Noise induced hearing loss was recognised as a major problem in the mining industry in </a:t>
            </a:r>
            <a:r>
              <a:rPr lang="en-ZA" sz="2400" b="1" dirty="0">
                <a:solidFill>
                  <a:srgbClr val="FF0000"/>
                </a:solidFill>
                <a:latin typeface="+mn-lt"/>
                <a:cs typeface="+mn-cs"/>
              </a:rPr>
              <a:t>1994</a:t>
            </a:r>
            <a:r>
              <a:rPr lang="en-ZA" sz="2000" dirty="0">
                <a:solidFill>
                  <a:srgbClr val="FF0000"/>
                </a:solidFill>
                <a:latin typeface="+mn-lt"/>
                <a:cs typeface="+mn-cs"/>
              </a:rPr>
              <a:t> by the Leo Commission </a:t>
            </a:r>
          </a:p>
          <a:p>
            <a:pPr marL="1257300" lvl="2" indent="-342900">
              <a:buFont typeface="Courier New" pitchFamily="49" charset="0"/>
              <a:buChar char="o"/>
              <a:defRPr/>
            </a:pPr>
            <a:r>
              <a:rPr lang="en-US" sz="2000" dirty="0">
                <a:solidFill>
                  <a:srgbClr val="FF0000"/>
                </a:solidFill>
                <a:latin typeface="+mn-lt"/>
                <a:cs typeface="+mn-cs"/>
              </a:rPr>
              <a:t>Safety Problem : Noise Problem = </a:t>
            </a:r>
            <a:r>
              <a:rPr lang="en-US" sz="2400" b="1" dirty="0">
                <a:solidFill>
                  <a:srgbClr val="FF0000"/>
                </a:solidFill>
                <a:latin typeface="+mn-lt"/>
                <a:cs typeface="+mn-cs"/>
              </a:rPr>
              <a:t>33: 1 </a:t>
            </a:r>
            <a:endParaRPr lang="en-US" sz="2000" b="1" dirty="0">
              <a:solidFill>
                <a:srgbClr val="FF0000"/>
              </a:solidFill>
              <a:latin typeface="+mn-lt"/>
              <a:cs typeface="+mn-cs"/>
            </a:endParaRPr>
          </a:p>
          <a:p>
            <a:pPr marL="1257300" lvl="2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solidFill>
                  <a:srgbClr val="FF0000"/>
                </a:solidFill>
                <a:latin typeface="+mn-lt"/>
                <a:cs typeface="+mn-cs"/>
              </a:rPr>
              <a:t>OH Problems </a:t>
            </a:r>
            <a:r>
              <a:rPr lang="en-US" sz="2000" dirty="0">
                <a:solidFill>
                  <a:srgbClr val="FF0000"/>
                </a:solidFill>
                <a:latin typeface="+mn-lt"/>
                <a:cs typeface="+mn-cs"/>
              </a:rPr>
              <a:t>: Noise Problem = </a:t>
            </a:r>
            <a:r>
              <a:rPr lang="en-US" sz="2400" b="1" dirty="0">
                <a:solidFill>
                  <a:srgbClr val="FF0000"/>
                </a:solidFill>
                <a:latin typeface="+mn-lt"/>
                <a:cs typeface="+mn-cs"/>
              </a:rPr>
              <a:t>170: </a:t>
            </a:r>
            <a:r>
              <a:rPr lang="en-US" sz="2400" b="1" dirty="0" smtClean="0">
                <a:solidFill>
                  <a:srgbClr val="FF0000"/>
                </a:solidFill>
                <a:latin typeface="+mn-lt"/>
                <a:cs typeface="+mn-cs"/>
              </a:rPr>
              <a:t>1</a:t>
            </a:r>
          </a:p>
          <a:p>
            <a:pPr marL="1257300" lvl="2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solidFill>
                  <a:srgbClr val="FF0000"/>
                </a:solidFill>
                <a:latin typeface="+mn-lt"/>
                <a:cs typeface="+mn-cs"/>
              </a:rPr>
              <a:t>Approx</a:t>
            </a:r>
            <a:r>
              <a:rPr lang="en-US" sz="2000" dirty="0">
                <a:solidFill>
                  <a:srgbClr val="FF0000"/>
                </a:solidFill>
                <a:latin typeface="+mn-lt"/>
                <a:cs typeface="+mn-cs"/>
              </a:rPr>
              <a:t>. 2 Orders of Magnitude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US" sz="24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86200" y="2743200"/>
            <a:ext cx="6934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Source: Mine Health &amp; Safety Council – 2012 MMPA Presentation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57600" y="1600200"/>
            <a:ext cx="6934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Source: Mining Weekly (3/11/2010) and Dr Frankel – Falling Ground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r>
              <a:rPr lang="en-ZA" sz="3200" b="1" dirty="0" smtClean="0"/>
              <a:t>Health  - Occupational Diseases</a:t>
            </a:r>
            <a:endParaRPr lang="en-US" sz="3200" b="1" dirty="0"/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304801" y="1828801"/>
            <a:ext cx="2971800" cy="3352799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>
                <a:alpha val="35000"/>
              </a:srgbClr>
            </a:solidFill>
            <a:miter lim="800000"/>
            <a:headEnd/>
            <a:tailEnd/>
          </a:ln>
        </p:spPr>
        <p:txBody>
          <a:bodyPr/>
          <a:lstStyle/>
          <a:p>
            <a:pPr marL="273050" indent="-273050">
              <a:spcBef>
                <a:spcPct val="20000"/>
              </a:spcBef>
              <a:buFontTx/>
              <a:buChar char="•"/>
              <a:defRPr/>
            </a:pPr>
            <a:r>
              <a:rPr lang="en-ZA" sz="2000" b="1" kern="0" dirty="0">
                <a:latin typeface="+mn-lt"/>
                <a:cs typeface="Times New Roman" pitchFamily="18" charset="0"/>
              </a:rPr>
              <a:t>Same areas in the last few years</a:t>
            </a:r>
          </a:p>
          <a:p>
            <a:pPr marL="273050" indent="-273050">
              <a:spcBef>
                <a:spcPct val="20000"/>
              </a:spcBef>
              <a:buFontTx/>
              <a:buChar char="•"/>
              <a:defRPr/>
            </a:pPr>
            <a:endParaRPr lang="en-ZA" sz="2000" kern="0" dirty="0">
              <a:latin typeface="+mn-lt"/>
              <a:cs typeface="Times New Roman" pitchFamily="18" charset="0"/>
            </a:endParaRPr>
          </a:p>
          <a:p>
            <a:pPr marL="273050" indent="-273050">
              <a:spcBef>
                <a:spcPct val="20000"/>
              </a:spcBef>
              <a:buFontTx/>
              <a:buChar char="•"/>
              <a:defRPr/>
            </a:pPr>
            <a:r>
              <a:rPr lang="en-ZA" sz="2000" b="1" kern="0" dirty="0">
                <a:latin typeface="+mn-lt"/>
                <a:cs typeface="Times New Roman" pitchFamily="18" charset="0"/>
              </a:rPr>
              <a:t>SILICOSIS</a:t>
            </a:r>
          </a:p>
          <a:p>
            <a:pPr marL="273050" indent="-273050">
              <a:spcBef>
                <a:spcPct val="20000"/>
              </a:spcBef>
              <a:buFontTx/>
              <a:buChar char="•"/>
              <a:defRPr/>
            </a:pPr>
            <a:endParaRPr lang="en-ZA" sz="2000" kern="0" dirty="0">
              <a:latin typeface="+mn-lt"/>
              <a:cs typeface="Times New Roman" pitchFamily="18" charset="0"/>
            </a:endParaRPr>
          </a:p>
          <a:p>
            <a:pPr marL="273050" indent="-273050">
              <a:spcBef>
                <a:spcPct val="20000"/>
              </a:spcBef>
              <a:buFontTx/>
              <a:buChar char="•"/>
              <a:defRPr/>
            </a:pPr>
            <a:r>
              <a:rPr lang="en-ZA" sz="2000" b="1" kern="0" dirty="0">
                <a:latin typeface="+mn-lt"/>
                <a:cs typeface="Times New Roman" pitchFamily="18" charset="0"/>
              </a:rPr>
              <a:t>TB</a:t>
            </a:r>
          </a:p>
          <a:p>
            <a:pPr marL="273050" indent="-273050">
              <a:spcBef>
                <a:spcPct val="20000"/>
              </a:spcBef>
              <a:buFontTx/>
              <a:buChar char="•"/>
              <a:defRPr/>
            </a:pPr>
            <a:endParaRPr lang="en-ZA" sz="2000" kern="0" dirty="0">
              <a:latin typeface="+mn-lt"/>
              <a:cs typeface="Times New Roman" pitchFamily="18" charset="0"/>
            </a:endParaRPr>
          </a:p>
          <a:p>
            <a:pPr marL="273050" indent="-273050">
              <a:spcBef>
                <a:spcPct val="20000"/>
              </a:spcBef>
              <a:buFontTx/>
              <a:buChar char="•"/>
              <a:defRPr/>
            </a:pPr>
            <a:r>
              <a:rPr lang="en-ZA" sz="2000" b="1" kern="0" dirty="0" err="1">
                <a:latin typeface="+mn-lt"/>
                <a:cs typeface="Times New Roman" pitchFamily="18" charset="0"/>
              </a:rPr>
              <a:t>NIHL</a:t>
            </a:r>
            <a:endParaRPr lang="en-ZA" sz="2000" b="1" kern="0" dirty="0">
              <a:latin typeface="+mn-lt"/>
              <a:cs typeface="Times New Roman" pitchFamily="18" charset="0"/>
            </a:endParaRPr>
          </a:p>
          <a:p>
            <a:pPr marL="273050" indent="-273050">
              <a:spcBef>
                <a:spcPct val="20000"/>
              </a:spcBef>
              <a:buFontTx/>
              <a:buChar char="•"/>
              <a:defRPr/>
            </a:pPr>
            <a:endParaRPr lang="en-ZA" sz="2000" kern="0" dirty="0">
              <a:latin typeface="+mn-lt"/>
              <a:cs typeface="Times New Roman" pitchFamily="18" charset="0"/>
            </a:endParaRPr>
          </a:p>
          <a:p>
            <a:pPr marL="273050" indent="-273050">
              <a:spcBef>
                <a:spcPct val="20000"/>
              </a:spcBef>
              <a:buFontTx/>
              <a:buChar char="•"/>
              <a:defRPr/>
            </a:pPr>
            <a:endParaRPr lang="en-ZA" sz="2000" kern="0" dirty="0">
              <a:latin typeface="+mn-lt"/>
              <a:cs typeface="Times New Roman" pitchFamily="18" charset="0"/>
            </a:endParaRPr>
          </a:p>
          <a:p>
            <a:pPr marL="273050" indent="-273050">
              <a:spcBef>
                <a:spcPct val="20000"/>
              </a:spcBef>
              <a:buFontTx/>
              <a:buChar char="•"/>
              <a:defRPr/>
            </a:pPr>
            <a:endParaRPr lang="en-ZA" sz="2000" kern="0" dirty="0">
              <a:latin typeface="+mn-lt"/>
              <a:cs typeface="Times New Roman" pitchFamily="18" charset="0"/>
            </a:endParaRPr>
          </a:p>
        </p:txBody>
      </p:sp>
      <p:pic>
        <p:nvPicPr>
          <p:cNvPr id="17" name="Chart 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6200" y="1143000"/>
            <a:ext cx="4800600" cy="2510391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86199" y="3657600"/>
            <a:ext cx="4800601" cy="2590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0" name="TextBox 19"/>
          <p:cNvSpPr txBox="1"/>
          <p:nvPr/>
        </p:nvSpPr>
        <p:spPr>
          <a:xfrm>
            <a:off x="0" y="1201579"/>
            <a:ext cx="4038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FF0000"/>
                </a:solidFill>
              </a:rPr>
              <a:t>Source: Mine Health &amp; Safety Council – 2012 MMPA Presentation</a:t>
            </a:r>
            <a:endParaRPr lang="en-US" sz="1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r>
              <a:rPr lang="en-ZA" sz="3200" b="1" dirty="0" smtClean="0">
                <a:latin typeface="Arial" charset="0"/>
              </a:rPr>
              <a:t>Safety vs. Health</a:t>
            </a:r>
            <a:endParaRPr lang="en-US" sz="3200" b="1" dirty="0"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4002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-1" y="885825"/>
            <a:ext cx="9144001" cy="5057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lang="en-ZA" sz="2000" i="0" kern="0" dirty="0" smtClean="0">
              <a:solidFill>
                <a:schemeClr val="tx1"/>
              </a:solidFill>
              <a:latin typeface="+mn-lt"/>
              <a:cs typeface="Times New Roman" pitchFamily="18" charset="0"/>
            </a:endParaRP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ZA" sz="2000" i="0" kern="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Prior to 2003 milestones, focus was on safety</a:t>
            </a:r>
            <a:endParaRPr kumimoji="0" lang="en-ZA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Times New Roman" pitchFamily="18" charset="0"/>
            </a:endParaRP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ZA" sz="2000" i="0" kern="0" dirty="0" err="1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Respirable</a:t>
            </a:r>
            <a:r>
              <a:rPr lang="en-ZA" sz="2000" i="0" kern="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 related deaths approx 80%  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lang="en-ZA" sz="2000" i="0" kern="0" dirty="0" smtClean="0">
              <a:solidFill>
                <a:schemeClr val="tx1"/>
              </a:solidFill>
              <a:latin typeface="+mn-lt"/>
              <a:cs typeface="Times New Roman" pitchFamily="18" charset="0"/>
            </a:endParaRP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lang="en-ZA" sz="2000" i="0" kern="0" noProof="0" dirty="0" smtClean="0">
              <a:solidFill>
                <a:schemeClr val="tx1"/>
              </a:solidFill>
              <a:latin typeface="+mn-lt"/>
              <a:cs typeface="Times New Roman" pitchFamily="18" charset="0"/>
            </a:endParaRPr>
          </a:p>
          <a:p>
            <a:pPr marL="730250" lvl="1" indent="-273050" algn="l">
              <a:buFontTx/>
              <a:buChar char="•"/>
              <a:defRPr/>
            </a:pPr>
            <a:endParaRPr kumimoji="0" lang="en-ZA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pic>
        <p:nvPicPr>
          <p:cNvPr id="22" name="Picture 2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1" y="2057400"/>
            <a:ext cx="8305800" cy="3878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3" name="Straight Connector 22"/>
          <p:cNvCxnSpPr/>
          <p:nvPr/>
        </p:nvCxnSpPr>
        <p:spPr>
          <a:xfrm>
            <a:off x="0" y="9144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657600" y="911423"/>
            <a:ext cx="5562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Source: Mine Health &amp; Safety Council – 2012 MMPA Presentation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1549BC-8526-4410-94AA-925F154E11AE}" type="slidenum">
              <a:rPr lang="en-US"/>
              <a:pPr>
                <a:defRPr/>
              </a:pPr>
              <a:t>18</a:t>
            </a:fld>
            <a:endParaRPr lang="en-US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81000" y="1066800"/>
          <a:ext cx="8543925" cy="5410200"/>
        </p:xfrm>
        <a:graphic>
          <a:graphicData uri="http://schemas.openxmlformats.org/presentationml/2006/ole">
            <p:oleObj spid="_x0000_s1026" name="Worksheet" r:id="rId3" imgW="6029249" imgH="3695700" progId="Excel.Sheet.8">
              <p:embed/>
            </p:oleObj>
          </a:graphicData>
        </a:graphic>
      </p:graphicFrame>
      <p:sp>
        <p:nvSpPr>
          <p:cNvPr id="1028" name="Rectangle 5"/>
          <p:cNvSpPr>
            <a:spLocks noChangeArrowheads="1"/>
          </p:cNvSpPr>
          <p:nvPr/>
        </p:nvSpPr>
        <p:spPr bwMode="auto">
          <a:xfrm>
            <a:off x="1219200" y="0"/>
            <a:ext cx="7596188" cy="87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ZA" sz="2400" b="1" i="1"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CLINICAL CAUSES OF DEATH</a:t>
            </a:r>
          </a:p>
          <a:p>
            <a:pPr algn="ctr">
              <a:spcBef>
                <a:spcPct val="50000"/>
              </a:spcBef>
            </a:pPr>
            <a:r>
              <a:rPr lang="en-ZA" b="1" i="1"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2003 - 2010</a:t>
            </a:r>
            <a:endParaRPr lang="en-GB" b="1" i="1">
              <a:latin typeface="Calibri" pitchFamily="34" charset="0"/>
              <a:ea typeface="ＭＳ Ｐゴシック" pitchFamily="34" charset="-128"/>
              <a:cs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0" y="838201"/>
            <a:ext cx="533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Source: Mine Health &amp; Safety Inspectorate – 2012 Presentation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itle 3"/>
          <p:cNvSpPr txBox="1">
            <a:spLocks/>
          </p:cNvSpPr>
          <p:nvPr/>
        </p:nvSpPr>
        <p:spPr>
          <a:xfrm>
            <a:off x="0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4002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0" y="1217612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0" y="177225"/>
            <a:ext cx="881538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ZA" sz="3200" b="1" dirty="0" smtClean="0">
                <a:ea typeface="ＭＳ Ｐゴシック" pitchFamily="34" charset="-128"/>
              </a:rPr>
              <a:t>Most prevalent diagnosis amongst the overall workforce</a:t>
            </a:r>
            <a:endParaRPr lang="en-GB" sz="3200" b="1" dirty="0">
              <a:ea typeface="ＭＳ Ｐゴシック" pitchFamily="34" charset="-12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429000" y="1229380"/>
            <a:ext cx="571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Source: Tia- Mari Hoffman (RFA – AGA &amp; ANGLO Platinum) – MMPA 2012 Presentation</a:t>
            </a:r>
            <a:endParaRPr lang="en-US" sz="1400" dirty="0">
              <a:solidFill>
                <a:srgbClr val="FF0000"/>
              </a:solidFill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752600"/>
            <a:ext cx="8061267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Rectangle 1"/>
          <p:cNvSpPr>
            <a:spLocks noChangeArrowheads="1"/>
          </p:cNvSpPr>
          <p:nvPr/>
        </p:nvSpPr>
        <p:spPr bwMode="auto">
          <a:xfrm>
            <a:off x="425450" y="5334000"/>
            <a:ext cx="8329613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indent="457200" algn="just"/>
            <a:r>
              <a:rPr lang="en-US" sz="1000" i="1" dirty="0"/>
              <a:t>(Group representation expressed as a percentage of the total number of clients with pathology, not of the gross overall number of clients)</a:t>
            </a:r>
            <a:endParaRPr lang="en-US" i="1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76200" y="1828800"/>
            <a:ext cx="43434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3200" b="1" dirty="0" smtClean="0">
                <a:latin typeface="Arial" pitchFamily="34" charset="0"/>
                <a:ea typeface="+mj-ea"/>
                <a:cs typeface="Arial" pitchFamily="34" charset="0"/>
              </a:rPr>
              <a:t>Table of Contents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2954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endParaRPr lang="en-US" sz="3200" dirty="0" smtClean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Introduction</a:t>
            </a:r>
            <a:endParaRPr lang="en-US" sz="3200" dirty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The Problem</a:t>
            </a:r>
            <a:endParaRPr lang="en-US" sz="3200" dirty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MOSH Noise Team initiatives</a:t>
            </a:r>
            <a:endParaRPr lang="en-US" sz="3200" dirty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Conclusion</a:t>
            </a:r>
            <a:endParaRPr lang="en-US" sz="3200" dirty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endParaRPr lang="en-US" sz="3200" dirty="0">
              <a:latin typeface="+mn-lt"/>
              <a:cs typeface="+mn-cs"/>
            </a:endParaRPr>
          </a:p>
          <a:p>
            <a:pPr marL="342900" indent="-342900">
              <a:defRPr/>
            </a:pPr>
            <a:endParaRPr lang="en-US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82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>
                <a:ea typeface="+mj-ea"/>
              </a:rPr>
              <a:t>Implications 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0668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2400" dirty="0">
                <a:latin typeface="+mn-lt"/>
                <a:cs typeface="+mn-cs"/>
              </a:rPr>
              <a:t>Do we have a Noise Problem?? </a:t>
            </a:r>
            <a:r>
              <a:rPr lang="en-US" sz="2400" b="1" dirty="0">
                <a:solidFill>
                  <a:srgbClr val="FF0000"/>
                </a:solidFill>
                <a:latin typeface="+mn-lt"/>
                <a:cs typeface="+mn-cs"/>
              </a:rPr>
              <a:t>YES</a:t>
            </a:r>
          </a:p>
          <a:p>
            <a:pPr marL="800100" lvl="1" indent="-342900">
              <a:buFontTx/>
              <a:buChar char="•"/>
              <a:defRPr/>
            </a:pPr>
            <a:r>
              <a:rPr lang="en-US" sz="2400" b="1" dirty="0">
                <a:solidFill>
                  <a:srgbClr val="FF0000"/>
                </a:solidFill>
                <a:latin typeface="+mn-lt"/>
                <a:cs typeface="+mn-cs"/>
              </a:rPr>
              <a:t>Zero Harm Commitment </a:t>
            </a:r>
          </a:p>
          <a:p>
            <a:pPr marL="342900" indent="-342900">
              <a:buFontTx/>
              <a:buChar char="•"/>
              <a:defRPr/>
            </a:pPr>
            <a:r>
              <a:rPr lang="en-US" sz="2400" dirty="0">
                <a:latin typeface="+mn-lt"/>
                <a:cs typeface="+mn-cs"/>
              </a:rPr>
              <a:t>Do we have a Nose Problem RELATIVE to other OHS Challenges (Dust, TB, </a:t>
            </a:r>
            <a:r>
              <a:rPr lang="en-US" sz="2400" b="1" dirty="0">
                <a:solidFill>
                  <a:srgbClr val="00B050"/>
                </a:solidFill>
                <a:latin typeface="+mn-lt"/>
                <a:cs typeface="+mn-cs"/>
              </a:rPr>
              <a:t>Fatigue</a:t>
            </a:r>
            <a:r>
              <a:rPr lang="en-US" sz="2400" dirty="0">
                <a:latin typeface="+mn-lt"/>
                <a:cs typeface="+mn-cs"/>
              </a:rPr>
              <a:t> and Safety)? </a:t>
            </a:r>
            <a:endParaRPr lang="en-US" sz="2400" b="1" dirty="0">
              <a:solidFill>
                <a:srgbClr val="FF0000"/>
              </a:solidFill>
              <a:latin typeface="+mn-lt"/>
              <a:cs typeface="+mn-cs"/>
            </a:endParaRPr>
          </a:p>
          <a:p>
            <a:pPr marL="800100" lvl="1" indent="-342900">
              <a:buFontTx/>
              <a:buChar char="•"/>
              <a:defRPr/>
            </a:pPr>
            <a:r>
              <a:rPr lang="en-US" sz="2400" b="1" dirty="0" smtClean="0">
                <a:latin typeface="+mn-lt"/>
                <a:cs typeface="+mn-cs"/>
              </a:rPr>
              <a:t>Dust : US 100 Bn potential from the Mankaye case </a:t>
            </a:r>
            <a:endParaRPr lang="en-US" sz="2400" b="1" dirty="0" smtClean="0">
              <a:latin typeface="+mn-lt"/>
              <a:cs typeface="+mn-cs"/>
            </a:endParaRPr>
          </a:p>
          <a:p>
            <a:pPr marL="800100" lvl="1" indent="-342900">
              <a:buFontTx/>
              <a:buChar char="•"/>
              <a:defRPr/>
            </a:pPr>
            <a:r>
              <a:rPr lang="en-US" sz="2400" b="1" dirty="0" smtClean="0">
                <a:latin typeface="+mn-lt"/>
                <a:cs typeface="+mn-cs"/>
              </a:rPr>
              <a:t>Safety : ‘good progress’ but 70% off international standards</a:t>
            </a:r>
            <a:endParaRPr lang="en-US" sz="2400" b="1" dirty="0">
              <a:latin typeface="+mn-lt"/>
              <a:cs typeface="+mn-cs"/>
            </a:endParaRPr>
          </a:p>
          <a:p>
            <a:pPr marL="800100" lvl="1" indent="-342900">
              <a:buFontTx/>
              <a:buChar char="•"/>
              <a:defRPr/>
            </a:pPr>
            <a:r>
              <a:rPr lang="en-US" sz="2400" b="1" dirty="0">
                <a:latin typeface="+mn-lt"/>
                <a:cs typeface="+mn-cs"/>
              </a:rPr>
              <a:t>Noise = </a:t>
            </a:r>
            <a:r>
              <a:rPr lang="en-US" sz="2400" b="1" dirty="0" smtClean="0">
                <a:latin typeface="+mn-lt"/>
                <a:cs typeface="+mn-cs"/>
              </a:rPr>
              <a:t>??</a:t>
            </a:r>
            <a:endParaRPr lang="en-US" sz="2400" b="1" dirty="0"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>
                <a:latin typeface="+mn-lt"/>
                <a:cs typeface="+mn-cs"/>
              </a:rPr>
              <a:t>Should the Noise Problem compete for space and time with other OHS challenges (Dust, TB and Safety)??</a:t>
            </a:r>
            <a:endParaRPr lang="en-US" sz="2400" b="1" dirty="0">
              <a:solidFill>
                <a:srgbClr val="FF0000"/>
              </a:solidFill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>
                <a:latin typeface="+mn-lt"/>
                <a:cs typeface="+mn-cs"/>
              </a:rPr>
              <a:t>Should we have </a:t>
            </a:r>
            <a:r>
              <a:rPr lang="en-US" sz="2400" dirty="0" smtClean="0">
                <a:latin typeface="+mn-lt"/>
                <a:cs typeface="+mn-cs"/>
              </a:rPr>
              <a:t>the have the same </a:t>
            </a:r>
            <a:r>
              <a:rPr lang="en-US" sz="2400" dirty="0">
                <a:latin typeface="+mn-lt"/>
                <a:cs typeface="+mn-cs"/>
              </a:rPr>
              <a:t>approach ??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>
                <a:latin typeface="+mn-lt"/>
                <a:cs typeface="+mn-cs"/>
              </a:rPr>
              <a:t>Is there a need for a Paradigm shift in our approach? </a:t>
            </a:r>
            <a:r>
              <a:rPr lang="en-US" sz="2400" b="1" dirty="0">
                <a:solidFill>
                  <a:srgbClr val="FF0000"/>
                </a:solidFill>
                <a:latin typeface="+mn-lt"/>
                <a:cs typeface="+mn-cs"/>
              </a:rPr>
              <a:t>YES; </a:t>
            </a:r>
          </a:p>
          <a:p>
            <a:pPr marL="1257300" lvl="2" indent="-342900">
              <a:buFont typeface="Wingdings" pitchFamily="2" charset="2"/>
              <a:buChar char="§"/>
              <a:defRPr/>
            </a:pPr>
            <a:r>
              <a:rPr lang="en-US" sz="2400" dirty="0">
                <a:latin typeface="+mn-lt"/>
                <a:cs typeface="+mn-cs"/>
              </a:rPr>
              <a:t>Hearing Conservation Programs in Mines: where do currently focus? &amp; where should we focus?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US" sz="2400" dirty="0"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US" sz="2400" b="1" dirty="0">
              <a:solidFill>
                <a:srgbClr val="FF0000"/>
              </a:solidFill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US" sz="2400" b="1" dirty="0">
              <a:solidFill>
                <a:srgbClr val="FF0000"/>
              </a:solidFill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endParaRPr lang="en-US" sz="24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76200" y="2819400"/>
            <a:ext cx="60960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3200" b="1" dirty="0" smtClean="0">
                <a:latin typeface="Arial" pitchFamily="34" charset="0"/>
                <a:ea typeface="+mj-ea"/>
                <a:cs typeface="Arial" pitchFamily="34" charset="0"/>
              </a:rPr>
              <a:t>Table of Contents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2954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endParaRPr lang="en-US" sz="3200" dirty="0" smtClean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Introduction</a:t>
            </a:r>
            <a:endParaRPr lang="en-US" sz="3200" dirty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The Problem</a:t>
            </a:r>
            <a:endParaRPr lang="en-US" sz="3200" dirty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MOSH Noise Team initiatives</a:t>
            </a:r>
            <a:endParaRPr lang="en-US" sz="3200" dirty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Conclusion</a:t>
            </a:r>
            <a:endParaRPr lang="en-US" sz="3200" dirty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endParaRPr lang="en-US" sz="3200" dirty="0">
              <a:latin typeface="+mn-lt"/>
              <a:cs typeface="+mn-cs"/>
            </a:endParaRPr>
          </a:p>
          <a:p>
            <a:pPr marL="342900" indent="-342900">
              <a:defRPr/>
            </a:pPr>
            <a:endParaRPr lang="en-US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84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>
                <a:ea typeface="+mj-ea"/>
              </a:rPr>
              <a:t>MOSH Noise Team Initiatives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143000"/>
            <a:ext cx="8382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2400" dirty="0">
                <a:latin typeface="+mn-lt"/>
                <a:cs typeface="+mn-cs"/>
              </a:rPr>
              <a:t>1</a:t>
            </a:r>
            <a:r>
              <a:rPr lang="en-US" sz="2400" baseline="30000" dirty="0">
                <a:latin typeface="+mn-lt"/>
                <a:cs typeface="+mn-cs"/>
              </a:rPr>
              <a:t>st</a:t>
            </a:r>
            <a:r>
              <a:rPr lang="en-US" sz="2400" dirty="0">
                <a:latin typeface="+mn-lt"/>
                <a:cs typeface="+mn-cs"/>
              </a:rPr>
              <a:t> Leading Practice  - Noise Elimination (2008)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>
                <a:latin typeface="+mn-lt"/>
                <a:cs typeface="+mn-cs"/>
              </a:rPr>
              <a:t>Electric Drilling Machine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>
                <a:latin typeface="+mn-lt"/>
                <a:cs typeface="+mn-cs"/>
              </a:rPr>
              <a:t>World-wide accepted approach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>
                <a:latin typeface="+mn-lt"/>
                <a:cs typeface="+mn-cs"/>
              </a:rPr>
              <a:t>Not successful</a:t>
            </a:r>
          </a:p>
          <a:p>
            <a:pPr marL="1714500" lvl="3" indent="-342900">
              <a:buFont typeface="Wingdings" pitchFamily="2" charset="2"/>
              <a:buChar char="§"/>
              <a:defRPr/>
            </a:pPr>
            <a:r>
              <a:rPr lang="en-US" dirty="0" smtClean="0">
                <a:latin typeface="+mn-lt"/>
                <a:cs typeface="+mn-cs"/>
              </a:rPr>
              <a:t>Various reasons</a:t>
            </a:r>
          </a:p>
          <a:p>
            <a:pPr marL="1714500" lvl="3" indent="-342900">
              <a:buFont typeface="Wingdings" pitchFamily="2" charset="2"/>
              <a:buChar char="§"/>
              <a:defRPr/>
            </a:pPr>
            <a:r>
              <a:rPr lang="en-US" dirty="0" smtClean="0">
                <a:latin typeface="+mn-lt"/>
                <a:cs typeface="+mn-cs"/>
              </a:rPr>
              <a:t>Summary  - Right </a:t>
            </a:r>
            <a:r>
              <a:rPr lang="en-US" dirty="0">
                <a:latin typeface="+mn-lt"/>
                <a:cs typeface="+mn-cs"/>
              </a:rPr>
              <a:t>answer in a wrong paradigm – </a:t>
            </a:r>
            <a:r>
              <a:rPr lang="en-US" b="1" i="1" dirty="0">
                <a:latin typeface="+mn-lt"/>
                <a:cs typeface="+mn-cs"/>
              </a:rPr>
              <a:t>Galileo 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>
                <a:latin typeface="+mn-lt"/>
                <a:cs typeface="+mn-cs"/>
              </a:rPr>
              <a:t>Is </a:t>
            </a:r>
            <a:r>
              <a:rPr lang="en-US" sz="2000" dirty="0" smtClean="0">
                <a:latin typeface="+mn-lt"/>
                <a:cs typeface="+mn-cs"/>
              </a:rPr>
              <a:t>concept worth revisiting</a:t>
            </a:r>
            <a:r>
              <a:rPr lang="en-US" sz="2000" dirty="0">
                <a:latin typeface="+mn-lt"/>
                <a:cs typeface="+mn-cs"/>
              </a:rPr>
              <a:t>? </a:t>
            </a:r>
            <a:r>
              <a:rPr lang="en-US" sz="2000" b="1" dirty="0">
                <a:solidFill>
                  <a:srgbClr val="FF0000"/>
                </a:solidFill>
                <a:latin typeface="+mn-lt"/>
                <a:cs typeface="+mn-cs"/>
              </a:rPr>
              <a:t>YES</a:t>
            </a:r>
          </a:p>
          <a:p>
            <a:pPr marL="1257300" lvl="2" indent="-342900">
              <a:defRPr/>
            </a:pPr>
            <a:endParaRPr lang="en-US" sz="2000" b="1" dirty="0">
              <a:solidFill>
                <a:srgbClr val="FF0000"/>
              </a:solidFill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r>
              <a:rPr lang="en-US" sz="2400" dirty="0">
                <a:latin typeface="+mn-lt"/>
                <a:cs typeface="+mn-cs"/>
              </a:rPr>
              <a:t>2nd Leading Practice  - PPE and Administrative Control (2010 -2011)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>
                <a:latin typeface="+mn-lt"/>
                <a:cs typeface="+mn-cs"/>
              </a:rPr>
              <a:t>Hearing Protection Device , Training ,Awareness and Selection Tool (HPD _ TAS)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>
                <a:latin typeface="+mn-lt"/>
                <a:cs typeface="+mn-cs"/>
              </a:rPr>
              <a:t>Only segments of the Leading Practice implemented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 smtClean="0">
                <a:latin typeface="+mn-lt"/>
                <a:cs typeface="+mn-cs"/>
              </a:rPr>
              <a:t>Is </a:t>
            </a:r>
            <a:r>
              <a:rPr lang="en-US" sz="2000" dirty="0">
                <a:latin typeface="+mn-lt"/>
                <a:cs typeface="+mn-cs"/>
              </a:rPr>
              <a:t>it worth revisiting</a:t>
            </a:r>
            <a:r>
              <a:rPr lang="en-US" sz="2000" dirty="0" smtClean="0">
                <a:latin typeface="+mn-lt"/>
                <a:cs typeface="+mn-cs"/>
              </a:rPr>
              <a:t>? - </a:t>
            </a:r>
            <a:r>
              <a:rPr lang="en-US" sz="2000" b="1" dirty="0" smtClean="0">
                <a:solidFill>
                  <a:srgbClr val="FF0000"/>
                </a:solidFill>
                <a:latin typeface="+mn-lt"/>
                <a:cs typeface="+mn-cs"/>
              </a:rPr>
              <a:t>YES</a:t>
            </a:r>
            <a:endParaRPr lang="en-US" sz="2000" b="1" dirty="0">
              <a:solidFill>
                <a:srgbClr val="FF0000"/>
              </a:solidFill>
              <a:latin typeface="+mn-lt"/>
              <a:cs typeface="+mn-cs"/>
            </a:endParaRP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>
                <a:latin typeface="+mn-lt"/>
                <a:cs typeface="+mn-cs"/>
              </a:rPr>
              <a:t>Prof. </a:t>
            </a:r>
            <a:r>
              <a:rPr lang="en-US" sz="2000" dirty="0" err="1">
                <a:latin typeface="+mn-lt"/>
                <a:cs typeface="+mn-cs"/>
              </a:rPr>
              <a:t>Cas</a:t>
            </a:r>
            <a:r>
              <a:rPr lang="en-US" sz="2000" dirty="0">
                <a:latin typeface="+mn-lt"/>
                <a:cs typeface="+mn-cs"/>
              </a:rPr>
              <a:t> Badenhorst ‘s MMPA presentation – </a:t>
            </a:r>
            <a:r>
              <a:rPr lang="en-US" dirty="0">
                <a:latin typeface="+mn-lt"/>
                <a:cs typeface="+mn-cs"/>
              </a:rPr>
              <a:t>“</a:t>
            </a:r>
            <a:r>
              <a:rPr lang="en-GB" sz="1200" b="1" i="1" dirty="0">
                <a:solidFill>
                  <a:srgbClr val="FF0000"/>
                </a:solidFill>
                <a:latin typeface="Arial" charset="0"/>
                <a:cs typeface="Arial" charset="0"/>
              </a:rPr>
              <a:t>It is wrong to protect with PPE and then use medical surveillance to measure our success or failure . Occupational medicine and hygiene as disciplines are not the “silver bulle</a:t>
            </a:r>
            <a:r>
              <a:rPr lang="en-GB" sz="1200" b="1" i="1" dirty="0">
                <a:latin typeface="Arial" charset="0"/>
                <a:cs typeface="Arial" charset="0"/>
              </a:rPr>
              <a:t>t”</a:t>
            </a:r>
            <a:endParaRPr lang="en-US" sz="2000" b="1" dirty="0">
              <a:latin typeface="Arial" charset="0"/>
              <a:cs typeface="Arial" charset="0"/>
            </a:endParaRPr>
          </a:p>
          <a:p>
            <a:pPr marL="1257300" lvl="2" indent="-342900">
              <a:buFont typeface="Wingdings" pitchFamily="2" charset="2"/>
              <a:buChar char="q"/>
              <a:defRPr/>
            </a:pPr>
            <a:endParaRPr lang="en-US" sz="2000" dirty="0">
              <a:latin typeface="+mn-lt"/>
              <a:cs typeface="+mn-cs"/>
            </a:endParaRPr>
          </a:p>
          <a:p>
            <a:pPr marL="1257300" lvl="2" indent="-342900">
              <a:defRPr/>
            </a:pPr>
            <a:endParaRPr lang="en-US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86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>
                <a:ea typeface="+mj-ea"/>
              </a:rPr>
              <a:t>MOSH Noise Team Initiatives (cont.)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143000"/>
            <a:ext cx="8382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2400" dirty="0">
                <a:latin typeface="+mn-lt"/>
                <a:cs typeface="+mn-cs"/>
              </a:rPr>
              <a:t>Engineering Controls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>
                <a:latin typeface="+mn-lt"/>
                <a:cs typeface="+mn-cs"/>
              </a:rPr>
              <a:t>Suite of Leading Practices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>
                <a:latin typeface="+mn-lt"/>
                <a:cs typeface="+mn-cs"/>
              </a:rPr>
              <a:t>Need based approach 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>
                <a:latin typeface="+mn-lt"/>
                <a:cs typeface="+mn-cs"/>
              </a:rPr>
              <a:t>Collaboration with suppliers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>
                <a:latin typeface="+mn-lt"/>
                <a:cs typeface="+mn-cs"/>
              </a:rPr>
              <a:t>Should they be the primary focus?</a:t>
            </a:r>
          </a:p>
          <a:p>
            <a:pPr marL="1257300" lvl="2" indent="-342900">
              <a:defRPr/>
            </a:pPr>
            <a:endParaRPr lang="en-US" sz="3200" dirty="0">
              <a:latin typeface="+mn-lt"/>
              <a:cs typeface="+mn-cs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304800" y="2971800"/>
          <a:ext cx="8077200" cy="324990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rgbClr val="C49F00"/>
                  </a:outerShdw>
                </a:effectLst>
                <a:tableStyleId>{5C22544A-7EE6-4342-B048-85BDC9FD1C3A}</a:tableStyleId>
              </a:tblPr>
              <a:tblGrid>
                <a:gridCol w="2819400"/>
                <a:gridCol w="5257800"/>
              </a:tblGrid>
              <a:tr h="45720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HCP</a:t>
                      </a:r>
                      <a:endParaRPr lang="en-US" sz="2000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Leading Practice</a:t>
                      </a:r>
                      <a:endParaRPr lang="en-US" sz="2000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  <a:tr h="702302">
                <a:tc>
                  <a:txBody>
                    <a:bodyPr/>
                    <a:lstStyle/>
                    <a:p>
                      <a:r>
                        <a:rPr lang="en-US" dirty="0" smtClean="0"/>
                        <a:t>Elimination ,Isolation etc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en-US" b="1" baseline="30000" dirty="0" smtClean="0">
                          <a:solidFill>
                            <a:schemeClr val="tx1"/>
                          </a:solidFill>
                        </a:rPr>
                        <a:t>st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 Leading Practice  - </a:t>
                      </a:r>
                      <a:r>
                        <a:rPr lang="en-US" sz="18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b="1" baseline="0" dirty="0" smtClean="0">
                          <a:solidFill>
                            <a:srgbClr val="FF0000"/>
                          </a:solidFill>
                        </a:rPr>
                        <a:t>Electric Drilling machines)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  <a:tr h="696801">
                <a:tc>
                  <a:txBody>
                    <a:bodyPr/>
                    <a:lstStyle/>
                    <a:p>
                      <a:r>
                        <a:rPr lang="en-US" dirty="0" smtClean="0"/>
                        <a:t>Engineering Controls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Ongoing </a:t>
                      </a:r>
                      <a:r>
                        <a:rPr lang="en-US" b="0" baseline="0" dirty="0" smtClean="0">
                          <a:solidFill>
                            <a:srgbClr val="FF0000"/>
                          </a:solidFill>
                        </a:rPr>
                        <a:t>  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en-US" b="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en-US" sz="18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Suite of Simple Leading Practices) 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  <a:tr h="696801">
                <a:tc>
                  <a:txBody>
                    <a:bodyPr/>
                    <a:lstStyle/>
                    <a:p>
                      <a:r>
                        <a:rPr lang="en-US" dirty="0" smtClean="0"/>
                        <a:t>Administrative Controls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en-US" sz="1800" b="1" kern="1200" baseline="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1800" b="1" kern="1200" baseline="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2nd Leading Practice  - </a:t>
                      </a:r>
                      <a:r>
                        <a:rPr lang="en-US" sz="18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(HPD_TAS Tool)</a:t>
                      </a:r>
                      <a:endParaRPr lang="en-US" sz="1800" b="1" kern="1200" baseline="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  <a:tr h="696801">
                <a:tc>
                  <a:txBody>
                    <a:bodyPr/>
                    <a:lstStyle/>
                    <a:p>
                      <a:r>
                        <a:rPr lang="en-US" dirty="0" smtClean="0"/>
                        <a:t>Personal</a:t>
                      </a:r>
                      <a:r>
                        <a:rPr lang="en-US" baseline="0" dirty="0" smtClean="0"/>
                        <a:t> Protective Equip. (PPE)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76200" y="3276600"/>
            <a:ext cx="43434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3200" b="1" dirty="0" smtClean="0">
                <a:latin typeface="Arial" pitchFamily="34" charset="0"/>
                <a:ea typeface="+mj-ea"/>
                <a:cs typeface="Arial" pitchFamily="34" charset="0"/>
              </a:rPr>
              <a:t>Table of Contents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2954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endParaRPr lang="en-US" sz="3200" dirty="0" smtClean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Introduction</a:t>
            </a:r>
            <a:endParaRPr lang="en-US" sz="3200" dirty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The Problem</a:t>
            </a:r>
            <a:endParaRPr lang="en-US" sz="3200" dirty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MOSH Noise Team initiatives</a:t>
            </a:r>
            <a:endParaRPr lang="en-US" sz="3200" dirty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Conclusion</a:t>
            </a:r>
            <a:endParaRPr lang="en-US" sz="3200" dirty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endParaRPr lang="en-US" sz="3200" dirty="0">
              <a:latin typeface="+mn-lt"/>
              <a:cs typeface="+mn-cs"/>
            </a:endParaRPr>
          </a:p>
          <a:p>
            <a:pPr marL="342900" indent="-342900">
              <a:defRPr/>
            </a:pPr>
            <a:endParaRPr lang="en-US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89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>
                <a:ea typeface="+mj-ea"/>
              </a:rPr>
              <a:t>The Direction of the Solution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304800" y="2209800"/>
          <a:ext cx="7848600" cy="28956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rgbClr val="C49F00"/>
                  </a:outerShdw>
                </a:effectLst>
                <a:tableStyleId>{5C22544A-7EE6-4342-B048-85BDC9FD1C3A}</a:tableStyleId>
              </a:tblPr>
              <a:tblGrid>
                <a:gridCol w="2671865"/>
                <a:gridCol w="1168940"/>
                <a:gridCol w="1252436"/>
                <a:gridCol w="2755359"/>
              </a:tblGrid>
              <a:tr h="800100"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/>
                        <a:t>Occupation (Gold Mines)</a:t>
                      </a:r>
                      <a:endParaRPr lang="en-US" sz="2000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/>
                        <a:t>1997</a:t>
                      </a:r>
                      <a:endParaRPr lang="en-US" sz="2000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/>
                        <a:t>2007</a:t>
                      </a:r>
                      <a:endParaRPr lang="en-US" sz="2000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/>
                        <a:t>%</a:t>
                      </a:r>
                      <a:r>
                        <a:rPr lang="en-US" sz="2000" baseline="0" dirty="0" smtClean="0"/>
                        <a:t> Improvement</a:t>
                      </a:r>
                      <a:endParaRPr lang="en-US" sz="2000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Driller</a:t>
                      </a:r>
                    </a:p>
                  </a:txBody>
                  <a:tcPr marL="0" marR="0" marT="0" marB="0" anchor="b"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111.4</a:t>
                      </a:r>
                    </a:p>
                  </a:txBody>
                  <a:tcPr marL="0" marR="0" marT="0" marB="0" anchor="b"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105.5</a:t>
                      </a:r>
                    </a:p>
                  </a:txBody>
                  <a:tcPr marL="0" marR="0" marT="0" marB="0" anchor="b"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dirty="0" smtClean="0">
                          <a:solidFill>
                            <a:srgbClr val="FF0000"/>
                          </a:solidFill>
                        </a:rPr>
                        <a:t>200% </a:t>
                      </a:r>
                      <a:endParaRPr lang="en-US" sz="1600" b="1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rgbClr val="C49F00"/>
                    </a:solidFill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Winch Operator</a:t>
                      </a:r>
                    </a:p>
                  </a:txBody>
                  <a:tcPr marL="0" marR="0" marT="0" marB="0" anchor="b"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98.3</a:t>
                      </a:r>
                    </a:p>
                  </a:txBody>
                  <a:tcPr marL="0" marR="0" marT="0" marB="0" anchor="b"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92.1</a:t>
                      </a:r>
                    </a:p>
                  </a:txBody>
                  <a:tcPr marL="0" marR="0" marT="0" marB="0" anchor="b"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dirty="0" smtClean="0">
                          <a:solidFill>
                            <a:srgbClr val="FF0000"/>
                          </a:solidFill>
                        </a:rPr>
                        <a:t>200% </a:t>
                      </a:r>
                      <a:endParaRPr lang="en-US" sz="1600" b="1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rgbClr val="C49F00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Loco Driver</a:t>
                      </a:r>
                    </a:p>
                  </a:txBody>
                  <a:tcPr marL="0" marR="0" marT="0" marB="0" anchor="b"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95</a:t>
                      </a:r>
                      <a:endParaRPr lang="en-US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95.3</a:t>
                      </a:r>
                      <a:endParaRPr lang="en-US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Shiftboss</a:t>
                      </a: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0" marR="0" marT="0" marB="0" anchor="b"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104.9</a:t>
                      </a:r>
                    </a:p>
                  </a:txBody>
                  <a:tcPr marL="0" marR="0" marT="0" marB="0" anchor="b"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89.7</a:t>
                      </a:r>
                    </a:p>
                  </a:txBody>
                  <a:tcPr marL="0" marR="0" marT="0" marB="0" anchor="b"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dirty="0" smtClean="0"/>
                        <a:t>500% </a:t>
                      </a:r>
                      <a:endParaRPr lang="en-US" sz="16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rgbClr val="C49F00"/>
                    </a:solidFill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Miner </a:t>
                      </a:r>
                    </a:p>
                  </a:txBody>
                  <a:tcPr marL="0" marR="0" marT="0" marB="0" anchor="b"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103.2</a:t>
                      </a:r>
                    </a:p>
                  </a:txBody>
                  <a:tcPr marL="0" marR="0" marT="0" marB="0" anchor="b"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90.4</a:t>
                      </a:r>
                    </a:p>
                  </a:txBody>
                  <a:tcPr marL="0" marR="0" marT="0" marB="0" anchor="b"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dirty="0" smtClean="0"/>
                        <a:t>400% </a:t>
                      </a:r>
                      <a:endParaRPr lang="en-US" sz="16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rgbClr val="C49F00"/>
                    </a:solidFill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Stoper</a:t>
                      </a: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0" marR="0" marT="0" marB="0" anchor="b"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102.3</a:t>
                      </a:r>
                    </a:p>
                  </a:txBody>
                  <a:tcPr marL="0" marR="0" marT="0" marB="0" anchor="b"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91.2</a:t>
                      </a:r>
                    </a:p>
                  </a:txBody>
                  <a:tcPr marL="0" marR="0" marT="0" marB="0" anchor="b"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dirty="0" smtClean="0"/>
                        <a:t>400% </a:t>
                      </a:r>
                      <a:endParaRPr lang="en-US" sz="16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rgbClr val="C49F00"/>
                    </a:solidFill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Team Leader </a:t>
                      </a:r>
                    </a:p>
                  </a:txBody>
                  <a:tcPr marL="0" marR="0" marT="0" marB="0" anchor="b"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104.9</a:t>
                      </a:r>
                    </a:p>
                  </a:txBody>
                  <a:tcPr marL="0" marR="0" marT="0" marB="0" anchor="b"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93.2</a:t>
                      </a:r>
                    </a:p>
                  </a:txBody>
                  <a:tcPr marL="0" marR="0" marT="0" marB="0" anchor="b"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1" dirty="0" smtClean="0"/>
                        <a:t>400% </a:t>
                      </a:r>
                      <a:endParaRPr lang="en-US" sz="16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rgbClr val="C49F00"/>
                    </a:solidFill>
                  </a:tcPr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57200" y="1295400"/>
            <a:ext cx="868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sz="2800" dirty="0" smtClean="0">
                <a:latin typeface="+mn-lt"/>
                <a:cs typeface="+mn-cs"/>
              </a:rPr>
              <a:t>Comparison of reported average noise exposure in gold mines</a:t>
            </a:r>
            <a:endParaRPr lang="en-US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3810000" y="838200"/>
            <a:ext cx="533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Source: (Franz, et al., 1997; Dekker et al.,2007).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91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>
                <a:ea typeface="+mj-ea"/>
              </a:rPr>
              <a:t>The Direction of the Solution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graphicFrame>
        <p:nvGraphicFramePr>
          <p:cNvPr id="12" name="Chart 11"/>
          <p:cNvGraphicFramePr>
            <a:graphicFrameLocks noGrp="1"/>
          </p:cNvGraphicFramePr>
          <p:nvPr/>
        </p:nvGraphicFramePr>
        <p:xfrm>
          <a:off x="457200" y="1143000"/>
          <a:ext cx="67818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381000" y="4094480"/>
          <a:ext cx="8305800" cy="184912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rgbClr val="C49F00"/>
                  </a:outerShdw>
                </a:effectLst>
                <a:tableStyleId>{5C22544A-7EE6-4342-B048-85BDC9FD1C3A}</a:tableStyleId>
              </a:tblPr>
              <a:tblGrid>
                <a:gridCol w="3276600"/>
                <a:gridCol w="5029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HCP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Current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Elimination ,Isolation etc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????%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Engineering Controls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????%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Administrative Controls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????%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  <a:tr h="345440">
                <a:tc>
                  <a:txBody>
                    <a:bodyPr/>
                    <a:lstStyle/>
                    <a:p>
                      <a:r>
                        <a:rPr lang="en-US" dirty="0" smtClean="0"/>
                        <a:t>Personal</a:t>
                      </a:r>
                      <a:r>
                        <a:rPr lang="en-US" baseline="0" dirty="0" smtClean="0"/>
                        <a:t> Protective Equip. (PPE)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MOST </a:t>
                      </a:r>
                      <a:r>
                        <a:rPr lang="en-US" b="1" baseline="0" dirty="0" smtClean="0">
                          <a:solidFill>
                            <a:srgbClr val="FF0000"/>
                          </a:solidFill>
                        </a:rPr>
                        <a:t>emphasis is still here – </a:t>
                      </a:r>
                      <a:r>
                        <a:rPr lang="en-US" b="1" i="1" baseline="0" dirty="0" smtClean="0">
                          <a:solidFill>
                            <a:srgbClr val="FF0000"/>
                          </a:solidFill>
                        </a:rPr>
                        <a:t>Maybe 70% of effort</a:t>
                      </a:r>
                      <a:endParaRPr lang="en-US" b="1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</a:tbl>
          </a:graphicData>
        </a:graphic>
      </p:graphicFrame>
      <p:sp>
        <p:nvSpPr>
          <p:cNvPr id="21" name="Arc 20"/>
          <p:cNvSpPr/>
          <p:nvPr/>
        </p:nvSpPr>
        <p:spPr>
          <a:xfrm rot="10800000">
            <a:off x="6019800" y="2971800"/>
            <a:ext cx="685800" cy="762000"/>
          </a:xfrm>
          <a:prstGeom prst="arc">
            <a:avLst>
              <a:gd name="adj1" fmla="val 15571252"/>
              <a:gd name="adj2" fmla="val 20690128"/>
            </a:avLst>
          </a:prstGeom>
          <a:ln w="44450">
            <a:solidFill>
              <a:srgbClr val="FF0000"/>
            </a:solidFill>
            <a:prstDash val="solid"/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267200" y="838200"/>
            <a:ext cx="533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Source: None but can be inferred</a:t>
            </a:r>
          </a:p>
        </p:txBody>
      </p:sp>
      <p:sp>
        <p:nvSpPr>
          <p:cNvPr id="15" name="TextBox 19"/>
          <p:cNvSpPr txBox="1">
            <a:spLocks noChangeArrowheads="1"/>
          </p:cNvSpPr>
          <p:nvPr/>
        </p:nvSpPr>
        <p:spPr bwMode="auto">
          <a:xfrm>
            <a:off x="6781800" y="3276600"/>
            <a:ext cx="2362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Duty of Care &amp; ALARP Zone</a:t>
            </a:r>
          </a:p>
        </p:txBody>
      </p:sp>
      <p:sp>
        <p:nvSpPr>
          <p:cNvPr id="17" name="Right Brace 16"/>
          <p:cNvSpPr/>
          <p:nvPr/>
        </p:nvSpPr>
        <p:spPr>
          <a:xfrm>
            <a:off x="6477000" y="3429000"/>
            <a:ext cx="381000" cy="381000"/>
          </a:xfrm>
          <a:prstGeom prst="rightBrace">
            <a:avLst/>
          </a:prstGeom>
          <a:ln w="381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TextBox 1"/>
          <p:cNvSpPr txBox="1"/>
          <p:nvPr/>
        </p:nvSpPr>
        <p:spPr>
          <a:xfrm>
            <a:off x="4343400" y="2286000"/>
            <a:ext cx="1638300" cy="4953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 smtClean="0"/>
              <a:t>Mosh Noise Team ‘s First Leading Practice</a:t>
            </a:r>
            <a:endParaRPr lang="en-US" sz="1200" b="1" dirty="0"/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4495800" y="2667000"/>
            <a:ext cx="533400" cy="3810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6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 smtClean="0">
                <a:ea typeface="+mj-ea"/>
              </a:rPr>
              <a:t>The Direction of the Solution - ALARP</a:t>
            </a: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110344"/>
            <a:ext cx="9144000" cy="574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94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 smtClean="0">
                <a:ea typeface="+mj-ea"/>
              </a:rPr>
              <a:t>Shared Vision</a:t>
            </a: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graphicFrame>
        <p:nvGraphicFramePr>
          <p:cNvPr id="12" name="Chart 11"/>
          <p:cNvGraphicFramePr>
            <a:graphicFrameLocks noGrp="1"/>
          </p:cNvGraphicFramePr>
          <p:nvPr/>
        </p:nvGraphicFramePr>
        <p:xfrm>
          <a:off x="457200" y="1143000"/>
          <a:ext cx="67818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990600" y="4114800"/>
          <a:ext cx="6934200" cy="19558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rgbClr val="C49F00"/>
                  </a:outerShdw>
                </a:effectLst>
                <a:tableStyleId>{5C22544A-7EE6-4342-B048-85BDC9FD1C3A}</a:tableStyleId>
              </a:tblPr>
              <a:tblGrid>
                <a:gridCol w="3756025"/>
                <a:gridCol w="1501775"/>
                <a:gridCol w="1676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HCP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Current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Future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Elimination ,Isolation etc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10%?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60%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Engineering Controls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10%?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20 %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Administrative Controls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10%?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10%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Personal</a:t>
                      </a:r>
                      <a:r>
                        <a:rPr lang="en-US" baseline="0" dirty="0" smtClean="0"/>
                        <a:t> Protective Equip. (PPE)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70%?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10%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</a:tbl>
          </a:graphicData>
        </a:graphic>
      </p:graphicFrame>
      <p:sp>
        <p:nvSpPr>
          <p:cNvPr id="19" name="Right Brace 18"/>
          <p:cNvSpPr/>
          <p:nvPr/>
        </p:nvSpPr>
        <p:spPr>
          <a:xfrm>
            <a:off x="6477000" y="3429000"/>
            <a:ext cx="381000" cy="381000"/>
          </a:xfrm>
          <a:prstGeom prst="rightBrace">
            <a:avLst/>
          </a:prstGeom>
          <a:ln w="254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9949" name="TextBox 19"/>
          <p:cNvSpPr txBox="1">
            <a:spLocks noChangeArrowheads="1"/>
          </p:cNvSpPr>
          <p:nvPr/>
        </p:nvSpPr>
        <p:spPr bwMode="auto">
          <a:xfrm>
            <a:off x="6781800" y="3276600"/>
            <a:ext cx="2362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Duty of Care &amp; ALARP Zone</a:t>
            </a:r>
          </a:p>
        </p:txBody>
      </p:sp>
      <p:sp>
        <p:nvSpPr>
          <p:cNvPr id="21" name="Arc 20"/>
          <p:cNvSpPr/>
          <p:nvPr/>
        </p:nvSpPr>
        <p:spPr>
          <a:xfrm rot="10800000">
            <a:off x="6019800" y="2971800"/>
            <a:ext cx="685800" cy="762000"/>
          </a:xfrm>
          <a:prstGeom prst="arc">
            <a:avLst>
              <a:gd name="adj1" fmla="val 15571252"/>
              <a:gd name="adj2" fmla="val 20690128"/>
            </a:avLst>
          </a:prstGeom>
          <a:ln w="44450">
            <a:solidFill>
              <a:srgbClr val="FF0000"/>
            </a:solidFill>
            <a:prstDash val="solid"/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5410200" y="4572000"/>
            <a:ext cx="762000" cy="1295400"/>
          </a:xfrm>
          <a:prstGeom prst="straightConnector1">
            <a:avLst/>
          </a:prstGeom>
          <a:ln w="412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267200" y="838200"/>
            <a:ext cx="533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Source: None but can be inferred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6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>
                <a:ea typeface="+mj-ea"/>
              </a:rPr>
              <a:t>The Direction of the Solution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152400" y="9906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2800" dirty="0">
                <a:latin typeface="+mn-lt"/>
                <a:cs typeface="+mn-cs"/>
              </a:rPr>
              <a:t>Consensus with the Industry on the need for paradigm shift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>
                <a:latin typeface="+mn-lt"/>
                <a:cs typeface="+mn-cs"/>
              </a:rPr>
              <a:t>Consensus on future management of the Noise Problem i.e. need a Paradigm shift (Strategy, ALARP </a:t>
            </a:r>
            <a:r>
              <a:rPr lang="en-US" sz="2400" dirty="0" smtClean="0">
                <a:latin typeface="+mn-lt"/>
                <a:cs typeface="+mn-cs"/>
              </a:rPr>
              <a:t>, buy </a:t>
            </a:r>
            <a:r>
              <a:rPr lang="en-US" sz="2400" dirty="0">
                <a:latin typeface="+mn-lt"/>
                <a:cs typeface="+mn-cs"/>
              </a:rPr>
              <a:t>Quiet </a:t>
            </a:r>
            <a:r>
              <a:rPr lang="en-US" sz="2400" dirty="0" smtClean="0">
                <a:latin typeface="+mn-lt"/>
                <a:cs typeface="+mn-cs"/>
              </a:rPr>
              <a:t>Policy etc)</a:t>
            </a:r>
            <a:endParaRPr lang="en-US" sz="2400" dirty="0">
              <a:latin typeface="+mn-lt"/>
              <a:cs typeface="+mn-cs"/>
            </a:endParaRPr>
          </a:p>
          <a:p>
            <a:pPr marL="1257300" lvl="2" indent="-342900">
              <a:buFont typeface="Wingdings" pitchFamily="2" charset="2"/>
              <a:buChar char="§"/>
              <a:defRPr/>
            </a:pPr>
            <a:r>
              <a:rPr lang="en-US" sz="2000" dirty="0">
                <a:latin typeface="+mn-lt"/>
                <a:cs typeface="+mn-cs"/>
              </a:rPr>
              <a:t>Aligning HCPs and Noise Improvement programs to the suggested </a:t>
            </a:r>
            <a:r>
              <a:rPr lang="en-US" sz="2000" dirty="0" smtClean="0">
                <a:latin typeface="+mn-lt"/>
                <a:cs typeface="+mn-cs"/>
              </a:rPr>
              <a:t>approach </a:t>
            </a:r>
            <a:endParaRPr lang="en-US" sz="2000" dirty="0">
              <a:latin typeface="+mn-lt"/>
              <a:cs typeface="+mn-cs"/>
            </a:endParaRPr>
          </a:p>
          <a:p>
            <a:pPr marL="1257300" lvl="2" indent="-342900">
              <a:buFont typeface="Wingdings" pitchFamily="2" charset="2"/>
              <a:buChar char="§"/>
              <a:defRPr/>
            </a:pPr>
            <a:r>
              <a:rPr lang="en-US" sz="2000" dirty="0">
                <a:latin typeface="+mn-lt"/>
                <a:cs typeface="+mn-cs"/>
              </a:rPr>
              <a:t>Challenges of an employee profile of a Developed Country viz Developing Country – </a:t>
            </a:r>
            <a:r>
              <a:rPr lang="en-US" sz="2000" i="1" dirty="0">
                <a:latin typeface="+mn-lt"/>
                <a:cs typeface="+mn-cs"/>
              </a:rPr>
              <a:t>Understanding of quality of life</a:t>
            </a:r>
          </a:p>
          <a:p>
            <a:pPr marL="1257300" lvl="2" indent="-342900">
              <a:defRPr/>
            </a:pPr>
            <a:endParaRPr lang="en-US" sz="2000" dirty="0">
              <a:latin typeface="+mn-lt"/>
              <a:cs typeface="+mn-cs"/>
            </a:endParaRPr>
          </a:p>
          <a:p>
            <a:pPr marL="800100" lvl="2" indent="-342900">
              <a:buFont typeface="Courier New" pitchFamily="49" charset="0"/>
              <a:buChar char="o"/>
              <a:defRPr/>
            </a:pPr>
            <a:r>
              <a:rPr lang="en-US" sz="2400" b="1" dirty="0" smtClean="0">
                <a:latin typeface="+mn-lt"/>
                <a:cs typeface="+mn-cs"/>
              </a:rPr>
              <a:t>Effectiveness</a:t>
            </a:r>
            <a:r>
              <a:rPr lang="en-US" sz="2400" dirty="0" smtClean="0">
                <a:latin typeface="+mn-lt"/>
                <a:cs typeface="+mn-cs"/>
              </a:rPr>
              <a:t>: Is there a </a:t>
            </a:r>
            <a:r>
              <a:rPr lang="en-US" sz="2400" b="1" dirty="0" smtClean="0">
                <a:solidFill>
                  <a:srgbClr val="FF0000"/>
                </a:solidFill>
                <a:latin typeface="+mn-lt"/>
                <a:cs typeface="+mn-cs"/>
              </a:rPr>
              <a:t>NEED </a:t>
            </a:r>
            <a:r>
              <a:rPr lang="en-US" sz="2400" dirty="0" smtClean="0">
                <a:latin typeface="+mn-lt"/>
                <a:cs typeface="+mn-cs"/>
              </a:rPr>
              <a:t>for MOSH Noise Team to function like other MOSH Teams </a:t>
            </a:r>
            <a:endParaRPr lang="en-US" sz="2400" dirty="0">
              <a:latin typeface="+mn-lt"/>
              <a:cs typeface="+mn-cs"/>
            </a:endParaRPr>
          </a:p>
          <a:p>
            <a:pPr marL="1257300" lvl="2" indent="-342900">
              <a:buFont typeface="Wingdings" pitchFamily="2" charset="2"/>
              <a:buChar char="§"/>
              <a:defRPr/>
            </a:pPr>
            <a:r>
              <a:rPr lang="en-US" sz="2000" dirty="0" smtClean="0">
                <a:latin typeface="+mn-lt"/>
                <a:cs typeface="+mn-cs"/>
              </a:rPr>
              <a:t>Implications?</a:t>
            </a:r>
            <a:endParaRPr lang="en-US" sz="2000" dirty="0">
              <a:latin typeface="+mn-lt"/>
              <a:cs typeface="+mn-cs"/>
            </a:endParaRPr>
          </a:p>
          <a:p>
            <a:pPr marL="1257300" lvl="2" indent="-342900">
              <a:buFont typeface="Wingdings" pitchFamily="2" charset="2"/>
              <a:buChar char="§"/>
              <a:defRPr/>
            </a:pPr>
            <a:r>
              <a:rPr lang="en-US" sz="2000" dirty="0" smtClean="0">
                <a:latin typeface="+mn-lt"/>
                <a:cs typeface="+mn-cs"/>
              </a:rPr>
              <a:t>Leading </a:t>
            </a:r>
            <a:r>
              <a:rPr lang="en-US" sz="2000" dirty="0">
                <a:latin typeface="+mn-lt"/>
                <a:cs typeface="+mn-cs"/>
              </a:rPr>
              <a:t>Practice Approach?</a:t>
            </a:r>
          </a:p>
          <a:p>
            <a:pPr marL="800100" lvl="2" indent="-342900">
              <a:buFont typeface="Courier New" pitchFamily="49" charset="0"/>
              <a:buChar char="o"/>
              <a:defRPr/>
            </a:pPr>
            <a:endParaRPr lang="en-US" sz="2400" dirty="0">
              <a:latin typeface="+mn-lt"/>
              <a:cs typeface="+mn-cs"/>
            </a:endParaRPr>
          </a:p>
          <a:p>
            <a:pPr marL="1257300" lvl="2" indent="-342900">
              <a:buFont typeface="Wingdings" pitchFamily="2" charset="2"/>
              <a:buChar char="q"/>
              <a:defRPr/>
            </a:pPr>
            <a:endParaRPr lang="en-US" sz="2400" dirty="0">
              <a:latin typeface="+mn-lt"/>
              <a:cs typeface="+mn-cs"/>
            </a:endParaRPr>
          </a:p>
          <a:p>
            <a:pPr marL="1714500" lvl="3" indent="-342900">
              <a:buFont typeface="Wingdings" pitchFamily="2" charset="2"/>
              <a:buChar char="q"/>
              <a:defRPr/>
            </a:pPr>
            <a:endParaRPr lang="en-US" sz="2400" dirty="0">
              <a:latin typeface="+mn-lt"/>
              <a:cs typeface="+mn-cs"/>
            </a:endParaRPr>
          </a:p>
          <a:p>
            <a:pPr marL="1714500" lvl="3" indent="-342900">
              <a:buFont typeface="Wingdings" pitchFamily="2" charset="2"/>
              <a:buChar char="q"/>
              <a:defRPr/>
            </a:pPr>
            <a:endParaRPr lang="en-US" sz="2400" dirty="0">
              <a:latin typeface="+mn-lt"/>
              <a:cs typeface="+mn-cs"/>
            </a:endParaRPr>
          </a:p>
          <a:p>
            <a:pPr marL="1714500" lvl="3" indent="-342900">
              <a:buFont typeface="Wingdings" pitchFamily="2" charset="2"/>
              <a:buChar char="q"/>
              <a:defRPr/>
            </a:pPr>
            <a:endParaRPr lang="en-US" sz="2400" dirty="0">
              <a:latin typeface="+mn-lt"/>
              <a:cs typeface="+mn-cs"/>
            </a:endParaRPr>
          </a:p>
          <a:p>
            <a:pPr marL="1257300" lvl="2" indent="-342900">
              <a:buFont typeface="Wingdings" pitchFamily="2" charset="2"/>
              <a:buChar char="q"/>
              <a:defRPr/>
            </a:pPr>
            <a:endParaRPr lang="en-US" sz="2400" dirty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endParaRPr lang="en-US" sz="3200" dirty="0">
              <a:latin typeface="+mn-lt"/>
              <a:cs typeface="+mn-cs"/>
            </a:endParaRPr>
          </a:p>
          <a:p>
            <a:pPr marL="1714500" lvl="3" indent="-342900">
              <a:buFontTx/>
              <a:buChar char="•"/>
              <a:defRPr/>
            </a:pPr>
            <a:endParaRPr lang="en-US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 smtClean="0">
                <a:ea typeface="+mj-ea"/>
              </a:rPr>
              <a:t>Achievements</a:t>
            </a: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0668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Very good progress in combating NIHL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Over 50 % improvement in NIHL claims early 2000s to 2011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US" sz="2400" dirty="0" smtClean="0">
              <a:latin typeface="+mn-lt"/>
              <a:cs typeface="+mn-cs"/>
            </a:endParaRPr>
          </a:p>
          <a:p>
            <a:pPr marL="342900" lvl="1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Positive Response from the State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Compensation for Occupational  Injuries and Diseases Act 130/1993 (COID Act)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Instruction  - 168, 171 - Simplification &amp; fairness the compensation mechanism</a:t>
            </a:r>
          </a:p>
          <a:p>
            <a:pPr marL="342900" lvl="1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Positive Response from the Industry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1988 - Establishment of HCP User Guide No. 11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400" dirty="0" smtClean="0">
                <a:latin typeface="+mn-lt"/>
                <a:cs typeface="+mn-cs"/>
              </a:rPr>
              <a:t>Voluntary</a:t>
            </a:r>
          </a:p>
          <a:p>
            <a:pPr marL="342900" lvl="1" indent="-342900">
              <a:buFontTx/>
              <a:buChar char="•"/>
              <a:defRPr/>
            </a:pPr>
            <a:endParaRPr lang="en-US" sz="3200" dirty="0" smtClean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8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>
                <a:ea typeface="+mj-ea"/>
              </a:rPr>
              <a:t>Conclusion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152400" y="9906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2400" dirty="0">
                <a:latin typeface="+mn-lt"/>
                <a:cs typeface="+mn-cs"/>
              </a:rPr>
              <a:t>Noise challenge is at a different phase </a:t>
            </a:r>
            <a:r>
              <a:rPr lang="en-US" sz="1600" dirty="0">
                <a:latin typeface="+mn-lt"/>
                <a:cs typeface="+mn-cs"/>
              </a:rPr>
              <a:t>(</a:t>
            </a:r>
            <a:r>
              <a:rPr lang="en-US" sz="1600" i="1" dirty="0">
                <a:solidFill>
                  <a:srgbClr val="FF0000"/>
                </a:solidFill>
                <a:latin typeface="+mn-lt"/>
                <a:cs typeface="+mn-cs"/>
              </a:rPr>
              <a:t>importance, maturity, tipping point, development, etc</a:t>
            </a:r>
            <a:r>
              <a:rPr lang="en-US" dirty="0">
                <a:latin typeface="+mn-lt"/>
                <a:cs typeface="+mn-cs"/>
              </a:rPr>
              <a:t>) </a:t>
            </a:r>
            <a:r>
              <a:rPr lang="en-US" sz="2400" dirty="0">
                <a:latin typeface="+mn-lt"/>
                <a:cs typeface="+mn-cs"/>
              </a:rPr>
              <a:t>than other MOSH teams and other OH challenges </a:t>
            </a:r>
            <a:r>
              <a:rPr lang="en-US" sz="1600" dirty="0">
                <a:latin typeface="+mn-lt"/>
                <a:cs typeface="+mn-cs"/>
              </a:rPr>
              <a:t>(e.g. MMPA conference) </a:t>
            </a:r>
            <a:endParaRPr lang="en-US" sz="2400" dirty="0"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>
                <a:latin typeface="+mn-lt"/>
                <a:cs typeface="+mn-cs"/>
              </a:rPr>
              <a:t>Need for a different approach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>
                <a:latin typeface="+mn-lt"/>
                <a:cs typeface="+mn-cs"/>
              </a:rPr>
              <a:t>Maybe leading practices need conducive paradigm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US" sz="2000" dirty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r>
              <a:rPr lang="en-US" sz="2400" dirty="0">
                <a:latin typeface="+mn-lt"/>
                <a:cs typeface="+mn-cs"/>
              </a:rPr>
              <a:t>Focus on Source Elimination - revisit the </a:t>
            </a:r>
            <a:r>
              <a:rPr lang="en-US" sz="2400" dirty="0" smtClean="0">
                <a:latin typeface="+mn-lt"/>
                <a:cs typeface="+mn-cs"/>
              </a:rPr>
              <a:t>source elimination concepts such as electric, hydraulic drills etc </a:t>
            </a:r>
            <a:endParaRPr lang="en-US" sz="2400" dirty="0"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>
                <a:latin typeface="+mn-lt"/>
                <a:cs typeface="+mn-cs"/>
              </a:rPr>
              <a:t>In-depth </a:t>
            </a:r>
            <a:r>
              <a:rPr lang="en-US" sz="2000" dirty="0" smtClean="0">
                <a:latin typeface="+mn-lt"/>
                <a:cs typeface="+mn-cs"/>
              </a:rPr>
              <a:t>review of source elimination concepts – long term view</a:t>
            </a:r>
            <a:endParaRPr lang="en-US" sz="2000" dirty="0"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>
                <a:latin typeface="+mn-lt"/>
                <a:cs typeface="+mn-cs"/>
              </a:rPr>
              <a:t>Not as a leading practice but part of Mining System</a:t>
            </a:r>
          </a:p>
          <a:p>
            <a:pPr marL="1257300" lvl="2" indent="-342900">
              <a:buFont typeface="Wingdings" pitchFamily="2" charset="2"/>
              <a:buChar char="§"/>
              <a:defRPr/>
            </a:pPr>
            <a:r>
              <a:rPr lang="en-US" dirty="0">
                <a:latin typeface="+mn-lt"/>
                <a:cs typeface="+mn-cs"/>
              </a:rPr>
              <a:t>Longer timelines (&gt;10 yrs)</a:t>
            </a:r>
          </a:p>
          <a:p>
            <a:pPr marL="1257300" lvl="2" indent="-342900">
              <a:buFont typeface="Wingdings" pitchFamily="2" charset="2"/>
              <a:buChar char="§"/>
              <a:defRPr/>
            </a:pPr>
            <a:r>
              <a:rPr lang="en-US" dirty="0">
                <a:latin typeface="+mn-lt"/>
                <a:cs typeface="+mn-cs"/>
              </a:rPr>
              <a:t>Report on the new mines, expansion projects etc that are now </a:t>
            </a:r>
            <a:r>
              <a:rPr lang="en-US" dirty="0" smtClean="0">
                <a:latin typeface="+mn-lt"/>
                <a:cs typeface="+mn-cs"/>
              </a:rPr>
              <a:t>designed/ compatible  </a:t>
            </a:r>
            <a:r>
              <a:rPr lang="en-US" dirty="0">
                <a:latin typeface="+mn-lt"/>
                <a:cs typeface="+mn-cs"/>
              </a:rPr>
              <a:t>for </a:t>
            </a:r>
            <a:r>
              <a:rPr lang="en-US" dirty="0" smtClean="0">
                <a:latin typeface="+mn-lt"/>
                <a:cs typeface="+mn-cs"/>
              </a:rPr>
              <a:t>electric, hydraulic </a:t>
            </a:r>
            <a:r>
              <a:rPr lang="en-US" dirty="0">
                <a:latin typeface="+mn-lt"/>
                <a:cs typeface="+mn-cs"/>
              </a:rPr>
              <a:t>drills </a:t>
            </a:r>
            <a:r>
              <a:rPr lang="en-US" dirty="0" smtClean="0">
                <a:latin typeface="+mn-lt"/>
                <a:cs typeface="+mn-cs"/>
              </a:rPr>
              <a:t>etc</a:t>
            </a:r>
          </a:p>
          <a:p>
            <a:pPr marL="1257300" lvl="2" indent="-342900">
              <a:buFont typeface="Wingdings" pitchFamily="2" charset="2"/>
              <a:buChar char="§"/>
              <a:defRPr/>
            </a:pPr>
            <a:r>
              <a:rPr lang="en-US" i="1" dirty="0" smtClean="0">
                <a:latin typeface="+mn-lt"/>
                <a:cs typeface="+mn-cs"/>
              </a:rPr>
              <a:t>Not as compliance to the Mining Charter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latin typeface="+mn-lt"/>
                <a:cs typeface="+mn-cs"/>
              </a:rPr>
              <a:t>Standardized Buy quiet policies etc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rgbClr val="FF0000"/>
                </a:solidFill>
                <a:latin typeface="+mn-lt"/>
                <a:cs typeface="+mn-cs"/>
              </a:rPr>
              <a:t>Reach a consensus on NHIL targets for next two &amp; five years </a:t>
            </a:r>
            <a:endParaRPr lang="en-US" sz="2000" dirty="0" smtClean="0">
              <a:solidFill>
                <a:srgbClr val="FF0000"/>
              </a:solidFill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US" sz="2000" dirty="0" smtClean="0"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US" sz="20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8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0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 smtClean="0">
                <a:ea typeface="+mj-ea"/>
              </a:rPr>
              <a:t>Conclusion (cont.)</a:t>
            </a: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152400" y="10668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2400" dirty="0" smtClean="0">
                <a:latin typeface="+mn-lt"/>
                <a:cs typeface="+mn-cs"/>
              </a:rPr>
              <a:t>Continue </a:t>
            </a:r>
            <a:r>
              <a:rPr lang="en-US" sz="2400" dirty="0">
                <a:latin typeface="+mn-lt"/>
                <a:cs typeface="+mn-cs"/>
              </a:rPr>
              <a:t>with Engineering controls but not as a primary focus for the MOSH Noise </a:t>
            </a:r>
            <a:r>
              <a:rPr lang="en-US" sz="2400" dirty="0" smtClean="0">
                <a:latin typeface="+mn-lt"/>
                <a:cs typeface="+mn-cs"/>
              </a:rPr>
              <a:t>Team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Guide the Team on how to effectively manage and promote these Simple Leading Practices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More of an Engineering challenge than a people challenge</a:t>
            </a:r>
            <a:endParaRPr lang="en-US" sz="2000" dirty="0" smtClean="0">
              <a:latin typeface="+mn-lt"/>
              <a:cs typeface="+mn-cs"/>
            </a:endParaRPr>
          </a:p>
          <a:p>
            <a:pPr marL="800100" lvl="1" indent="-342900">
              <a:buFontTx/>
              <a:buChar char="•"/>
              <a:defRPr/>
            </a:pPr>
            <a:endParaRPr lang="en-US" sz="2400" dirty="0" smtClean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r>
              <a:rPr lang="en-GB" sz="2400" dirty="0" smtClean="0">
                <a:latin typeface="+mn-lt"/>
                <a:cs typeface="+mn-cs"/>
              </a:rPr>
              <a:t>‘Closure’ strategy on the HPD _TAS Tool Leading Practice  - </a:t>
            </a:r>
            <a:r>
              <a:rPr lang="en-GB" sz="1600" i="1" dirty="0" smtClean="0">
                <a:latin typeface="+mn-lt"/>
                <a:cs typeface="+mn-cs"/>
              </a:rPr>
              <a:t>(remember the Hilti)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Do we still have a challenge of employees not wearing HPDs?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Do we need a customised MOSH Process for this?</a:t>
            </a:r>
          </a:p>
          <a:p>
            <a:pPr marL="342900" indent="-342900">
              <a:buFontTx/>
              <a:buChar char="•"/>
              <a:defRPr/>
            </a:pPr>
            <a:endParaRPr lang="en-GB" sz="2400" dirty="0" smtClean="0"/>
          </a:p>
          <a:p>
            <a:pPr marL="342900" indent="-342900">
              <a:buFontTx/>
              <a:buChar char="•"/>
              <a:defRPr/>
            </a:pPr>
            <a:r>
              <a:rPr lang="en-GB" sz="2400" dirty="0" smtClean="0">
                <a:latin typeface="+mn-lt"/>
                <a:cs typeface="+mn-cs"/>
              </a:rPr>
              <a:t>Leadership and guidance from the MOSH Taskforce</a:t>
            </a:r>
            <a:endParaRPr lang="en-GB" sz="2400" dirty="0" smtClean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endParaRPr lang="en-US" sz="2400" dirty="0" smtClean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endParaRPr lang="en-US" sz="2400" dirty="0" smtClean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endParaRPr lang="en-US" sz="2400" dirty="0" smtClean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endParaRPr lang="en-US" sz="2400" dirty="0" smtClean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>
                <a:ea typeface="+mj-ea"/>
              </a:rPr>
              <a:t>Questions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2192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buFontTx/>
              <a:buChar char="•"/>
              <a:defRPr/>
            </a:pPr>
            <a:endParaRPr lang="en-US" sz="3200" dirty="0">
              <a:latin typeface="+mn-lt"/>
              <a:cs typeface="+mn-cs"/>
            </a:endParaRPr>
          </a:p>
          <a:p>
            <a:pPr marL="342900" indent="-342900" algn="ctr">
              <a:buFontTx/>
              <a:buChar char="•"/>
              <a:defRPr/>
            </a:pPr>
            <a:endParaRPr lang="en-US" sz="3200" dirty="0">
              <a:latin typeface="+mn-lt"/>
              <a:cs typeface="+mn-cs"/>
            </a:endParaRPr>
          </a:p>
          <a:p>
            <a:pPr marL="342900" indent="-342900" algn="ctr">
              <a:buFontTx/>
              <a:buChar char="•"/>
              <a:defRPr/>
            </a:pPr>
            <a:endParaRPr lang="en-US" sz="3200" dirty="0">
              <a:latin typeface="+mn-lt"/>
              <a:cs typeface="+mn-cs"/>
            </a:endParaRPr>
          </a:p>
          <a:p>
            <a:pPr marL="342900" indent="-342900" algn="ctr">
              <a:buFontTx/>
              <a:buChar char="•"/>
              <a:defRPr/>
            </a:pPr>
            <a:endParaRPr lang="en-US" sz="3200" dirty="0">
              <a:latin typeface="+mn-lt"/>
              <a:cs typeface="+mn-cs"/>
            </a:endParaRPr>
          </a:p>
          <a:p>
            <a:pPr marL="342900" indent="-342900" algn="ctr">
              <a:defRPr/>
            </a:pPr>
            <a:r>
              <a:rPr lang="en-US" sz="3200" b="1" dirty="0">
                <a:latin typeface="+mn-lt"/>
                <a:cs typeface="+mn-cs"/>
              </a:rPr>
              <a:t>Questions</a:t>
            </a:r>
          </a:p>
          <a:p>
            <a:pPr marL="800100" lvl="1" indent="-342900">
              <a:buFontTx/>
              <a:buChar char="•"/>
              <a:defRPr/>
            </a:pPr>
            <a:endParaRPr lang="en-US" sz="3200" b="1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097838" y="6218238"/>
            <a:ext cx="693737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500188" y="6092825"/>
            <a:ext cx="7572375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500188" y="6742113"/>
            <a:ext cx="7572375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232525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184150" y="722313"/>
            <a:ext cx="8929688" cy="158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400"/>
            <a:ext cx="9001125" cy="571500"/>
          </a:xfrm>
          <a:prstGeom prst="rect">
            <a:avLst/>
          </a:prstGeom>
        </p:spPr>
        <p:txBody>
          <a:bodyPr anchor="ctr">
            <a:normAutofit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 smtClean="0">
                <a:latin typeface="Arial" pitchFamily="34" charset="0"/>
                <a:ea typeface="+mj-ea"/>
                <a:cs typeface="Arial" pitchFamily="34" charset="0"/>
              </a:rPr>
              <a:t>End</a:t>
            </a: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3657600" y="6324600"/>
            <a:ext cx="2133600" cy="365125"/>
          </a:xfrm>
        </p:spPr>
        <p:txBody>
          <a:bodyPr/>
          <a:lstStyle/>
          <a:p>
            <a:pPr algn="ctr">
              <a:defRPr/>
            </a:pPr>
            <a:fld id="{20B90F60-92B2-4DA0-877A-34502CBF2F20}" type="slidenum">
              <a:rPr lang="en-US" sz="1600" b="1" smtClean="0"/>
              <a:pPr algn="ctr">
                <a:defRPr/>
              </a:pPr>
              <a:t>33</a:t>
            </a:fld>
            <a:endParaRPr lang="en-US" sz="1600" b="1" dirty="0"/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228600" y="2590800"/>
            <a:ext cx="8696325" cy="1143000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endParaRPr lang="en-ZA" sz="3600" b="1" dirty="0">
              <a:latin typeface="Arial" pitchFamily="34" charset="0"/>
              <a:ea typeface="+mj-ea"/>
              <a:cs typeface="Arial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en-ZA" sz="3600" b="1" dirty="0">
              <a:latin typeface="Arial" pitchFamily="34" charset="0"/>
              <a:ea typeface="+mj-ea"/>
              <a:cs typeface="Arial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en-ZA" sz="5200" b="1" dirty="0">
                <a:latin typeface="Arial" pitchFamily="34" charset="0"/>
                <a:ea typeface="+mj-ea"/>
                <a:cs typeface="Arial" pitchFamily="34" charset="0"/>
              </a:rPr>
              <a:t>THANK YOU</a:t>
            </a:r>
          </a:p>
          <a:p>
            <a:pPr algn="ctr" fontAlgn="auto">
              <a:spcAft>
                <a:spcPts val="0"/>
              </a:spcAft>
              <a:defRPr/>
            </a:pPr>
            <a:endParaRPr lang="en-ZA" sz="3600" b="1" dirty="0">
              <a:latin typeface="Arial" pitchFamily="34" charset="0"/>
              <a:ea typeface="+mj-ea"/>
              <a:cs typeface="Arial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en-ZA" sz="36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 smtClean="0">
                <a:ea typeface="+mj-ea"/>
              </a:rPr>
              <a:t>Achievements</a:t>
            </a: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0668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Positive Response from the Industry (cont.)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Mining Occupational Health Advisory Committee  (MOHAC) - Tripartite advisory body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Adopted the 2003 Industry milestones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400" dirty="0" smtClean="0">
                <a:latin typeface="+mn-lt"/>
                <a:cs typeface="+mn-cs"/>
              </a:rPr>
              <a:t>Implemented the DMR/DME ‘s HCP Guidelines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Establishing the  MOSH Noise Team etc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“</a:t>
            </a:r>
            <a:r>
              <a:rPr lang="en-US" sz="2400" dirty="0" smtClean="0">
                <a:solidFill>
                  <a:srgbClr val="FF0000"/>
                </a:solidFill>
                <a:latin typeface="+mn-lt"/>
                <a:cs typeface="+mn-cs"/>
              </a:rPr>
              <a:t>Acknowledging</a:t>
            </a:r>
            <a:r>
              <a:rPr lang="en-US" sz="2400" dirty="0" smtClean="0">
                <a:latin typeface="+mn-lt"/>
                <a:cs typeface="+mn-cs"/>
              </a:rPr>
              <a:t>’ that Noise is the biggest occupational health risk in the mining industry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US" sz="2400" dirty="0" smtClean="0">
              <a:latin typeface="+mn-lt"/>
              <a:cs typeface="+mn-cs"/>
            </a:endParaRPr>
          </a:p>
          <a:p>
            <a:pPr marL="342900" lvl="1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Overwhelming Literature and Research</a:t>
            </a:r>
          </a:p>
          <a:p>
            <a:pPr marL="342900" lvl="1" indent="-342900">
              <a:buFontTx/>
              <a:buChar char="•"/>
              <a:defRPr/>
            </a:pPr>
            <a:endParaRPr lang="en-US" sz="3200" dirty="0" smtClean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 smtClean="0">
                <a:ea typeface="+mj-ea"/>
              </a:rPr>
              <a:t>Context</a:t>
            </a: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2954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defRPr/>
            </a:pPr>
            <a:endParaRPr lang="en-US" sz="2400" b="1" i="1" dirty="0">
              <a:latin typeface="Arial" charset="0"/>
              <a:cs typeface="Arial" charset="0"/>
            </a:endParaRPr>
          </a:p>
          <a:p>
            <a:pPr marL="342900" indent="-342900" algn="ctr">
              <a:defRPr/>
            </a:pPr>
            <a:r>
              <a:rPr lang="en-US" sz="2400" b="1" i="1" dirty="0">
                <a:latin typeface="Arial" charset="0"/>
                <a:cs typeface="Arial" charset="0"/>
              </a:rPr>
              <a:t> </a:t>
            </a:r>
            <a:r>
              <a:rPr lang="en-US" sz="2400" b="1" i="1" dirty="0">
                <a:latin typeface="+mn-lt"/>
                <a:cs typeface="+mn-cs"/>
              </a:rPr>
              <a:t>…do we have OH challenge? </a:t>
            </a:r>
            <a:r>
              <a:rPr lang="en-US" sz="2400" b="1" i="1" dirty="0">
                <a:solidFill>
                  <a:srgbClr val="FF0000"/>
                </a:solidFill>
                <a:latin typeface="+mn-lt"/>
                <a:cs typeface="+mn-cs"/>
              </a:rPr>
              <a:t>YES</a:t>
            </a:r>
          </a:p>
          <a:p>
            <a:pPr marL="342900" indent="-342900" algn="ctr">
              <a:defRPr/>
            </a:pPr>
            <a:endParaRPr lang="en-US" sz="2400" b="1" i="1" dirty="0">
              <a:latin typeface="+mn-lt"/>
              <a:cs typeface="+mn-cs"/>
            </a:endParaRPr>
          </a:p>
          <a:p>
            <a:pPr marL="342900" indent="-342900" algn="ctr">
              <a:defRPr/>
            </a:pPr>
            <a:r>
              <a:rPr lang="en-US" sz="2400" b="1" i="1" dirty="0">
                <a:latin typeface="+mn-lt"/>
                <a:cs typeface="+mn-cs"/>
              </a:rPr>
              <a:t>…do we have a Noise problem relative to other OHS challenges? </a:t>
            </a:r>
          </a:p>
          <a:p>
            <a:pPr marL="342900" indent="-342900" algn="ctr">
              <a:defRPr/>
            </a:pPr>
            <a:endParaRPr lang="en-US" sz="2400" b="1" i="1" dirty="0" smtClean="0">
              <a:latin typeface="+mn-lt"/>
              <a:cs typeface="+mn-cs"/>
            </a:endParaRPr>
          </a:p>
          <a:p>
            <a:pPr marL="342900" indent="-342900" algn="ctr">
              <a:defRPr/>
            </a:pPr>
            <a:r>
              <a:rPr lang="en-US" sz="2400" b="1" i="1" dirty="0" smtClean="0">
                <a:latin typeface="+mn-lt"/>
                <a:cs typeface="+mn-cs"/>
              </a:rPr>
              <a:t>Is </a:t>
            </a:r>
            <a:r>
              <a:rPr lang="en-US" sz="2400" b="1" i="1" dirty="0">
                <a:latin typeface="+mn-lt"/>
                <a:cs typeface="+mn-cs"/>
              </a:rPr>
              <a:t>the Noise Team </a:t>
            </a:r>
            <a:r>
              <a:rPr lang="en-US" sz="2400" b="1" i="1" u="sng" dirty="0">
                <a:latin typeface="+mn-lt"/>
                <a:cs typeface="+mn-cs"/>
              </a:rPr>
              <a:t>effectively</a:t>
            </a:r>
            <a:r>
              <a:rPr lang="en-US" sz="2400" b="1" i="1" dirty="0">
                <a:latin typeface="+mn-lt"/>
                <a:cs typeface="+mn-cs"/>
              </a:rPr>
              <a:t> contributing towards Zero Harm? </a:t>
            </a:r>
            <a:r>
              <a:rPr lang="en-US" sz="2400" b="1" i="1" dirty="0" smtClean="0">
                <a:solidFill>
                  <a:srgbClr val="FF0000"/>
                </a:solidFill>
                <a:latin typeface="+mn-lt"/>
                <a:cs typeface="+mn-cs"/>
              </a:rPr>
              <a:t>NO</a:t>
            </a:r>
          </a:p>
          <a:p>
            <a:pPr marL="342900" indent="-342900" algn="ctr">
              <a:defRPr/>
            </a:pPr>
            <a:endParaRPr lang="en-US" sz="2400" b="1" i="1" dirty="0" smtClean="0">
              <a:solidFill>
                <a:srgbClr val="FF0000"/>
              </a:solidFill>
              <a:latin typeface="+mn-lt"/>
              <a:cs typeface="+mn-cs"/>
            </a:endParaRPr>
          </a:p>
          <a:p>
            <a:pPr marL="342900" indent="-342900" algn="ctr">
              <a:defRPr/>
            </a:pPr>
            <a:r>
              <a:rPr lang="en-US" sz="2400" b="1" i="1" dirty="0" smtClean="0">
                <a:latin typeface="+mn-lt"/>
                <a:cs typeface="+mn-cs"/>
              </a:rPr>
              <a:t>Do we have a successfully Adopted Noise Leading Practice? </a:t>
            </a:r>
            <a:r>
              <a:rPr lang="en-US" sz="2400" b="1" i="1" dirty="0" smtClean="0">
                <a:solidFill>
                  <a:srgbClr val="FF0000"/>
                </a:solidFill>
                <a:latin typeface="+mn-lt"/>
                <a:cs typeface="+mn-cs"/>
              </a:rPr>
              <a:t>Not REALLY</a:t>
            </a:r>
          </a:p>
          <a:p>
            <a:pPr marL="342900" indent="-342900" algn="ctr">
              <a:defRPr/>
            </a:pPr>
            <a:endParaRPr lang="en-US" sz="2400" b="1" i="1" dirty="0" smtClean="0">
              <a:solidFill>
                <a:srgbClr val="FF0000"/>
              </a:solidFill>
              <a:latin typeface="+mn-lt"/>
              <a:cs typeface="+mn-cs"/>
            </a:endParaRPr>
          </a:p>
          <a:p>
            <a:pPr marL="342900" indent="-342900" algn="ctr">
              <a:defRPr/>
            </a:pPr>
            <a:r>
              <a:rPr lang="en-US" sz="2400" i="1" dirty="0" smtClean="0">
                <a:latin typeface="+mn-lt"/>
                <a:cs typeface="+mn-cs"/>
              </a:rPr>
              <a:t>Use of Trends viz Numbers to inform direction</a:t>
            </a:r>
          </a:p>
          <a:p>
            <a:pPr marL="342900" indent="-342900" algn="ctr">
              <a:defRPr/>
            </a:pPr>
            <a:r>
              <a:rPr lang="en-US" sz="2400" i="1" dirty="0" smtClean="0">
                <a:latin typeface="+mn-lt"/>
                <a:cs typeface="+mn-cs"/>
              </a:rPr>
              <a:t>Money used as a common base for comparison</a:t>
            </a:r>
            <a:endParaRPr lang="en-US" sz="28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76200" y="2362200"/>
            <a:ext cx="43434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3200" b="1" dirty="0" smtClean="0">
                <a:latin typeface="Arial" pitchFamily="34" charset="0"/>
                <a:ea typeface="+mj-ea"/>
                <a:cs typeface="Arial" pitchFamily="34" charset="0"/>
              </a:rPr>
              <a:t>Table of Contents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2954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endParaRPr lang="en-US" sz="3200" dirty="0" smtClean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Introduction</a:t>
            </a:r>
            <a:endParaRPr lang="en-US" sz="3200" dirty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The Problem</a:t>
            </a:r>
            <a:endParaRPr lang="en-US" sz="3200" dirty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MOSH Noise Team initiatives</a:t>
            </a:r>
            <a:endParaRPr lang="en-US" sz="3200" dirty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Conclusion</a:t>
            </a:r>
            <a:endParaRPr lang="en-US" sz="3200" dirty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endParaRPr lang="en-US" sz="3200" dirty="0">
              <a:latin typeface="+mn-lt"/>
              <a:cs typeface="+mn-cs"/>
            </a:endParaRPr>
          </a:p>
          <a:p>
            <a:pPr marL="342900" indent="-342900">
              <a:defRPr/>
            </a:pPr>
            <a:endParaRPr lang="en-US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>
                <a:ea typeface="+mj-ea"/>
              </a:rPr>
              <a:t>The Problem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2192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2800" dirty="0">
                <a:latin typeface="+mn-lt"/>
                <a:cs typeface="+mn-cs"/>
              </a:rPr>
              <a:t>Nature of the Hazard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>
                <a:latin typeface="+mn-lt"/>
                <a:cs typeface="+mn-cs"/>
              </a:rPr>
              <a:t>Prolonged exposure to high levels of noise can result in permanent &amp; irreversible damage to hearing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US" sz="2400" dirty="0">
              <a:latin typeface="+mn-lt"/>
              <a:cs typeface="+mn-cs"/>
            </a:endParaRPr>
          </a:p>
        </p:txBody>
      </p:sp>
      <p:graphicFrame>
        <p:nvGraphicFramePr>
          <p:cNvPr id="12" name="Diagram 11"/>
          <p:cNvGraphicFramePr/>
          <p:nvPr/>
        </p:nvGraphicFramePr>
        <p:xfrm>
          <a:off x="838200" y="2667000"/>
          <a:ext cx="6705600" cy="350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>
                <a:ea typeface="+mj-ea"/>
              </a:rPr>
              <a:t>The Problem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2192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2800" dirty="0">
                <a:latin typeface="+mn-lt"/>
                <a:cs typeface="+mn-cs"/>
              </a:rPr>
              <a:t>Global profile of NIHL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>
                <a:latin typeface="+mn-lt"/>
                <a:cs typeface="+mn-cs"/>
              </a:rPr>
              <a:t>NIHL has been recognized by World Health Organisation (WHO)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400" dirty="0">
                <a:latin typeface="+mn-lt"/>
                <a:cs typeface="+mn-cs"/>
              </a:rPr>
              <a:t>Program for Prevention of Deafness and Hearing  Impairment (PDH)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>
                <a:latin typeface="+mn-lt"/>
                <a:cs typeface="+mn-cs"/>
              </a:rPr>
              <a:t>NIHL prevalence of 120 Million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400" dirty="0">
                <a:latin typeface="+mn-lt"/>
                <a:cs typeface="+mn-cs"/>
              </a:rPr>
              <a:t>Member states to setup National Programs on Noise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>
                <a:latin typeface="+mn-lt"/>
                <a:cs typeface="+mn-cs"/>
              </a:rPr>
              <a:t>WHO-PDH rates NIHL as the most prevalent irreversible industrial disease and most compensable occupational disease</a:t>
            </a:r>
          </a:p>
          <a:p>
            <a:pPr marL="342900" indent="-342900">
              <a:buFontTx/>
              <a:buChar char="•"/>
              <a:defRPr/>
            </a:pPr>
            <a:endParaRPr lang="en-US" sz="2400" dirty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endParaRPr lang="en-US" sz="3200" dirty="0">
              <a:latin typeface="+mn-lt"/>
              <a:cs typeface="+mn-cs"/>
            </a:endParaRPr>
          </a:p>
          <a:p>
            <a:pPr marL="1714500" lvl="3" indent="-342900">
              <a:buFontTx/>
              <a:buChar char="•"/>
              <a:defRPr/>
            </a:pPr>
            <a:endParaRPr lang="en-US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>
                <a:ea typeface="+mj-ea"/>
              </a:rPr>
              <a:t>The Problem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2192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2800" dirty="0">
                <a:latin typeface="+mn-lt"/>
                <a:cs typeface="+mn-cs"/>
              </a:rPr>
              <a:t>State Intervention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>
                <a:latin typeface="+mn-lt"/>
                <a:cs typeface="+mn-cs"/>
              </a:rPr>
              <a:t>Compensation for Occupational  Injuries and Diseases Act 130/1993 (COID Act)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400" dirty="0">
                <a:latin typeface="+mn-lt"/>
                <a:cs typeface="+mn-cs"/>
              </a:rPr>
              <a:t>Instruction  - 168, 171 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400" dirty="0">
                <a:latin typeface="+mn-lt"/>
                <a:cs typeface="+mn-cs"/>
              </a:rPr>
              <a:t>Simplification &amp; fairness the compensation mechanism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400" dirty="0">
                <a:latin typeface="+mn-lt"/>
                <a:cs typeface="+mn-cs"/>
              </a:rPr>
              <a:t>Punishes employers who allow the hearing ability of employees to deteriorate due to noise exposure at work places – Part of the National Program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400" dirty="0">
                <a:latin typeface="+mn-lt"/>
                <a:cs typeface="+mn-cs"/>
              </a:rPr>
              <a:t>Baseline Audiogram test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endParaRPr lang="en-US" sz="2400" dirty="0"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>
                <a:latin typeface="+mn-lt"/>
                <a:cs typeface="+mn-cs"/>
              </a:rPr>
              <a:t>DMR’s Hearing Conservation Guidelines</a:t>
            </a:r>
          </a:p>
          <a:p>
            <a:pPr marL="1257300" lvl="2" indent="-342900">
              <a:buFont typeface="Courier New" pitchFamily="49" charset="0"/>
              <a:buChar char="o"/>
              <a:defRPr/>
            </a:pPr>
            <a:r>
              <a:rPr lang="en-US" sz="2400" dirty="0">
                <a:latin typeface="+mn-lt"/>
                <a:cs typeface="+mn-cs"/>
              </a:rPr>
              <a:t>Hearing Conservation Programs in Mines</a:t>
            </a:r>
          </a:p>
          <a:p>
            <a:pPr marL="1257300" lvl="2" indent="-342900">
              <a:buFont typeface="Courier New" pitchFamily="49" charset="0"/>
              <a:buChar char="o"/>
              <a:defRPr/>
            </a:pPr>
            <a:r>
              <a:rPr lang="en-US" sz="2400" dirty="0">
                <a:latin typeface="+mn-lt"/>
                <a:cs typeface="+mn-cs"/>
              </a:rPr>
              <a:t>Medical surveillance Programs</a:t>
            </a:r>
          </a:p>
          <a:p>
            <a:pPr marL="342900" indent="-342900">
              <a:buFontTx/>
              <a:buChar char="•"/>
              <a:defRPr/>
            </a:pPr>
            <a:endParaRPr lang="en-US" sz="3200" dirty="0">
              <a:latin typeface="+mn-lt"/>
              <a:cs typeface="+mn-cs"/>
            </a:endParaRPr>
          </a:p>
          <a:p>
            <a:pPr marL="1714500" lvl="3" indent="-342900">
              <a:buFontTx/>
              <a:buChar char="•"/>
              <a:defRPr/>
            </a:pPr>
            <a:endParaRPr lang="en-US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10896</TotalTime>
  <Words>2003</Words>
  <Application>Microsoft Office PowerPoint</Application>
  <PresentationFormat>On-screen Show (4:3)</PresentationFormat>
  <Paragraphs>385</Paragraphs>
  <Slides>33</Slides>
  <Notes>3</Notes>
  <HiddenSlides>7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5" baseType="lpstr">
      <vt:lpstr>Office Theme</vt:lpstr>
      <vt:lpstr>Worksheet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dlabuschagne</dc:creator>
  <cp:lastModifiedBy>Hgumede</cp:lastModifiedBy>
  <cp:revision>618</cp:revision>
  <cp:lastPrinted>2011-11-14T14:29:43Z</cp:lastPrinted>
  <dcterms:created xsi:type="dcterms:W3CDTF">2007-02-09T08:16:42Z</dcterms:created>
  <dcterms:modified xsi:type="dcterms:W3CDTF">2012-06-22T04:49:56Z</dcterms:modified>
</cp:coreProperties>
</file>