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04" r:id="rId2"/>
    <p:sldId id="399" r:id="rId3"/>
    <p:sldId id="405" r:id="rId4"/>
    <p:sldId id="426" r:id="rId5"/>
    <p:sldId id="432" r:id="rId6"/>
    <p:sldId id="435" r:id="rId7"/>
    <p:sldId id="436" r:id="rId8"/>
    <p:sldId id="441" r:id="rId9"/>
    <p:sldId id="440" r:id="rId10"/>
    <p:sldId id="442" r:id="rId11"/>
    <p:sldId id="443" r:id="rId12"/>
    <p:sldId id="439" r:id="rId13"/>
    <p:sldId id="444" r:id="rId14"/>
    <p:sldId id="445" r:id="rId15"/>
    <p:sldId id="422" r:id="rId16"/>
    <p:sldId id="446" r:id="rId17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5635"/>
    <a:srgbClr val="C49F00"/>
    <a:srgbClr val="5B5433"/>
    <a:srgbClr val="786F44"/>
    <a:srgbClr val="A2965C"/>
    <a:srgbClr val="FFCC66"/>
    <a:srgbClr val="FCA11C"/>
    <a:srgbClr val="F55F23"/>
    <a:srgbClr val="E6BA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3153" autoAdjust="0"/>
  </p:normalViewPr>
  <p:slideViewPr>
    <p:cSldViewPr>
      <p:cViewPr>
        <p:scale>
          <a:sx n="66" d="100"/>
          <a:sy n="66" d="100"/>
        </p:scale>
        <p:origin x="-2118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2" y="-108"/>
      </p:cViewPr>
      <p:guideLst>
        <p:guide orient="horz" pos="3132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8778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798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65CCD-6536-4B08-B1AB-BA841AF6D31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821873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Chamber of Mines of South Africa</a:t>
            </a:r>
          </a:p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				               Learning Hub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>
            <a:normAutofit fontScale="85000" lnSpcReduction="20000"/>
          </a:bodyPr>
          <a:lstStyle/>
          <a:p>
            <a:r>
              <a:rPr lang="en-ZA" sz="3600" b="1" dirty="0" smtClean="0">
                <a:solidFill>
                  <a:srgbClr val="5D5635"/>
                </a:solidFill>
              </a:rPr>
              <a:t>The </a:t>
            </a:r>
            <a:r>
              <a:rPr lang="en-ZA" sz="3600" b="1" dirty="0" smtClean="0">
                <a:solidFill>
                  <a:srgbClr val="5D5635"/>
                </a:solidFill>
              </a:rPr>
              <a:t>FOG MOSH </a:t>
            </a:r>
            <a:r>
              <a:rPr lang="en-ZA" sz="3600" b="1" dirty="0" smtClean="0">
                <a:solidFill>
                  <a:srgbClr val="5D5635"/>
                </a:solidFill>
              </a:rPr>
              <a:t>Adoption </a:t>
            </a:r>
            <a:r>
              <a:rPr lang="en-ZA" sz="3600" b="1" dirty="0" smtClean="0">
                <a:solidFill>
                  <a:srgbClr val="5D5635"/>
                </a:solidFill>
              </a:rPr>
              <a:t>Team</a:t>
            </a:r>
            <a:endParaRPr lang="en-ZA" sz="3600" b="1" dirty="0" smtClean="0">
              <a:solidFill>
                <a:srgbClr val="5D5635"/>
              </a:solidFill>
            </a:endParaRPr>
          </a:p>
          <a:p>
            <a:r>
              <a:rPr lang="en-ZA" sz="2600" b="1" dirty="0" smtClean="0">
                <a:solidFill>
                  <a:srgbClr val="5D5635"/>
                </a:solidFill>
              </a:rPr>
              <a:t>2 February </a:t>
            </a:r>
            <a:r>
              <a:rPr lang="en-ZA" sz="2600" b="1" dirty="0" smtClean="0">
                <a:solidFill>
                  <a:srgbClr val="5D5635"/>
                </a:solidFill>
              </a:rPr>
              <a:t>2012</a:t>
            </a:r>
            <a:endParaRPr lang="en-ZA" sz="2600" b="1" dirty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Nets with Bolts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Hangingwall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Net installation 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Integrated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Roof Bolt Support system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Source 	- Union Mine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sz="24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Demo	 	- Kusasalethu Mine</a:t>
            </a: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  (workshop 3 Feb 2012)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Adoption	- COPA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 to be formed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C:\Users\Andre\AppData\Local\Microsoft\Windows\Temporary Internet Files\Content.Word\IMG_04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4347030"/>
            <a:ext cx="32330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1016" y="4343400"/>
            <a:ext cx="2902984" cy="217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9258" y="4343400"/>
            <a:ext cx="2895600" cy="209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TARP (TRAP / TSM / ABS-P)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Rock Condition Hazard Classification System coupled with escalated decision making commensurate with the risk </a:t>
            </a:r>
            <a:endParaRPr kumimoji="0" lang="en-ZA" sz="24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Source 	- Kroondal Chrome Mine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Demo	 	- Joel Mine</a:t>
            </a: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 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		   (in progress)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Adoption	- COPA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 to be formed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9140" y="2383968"/>
            <a:ext cx="3345904" cy="426316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133600"/>
            <a:ext cx="8424936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Correct Level of Participation at various forums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Understanding Mental Models and Entrenching Leadership Behaviour and Behavioural Communications plans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Continuity of Representatives at Meetings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Way Forward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133600"/>
            <a:ext cx="8424936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Post Demonstration Workshop and COPA formation for Nets and Bolts (3 Feb ‘12)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Post Demonstration Workshop and COPA inclusions for Tarp (June/ July ‘12)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Planning Workshop for New Leading Practice to be adopted ( Aug ‘12)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Highlight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133600"/>
            <a:ext cx="8424936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“During the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past year our company has seen a 64%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reduction in all our falls of ground related injuries and our real and coordinated initiative was the adoption of the Entry Examination and Making Safe Leading Practice” 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381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tx1"/>
                </a:solidFill>
              </a:rPr>
              <a:t>Performers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4876800"/>
            <a:ext cx="7344816" cy="1323439"/>
          </a:xfrm>
          <a:prstGeom prst="rect">
            <a:avLst/>
          </a:prstGeom>
          <a:noFill/>
          <a:ln w="50800">
            <a:solidFill>
              <a:srgbClr val="09E5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4000" dirty="0" smtClean="0"/>
              <a:t>Well done Modikwa Mine!!! </a:t>
            </a:r>
          </a:p>
          <a:p>
            <a:pPr algn="ctr"/>
            <a:r>
              <a:rPr lang="en-ZA" sz="4000" dirty="0" smtClean="0"/>
              <a:t>+8 Million Fatal Free Shifts!!!!!</a:t>
            </a:r>
            <a:endParaRPr lang="en-ZA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943100" y="14478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TauTona &gt; 3Years FOG Fatal Free!!!! 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1943100" y="23114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Roland Shaft &gt;12 Million FOG Fatal Free Shifts!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1943100" y="31750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Blyvooruitzicht &gt;4½ Million FOG Fatal Free Shifts!</a:t>
            </a:r>
            <a:endParaRPr lang="en-ZA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2" name="Straight Connector 11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43100" y="40386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Modikwa – FOG “Injury Free” for 2010</a:t>
            </a:r>
            <a:endParaRPr lang="en-Z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allAtOnce" animBg="1"/>
      <p:bldP spid="9" grpId="0" build="allAtOnce" animBg="1"/>
      <p:bldP spid="10" grpId="0" build="allAtOnce" animBg="1"/>
      <p:bldP spid="17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-381000" y="252138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200" dirty="0" smtClean="0"/>
              <a:t>All SA Mines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480464" y="4049484"/>
            <a:ext cx="61928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How are you progressing toward the Target of </a:t>
            </a:r>
            <a:r>
              <a:rPr lang="en-US" dirty="0" smtClean="0"/>
              <a:t>Zero Harm?</a:t>
            </a:r>
            <a:endParaRPr lang="en-US" dirty="0"/>
          </a:p>
          <a:p>
            <a:pPr algn="ctr">
              <a:spcBef>
                <a:spcPct val="50000"/>
              </a:spcBef>
            </a:pPr>
            <a:endParaRPr lang="en-US" sz="1200" dirty="0"/>
          </a:p>
          <a:p>
            <a:pPr algn="ctr">
              <a:spcBef>
                <a:spcPct val="50000"/>
              </a:spcBef>
            </a:pPr>
            <a:r>
              <a:rPr lang="en-US" dirty="0"/>
              <a:t>How are you performing against the 2013 </a:t>
            </a:r>
            <a:r>
              <a:rPr lang="en-US" dirty="0" smtClean="0"/>
              <a:t>Milestones</a:t>
            </a:r>
            <a:endParaRPr lang="en-US" dirty="0" smtClean="0"/>
          </a:p>
          <a:p>
            <a:pPr algn="ctr">
              <a:spcBef>
                <a:spcPct val="50000"/>
              </a:spcBef>
            </a:pPr>
            <a:r>
              <a:rPr lang="en-US" dirty="0" smtClean="0"/>
              <a:t>for </a:t>
            </a:r>
            <a:r>
              <a:rPr lang="en-US" dirty="0"/>
              <a:t>your Mine or Company?</a:t>
            </a:r>
          </a:p>
          <a:p>
            <a:pPr algn="ctr">
              <a:spcBef>
                <a:spcPct val="50000"/>
              </a:spcBef>
            </a:pPr>
            <a:endParaRPr lang="en-US" sz="800" dirty="0"/>
          </a:p>
          <a:p>
            <a:pPr algn="ctr">
              <a:spcBef>
                <a:spcPct val="50000"/>
              </a:spcBef>
            </a:pPr>
            <a:r>
              <a:rPr lang="en-US" sz="2000" b="1" dirty="0"/>
              <a:t>Thank you…….. any Questions??</a:t>
            </a:r>
          </a:p>
        </p:txBody>
      </p: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4588838" y="1095708"/>
          <a:ext cx="4061678" cy="2852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1" name="Chart" r:id="rId5" imgW="6381672" imgH="4476848" progId="MSGraph.Chart.8">
                  <p:embed followColorScheme="full"/>
                </p:oleObj>
              </mc:Choice>
              <mc:Fallback>
                <p:oleObj name="Chart" r:id="rId5" imgW="6381672" imgH="4476848" progId="MSGraph.Chart.8">
                  <p:embed followColorScheme="full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8838" y="1095708"/>
                        <a:ext cx="4061678" cy="28529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125" descr="MOSH VISIT 9 JULY 2010 011"/>
          <p:cNvPicPr>
            <a:picLocks noChangeAspect="1" noChangeArrowheads="1"/>
          </p:cNvPicPr>
          <p:nvPr/>
        </p:nvPicPr>
        <p:blipFill>
          <a:blip r:embed="rId7" cstate="print"/>
          <a:srcRect t="12213" b="7474"/>
          <a:stretch>
            <a:fillRect/>
          </a:stretch>
        </p:blipFill>
        <p:spPr bwMode="auto">
          <a:xfrm>
            <a:off x="374575" y="1154024"/>
            <a:ext cx="4139259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762000"/>
          <a:ext cx="8382000" cy="4868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/>
                <a:gridCol w="2245177"/>
                <a:gridCol w="4041323"/>
              </a:tblGrid>
              <a:tr h="1833015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Mission &amp; Vision</a:t>
                      </a:r>
                      <a:endParaRPr lang="en-US" sz="28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49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Facilitate the adoption of leading practices to significantly improve OHS in the mineral industry through a people orientated process</a:t>
                      </a:r>
                    </a:p>
                    <a:p>
                      <a:pPr algn="ctr"/>
                      <a:endParaRPr lang="en-US" sz="1600" b="1" kern="120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 be the leading and widely recognized change agent for achieving zero harm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D56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135066">
                <a:tc rowSpan="3"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Visionary Goals</a:t>
                      </a:r>
                      <a:endParaRPr lang="en-US" sz="2800" b="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solidFill>
                      <a:srgbClr val="5B54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  <a:tabLst>
                          <a:tab pos="180340" algn="l"/>
                        </a:tabLst>
                      </a:pPr>
                      <a:r>
                        <a:rPr lang="en-ZA" sz="1800" b="1" cap="small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Industry</a:t>
                      </a:r>
                      <a:r>
                        <a:rPr lang="en-ZA" sz="1800" b="1" cap="small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ZA" sz="1800" b="1" cap="small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Acceptance</a:t>
                      </a:r>
                      <a:endParaRPr lang="en-US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en-ZA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 ensure an increase in industry buy-in, demonstrated through participation in the Leading Practice Adoption System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</a:tr>
              <a:tr h="7657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  <a:tabLst>
                          <a:tab pos="180340" algn="l"/>
                        </a:tabLst>
                      </a:pPr>
                      <a:r>
                        <a:rPr lang="en-ZA" sz="1800" b="1" cap="small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Capacity</a:t>
                      </a:r>
                      <a:endParaRPr lang="en-US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en-ZA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 create a centre of expertise through ensuring that the Learning Hub is fully staffed and skilled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</a:tr>
              <a:tr h="113506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  <a:tabLst>
                          <a:tab pos="180340" algn="l"/>
                        </a:tabLst>
                      </a:pPr>
                      <a:r>
                        <a:rPr lang="en-ZA" sz="1800" b="1" cap="small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People Focus</a:t>
                      </a:r>
                      <a:endParaRPr lang="en-US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en-ZA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 ensure that the required behavioural change processes are included in the adoption of all MOSH Leading Practices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5" name="Text Placeholder 4"/>
          <p:cNvSpPr txBox="1">
            <a:spLocks/>
          </p:cNvSpPr>
          <p:nvPr/>
        </p:nvSpPr>
        <p:spPr>
          <a:xfrm>
            <a:off x="1500166" y="600781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1" name="Straight Connector 10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3"/>
          <p:cNvSpPr txBox="1">
            <a:spLocks/>
          </p:cNvSpPr>
          <p:nvPr/>
        </p:nvSpPr>
        <p:spPr>
          <a:xfrm>
            <a:off x="0" y="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Where do we fit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in?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9188" y="1346200"/>
            <a:ext cx="7466012" cy="4949825"/>
            <a:chOff x="1119188" y="1346200"/>
            <a:chExt cx="7466012" cy="4949825"/>
          </a:xfrm>
        </p:grpSpPr>
        <p:grpSp>
          <p:nvGrpSpPr>
            <p:cNvPr id="13" name="Group 968"/>
            <p:cNvGrpSpPr/>
            <p:nvPr/>
          </p:nvGrpSpPr>
          <p:grpSpPr>
            <a:xfrm>
              <a:off x="2130408" y="2857496"/>
              <a:ext cx="3885442" cy="525493"/>
              <a:chOff x="2437979" y="2822575"/>
              <a:chExt cx="4323184" cy="525493"/>
            </a:xfrm>
          </p:grpSpPr>
          <p:sp>
            <p:nvSpPr>
              <p:cNvPr id="886" name="Rectangle 12"/>
              <p:cNvSpPr>
                <a:spLocks noChangeArrowheads="1"/>
              </p:cNvSpPr>
              <p:nvPr/>
            </p:nvSpPr>
            <p:spPr bwMode="auto">
              <a:xfrm>
                <a:off x="2597150" y="2822575"/>
                <a:ext cx="4164013" cy="519113"/>
              </a:xfrm>
              <a:prstGeom prst="rect">
                <a:avLst/>
              </a:prstGeom>
              <a:solidFill>
                <a:srgbClr val="CC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en-ZA" dirty="0"/>
              </a:p>
            </p:txBody>
          </p:sp>
          <p:sp>
            <p:nvSpPr>
              <p:cNvPr id="887" name="Rectangle 13"/>
              <p:cNvSpPr>
                <a:spLocks noChangeArrowheads="1"/>
              </p:cNvSpPr>
              <p:nvPr/>
            </p:nvSpPr>
            <p:spPr bwMode="auto">
              <a:xfrm>
                <a:off x="3690212" y="2897188"/>
                <a:ext cx="19191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00"/>
                    </a:solidFill>
                  </a:rPr>
                  <a:t>Learning Hub </a:t>
                </a:r>
                <a:endParaRPr lang="en-US" sz="2000" b="1" dirty="0"/>
              </a:p>
            </p:txBody>
          </p:sp>
          <p:sp>
            <p:nvSpPr>
              <p:cNvPr id="888" name="Rectangle 14"/>
              <p:cNvSpPr>
                <a:spLocks noChangeArrowheads="1"/>
              </p:cNvSpPr>
              <p:nvPr/>
            </p:nvSpPr>
            <p:spPr bwMode="auto">
              <a:xfrm>
                <a:off x="2437979" y="3148013"/>
                <a:ext cx="4317255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rgbClr val="000000"/>
                    </a:solidFill>
                  </a:rPr>
                  <a:t>Specialist support for industry adoption teams</a:t>
                </a:r>
                <a:endParaRPr lang="en-US" dirty="0"/>
              </a:p>
            </p:txBody>
          </p:sp>
        </p:grp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8" name="Line 4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" name="Freeform 47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" name="Rectangle 5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" name="Rectangle 5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" name="Rectangle 57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" name="Rectangle 58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6" name="Freeform 59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" name="Freeform 6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" name="Rectangle 6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" name="Rectangle 6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1" name="Freeform 6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" name="Freeform 6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" name="Freeform 6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" name="Freeform 6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" name="Rectangle 7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" name="Rectangle 7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" name="Rectangle 74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" name="Rectangle 75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" name="Rectangle 76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0" name="Rectangle 7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" name="Rectangle 7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" name="Rectangle 79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" name="Rectangle 80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4" name="Rectangle 81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5" name="Rectangle 8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" name="Rectangle 8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" name="Rectangle 84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8" name="Rectangle 85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" name="Rectangle 86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0" name="Line 87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" name="Line 88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" name="Rectangle 9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" name="Rectangle 9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" name="Rectangle 9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7" name="Line 97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" name="Line 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" name="Freeform 1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" name="Line 1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" name="Rectangle 11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" name="Rectangle 11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" name="Rectangle 11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84" name="Rectangle 11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85" name="Freeform 11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" name="Freeform 11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" name="Rectangle 11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" name="Rectangle 11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9" name="Rectangle 11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90" name="Freeform 12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1" name="Freeform 12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2" name="Freeform 12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3" name="Freeform 12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4" name="Rectangle 12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5" name="Rectangle 12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6" name="Rectangle 13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97" name="Rectangle 13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98" name="Rectangle 13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99" name="Rectangle 13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0" name="Rectangle 13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1" name="Rectangle 13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2" name="Rectangle 13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3" name="Rectangle 13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04" name="Rectangle 13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5" name="Rectangle 13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6" name="Rectangle 14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7" name="Rectangle 14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8" name="Rectangle 14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09" name="Line 14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0" name="Line 14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1" name="Line 14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2" name="Line 14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3" name="Rectangle 15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4" name="Rectangle 15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5" name="Rectangle 15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16" name="Line 15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7" name="Line 15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8" name="Freeform 15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9" name="Line 16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0" name="Rectangle 16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1" name="Rectangle 16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2" name="Rectangle 16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23" name="Rectangle 17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24" name="Freeform 17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5" name="Freeform 17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6" name="Rectangle 17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7" name="Rectangle 17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8" name="Rectangle 17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29" name="Freeform 17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0" name="Freeform 17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1" name="Freeform 17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2" name="Freeform 17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3" name="Line 18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4" name="Rectangle 18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5" name="Rectangle 18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6" name="Rectangle 18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37" name="Rectangle 18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38" name="Rectangle 18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39" name="Rectangle 19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0" name="Rectangle 19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1" name="Rectangle 19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2" name="Rectangle 19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3" name="Rectangle 19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44" name="Rectangle 19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5" name="Rectangle 19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6" name="Rectangle 19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7" name="Rectangle 19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8" name="Rectangle 19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49" name="Line 20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0" name="Line 20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1" name="Line 20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2" name="Line 20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3" name="Line 207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4" name="Freeform 101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5" name="Freeform 101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6" name="Freeform 101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7" name="Rectangle 102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8" name="Rectangle 102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9" name="Rectangle 102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0" name="Rectangle 102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1" name="Rectangle 102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62" name="Rectangle 102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3" name="Rectangle 102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4" name="Rectangle 103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5" name="Rectangle 103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6" name="Rectangle 103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67" name="Rectangle 103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8" name="Rectangle 103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9" name="Rectangle 103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70" name="Rectangle 103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71" name="Rectangle 103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72" name="Line 103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3" name="Line 103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4" name="Line 104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5" name="Line 104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6" name="Line 104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7" name="Freeform 105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8" name="Line 105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9" name="Rectangle 105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0" name="Rectangle 105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1" name="Rectangle 106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82" name="Rectangle 106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3" name="Rectangle 106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4" name="Rectangle 106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85" name="Rectangle 106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86" name="Freeform 106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7" name="Freeform 106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8" name="Rectangle 106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9" name="Rectangle 106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0" name="Rectangle 106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91" name="Freeform 107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2" name="Freeform 107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3" name="Freeform 107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4" name="Freeform 107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5" name="Rectangle 107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6" name="Rectangle 107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7" name="Rectangle 108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8" name="Rectangle 108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99" name="Rectangle 108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00" name="Rectangle 108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1" name="Rectangle 108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2" name="Rectangle 108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3" name="Rectangle 108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4" name="Rectangle 108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05" name="Rectangle 108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6" name="Rectangle 108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7" name="Rectangle 109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8" name="Rectangle 109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9" name="Rectangle 109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10" name="Line 109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1" name="Line 109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2" name="Line 109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3" name="Line 109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4" name="Line 110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5" name="Freeform 110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6" name="Line 110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7" name="Rectangle 111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8" name="Rectangle 111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9" name="Rectangle 111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20" name="Rectangle 111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1" name="Rectangle 111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2" name="Rectangle 111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23" name="Rectangle 111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24" name="Freeform 112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5" name="Freeform 112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6" name="Rectangle 11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7" name="Rectangle 112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8" name="Rectangle 112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29" name="Freeform 112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0" name="Freeform 112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1" name="Freeform 112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2" name="Freeform 112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3" name="Rectangle 11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4" name="Rectangle 11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5" name="Rectangle 11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36" name="Rectangle 11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37" name="Rectangle 11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38" name="Rectangle 11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9" name="Rectangle 11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0" name="Rectangle 11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1" name="Rectangle 11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2" name="Rectangle 11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43" name="Rectangle 11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4" name="Rectangle 11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5" name="Rectangle 11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6" name="Rectangle 11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7" name="Rectangle 11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48" name="Line 11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9" name="Line 11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0" name="Line 11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1" name="Line 11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2" name="Line 11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3" name="Line 1156"/>
            <p:cNvSpPr>
              <a:spLocks noChangeShapeType="1"/>
            </p:cNvSpPr>
            <p:nvPr/>
          </p:nvSpPr>
          <p:spPr bwMode="auto">
            <a:xfrm>
              <a:off x="4673600" y="2492375"/>
              <a:ext cx="0" cy="36195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4" name="Freeform 11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5" name="Freeform 1161"/>
            <p:cNvSpPr>
              <a:spLocks noEditPoints="1"/>
            </p:cNvSpPr>
            <p:nvPr/>
          </p:nvSpPr>
          <p:spPr bwMode="auto">
            <a:xfrm>
              <a:off x="5986473" y="2000240"/>
              <a:ext cx="14287" cy="8667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38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67"/>
                </a:cxn>
                <a:cxn ang="0">
                  <a:pos x="9" y="106"/>
                </a:cxn>
                <a:cxn ang="0">
                  <a:pos x="0" y="106"/>
                </a:cxn>
                <a:cxn ang="0">
                  <a:pos x="0" y="67"/>
                </a:cxn>
                <a:cxn ang="0">
                  <a:pos x="9" y="67"/>
                </a:cxn>
                <a:cxn ang="0">
                  <a:pos x="9" y="135"/>
                </a:cxn>
                <a:cxn ang="0">
                  <a:pos x="9" y="173"/>
                </a:cxn>
                <a:cxn ang="0">
                  <a:pos x="0" y="173"/>
                </a:cxn>
                <a:cxn ang="0">
                  <a:pos x="0" y="135"/>
                </a:cxn>
                <a:cxn ang="0">
                  <a:pos x="9" y="135"/>
                </a:cxn>
                <a:cxn ang="0">
                  <a:pos x="9" y="202"/>
                </a:cxn>
                <a:cxn ang="0">
                  <a:pos x="9" y="240"/>
                </a:cxn>
                <a:cxn ang="0">
                  <a:pos x="0" y="240"/>
                </a:cxn>
                <a:cxn ang="0">
                  <a:pos x="0" y="202"/>
                </a:cxn>
                <a:cxn ang="0">
                  <a:pos x="9" y="202"/>
                </a:cxn>
                <a:cxn ang="0">
                  <a:pos x="9" y="269"/>
                </a:cxn>
                <a:cxn ang="0">
                  <a:pos x="9" y="309"/>
                </a:cxn>
                <a:cxn ang="0">
                  <a:pos x="0" y="309"/>
                </a:cxn>
                <a:cxn ang="0">
                  <a:pos x="0" y="269"/>
                </a:cxn>
                <a:cxn ang="0">
                  <a:pos x="9" y="269"/>
                </a:cxn>
                <a:cxn ang="0">
                  <a:pos x="9" y="337"/>
                </a:cxn>
                <a:cxn ang="0">
                  <a:pos x="9" y="376"/>
                </a:cxn>
                <a:cxn ang="0">
                  <a:pos x="0" y="376"/>
                </a:cxn>
                <a:cxn ang="0">
                  <a:pos x="0" y="337"/>
                </a:cxn>
                <a:cxn ang="0">
                  <a:pos x="9" y="337"/>
                </a:cxn>
                <a:cxn ang="0">
                  <a:pos x="9" y="405"/>
                </a:cxn>
                <a:cxn ang="0">
                  <a:pos x="9" y="443"/>
                </a:cxn>
                <a:cxn ang="0">
                  <a:pos x="0" y="443"/>
                </a:cxn>
                <a:cxn ang="0">
                  <a:pos x="0" y="405"/>
                </a:cxn>
                <a:cxn ang="0">
                  <a:pos x="9" y="405"/>
                </a:cxn>
                <a:cxn ang="0">
                  <a:pos x="9" y="472"/>
                </a:cxn>
                <a:cxn ang="0">
                  <a:pos x="9" y="511"/>
                </a:cxn>
                <a:cxn ang="0">
                  <a:pos x="0" y="511"/>
                </a:cxn>
                <a:cxn ang="0">
                  <a:pos x="0" y="472"/>
                </a:cxn>
                <a:cxn ang="0">
                  <a:pos x="9" y="472"/>
                </a:cxn>
                <a:cxn ang="0">
                  <a:pos x="9" y="540"/>
                </a:cxn>
                <a:cxn ang="0">
                  <a:pos x="9" y="546"/>
                </a:cxn>
                <a:cxn ang="0">
                  <a:pos x="0" y="546"/>
                </a:cxn>
                <a:cxn ang="0">
                  <a:pos x="0" y="540"/>
                </a:cxn>
                <a:cxn ang="0">
                  <a:pos x="9" y="540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9" y="0"/>
                  </a:lnTo>
                  <a:close/>
                  <a:moveTo>
                    <a:pt x="9" y="67"/>
                  </a:moveTo>
                  <a:lnTo>
                    <a:pt x="9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9" y="67"/>
                  </a:lnTo>
                  <a:close/>
                  <a:moveTo>
                    <a:pt x="9" y="135"/>
                  </a:moveTo>
                  <a:lnTo>
                    <a:pt x="9" y="173"/>
                  </a:lnTo>
                  <a:lnTo>
                    <a:pt x="0" y="173"/>
                  </a:lnTo>
                  <a:lnTo>
                    <a:pt x="0" y="135"/>
                  </a:lnTo>
                  <a:lnTo>
                    <a:pt x="9" y="135"/>
                  </a:lnTo>
                  <a:close/>
                  <a:moveTo>
                    <a:pt x="9" y="202"/>
                  </a:moveTo>
                  <a:lnTo>
                    <a:pt x="9" y="240"/>
                  </a:lnTo>
                  <a:lnTo>
                    <a:pt x="0" y="240"/>
                  </a:lnTo>
                  <a:lnTo>
                    <a:pt x="0" y="202"/>
                  </a:lnTo>
                  <a:lnTo>
                    <a:pt x="9" y="202"/>
                  </a:lnTo>
                  <a:close/>
                  <a:moveTo>
                    <a:pt x="9" y="269"/>
                  </a:moveTo>
                  <a:lnTo>
                    <a:pt x="9" y="309"/>
                  </a:lnTo>
                  <a:lnTo>
                    <a:pt x="0" y="309"/>
                  </a:lnTo>
                  <a:lnTo>
                    <a:pt x="0" y="269"/>
                  </a:lnTo>
                  <a:lnTo>
                    <a:pt x="9" y="269"/>
                  </a:lnTo>
                  <a:close/>
                  <a:moveTo>
                    <a:pt x="9" y="337"/>
                  </a:moveTo>
                  <a:lnTo>
                    <a:pt x="9" y="376"/>
                  </a:lnTo>
                  <a:lnTo>
                    <a:pt x="0" y="376"/>
                  </a:lnTo>
                  <a:lnTo>
                    <a:pt x="0" y="337"/>
                  </a:lnTo>
                  <a:lnTo>
                    <a:pt x="9" y="337"/>
                  </a:lnTo>
                  <a:close/>
                  <a:moveTo>
                    <a:pt x="9" y="405"/>
                  </a:moveTo>
                  <a:lnTo>
                    <a:pt x="9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9" y="405"/>
                  </a:lnTo>
                  <a:close/>
                  <a:moveTo>
                    <a:pt x="9" y="472"/>
                  </a:moveTo>
                  <a:lnTo>
                    <a:pt x="9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9" y="472"/>
                  </a:lnTo>
                  <a:close/>
                  <a:moveTo>
                    <a:pt x="9" y="54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540"/>
                  </a:lnTo>
                  <a:lnTo>
                    <a:pt x="9" y="540"/>
                  </a:lnTo>
                  <a:close/>
                </a:path>
              </a:pathLst>
            </a:custGeom>
            <a:solidFill>
              <a:srgbClr val="3366FF"/>
            </a:solidFill>
            <a:ln w="1588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>
                <a:solidFill>
                  <a:srgbClr val="0070C0"/>
                </a:solidFill>
              </a:endParaRPr>
            </a:p>
          </p:txBody>
        </p:sp>
        <p:sp>
          <p:nvSpPr>
            <p:cNvPr id="256" name="Line 11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7" name="Rectangle 11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8" name="Rectangle 11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9" name="Rectangle 11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60" name="Rectangle 11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1" name="Rectangle 11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2" name="Rectangle 11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63" name="Rectangle 11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64" name="Freeform 11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5" name="Freeform 11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6" name="Rectangle 11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7" name="Rectangle 11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8" name="Rectangle 11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69" name="Freeform 11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0" name="Freeform 11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1" name="Freeform 11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2" name="Freeform 11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3" name="Rectangle 11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4" name="Rectangle 11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5" name="Rectangle 11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76" name="Rectangle 11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77" name="Rectangle 11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78" name="Rectangle 11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9" name="Rectangle 11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0" name="Rectangle 11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1" name="Rectangle 11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2" name="Rectangle 11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83" name="Rectangle 11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4" name="Rectangle 11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5" name="Rectangle 12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6" name="Rectangle 12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7" name="Rectangle 12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88" name="Line 12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9" name="Line 12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0" name="Line 12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1" name="Line 12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2" name="Line 12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3" name="Freeform 12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4" name="Line 1218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5" name="Rectangle 12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6" name="Rectangle 122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7" name="Rectangle 122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98" name="Rectangle 12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9" name="Rectangle 122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0" name="Rectangle 122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01" name="Rectangle 123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02" name="Freeform 123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3" name="Freeform 123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4" name="Rectangle 12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5" name="Rectangle 123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6" name="Rectangle 123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07" name="Freeform 123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8" name="Freeform 123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9" name="Freeform 123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0" name="Freeform 123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1" name="Rectangle 12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2" name="Rectangle 12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3" name="Rectangle 12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4" name="Rectangle 12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15" name="Rectangle 12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16" name="Rectangle 12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7" name="Rectangle 12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8" name="Rectangle 12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9" name="Rectangle 12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0" name="Rectangle 12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21" name="Rectangle 12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2" name="Rectangle 12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3" name="Rectangle 12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24" name="Rectangle 12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5" name="Rectangle 12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26" name="Line 12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7" name="Line 12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8" name="Line 12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9" name="Line 12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0" name="Line 12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1" name="Freeform 12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2" name="Line 12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3" name="Rectangle 12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4" name="Rectangle 12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5" name="Rectangle 12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36" name="Rectangle 12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7" name="Rectangle 128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8" name="Rectangle 12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39" name="Rectangle 12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40" name="Freeform 1286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1" name="Freeform 12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2" name="Rectangle 128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3" name="Rectangle 12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4" name="Rectangle 12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45" name="Freeform 12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6" name="Freeform 12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7" name="Freeform 12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8" name="Freeform 12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9" name="Line 129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0" name="Rectangle 12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1" name="Rectangle 1300"/>
            <p:cNvSpPr>
              <a:spLocks noChangeArrowheads="1"/>
            </p:cNvSpPr>
            <p:nvPr/>
          </p:nvSpPr>
          <p:spPr bwMode="auto">
            <a:xfrm>
              <a:off x="1903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2" name="Rectangle 1301"/>
            <p:cNvSpPr>
              <a:spLocks noChangeArrowheads="1"/>
            </p:cNvSpPr>
            <p:nvPr/>
          </p:nvSpPr>
          <p:spPr bwMode="auto">
            <a:xfrm>
              <a:off x="1585913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3" name="Rectangle 1302"/>
            <p:cNvSpPr>
              <a:spLocks noChangeArrowheads="1"/>
            </p:cNvSpPr>
            <p:nvPr/>
          </p:nvSpPr>
          <p:spPr bwMode="auto">
            <a:xfrm>
              <a:off x="2046288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54" name="Rectangle 1303"/>
            <p:cNvSpPr>
              <a:spLocks noChangeArrowheads="1"/>
            </p:cNvSpPr>
            <p:nvPr/>
          </p:nvSpPr>
          <p:spPr bwMode="auto">
            <a:xfrm>
              <a:off x="1946275" y="5349875"/>
              <a:ext cx="5159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(Noise)</a:t>
              </a:r>
              <a:endParaRPr lang="en-US" dirty="0"/>
            </a:p>
          </p:txBody>
        </p:sp>
        <p:sp>
          <p:nvSpPr>
            <p:cNvPr id="355" name="Rectangle 13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6" name="Rectangle 1305"/>
            <p:cNvSpPr>
              <a:spLocks noChangeArrowheads="1"/>
            </p:cNvSpPr>
            <p:nvPr/>
          </p:nvSpPr>
          <p:spPr bwMode="auto">
            <a:xfrm>
              <a:off x="3554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7" name="Rectangle 1306"/>
            <p:cNvSpPr>
              <a:spLocks noChangeArrowheads="1"/>
            </p:cNvSpPr>
            <p:nvPr/>
          </p:nvSpPr>
          <p:spPr bwMode="auto">
            <a:xfrm>
              <a:off x="3235325" y="470217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8" name="Rectangle 1307"/>
            <p:cNvSpPr>
              <a:spLocks noChangeArrowheads="1"/>
            </p:cNvSpPr>
            <p:nvPr/>
          </p:nvSpPr>
          <p:spPr bwMode="auto">
            <a:xfrm>
              <a:off x="3695700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59" name="Rectangle 1308"/>
            <p:cNvSpPr>
              <a:spLocks noChangeArrowheads="1"/>
            </p:cNvSpPr>
            <p:nvPr/>
          </p:nvSpPr>
          <p:spPr bwMode="auto">
            <a:xfrm>
              <a:off x="3635375" y="5349875"/>
              <a:ext cx="4397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(Dust)</a:t>
              </a:r>
              <a:endParaRPr lang="en-US" dirty="0"/>
            </a:p>
          </p:txBody>
        </p:sp>
        <p:sp>
          <p:nvSpPr>
            <p:cNvPr id="360" name="Rectangle 13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1" name="Rectangle 1310"/>
            <p:cNvSpPr>
              <a:spLocks noChangeArrowheads="1"/>
            </p:cNvSpPr>
            <p:nvPr/>
          </p:nvSpPr>
          <p:spPr bwMode="auto">
            <a:xfrm>
              <a:off x="5202238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62" name="Rectangle 1311"/>
            <p:cNvSpPr>
              <a:spLocks noChangeArrowheads="1"/>
            </p:cNvSpPr>
            <p:nvPr/>
          </p:nvSpPr>
          <p:spPr bwMode="auto">
            <a:xfrm>
              <a:off x="4884738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63" name="Rectangle 1312"/>
            <p:cNvSpPr>
              <a:spLocks noChangeArrowheads="1"/>
            </p:cNvSpPr>
            <p:nvPr/>
          </p:nvSpPr>
          <p:spPr bwMode="auto">
            <a:xfrm>
              <a:off x="5343525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64" name="Rectangle 1313"/>
            <p:cNvSpPr>
              <a:spLocks noChangeArrowheads="1"/>
            </p:cNvSpPr>
            <p:nvPr/>
          </p:nvSpPr>
          <p:spPr bwMode="auto">
            <a:xfrm>
              <a:off x="4887913" y="5349875"/>
              <a:ext cx="1231900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365" name="Line 13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6" name="Line 13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7" name="Line 13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8" name="Line 13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9" name="Line 132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0" name="Freeform 1324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1" name="Line 1326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2" name="Rectangle 133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3" name="Rectangle 1334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74" name="Rectangle 133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5" name="Rectangle 1336"/>
            <p:cNvSpPr>
              <a:spLocks noChangeArrowheads="1"/>
            </p:cNvSpPr>
            <p:nvPr/>
          </p:nvSpPr>
          <p:spPr bwMode="auto">
            <a:xfrm>
              <a:off x="1217613" y="1592263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76" name="Rectangle 1337"/>
            <p:cNvSpPr>
              <a:spLocks noChangeArrowheads="1"/>
            </p:cNvSpPr>
            <p:nvPr/>
          </p:nvSpPr>
          <p:spPr bwMode="auto">
            <a:xfrm>
              <a:off x="1733550" y="1809750"/>
              <a:ext cx="10318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77" name="Freeform 1338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8" name="Freeform 1339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9" name="Rectangle 134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0" name="Rectangle 1341"/>
            <p:cNvSpPr>
              <a:spLocks noChangeArrowheads="1"/>
            </p:cNvSpPr>
            <p:nvPr/>
          </p:nvSpPr>
          <p:spPr bwMode="auto">
            <a:xfrm>
              <a:off x="2447925" y="601662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81" name="Freeform 134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2" name="Freeform 134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3" name="Freeform 134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4" name="Freeform 134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5" name="Rectangle 135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6" name="Rectangle 135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7" name="Rectangle 1352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88" name="Rectangle 1353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89" name="Rectangle 1354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90" name="Rectangle 135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1" name="Rectangle 135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2" name="Rectangle 1357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3" name="Rectangle 1358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4" name="Rectangle 1359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95" name="Rectangle 136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6" name="Rectangle 136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7" name="Rectangle 1362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8" name="Rectangle 1363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9" name="Rectangle 1364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00" name="Line 1365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1" name="Line 1366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2" name="Line 1367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3" name="Line 1368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4" name="Rectangle 137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5" name="Rectangle 137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6" name="Rectangle 1374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07" name="Line 137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8" name="Line 137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9" name="Freeform 1382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0" name="Line 1384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1" name="Rectangle 139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2" name="Rectangle 139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3" name="Rectangle 1392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14" name="Rectangle 1393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15" name="Freeform 1394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6" name="Freeform 1395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7" name="Rectangle 139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8" name="Rectangle 139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9" name="Rectangle 1398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20" name="Freeform 1399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1" name="Freeform 1400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2" name="Freeform 1401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3" name="Freeform 1402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4" name="Rectangle 140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5" name="Rectangle 140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6" name="Rectangle 1409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27" name="Rectangle 1410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28" name="Rectangle 1411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29" name="Rectangle 141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0" name="Rectangle 141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1" name="Rectangle 1414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2" name="Rectangle 1415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3" name="Rectangle 1416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34" name="Rectangle 141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5" name="Rectangle 141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6" name="Rectangle 142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7" name="Rectangle 142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8" name="Rectangle 142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39" name="Line 1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0" name="Line 1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1" name="Line 1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2" name="Line 1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3" name="Rectangle 143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4" name="Rectangle 143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5" name="Rectangle 143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46" name="Line 143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7" name="Line 143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8" name="Freeform 143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9" name="Line 144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0" name="Rectangle 144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1" name="Rectangle 144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2" name="Rectangle 144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3" name="Rectangle 145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54" name="Freeform 145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5" name="Freeform 145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6" name="Rectangle 145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7" name="Rectangle 145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8" name="Rectangle 145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59" name="Freeform 145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0" name="Freeform 145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1" name="Freeform 145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2" name="Freeform 145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3" name="Rectangle 146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4" name="Rectangle 146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5" name="Rectangle 146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66" name="Rectangle 146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67" name="Rectangle 146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68" name="Rectangle 146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9" name="Rectangle 147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0" name="Rectangle 147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1" name="Rectangle 147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2" name="Rectangle 147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73" name="Rectangle 147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4" name="Rectangle 147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5" name="Rectangle 147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6" name="Rectangle 147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7" name="Rectangle 147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78" name="Line 147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9" name="Line 148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0" name="Line 148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1" name="Line 148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2" name="Rectangle 148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3" name="Rectangle 148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4" name="Rectangle 148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85" name="Line 148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6" name="Line 149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7" name="Freeform 149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8" name="Line 149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9" name="Rectangle 150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0" name="Rectangle 150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1" name="Rectangle 1505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92" name="Rectangle 1506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93" name="Freeform 1507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4" name="Freeform 150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5" name="Rectangle 150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6" name="Rectangle 151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7" name="Rectangle 1511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98" name="Freeform 151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9" name="Freeform 151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0" name="Freeform 151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1" name="Freeform 151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2" name="Line 1516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3" name="Rectangle 152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4" name="Rectangle 152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5" name="Rectangle 1523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06" name="Rectangle 1524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07" name="Rectangle 1525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08" name="Rectangle 152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9" name="Rectangle 152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0" name="Rectangle 1528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1" name="Rectangle 1529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2" name="Rectangle 1530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13" name="Rectangle 153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4" name="Rectangle 153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5" name="Rectangle 1533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6" name="Rectangle 1534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7" name="Rectangle 1535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18" name="Line 1536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9" name="Line 1537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0" name="Line 1538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1" name="Line 1539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2" name="Line 1543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3" name="Freeform 1548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4" name="Line 1550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5" name="Rectangle 155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6" name="Rectangle 155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7" name="Rectangle 155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28" name="Rectangle 1559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9" name="Rectangle 156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0" name="Rectangle 1561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31" name="Rectangle 1562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32" name="Freeform 1563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3" name="Freeform 1564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4" name="Rectangle 1565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5" name="Rectangle 156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6" name="Rectangle 1567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37" name="Freeform 1568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8" name="Freeform 1569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9" name="Freeform 1570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0" name="Freeform 1571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1" name="Rectangle 157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2" name="Rectangle 157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3" name="Rectangle 1578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4" name="Rectangle 1579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45" name="Rectangle 1580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46" name="Rectangle 158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7" name="Rectangle 158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8" name="Rectangle 1583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9" name="Rectangle 1584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0" name="Rectangle 1585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51" name="Rectangle 158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2" name="Rectangle 1587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3" name="Rectangle 1588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54" name="Rectangle 1589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5" name="Rectangle 1590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56" name="Line 1591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7" name="Line 1592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8" name="Line 1593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9" name="Line 1594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0" name="Line 15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1" name="Freeform 16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2" name="Line 16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3" name="Rectangle 161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4" name="Rectangle 161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5" name="Rectangle 1613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66" name="Rectangle 161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7" name="Rectangle 161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8" name="Rectangle 1616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69" name="Rectangle 1617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70" name="Freeform 1619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1" name="Freeform 162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2" name="Rectangle 162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3" name="Rectangle 16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4" name="Rectangle 162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75" name="Freeform 162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6" name="Freeform 162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7" name="Freeform 162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8" name="Freeform 162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9" name="Line 1628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0" name="Rectangle 16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1" name="Rectangle 16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2" name="Rectangle 16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3" name="Rectangle 16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4" name="Rectangle 16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85" name="Rectangle 16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6" name="Rectangle 16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7" name="Rectangle 16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8" name="Rectangle 16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9" name="Rectangle 16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90" name="Rectangle 16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1" name="Rectangle 16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2" name="Rectangle 16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93" name="Rectangle 16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4" name="Rectangle 16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95" name="Line 16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6" name="Line 16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7" name="Line 16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8" name="Line 16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9" name="Line 16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0" name="Freeform 16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1" name="Line 16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2" name="Rectangle 16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3" name="Rectangle 16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4" name="Rectangle 16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05" name="Rectangle 16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6" name="Rectangle 16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7" name="Rectangle 16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08" name="Rectangle 16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09" name="Freeform 16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0" name="Freeform 16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1" name="Rectangle 16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2" name="Rectangle 16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3" name="Rectangle 16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14" name="Freeform 16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5" name="Freeform 16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6" name="Freeform 16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7" name="Freeform 16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8" name="Rectangle 16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9" name="Rectangle 16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0" name="Rectangle 16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1" name="Rectangle 16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2" name="Rectangle 16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23" name="Rectangle 16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4" name="Rectangle 16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5" name="Rectangle 16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6" name="Rectangle 16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7" name="Rectangle 16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28" name="Rectangle 16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9" name="Rectangle 16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0" name="Rectangle 17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1" name="Rectangle 17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32" name="Rectangle 17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33" name="Line 17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4" name="Line 17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5" name="Line 17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6" name="Line 17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7" name="Line 17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8" name="Freeform 17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9" name="Line 171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0" name="Rectangle 172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1" name="Rectangle 17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2" name="Rectangle 172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43" name="Rectangle 172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4" name="Rectangle 17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5" name="Rectangle 172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46" name="Rectangle 172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47" name="Freeform 173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8" name="Freeform 173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9" name="Rectangle 173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0" name="Rectangle 17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1" name="Rectangle 173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52" name="Freeform 173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3" name="Freeform 173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4" name="Freeform 173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5" name="Freeform 173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6" name="Line 173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7" name="Rectangle 17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8" name="Rectangle 17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9" name="Rectangle 17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0" name="Rectangle 17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1" name="Rectangle 17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62" name="Rectangle 17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3" name="Rectangle 17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4" name="Rectangle 17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5" name="Rectangle 17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6" name="Rectangle 17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67" name="Rectangle 17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8" name="Rectangle 17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9" name="Rectangle 17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70" name="Rectangle 17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71" name="Rectangle 17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72" name="Line 17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3" name="Line 17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4" name="Line 17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5" name="Line 17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6" name="Line 17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7" name="Freeform 17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8" name="Line 17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9" name="Rectangle 17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0" name="Rectangle 17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1" name="Rectangle 17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82" name="Rectangle 17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3" name="Rectangle 178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4" name="Rectangle 17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85" name="Rectangle 17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86" name="Freeform 1786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7" name="Freeform 17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8" name="Rectangle 1788"/>
            <p:cNvSpPr>
              <a:spLocks noChangeArrowheads="1"/>
            </p:cNvSpPr>
            <p:nvPr/>
          </p:nvSpPr>
          <p:spPr bwMode="auto">
            <a:xfrm>
              <a:off x="15430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9" name="Rectangle 17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0" name="Rectangle 17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91" name="Freeform 17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2" name="Freeform 17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3" name="Freeform 17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4" name="Freeform 17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5" name="Rectangle 17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6" name="Rectangle 180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7" name="Rectangle 1801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98" name="Rectangle 1802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9" name="Rectangle 1803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700" name="Rectangle 18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1" name="Rectangle 180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2" name="Rectangle 1806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3" name="Rectangle 1807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4" name="Rectangle 1808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705" name="Rectangle 18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6" name="Rectangle 181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7" name="Rectangle 1811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8" name="Rectangle 1812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9" name="Rectangle 1813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10" name="Line 18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1" name="Line 18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2" name="Line 18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3" name="Line 18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4" name="Line 2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5" name="Line 2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6" name="Line 2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7" name="Line 2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8" name="Line 2429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9" name="Freeform 243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0" name="Line 243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1" name="Rectangle 2443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22" name="Rectangle 2446"/>
            <p:cNvSpPr>
              <a:spLocks noChangeArrowheads="1"/>
            </p:cNvSpPr>
            <p:nvPr/>
          </p:nvSpPr>
          <p:spPr bwMode="auto">
            <a:xfrm>
              <a:off x="1733550" y="1809750"/>
              <a:ext cx="10318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723" name="Freeform 2447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4" name="Freeform 244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5" name="Rectangle 2450"/>
            <p:cNvSpPr>
              <a:spLocks noChangeArrowheads="1"/>
            </p:cNvSpPr>
            <p:nvPr/>
          </p:nvSpPr>
          <p:spPr bwMode="auto">
            <a:xfrm>
              <a:off x="2447925" y="6016625"/>
              <a:ext cx="46370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practices</a:t>
              </a:r>
              <a:endParaRPr lang="en-US" dirty="0"/>
            </a:p>
          </p:txBody>
        </p:sp>
        <p:sp>
          <p:nvSpPr>
            <p:cNvPr id="726" name="Freeform 245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7" name="Freeform 245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8" name="Freeform 245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9" name="Freeform 245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0" name="Rectangle 2455"/>
            <p:cNvSpPr>
              <a:spLocks noChangeArrowheads="1"/>
            </p:cNvSpPr>
            <p:nvPr/>
          </p:nvSpPr>
          <p:spPr bwMode="auto">
            <a:xfrm>
              <a:off x="8239125" y="2822575"/>
              <a:ext cx="346075" cy="28638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1" name="Rectangle 2456"/>
            <p:cNvSpPr>
              <a:spLocks noChangeArrowheads="1"/>
            </p:cNvSpPr>
            <p:nvPr/>
          </p:nvSpPr>
          <p:spPr bwMode="auto">
            <a:xfrm rot="16200000">
              <a:off x="7441389" y="4104160"/>
              <a:ext cx="1973297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 dirty="0">
                  <a:solidFill>
                    <a:srgbClr val="000000"/>
                  </a:solidFill>
                </a:rPr>
                <a:t>MOSH</a:t>
              </a:r>
              <a:r>
                <a:rPr lang="en-US" sz="1500" dirty="0">
                  <a:solidFill>
                    <a:srgbClr val="000000"/>
                  </a:solidFill>
                </a:rPr>
                <a:t>  </a:t>
              </a:r>
              <a:r>
                <a:rPr lang="en-US" sz="1500" b="1" dirty="0">
                  <a:solidFill>
                    <a:srgbClr val="000000"/>
                  </a:solidFill>
                </a:rPr>
                <a:t>Learning  Hub</a:t>
              </a:r>
              <a:endParaRPr lang="en-US" b="1" dirty="0"/>
            </a:p>
          </p:txBody>
        </p:sp>
        <p:sp>
          <p:nvSpPr>
            <p:cNvPr id="732" name="Freeform 2457"/>
            <p:cNvSpPr>
              <a:spLocks/>
            </p:cNvSpPr>
            <p:nvPr/>
          </p:nvSpPr>
          <p:spPr bwMode="auto">
            <a:xfrm>
              <a:off x="7805738" y="2735263"/>
              <a:ext cx="346075" cy="30384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6" y="3"/>
                </a:cxn>
                <a:cxn ang="0">
                  <a:pos x="27" y="5"/>
                </a:cxn>
                <a:cxn ang="0">
                  <a:pos x="37" y="10"/>
                </a:cxn>
                <a:cxn ang="0">
                  <a:pos x="47" y="17"/>
                </a:cxn>
                <a:cxn ang="0">
                  <a:pos x="56" y="24"/>
                </a:cxn>
                <a:cxn ang="0">
                  <a:pos x="64" y="32"/>
                </a:cxn>
                <a:cxn ang="0">
                  <a:pos x="77" y="47"/>
                </a:cxn>
                <a:cxn ang="0">
                  <a:pos x="90" y="71"/>
                </a:cxn>
                <a:cxn ang="0">
                  <a:pos x="100" y="98"/>
                </a:cxn>
                <a:cxn ang="0">
                  <a:pos x="106" y="128"/>
                </a:cxn>
                <a:cxn ang="0">
                  <a:pos x="108" y="160"/>
                </a:cxn>
                <a:cxn ang="0">
                  <a:pos x="110" y="814"/>
                </a:cxn>
                <a:cxn ang="0">
                  <a:pos x="114" y="845"/>
                </a:cxn>
                <a:cxn ang="0">
                  <a:pos x="122" y="874"/>
                </a:cxn>
                <a:cxn ang="0">
                  <a:pos x="134" y="900"/>
                </a:cxn>
                <a:cxn ang="0">
                  <a:pos x="149" y="922"/>
                </a:cxn>
                <a:cxn ang="0">
                  <a:pos x="157" y="931"/>
                </a:cxn>
                <a:cxn ang="0">
                  <a:pos x="166" y="938"/>
                </a:cxn>
                <a:cxn ang="0">
                  <a:pos x="175" y="945"/>
                </a:cxn>
                <a:cxn ang="0">
                  <a:pos x="186" y="950"/>
                </a:cxn>
                <a:cxn ang="0">
                  <a:pos x="196" y="954"/>
                </a:cxn>
                <a:cxn ang="0">
                  <a:pos x="207" y="956"/>
                </a:cxn>
                <a:cxn ang="0">
                  <a:pos x="218" y="957"/>
                </a:cxn>
                <a:cxn ang="0">
                  <a:pos x="207" y="959"/>
                </a:cxn>
                <a:cxn ang="0">
                  <a:pos x="196" y="961"/>
                </a:cxn>
                <a:cxn ang="0">
                  <a:pos x="186" y="964"/>
                </a:cxn>
                <a:cxn ang="0">
                  <a:pos x="175" y="970"/>
                </a:cxn>
                <a:cxn ang="0">
                  <a:pos x="166" y="977"/>
                </a:cxn>
                <a:cxn ang="0">
                  <a:pos x="157" y="985"/>
                </a:cxn>
                <a:cxn ang="0">
                  <a:pos x="149" y="994"/>
                </a:cxn>
                <a:cxn ang="0">
                  <a:pos x="134" y="1015"/>
                </a:cxn>
                <a:cxn ang="0">
                  <a:pos x="122" y="1041"/>
                </a:cxn>
                <a:cxn ang="0">
                  <a:pos x="114" y="1070"/>
                </a:cxn>
                <a:cxn ang="0">
                  <a:pos x="110" y="1101"/>
                </a:cxn>
                <a:cxn ang="0">
                  <a:pos x="108" y="1755"/>
                </a:cxn>
                <a:cxn ang="0">
                  <a:pos x="106" y="1787"/>
                </a:cxn>
                <a:cxn ang="0">
                  <a:pos x="100" y="1817"/>
                </a:cxn>
                <a:cxn ang="0">
                  <a:pos x="90" y="1844"/>
                </a:cxn>
                <a:cxn ang="0">
                  <a:pos x="77" y="1868"/>
                </a:cxn>
                <a:cxn ang="0">
                  <a:pos x="64" y="1883"/>
                </a:cxn>
                <a:cxn ang="0">
                  <a:pos x="56" y="1891"/>
                </a:cxn>
                <a:cxn ang="0">
                  <a:pos x="47" y="1899"/>
                </a:cxn>
                <a:cxn ang="0">
                  <a:pos x="37" y="1905"/>
                </a:cxn>
                <a:cxn ang="0">
                  <a:pos x="27" y="1910"/>
                </a:cxn>
                <a:cxn ang="0">
                  <a:pos x="16" y="1913"/>
                </a:cxn>
                <a:cxn ang="0">
                  <a:pos x="5" y="1914"/>
                </a:cxn>
              </a:cxnLst>
              <a:rect l="0" t="0" r="r" b="b"/>
              <a:pathLst>
                <a:path w="218" h="1914">
                  <a:moveTo>
                    <a:pt x="0" y="0"/>
                  </a:moveTo>
                  <a:lnTo>
                    <a:pt x="5" y="0"/>
                  </a:lnTo>
                  <a:lnTo>
                    <a:pt x="11" y="2"/>
                  </a:lnTo>
                  <a:lnTo>
                    <a:pt x="16" y="3"/>
                  </a:lnTo>
                  <a:lnTo>
                    <a:pt x="22" y="4"/>
                  </a:lnTo>
                  <a:lnTo>
                    <a:pt x="27" y="5"/>
                  </a:lnTo>
                  <a:lnTo>
                    <a:pt x="32" y="7"/>
                  </a:lnTo>
                  <a:lnTo>
                    <a:pt x="37" y="10"/>
                  </a:lnTo>
                  <a:lnTo>
                    <a:pt x="42" y="13"/>
                  </a:lnTo>
                  <a:lnTo>
                    <a:pt x="47" y="17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61" y="28"/>
                  </a:lnTo>
                  <a:lnTo>
                    <a:pt x="64" y="32"/>
                  </a:lnTo>
                  <a:lnTo>
                    <a:pt x="69" y="37"/>
                  </a:lnTo>
                  <a:lnTo>
                    <a:pt x="77" y="47"/>
                  </a:lnTo>
                  <a:lnTo>
                    <a:pt x="84" y="58"/>
                  </a:lnTo>
                  <a:lnTo>
                    <a:pt x="90" y="71"/>
                  </a:lnTo>
                  <a:lnTo>
                    <a:pt x="96" y="84"/>
                  </a:lnTo>
                  <a:lnTo>
                    <a:pt x="100" y="98"/>
                  </a:lnTo>
                  <a:lnTo>
                    <a:pt x="104" y="113"/>
                  </a:lnTo>
                  <a:lnTo>
                    <a:pt x="106" y="128"/>
                  </a:lnTo>
                  <a:lnTo>
                    <a:pt x="108" y="144"/>
                  </a:lnTo>
                  <a:lnTo>
                    <a:pt x="108" y="160"/>
                  </a:lnTo>
                  <a:lnTo>
                    <a:pt x="108" y="798"/>
                  </a:lnTo>
                  <a:lnTo>
                    <a:pt x="110" y="814"/>
                  </a:lnTo>
                  <a:lnTo>
                    <a:pt x="111" y="830"/>
                  </a:lnTo>
                  <a:lnTo>
                    <a:pt x="114" y="845"/>
                  </a:lnTo>
                  <a:lnTo>
                    <a:pt x="118" y="860"/>
                  </a:lnTo>
                  <a:lnTo>
                    <a:pt x="122" y="874"/>
                  </a:lnTo>
                  <a:lnTo>
                    <a:pt x="127" y="887"/>
                  </a:lnTo>
                  <a:lnTo>
                    <a:pt x="134" y="900"/>
                  </a:lnTo>
                  <a:lnTo>
                    <a:pt x="141" y="911"/>
                  </a:lnTo>
                  <a:lnTo>
                    <a:pt x="149" y="922"/>
                  </a:lnTo>
                  <a:lnTo>
                    <a:pt x="152" y="926"/>
                  </a:lnTo>
                  <a:lnTo>
                    <a:pt x="157" y="931"/>
                  </a:lnTo>
                  <a:lnTo>
                    <a:pt x="162" y="934"/>
                  </a:lnTo>
                  <a:lnTo>
                    <a:pt x="166" y="938"/>
                  </a:lnTo>
                  <a:lnTo>
                    <a:pt x="171" y="941"/>
                  </a:lnTo>
                  <a:lnTo>
                    <a:pt x="175" y="945"/>
                  </a:lnTo>
                  <a:lnTo>
                    <a:pt x="180" y="948"/>
                  </a:lnTo>
                  <a:lnTo>
                    <a:pt x="186" y="950"/>
                  </a:lnTo>
                  <a:lnTo>
                    <a:pt x="191" y="953"/>
                  </a:lnTo>
                  <a:lnTo>
                    <a:pt x="196" y="954"/>
                  </a:lnTo>
                  <a:lnTo>
                    <a:pt x="201" y="955"/>
                  </a:lnTo>
                  <a:lnTo>
                    <a:pt x="207" y="956"/>
                  </a:lnTo>
                  <a:lnTo>
                    <a:pt x="213" y="957"/>
                  </a:lnTo>
                  <a:lnTo>
                    <a:pt x="218" y="957"/>
                  </a:lnTo>
                  <a:lnTo>
                    <a:pt x="213" y="957"/>
                  </a:lnTo>
                  <a:lnTo>
                    <a:pt x="207" y="959"/>
                  </a:lnTo>
                  <a:lnTo>
                    <a:pt x="201" y="960"/>
                  </a:lnTo>
                  <a:lnTo>
                    <a:pt x="196" y="961"/>
                  </a:lnTo>
                  <a:lnTo>
                    <a:pt x="191" y="962"/>
                  </a:lnTo>
                  <a:lnTo>
                    <a:pt x="186" y="964"/>
                  </a:lnTo>
                  <a:lnTo>
                    <a:pt x="180" y="967"/>
                  </a:lnTo>
                  <a:lnTo>
                    <a:pt x="175" y="970"/>
                  </a:lnTo>
                  <a:lnTo>
                    <a:pt x="171" y="974"/>
                  </a:lnTo>
                  <a:lnTo>
                    <a:pt x="166" y="977"/>
                  </a:lnTo>
                  <a:lnTo>
                    <a:pt x="162" y="981"/>
                  </a:lnTo>
                  <a:lnTo>
                    <a:pt x="157" y="985"/>
                  </a:lnTo>
                  <a:lnTo>
                    <a:pt x="152" y="989"/>
                  </a:lnTo>
                  <a:lnTo>
                    <a:pt x="149" y="994"/>
                  </a:lnTo>
                  <a:lnTo>
                    <a:pt x="141" y="1004"/>
                  </a:lnTo>
                  <a:lnTo>
                    <a:pt x="134" y="1015"/>
                  </a:lnTo>
                  <a:lnTo>
                    <a:pt x="127" y="1028"/>
                  </a:lnTo>
                  <a:lnTo>
                    <a:pt x="122" y="1041"/>
                  </a:lnTo>
                  <a:lnTo>
                    <a:pt x="118" y="1055"/>
                  </a:lnTo>
                  <a:lnTo>
                    <a:pt x="114" y="1070"/>
                  </a:lnTo>
                  <a:lnTo>
                    <a:pt x="111" y="1085"/>
                  </a:lnTo>
                  <a:lnTo>
                    <a:pt x="110" y="1101"/>
                  </a:lnTo>
                  <a:lnTo>
                    <a:pt x="108" y="1117"/>
                  </a:lnTo>
                  <a:lnTo>
                    <a:pt x="108" y="1755"/>
                  </a:lnTo>
                  <a:lnTo>
                    <a:pt x="108" y="1771"/>
                  </a:lnTo>
                  <a:lnTo>
                    <a:pt x="106" y="1787"/>
                  </a:lnTo>
                  <a:lnTo>
                    <a:pt x="104" y="1802"/>
                  </a:lnTo>
                  <a:lnTo>
                    <a:pt x="100" y="1817"/>
                  </a:lnTo>
                  <a:lnTo>
                    <a:pt x="96" y="1831"/>
                  </a:lnTo>
                  <a:lnTo>
                    <a:pt x="90" y="1844"/>
                  </a:lnTo>
                  <a:lnTo>
                    <a:pt x="84" y="1857"/>
                  </a:lnTo>
                  <a:lnTo>
                    <a:pt x="77" y="1868"/>
                  </a:lnTo>
                  <a:lnTo>
                    <a:pt x="69" y="1879"/>
                  </a:lnTo>
                  <a:lnTo>
                    <a:pt x="64" y="1883"/>
                  </a:lnTo>
                  <a:lnTo>
                    <a:pt x="61" y="1888"/>
                  </a:lnTo>
                  <a:lnTo>
                    <a:pt x="56" y="1891"/>
                  </a:lnTo>
                  <a:lnTo>
                    <a:pt x="52" y="1896"/>
                  </a:lnTo>
                  <a:lnTo>
                    <a:pt x="47" y="1899"/>
                  </a:lnTo>
                  <a:lnTo>
                    <a:pt x="42" y="1902"/>
                  </a:lnTo>
                  <a:lnTo>
                    <a:pt x="37" y="1905"/>
                  </a:lnTo>
                  <a:lnTo>
                    <a:pt x="32" y="1908"/>
                  </a:lnTo>
                  <a:lnTo>
                    <a:pt x="27" y="1910"/>
                  </a:lnTo>
                  <a:lnTo>
                    <a:pt x="22" y="1911"/>
                  </a:lnTo>
                  <a:lnTo>
                    <a:pt x="16" y="1913"/>
                  </a:lnTo>
                  <a:lnTo>
                    <a:pt x="11" y="1914"/>
                  </a:lnTo>
                  <a:lnTo>
                    <a:pt x="5" y="1914"/>
                  </a:lnTo>
                  <a:lnTo>
                    <a:pt x="0" y="1914"/>
                  </a:lnTo>
                </a:path>
              </a:pathLst>
            </a:custGeom>
            <a:noFill/>
            <a:ln w="11113">
              <a:solidFill>
                <a:srgbClr val="7D7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3" name="Rectangle 245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4" name="Rectangle 245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5" name="Rectangle 246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36" name="Rectangle 246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37" name="Rectangle 246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38" name="Rectangle 246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9" name="Rectangle 246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0" name="Rectangle 246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1" name="Rectangle 246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2" name="Rectangle 246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3" name="Rectangle 246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4" name="Rectangle 246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5" name="Rectangle 247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6" name="Rectangle 247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7" name="Rectangle 247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8" name="Rectangle 247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9" name="Rectangle 247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0" name="Rectangle 247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1" name="Rectangle 247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2" name="Rectangle 247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3" name="Rectangle 247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4" name="Rectangle 247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5" name="Rectangle 248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6" name="Rectangle 248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7" name="Rectangle 248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8" name="Rectangle 248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9" name="Rectangle 248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0" name="Rectangle 248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1" name="Rectangle 248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2" name="Rectangle 248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3" name="Rectangle 248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4" name="Rectangle 248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5" name="Rectangle 249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6" name="Rectangle 249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7" name="Rectangle 249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8" name="Rectangle 249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9" name="Rectangle 249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0" name="Rectangle 249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1" name="Rectangle 249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2" name="Rectangle 249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3" name="Rectangle 249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4" name="Rectangle 249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5" name="Rectangle 250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6" name="Rectangle 250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7" name="Rectangle 250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8" name="Rectangle 250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9" name="Rectangle 2504"/>
            <p:cNvSpPr>
              <a:spLocks noChangeArrowheads="1"/>
            </p:cNvSpPr>
            <p:nvPr/>
          </p:nvSpPr>
          <p:spPr bwMode="auto">
            <a:xfrm>
              <a:off x="6797675" y="4362450"/>
              <a:ext cx="6238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780" name="Rectangle 2505"/>
            <p:cNvSpPr>
              <a:spLocks noChangeArrowheads="1"/>
            </p:cNvSpPr>
            <p:nvPr/>
          </p:nvSpPr>
          <p:spPr bwMode="auto">
            <a:xfrm>
              <a:off x="6480175" y="469582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1" name="Rectangle 2506"/>
            <p:cNvSpPr>
              <a:spLocks noChangeArrowheads="1"/>
            </p:cNvSpPr>
            <p:nvPr/>
          </p:nvSpPr>
          <p:spPr bwMode="auto">
            <a:xfrm>
              <a:off x="6938963" y="500538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2" name="Rectangle 2507"/>
            <p:cNvSpPr>
              <a:spLocks noChangeArrowheads="1"/>
            </p:cNvSpPr>
            <p:nvPr/>
          </p:nvSpPr>
          <p:spPr bwMode="auto">
            <a:xfrm>
              <a:off x="6483350" y="5275263"/>
              <a:ext cx="1231900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783" name="Rectangle 250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4" name="Rectangle 250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5" name="Rectangle 251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86" name="Rectangle 251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7" name="Rectangle 251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8" name="Rectangle 251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9" name="Rectangle 251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0" name="Rectangle 251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1" name="Rectangle 251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2" name="Rectangle 251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3" name="Rectangle 251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4" name="Rectangle 251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5" name="Rectangle 252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6" name="Rectangle 252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7" name="Rectangle 252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8" name="Rectangle 252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9" name="Rectangle 252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0" name="Rectangle 252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1" name="Rectangle 252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2" name="Rectangle 252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3" name="Rectangle 252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4" name="Rectangle 252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5" name="Rectangle 253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6" name="Rectangle 253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7" name="Rectangle 253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8" name="Rectangle 253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9" name="Rectangle 253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0" name="Rectangle 253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1" name="Rectangle 253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2" name="Rectangle 253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3" name="Rectangle 253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4" name="Rectangle 253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5" name="Rectangle 254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6" name="Rectangle 254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7" name="Rectangle 254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8" name="Rectangle 254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9" name="Rectangle 254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0" name="Rectangle 254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1" name="Rectangle 254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2" name="Rectangle 254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23" name="Rectangle 254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4" name="Rectangle 254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5" name="Rectangle 255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6" name="Rectangle 255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7" name="Rectangle 255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4</a:t>
              </a:r>
              <a:endParaRPr lang="en-US" dirty="0"/>
            </a:p>
          </p:txBody>
        </p:sp>
        <p:sp>
          <p:nvSpPr>
            <p:cNvPr id="828" name="Rectangle 2553"/>
            <p:cNvSpPr>
              <a:spLocks noChangeArrowheads="1"/>
            </p:cNvSpPr>
            <p:nvPr/>
          </p:nvSpPr>
          <p:spPr bwMode="auto">
            <a:xfrm>
              <a:off x="1941513" y="5391150"/>
              <a:ext cx="4445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Dust </a:t>
              </a:r>
              <a:endParaRPr lang="en-US" dirty="0"/>
            </a:p>
          </p:txBody>
        </p:sp>
        <p:sp>
          <p:nvSpPr>
            <p:cNvPr id="829" name="Rectangle 2554"/>
            <p:cNvSpPr>
              <a:spLocks noChangeArrowheads="1"/>
            </p:cNvSpPr>
            <p:nvPr/>
          </p:nvSpPr>
          <p:spPr bwMode="auto">
            <a:xfrm>
              <a:off x="3644900" y="5403850"/>
              <a:ext cx="4889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Noise</a:t>
              </a:r>
              <a:endParaRPr lang="en-US" dirty="0"/>
            </a:p>
          </p:txBody>
        </p:sp>
        <p:sp>
          <p:nvSpPr>
            <p:cNvPr id="830" name="Rectangle 2555"/>
            <p:cNvSpPr>
              <a:spLocks noChangeArrowheads="1"/>
            </p:cNvSpPr>
            <p:nvPr/>
          </p:nvSpPr>
          <p:spPr bwMode="auto">
            <a:xfrm>
              <a:off x="5237163" y="5403850"/>
              <a:ext cx="41116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FOG</a:t>
              </a:r>
              <a:endParaRPr lang="en-US" dirty="0"/>
            </a:p>
          </p:txBody>
        </p:sp>
        <p:sp>
          <p:nvSpPr>
            <p:cNvPr id="831" name="Rectangle 2556"/>
            <p:cNvSpPr>
              <a:spLocks noChangeArrowheads="1"/>
            </p:cNvSpPr>
            <p:nvPr/>
          </p:nvSpPr>
          <p:spPr bwMode="auto">
            <a:xfrm>
              <a:off x="6910388" y="5391150"/>
              <a:ext cx="40163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T&amp;M</a:t>
              </a:r>
              <a:endParaRPr lang="en-US" dirty="0"/>
            </a:p>
          </p:txBody>
        </p:sp>
        <p:sp>
          <p:nvSpPr>
            <p:cNvPr id="832" name="Rectangle 255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3" name="Rectangle 256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4" name="Rectangle 2561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5" name="Rectangle 256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6" name="Rectangle 256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7" name="Rectangle 2564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8" name="Rectangle 256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9" name="Rectangle 256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0" name="Rectangle 256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1" name="Rectangle 256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2" name="Rectangle 256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3" name="Rectangle 257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4" name="Rectangle 257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5" name="Rectangle 257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6" name="Rectangle 257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7" name="Rectangle 257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8" name="Rectangle 257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9" name="Rectangle 257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0" name="Rectangle 257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1" name="Rectangle 257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2" name="Rectangle 257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3" name="Rectangle 258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4" name="Rectangle 258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5" name="Rectangle 258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6" name="Rectangle 258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7" name="Rectangle 2584"/>
            <p:cNvSpPr>
              <a:spLocks noChangeArrowheads="1"/>
            </p:cNvSpPr>
            <p:nvPr/>
          </p:nvSpPr>
          <p:spPr bwMode="auto">
            <a:xfrm>
              <a:off x="5940425" y="162877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8" name="Rectangle 258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9" name="Rectangle 258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0" name="Rectangle 258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1" name="Rectangle 258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2" name="Rectangle 258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3" name="Rectangle 259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4" name="Rectangle 259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5" name="Rectangle 259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6" name="Rectangle 259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7" name="Rectangle 259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8" name="Rectangle 259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9" name="Rectangle 259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0" name="Rectangle 259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1" name="Rectangle 259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2" name="Rectangle 259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3" name="Rectangle 260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4" name="Rectangle 260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5" name="Rectangle 260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6" name="Rectangle 260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7" name="Rectangle 260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8" name="Rectangle 2605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9" name="Rectangle 2606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0" name="Rectangle 2607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1" name="Rectangle 2609"/>
            <p:cNvSpPr>
              <a:spLocks noChangeArrowheads="1"/>
            </p:cNvSpPr>
            <p:nvPr/>
          </p:nvSpPr>
          <p:spPr bwMode="auto">
            <a:xfrm>
              <a:off x="5940425" y="1628775"/>
              <a:ext cx="15763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Task Force</a:t>
              </a:r>
              <a:endParaRPr lang="en-US" dirty="0"/>
            </a:p>
          </p:txBody>
        </p:sp>
        <p:sp>
          <p:nvSpPr>
            <p:cNvPr id="882" name="Rectangle 2610"/>
            <p:cNvSpPr>
              <a:spLocks noChangeArrowheads="1"/>
            </p:cNvSpPr>
            <p:nvPr/>
          </p:nvSpPr>
          <p:spPr bwMode="auto">
            <a:xfrm>
              <a:off x="3733800" y="2060575"/>
              <a:ext cx="1871663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3" name="Rectangle 2557"/>
            <p:cNvSpPr>
              <a:spLocks noChangeArrowheads="1"/>
            </p:cNvSpPr>
            <p:nvPr/>
          </p:nvSpPr>
          <p:spPr bwMode="auto">
            <a:xfrm>
              <a:off x="3851275" y="2205038"/>
              <a:ext cx="16652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500" dirty="0">
                  <a:solidFill>
                    <a:srgbClr val="000000"/>
                  </a:solidFill>
                </a:rPr>
                <a:t>Chamber Executive</a:t>
              </a:r>
              <a:endParaRPr lang="en-US" dirty="0"/>
            </a:p>
          </p:txBody>
        </p:sp>
        <p:sp>
          <p:nvSpPr>
            <p:cNvPr id="884" name="Rectangle 2607"/>
            <p:cNvSpPr>
              <a:spLocks noChangeArrowheads="1"/>
            </p:cNvSpPr>
            <p:nvPr/>
          </p:nvSpPr>
          <p:spPr bwMode="auto">
            <a:xfrm>
              <a:off x="6118236" y="2857496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ZA" sz="1200" dirty="0" smtClean="0"/>
                <a:t>Learning Hub Advisory Committee</a:t>
              </a:r>
              <a:endParaRPr lang="en-ZA" sz="1200" dirty="0"/>
            </a:p>
          </p:txBody>
        </p:sp>
        <p:cxnSp>
          <p:nvCxnSpPr>
            <p:cNvPr id="885" name="Straight Connector 884"/>
            <p:cNvCxnSpPr>
              <a:stCxn id="886" idx="3"/>
              <a:endCxn id="884" idx="1"/>
            </p:cNvCxnSpPr>
            <p:nvPr/>
          </p:nvCxnSpPr>
          <p:spPr>
            <a:xfrm>
              <a:off x="6015850" y="3117053"/>
              <a:ext cx="102386" cy="793"/>
            </a:xfrm>
            <a:prstGeom prst="line">
              <a:avLst/>
            </a:prstGeom>
            <a:ln w="254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Our Brief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57200" y="1524000"/>
            <a:ext cx="8281292" cy="4306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Find the Leading Practice(s) that have the highest potential for reducing uncontrolled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falls of ground and facilitate eager adoption thereof by the rest of the industry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>
            <a:stCxn id="22" idx="3"/>
          </p:cNvCxnSpPr>
          <p:nvPr/>
        </p:nvCxnSpPr>
        <p:spPr>
          <a:xfrm flipV="1">
            <a:off x="6184004" y="2743200"/>
            <a:ext cx="597796" cy="794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FOG Adoption Team Structure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405754" y="1447800"/>
            <a:ext cx="3455987" cy="1085850"/>
          </a:xfrm>
          <a:prstGeom prst="rect">
            <a:avLst/>
          </a:prstGeom>
          <a:solidFill>
            <a:srgbClr val="C0C0C0">
              <a:alpha val="17999"/>
            </a:srgbClr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/>
              <a:t>Chamber of Mines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/>
              <a:t>MOSH Learning Hub</a:t>
            </a:r>
            <a:endParaRPr lang="en-US" sz="1600" b="1" dirty="0"/>
          </a:p>
          <a:p>
            <a:pPr algn="ctr">
              <a:spcBef>
                <a:spcPct val="50000"/>
              </a:spcBef>
            </a:pPr>
            <a:endParaRPr lang="en-US" sz="1600" dirty="0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2223191" y="2262187"/>
            <a:ext cx="1871663" cy="963613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FOG Adoption Manager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A van Zyl</a:t>
            </a: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424554" y="3629025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ARM 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R Kersten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2151754" y="3643312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Harmony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K Brentley</a:t>
            </a:r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3862285" y="3643312"/>
            <a:ext cx="1583804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Gold Fields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Vacant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3880169" y="4421807"/>
            <a:ext cx="1585913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Lonmin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M du Plessis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5545035" y="3641725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AGA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G Dukes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4312341" y="2262187"/>
            <a:ext cx="1871663" cy="963613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FOG Adoption Manager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D Adams</a:t>
            </a:r>
          </a:p>
        </p:txBody>
      </p:sp>
      <p:sp>
        <p:nvSpPr>
          <p:cNvPr id="23" name="Text Box 44"/>
          <p:cNvSpPr txBox="1">
            <a:spLocks noChangeArrowheads="1"/>
          </p:cNvSpPr>
          <p:nvPr/>
        </p:nvSpPr>
        <p:spPr bwMode="auto">
          <a:xfrm>
            <a:off x="424554" y="4421187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AA Plat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K  le Bron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Text Box 45"/>
          <p:cNvSpPr txBox="1">
            <a:spLocks noChangeArrowheads="1"/>
          </p:cNvSpPr>
          <p:nvPr/>
        </p:nvSpPr>
        <p:spPr bwMode="auto">
          <a:xfrm>
            <a:off x="2134291" y="4421187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Xstrata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W v Aarde</a:t>
            </a:r>
          </a:p>
        </p:txBody>
      </p:sp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7264396" y="3629719"/>
            <a:ext cx="1584325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EXXARO</a:t>
            </a:r>
            <a:endParaRPr lang="en-US" sz="16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S Roos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Text Box 47"/>
          <p:cNvSpPr txBox="1">
            <a:spLocks noChangeArrowheads="1"/>
          </p:cNvSpPr>
          <p:nvPr/>
        </p:nvSpPr>
        <p:spPr bwMode="auto">
          <a:xfrm>
            <a:off x="5536353" y="5213895"/>
            <a:ext cx="1585913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BRMO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K  Kabaah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Text Box 48"/>
          <p:cNvSpPr txBox="1">
            <a:spLocks noChangeArrowheads="1"/>
          </p:cNvSpPr>
          <p:nvPr/>
        </p:nvSpPr>
        <p:spPr bwMode="auto">
          <a:xfrm>
            <a:off x="5545035" y="441960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Impala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E du Toit</a:t>
            </a:r>
          </a:p>
        </p:txBody>
      </p:sp>
      <p:sp>
        <p:nvSpPr>
          <p:cNvPr id="28" name="Text Box 49"/>
          <p:cNvSpPr txBox="1">
            <a:spLocks noChangeArrowheads="1"/>
          </p:cNvSpPr>
          <p:nvPr/>
        </p:nvSpPr>
        <p:spPr bwMode="auto">
          <a:xfrm>
            <a:off x="424554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NUM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W Lipinsky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Text Box 50"/>
          <p:cNvSpPr txBox="1">
            <a:spLocks noChangeArrowheads="1"/>
          </p:cNvSpPr>
          <p:nvPr/>
        </p:nvSpPr>
        <p:spPr bwMode="auto">
          <a:xfrm>
            <a:off x="2134291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Solidarity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L McMaster</a:t>
            </a:r>
          </a:p>
        </p:txBody>
      </p:sp>
      <p:sp>
        <p:nvSpPr>
          <p:cNvPr id="30" name="Text Box 51"/>
          <p:cNvSpPr txBox="1">
            <a:spLocks noChangeArrowheads="1"/>
          </p:cNvSpPr>
          <p:nvPr/>
        </p:nvSpPr>
        <p:spPr bwMode="auto">
          <a:xfrm>
            <a:off x="3862025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UASA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A v Heerden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Text Box 52"/>
          <p:cNvSpPr txBox="1">
            <a:spLocks noChangeArrowheads="1"/>
          </p:cNvSpPr>
          <p:nvPr/>
        </p:nvSpPr>
        <p:spPr bwMode="auto">
          <a:xfrm>
            <a:off x="7265189" y="5213350"/>
            <a:ext cx="1582738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BECSA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</a:rPr>
              <a:t>D Neal</a:t>
            </a:r>
          </a:p>
        </p:txBody>
      </p:sp>
      <p:sp>
        <p:nvSpPr>
          <p:cNvPr id="32" name="Line 54"/>
          <p:cNvSpPr>
            <a:spLocks noChangeShapeType="1"/>
          </p:cNvSpPr>
          <p:nvPr/>
        </p:nvSpPr>
        <p:spPr bwMode="auto">
          <a:xfrm>
            <a:off x="1215129" y="3413125"/>
            <a:ext cx="6842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3" name="Line 56"/>
          <p:cNvSpPr>
            <a:spLocks noChangeShapeType="1"/>
          </p:cNvSpPr>
          <p:nvPr/>
        </p:nvSpPr>
        <p:spPr bwMode="auto">
          <a:xfrm>
            <a:off x="121512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4" name="Line 57"/>
          <p:cNvSpPr>
            <a:spLocks noChangeShapeType="1"/>
          </p:cNvSpPr>
          <p:nvPr/>
        </p:nvSpPr>
        <p:spPr bwMode="auto">
          <a:xfrm>
            <a:off x="287247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5" name="Line 58"/>
          <p:cNvSpPr>
            <a:spLocks noChangeShapeType="1"/>
          </p:cNvSpPr>
          <p:nvPr/>
        </p:nvSpPr>
        <p:spPr bwMode="auto">
          <a:xfrm>
            <a:off x="459967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6" name="Line 59"/>
          <p:cNvSpPr>
            <a:spLocks noChangeShapeType="1"/>
          </p:cNvSpPr>
          <p:nvPr/>
        </p:nvSpPr>
        <p:spPr bwMode="auto">
          <a:xfrm>
            <a:off x="625702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7" name="Line 60"/>
          <p:cNvSpPr>
            <a:spLocks noChangeShapeType="1"/>
          </p:cNvSpPr>
          <p:nvPr/>
        </p:nvSpPr>
        <p:spPr bwMode="auto">
          <a:xfrm>
            <a:off x="8057254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8" name="Line 61"/>
          <p:cNvSpPr>
            <a:spLocks noChangeShapeType="1"/>
          </p:cNvSpPr>
          <p:nvPr/>
        </p:nvSpPr>
        <p:spPr bwMode="auto">
          <a:xfrm>
            <a:off x="4193279" y="2549525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9" name="Line 62"/>
          <p:cNvSpPr>
            <a:spLocks noChangeShapeType="1"/>
          </p:cNvSpPr>
          <p:nvPr/>
        </p:nvSpPr>
        <p:spPr bwMode="auto">
          <a:xfrm>
            <a:off x="4096441" y="2549525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40" name="Text Box 63"/>
          <p:cNvSpPr txBox="1">
            <a:spLocks noChangeArrowheads="1"/>
          </p:cNvSpPr>
          <p:nvPr/>
        </p:nvSpPr>
        <p:spPr bwMode="auto">
          <a:xfrm>
            <a:off x="7264396" y="4421807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Sasol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K Louw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Text Box 43"/>
          <p:cNvSpPr txBox="1">
            <a:spLocks noChangeArrowheads="1"/>
          </p:cNvSpPr>
          <p:nvPr/>
        </p:nvSpPr>
        <p:spPr bwMode="auto">
          <a:xfrm>
            <a:off x="6629400" y="2214553"/>
            <a:ext cx="2252663" cy="954107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FOG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Adoption Specialist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C Legodi</a:t>
            </a:r>
            <a:endParaRPr lang="en-US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200" b="1" dirty="0" smtClean="0"/>
              <a:t>MOSH – FOG COPA Arrangements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-990600" y="838200"/>
            <a:ext cx="8424936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ZA" sz="2600" b="1" dirty="0" smtClean="0">
              <a:latin typeface="+mn-lt"/>
              <a:cs typeface="+mn-cs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33400" y="1066800"/>
            <a:ext cx="83820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292929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68313" y="1412776"/>
            <a:ext cx="8497911" cy="4706704"/>
            <a:chOff x="468313" y="1412776"/>
            <a:chExt cx="8497911" cy="4706704"/>
          </a:xfrm>
        </p:grpSpPr>
        <p:sp>
          <p:nvSpPr>
            <p:cNvPr id="14" name="Rectangle 40"/>
            <p:cNvSpPr>
              <a:spLocks noChangeArrowheads="1"/>
            </p:cNvSpPr>
            <p:nvPr/>
          </p:nvSpPr>
          <p:spPr bwMode="auto">
            <a:xfrm>
              <a:off x="2217738" y="3600450"/>
              <a:ext cx="1655762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  <a:p>
              <a:pPr algn="ctr"/>
              <a:endParaRPr lang="en-US" b="1" dirty="0"/>
            </a:p>
          </p:txBody>
        </p:sp>
        <p:sp>
          <p:nvSpPr>
            <p:cNvPr id="15" name="Rectangle 41"/>
            <p:cNvSpPr>
              <a:spLocks noChangeArrowheads="1"/>
            </p:cNvSpPr>
            <p:nvPr/>
          </p:nvSpPr>
          <p:spPr bwMode="auto">
            <a:xfrm>
              <a:off x="3886200" y="3600450"/>
              <a:ext cx="1728788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17" name="Rectangle 38"/>
            <p:cNvSpPr>
              <a:spLocks noChangeArrowheads="1"/>
            </p:cNvSpPr>
            <p:nvPr/>
          </p:nvSpPr>
          <p:spPr bwMode="auto">
            <a:xfrm>
              <a:off x="468313" y="3600450"/>
              <a:ext cx="1728787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19" name="Rectangle 36"/>
            <p:cNvSpPr>
              <a:spLocks noChangeArrowheads="1"/>
            </p:cNvSpPr>
            <p:nvPr/>
          </p:nvSpPr>
          <p:spPr bwMode="auto">
            <a:xfrm>
              <a:off x="3898900" y="3600450"/>
              <a:ext cx="1728788" cy="2449513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3743325" y="2205038"/>
              <a:ext cx="1871663" cy="963612"/>
            </a:xfrm>
            <a:prstGeom prst="rect">
              <a:avLst/>
            </a:prstGeom>
            <a:solidFill>
              <a:schemeClr val="accent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/>
                <a:t>FOG Adoption Team Manager</a:t>
              </a:r>
            </a:p>
            <a:p>
              <a:pPr algn="ctr">
                <a:spcBef>
                  <a:spcPct val="50000"/>
                </a:spcBef>
              </a:pPr>
              <a:r>
                <a:rPr lang="en-US" sz="1600" dirty="0"/>
                <a:t>A van Zyl</a:t>
              </a: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3968115" y="36577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EXXARO</a:t>
              </a:r>
              <a:endParaRPr lang="en-US" sz="1600" dirty="0"/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3968115" y="402457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/>
                <a:t>SASOL</a:t>
              </a:r>
              <a:endParaRPr lang="en-US" sz="1600" dirty="0"/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1331913" y="3357563"/>
              <a:ext cx="6804025" cy="269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" name="Line 27"/>
            <p:cNvSpPr>
              <a:spLocks noChangeShapeType="1"/>
            </p:cNvSpPr>
            <p:nvPr/>
          </p:nvSpPr>
          <p:spPr bwMode="auto">
            <a:xfrm flipH="1">
              <a:off x="1330325" y="3357563"/>
              <a:ext cx="1588" cy="2428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>
              <a:off x="295116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" name="Line 29"/>
            <p:cNvSpPr>
              <a:spLocks noChangeShapeType="1"/>
            </p:cNvSpPr>
            <p:nvPr/>
          </p:nvSpPr>
          <p:spPr bwMode="auto">
            <a:xfrm>
              <a:off x="467836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633571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Line 31"/>
            <p:cNvSpPr>
              <a:spLocks noChangeShapeType="1"/>
            </p:cNvSpPr>
            <p:nvPr/>
          </p:nvSpPr>
          <p:spPr bwMode="auto">
            <a:xfrm>
              <a:off x="8135938" y="3384550"/>
              <a:ext cx="36462" cy="14126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4678363" y="31686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" name="Text Box 35"/>
            <p:cNvSpPr txBox="1">
              <a:spLocks noChangeArrowheads="1"/>
            </p:cNvSpPr>
            <p:nvPr/>
          </p:nvSpPr>
          <p:spPr bwMode="auto">
            <a:xfrm>
              <a:off x="7380312" y="4804087"/>
              <a:ext cx="1585912" cy="338554"/>
            </a:xfrm>
            <a:prstGeom prst="rect">
              <a:avLst/>
            </a:prstGeom>
            <a:solidFill>
              <a:srgbClr val="C0C0C0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/>
                <a:t>N-Cape?</a:t>
              </a:r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4391025" y="5726113"/>
              <a:ext cx="831850" cy="366712"/>
            </a:xfrm>
            <a:prstGeom prst="rect">
              <a:avLst/>
            </a:prstGeom>
            <a:solidFill>
              <a:schemeClr val="bg2">
                <a:lumMod val="75000"/>
                <a:alpha val="36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COAL</a:t>
              </a:r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862013" y="5726113"/>
              <a:ext cx="844550" cy="366712"/>
            </a:xfrm>
            <a:prstGeom prst="rect">
              <a:avLst/>
            </a:prstGeom>
            <a:solidFill>
              <a:srgbClr val="FFFF00">
                <a:alpha val="71000"/>
              </a:srgbClr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GOLD</a:t>
              </a:r>
            </a:p>
          </p:txBody>
        </p:sp>
        <p:sp>
          <p:nvSpPr>
            <p:cNvPr id="33" name="Rectangle 42"/>
            <p:cNvSpPr>
              <a:spLocks noChangeArrowheads="1"/>
            </p:cNvSpPr>
            <p:nvPr/>
          </p:nvSpPr>
          <p:spPr bwMode="auto">
            <a:xfrm>
              <a:off x="2316162" y="5726112"/>
              <a:ext cx="1463750" cy="367184"/>
            </a:xfrm>
            <a:prstGeom prst="rect">
              <a:avLst/>
            </a:prstGeom>
            <a:solidFill>
              <a:srgbClr val="CC66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b="1" dirty="0"/>
                <a:t>BUSHVELD</a:t>
              </a:r>
            </a:p>
          </p:txBody>
        </p:sp>
        <p:sp>
          <p:nvSpPr>
            <p:cNvPr id="34" name="Rectangle 43"/>
            <p:cNvSpPr>
              <a:spLocks noChangeArrowheads="1"/>
            </p:cNvSpPr>
            <p:nvPr/>
          </p:nvSpPr>
          <p:spPr bwMode="auto">
            <a:xfrm>
              <a:off x="1331640" y="1412776"/>
              <a:ext cx="70625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COPA’s for the </a:t>
              </a:r>
              <a:r>
                <a:rPr lang="en-US" b="1" dirty="0" smtClean="0"/>
                <a:t>Introduction and Adoption of Leading Practices</a:t>
              </a:r>
              <a:endParaRPr lang="en-US" b="1" dirty="0"/>
            </a:p>
          </p:txBody>
        </p:sp>
        <p:sp>
          <p:nvSpPr>
            <p:cNvPr id="35" name="Text Box 25"/>
            <p:cNvSpPr txBox="1">
              <a:spLocks noChangeArrowheads="1"/>
            </p:cNvSpPr>
            <p:nvPr/>
          </p:nvSpPr>
          <p:spPr bwMode="auto">
            <a:xfrm>
              <a:off x="3968115" y="437020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TOTAL</a:t>
              </a:r>
              <a:endParaRPr lang="en-US" sz="1600" dirty="0"/>
            </a:p>
          </p:txBody>
        </p:sp>
        <p:sp>
          <p:nvSpPr>
            <p:cNvPr id="36" name="Text Box 25"/>
            <p:cNvSpPr txBox="1">
              <a:spLocks noChangeArrowheads="1"/>
            </p:cNvSpPr>
            <p:nvPr/>
          </p:nvSpPr>
          <p:spPr bwMode="auto">
            <a:xfrm>
              <a:off x="3968115" y="471584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ANGLO</a:t>
              </a:r>
              <a:endParaRPr lang="en-US" sz="1600" dirty="0"/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3968115" y="506148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BHP</a:t>
              </a:r>
              <a:endParaRPr lang="en-US" sz="1600" dirty="0"/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3968115" y="54071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OTHERS</a:t>
              </a:r>
              <a:endParaRPr lang="en-US" sz="1600" dirty="0"/>
            </a:p>
          </p:txBody>
        </p:sp>
        <p:sp>
          <p:nvSpPr>
            <p:cNvPr id="39" name="Rectangle 40"/>
            <p:cNvSpPr>
              <a:spLocks noChangeArrowheads="1"/>
            </p:cNvSpPr>
            <p:nvPr/>
          </p:nvSpPr>
          <p:spPr bwMode="auto">
            <a:xfrm>
              <a:off x="5652120" y="3606924"/>
              <a:ext cx="1655762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  <a:p>
              <a:pPr algn="ctr"/>
              <a:endParaRPr lang="en-US" b="1" dirty="0"/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5995144" y="5750148"/>
              <a:ext cx="979755" cy="369332"/>
            </a:xfrm>
            <a:prstGeom prst="rect">
              <a:avLst/>
            </a:prstGeom>
            <a:solidFill>
              <a:srgbClr val="09E533">
                <a:alpha val="51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E-LIMB</a:t>
              </a:r>
              <a:endParaRPr lang="en-US" b="1" dirty="0"/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539552" y="36450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GOLD FIELDS</a:t>
              </a:r>
              <a:endParaRPr lang="en-US" sz="1600" dirty="0"/>
            </a:p>
          </p:txBody>
        </p:sp>
        <p:sp>
          <p:nvSpPr>
            <p:cNvPr id="42" name="Text Box 25"/>
            <p:cNvSpPr txBox="1">
              <a:spLocks noChangeArrowheads="1"/>
            </p:cNvSpPr>
            <p:nvPr/>
          </p:nvSpPr>
          <p:spPr bwMode="auto">
            <a:xfrm>
              <a:off x="539552" y="400506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AGA</a:t>
              </a:r>
              <a:endParaRPr lang="en-US" sz="1600" dirty="0"/>
            </a:p>
          </p:txBody>
        </p:sp>
        <p:sp>
          <p:nvSpPr>
            <p:cNvPr id="43" name="Text Box 25"/>
            <p:cNvSpPr txBox="1">
              <a:spLocks noChangeArrowheads="1"/>
            </p:cNvSpPr>
            <p:nvPr/>
          </p:nvSpPr>
          <p:spPr bwMode="auto">
            <a:xfrm>
              <a:off x="539552" y="434900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HARMONY</a:t>
              </a:r>
              <a:endParaRPr lang="en-US" sz="1600" dirty="0"/>
            </a:p>
          </p:txBody>
        </p:sp>
        <p:sp>
          <p:nvSpPr>
            <p:cNvPr id="44" name="Text Box 25"/>
            <p:cNvSpPr txBox="1">
              <a:spLocks noChangeArrowheads="1"/>
            </p:cNvSpPr>
            <p:nvPr/>
          </p:nvSpPr>
          <p:spPr bwMode="auto">
            <a:xfrm>
              <a:off x="539552" y="469463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DRD GOLD</a:t>
              </a:r>
              <a:endParaRPr lang="en-US" sz="1600" dirty="0"/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539552" y="504027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R. URANIUM</a:t>
              </a:r>
              <a:endParaRPr lang="en-US" sz="1600" dirty="0"/>
            </a:p>
          </p:txBody>
        </p:sp>
        <p:sp>
          <p:nvSpPr>
            <p:cNvPr id="46" name="Text Box 25"/>
            <p:cNvSpPr txBox="1">
              <a:spLocks noChangeArrowheads="1"/>
            </p:cNvSpPr>
            <p:nvPr/>
          </p:nvSpPr>
          <p:spPr bwMode="auto">
            <a:xfrm>
              <a:off x="539552" y="538591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SIMMERS</a:t>
              </a:r>
              <a:endParaRPr lang="en-US" sz="1600" dirty="0"/>
            </a:p>
          </p:txBody>
        </p:sp>
        <p:sp>
          <p:nvSpPr>
            <p:cNvPr id="47" name="Text Box 20"/>
            <p:cNvSpPr txBox="1">
              <a:spLocks noChangeArrowheads="1"/>
            </p:cNvSpPr>
            <p:nvPr/>
          </p:nvSpPr>
          <p:spPr bwMode="auto">
            <a:xfrm>
              <a:off x="2267744" y="36450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LONMIN</a:t>
              </a:r>
              <a:endParaRPr lang="en-US" sz="1600" dirty="0"/>
            </a:p>
          </p:txBody>
        </p:sp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2267744" y="4003362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ANGLO PLAT</a:t>
              </a:r>
              <a:endParaRPr lang="en-US" sz="1600" dirty="0"/>
            </a:p>
          </p:txBody>
        </p:sp>
        <p:sp>
          <p:nvSpPr>
            <p:cNvPr id="49" name="Text Box 25"/>
            <p:cNvSpPr txBox="1">
              <a:spLocks noChangeArrowheads="1"/>
            </p:cNvSpPr>
            <p:nvPr/>
          </p:nvSpPr>
          <p:spPr bwMode="auto">
            <a:xfrm>
              <a:off x="2267744" y="434900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UNION</a:t>
              </a:r>
              <a:endParaRPr lang="en-US" sz="1600" dirty="0"/>
            </a:p>
          </p:txBody>
        </p:sp>
        <p:sp>
          <p:nvSpPr>
            <p:cNvPr id="50" name="Text Box 25"/>
            <p:cNvSpPr txBox="1">
              <a:spLocks noChangeArrowheads="1"/>
            </p:cNvSpPr>
            <p:nvPr/>
          </p:nvSpPr>
          <p:spPr bwMode="auto">
            <a:xfrm>
              <a:off x="2267744" y="469463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E Plats</a:t>
              </a:r>
              <a:endParaRPr lang="en-US" sz="1600" dirty="0"/>
            </a:p>
          </p:txBody>
        </p: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2267744" y="504027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XSTRATA</a:t>
              </a:r>
              <a:endParaRPr lang="en-US" sz="1600" dirty="0"/>
            </a:p>
          </p:txBody>
        </p:sp>
        <p:sp>
          <p:nvSpPr>
            <p:cNvPr id="52" name="Text Box 25"/>
            <p:cNvSpPr txBox="1">
              <a:spLocks noChangeArrowheads="1"/>
            </p:cNvSpPr>
            <p:nvPr/>
          </p:nvSpPr>
          <p:spPr bwMode="auto">
            <a:xfrm>
              <a:off x="2267744" y="538591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OTHERS</a:t>
              </a:r>
              <a:endParaRPr lang="en-US" sz="1600" dirty="0"/>
            </a:p>
          </p:txBody>
        </p:sp>
        <p:sp>
          <p:nvSpPr>
            <p:cNvPr id="53" name="Text Box 20"/>
            <p:cNvSpPr txBox="1">
              <a:spLocks noChangeArrowheads="1"/>
            </p:cNvSpPr>
            <p:nvPr/>
          </p:nvSpPr>
          <p:spPr bwMode="auto">
            <a:xfrm>
              <a:off x="5677520" y="364672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ANGLO PLAT</a:t>
              </a:r>
              <a:endParaRPr lang="en-US" sz="1600" dirty="0"/>
            </a:p>
          </p:txBody>
        </p:sp>
        <p:sp>
          <p:nvSpPr>
            <p:cNvPr id="54" name="Text Box 25"/>
            <p:cNvSpPr txBox="1">
              <a:spLocks noChangeArrowheads="1"/>
            </p:cNvSpPr>
            <p:nvPr/>
          </p:nvSpPr>
          <p:spPr bwMode="auto">
            <a:xfrm>
              <a:off x="5677520" y="400506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IMPLATS</a:t>
              </a:r>
              <a:endParaRPr lang="en-US" sz="1600" dirty="0"/>
            </a:p>
          </p:txBody>
        </p:sp>
        <p:sp>
          <p:nvSpPr>
            <p:cNvPr id="55" name="Text Box 25"/>
            <p:cNvSpPr txBox="1">
              <a:spLocks noChangeArrowheads="1"/>
            </p:cNvSpPr>
            <p:nvPr/>
          </p:nvSpPr>
          <p:spPr bwMode="auto">
            <a:xfrm>
              <a:off x="5677520" y="4350702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ASA</a:t>
              </a:r>
              <a:endParaRPr lang="en-US" sz="1600" dirty="0"/>
            </a:p>
          </p:txBody>
        </p:sp>
        <p:sp>
          <p:nvSpPr>
            <p:cNvPr id="56" name="Text Box 25"/>
            <p:cNvSpPr txBox="1">
              <a:spLocks noChangeArrowheads="1"/>
            </p:cNvSpPr>
            <p:nvPr/>
          </p:nvSpPr>
          <p:spPr bwMode="auto">
            <a:xfrm>
              <a:off x="5677520" y="469634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ARM</a:t>
              </a:r>
              <a:endParaRPr lang="en-US" sz="1600" dirty="0"/>
            </a:p>
          </p:txBody>
        </p:sp>
        <p:sp>
          <p:nvSpPr>
            <p:cNvPr id="57" name="Text Box 25"/>
            <p:cNvSpPr txBox="1">
              <a:spLocks noChangeArrowheads="1"/>
            </p:cNvSpPr>
            <p:nvPr/>
          </p:nvSpPr>
          <p:spPr bwMode="auto">
            <a:xfrm>
              <a:off x="5677520" y="504197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E. CHROME</a:t>
              </a:r>
              <a:endParaRPr lang="en-US" sz="1600" dirty="0"/>
            </a:p>
          </p:txBody>
        </p:sp>
        <p:sp>
          <p:nvSpPr>
            <p:cNvPr id="58" name="Text Box 25"/>
            <p:cNvSpPr txBox="1">
              <a:spLocks noChangeArrowheads="1"/>
            </p:cNvSpPr>
            <p:nvPr/>
          </p:nvSpPr>
          <p:spPr bwMode="auto">
            <a:xfrm>
              <a:off x="5677520" y="538761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/>
                <a:t>NKOMATI</a:t>
              </a:r>
              <a:endParaRPr lang="en-US" sz="1600" dirty="0"/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 Team Activities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0" y="1143000"/>
            <a:ext cx="9144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219200"/>
            <a:ext cx="8424936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FOG Adoption Team Visits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STS Graphics,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Kroondal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Chrome,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Union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Mine, TauTona Mine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Inter Mine Visits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SASOL to ARNOT,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ARNOT to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Modikwa, </a:t>
            </a:r>
            <a:r>
              <a:rPr lang="en-ZA" sz="24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Exxaro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to Union Mine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ZA" sz="8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Events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“Day of Learning”, Planning workshop to ID New LP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8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ZA" sz="2800" b="1" noProof="0" dirty="0" smtClean="0">
                <a:latin typeface="+mn-lt"/>
                <a:cs typeface="+mn-cs"/>
              </a:rPr>
              <a:t>Presentations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Seminars, Conferences and Individual Mines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800" b="1" noProof="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57200"/>
            <a:ext cx="3795457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 Team Activities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0" y="1143000"/>
            <a:ext cx="9144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219200"/>
            <a:ext cx="8424936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2800" b="1" dirty="0" smtClean="0"/>
              <a:t>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Regular FOG Adoption Team 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Four Main COPA areas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Tripartite Forum 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(Free State, North West Bushveld, Limpopo, Vaal River) </a:t>
            </a:r>
            <a:endParaRPr lang="en-ZA" sz="20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Assistance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“Late Comers” and Non Chamber Mines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 Anglo Thermal Coal, Petra Diamonds, Ezulwini, Buffelsfontein, Northam Platinum etc.)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2400" b="1" noProof="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Entry Examination and Making Safe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team based HIRA process with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“empowered “ team members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Source 	- Impala Platinum Mines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sz="24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Demo	 	- Driefontein Mine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Adoption	- 92% of identified teams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		 </a:t>
            </a:r>
            <a:r>
              <a:rPr lang="en-ZA" sz="2400" b="1" baseline="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 trained (56 Mines)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5105400" y="2057400"/>
          <a:ext cx="3819724" cy="4307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3" name="Worksheet" r:id="rId6" imgW="14906675" imgH="16811733" progId="Excel.Sheet.12">
                  <p:embed/>
                </p:oleObj>
              </mc:Choice>
              <mc:Fallback>
                <p:oleObj name="Worksheet" r:id="rId6" imgW="14906675" imgH="16811733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057400"/>
                        <a:ext cx="3819724" cy="4307706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5794</TotalTime>
  <Words>1534</Words>
  <Application>Microsoft Office PowerPoint</Application>
  <PresentationFormat>On-screen Show (4:3)</PresentationFormat>
  <Paragraphs>528</Paragraphs>
  <Slides>16</Slides>
  <Notes>2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Worksheet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Performers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Duncan Laptop</cp:lastModifiedBy>
  <cp:revision>410</cp:revision>
  <cp:lastPrinted>2011-11-14T14:29:43Z</cp:lastPrinted>
  <dcterms:created xsi:type="dcterms:W3CDTF">2007-02-09T08:16:42Z</dcterms:created>
  <dcterms:modified xsi:type="dcterms:W3CDTF">2012-01-26T15:47:37Z</dcterms:modified>
</cp:coreProperties>
</file>