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85" r:id="rId4"/>
    <p:sldId id="289" r:id="rId5"/>
    <p:sldId id="288" r:id="rId6"/>
    <p:sldId id="290" r:id="rId7"/>
    <p:sldId id="291" r:id="rId8"/>
    <p:sldId id="292" r:id="rId9"/>
    <p:sldId id="293" r:id="rId10"/>
    <p:sldId id="294" r:id="rId11"/>
    <p:sldId id="295" r:id="rId12"/>
    <p:sldId id="296" r:id="rId13"/>
    <p:sldId id="297" r:id="rId14"/>
    <p:sldId id="272" r:id="rId15"/>
  </p:sldIdLst>
  <p:sldSz cx="9144000" cy="6858000" type="screen4x3"/>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p:cViewPr varScale="1">
        <p:scale>
          <a:sx n="68" d="100"/>
          <a:sy n="68" d="100"/>
        </p:scale>
        <p:origin x="-145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225" cy="46831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14788" y="0"/>
            <a:ext cx="3070225" cy="468313"/>
          </a:xfrm>
          <a:prstGeom prst="rect">
            <a:avLst/>
          </a:prstGeom>
        </p:spPr>
        <p:txBody>
          <a:bodyPr vert="horz" lIns="91440" tIns="45720" rIns="91440" bIns="45720" rtlCol="0"/>
          <a:lstStyle>
            <a:lvl1pPr algn="r">
              <a:defRPr sz="1200"/>
            </a:lvl1pPr>
          </a:lstStyle>
          <a:p>
            <a:fld id="{FA9D4992-3D50-4A23-AED5-9BA3D689A63C}" type="datetimeFigureOut">
              <a:rPr lang="en-US" smtClean="0"/>
              <a:pPr/>
              <a:t>11/2/2012</a:t>
            </a:fld>
            <a:endParaRPr lang="en-US" dirty="0"/>
          </a:p>
        </p:txBody>
      </p:sp>
      <p:sp>
        <p:nvSpPr>
          <p:cNvPr id="4" name="Slide Image Placeholder 3"/>
          <p:cNvSpPr>
            <a:spLocks noGrp="1" noRot="1" noChangeAspect="1"/>
          </p:cNvSpPr>
          <p:nvPr>
            <p:ph type="sldImg" idx="2"/>
          </p:nvPr>
        </p:nvSpPr>
        <p:spPr>
          <a:xfrm>
            <a:off x="1200150" y="703263"/>
            <a:ext cx="4686300" cy="35147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8025" y="4451350"/>
            <a:ext cx="5670550" cy="421798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02700"/>
            <a:ext cx="3070225" cy="46831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14788" y="8902700"/>
            <a:ext cx="3070225" cy="468313"/>
          </a:xfrm>
          <a:prstGeom prst="rect">
            <a:avLst/>
          </a:prstGeom>
        </p:spPr>
        <p:txBody>
          <a:bodyPr vert="horz" lIns="91440" tIns="45720" rIns="91440" bIns="45720" rtlCol="0" anchor="b"/>
          <a:lstStyle>
            <a:lvl1pPr algn="r">
              <a:defRPr sz="1200"/>
            </a:lvl1pPr>
          </a:lstStyle>
          <a:p>
            <a:fld id="{307C0386-DA16-42B7-A78A-3C147CDE66B3}" type="slidenum">
              <a:rPr lang="en-US" smtClean="0"/>
              <a:pPr/>
              <a:t>‹#›</a:t>
            </a:fld>
            <a:endParaRPr lang="en-US" dirty="0"/>
          </a:p>
        </p:txBody>
      </p:sp>
    </p:spTree>
    <p:extLst>
      <p:ext uri="{BB962C8B-B14F-4D97-AF65-F5344CB8AC3E}">
        <p14:creationId xmlns:p14="http://schemas.microsoft.com/office/powerpoint/2010/main" xmlns="" val="907360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1CB974A-1F27-42C6-B795-FF3416A564FC}" type="datetime1">
              <a:rPr lang="en-US" smtClean="0"/>
              <a:pPr/>
              <a:t>11/2/2012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096369-4C9E-4EEC-83F0-AA3FCE4AA9BA}" type="datetime1">
              <a:rPr lang="en-US" smtClean="0"/>
              <a:pPr/>
              <a:t>11/2/2012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81825E-FACD-4018-BC99-13E65BCA84D0}" type="datetime1">
              <a:rPr lang="en-US" smtClean="0"/>
              <a:pPr/>
              <a:t>11/2/2012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CFA433-6E79-4421-B870-8E8977B63AE2}" type="datetime1">
              <a:rPr lang="en-US" smtClean="0"/>
              <a:pPr/>
              <a:t>11/2/2012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F8558A-67B1-41D4-8B0F-C9EF8A6484AE}" type="datetime1">
              <a:rPr lang="en-US" smtClean="0"/>
              <a:pPr/>
              <a:t>11/2/2012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EEDAB4-61E0-4B3C-8E37-81B149E34503}" type="datetime1">
              <a:rPr lang="en-US" smtClean="0"/>
              <a:pPr/>
              <a:t>11/2/2012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6D622E0-080F-4D44-BE2A-628465C029F7}" type="datetime1">
              <a:rPr lang="en-US" smtClean="0"/>
              <a:pPr/>
              <a:t>11/2/2012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7B1CFF-22D7-447F-8C55-07F080B202CC}" type="datetime1">
              <a:rPr lang="en-US" smtClean="0"/>
              <a:pPr/>
              <a:t>11/2/2012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E2CFB7-1A66-49D8-BFF0-ADAC89EA571F}" type="datetime1">
              <a:rPr lang="en-US" smtClean="0"/>
              <a:pPr/>
              <a:t>11/2/2012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794048-30F7-4BEB-83AA-0C4A8F2796B9}" type="datetime1">
              <a:rPr lang="en-US" smtClean="0"/>
              <a:pPr/>
              <a:t>11/2/2012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0C0E78-9A86-4751-8E29-74EF947A4C91}" type="datetime1">
              <a:rPr lang="en-US" smtClean="0"/>
              <a:pPr/>
              <a:t>11/2/2012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A097BA-D202-4811-9704-6BEF42E53CC7}" type="datetime1">
              <a:rPr lang="en-US" smtClean="0"/>
              <a:pPr/>
              <a:t>11/2/2012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AE7A42-BFC2-4F15-8E0E-CFC308B85A7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xmlns="" Requires="p14">
      <p:transition spd="slow" p14:dur="2000"/>
    </mc:Choice>
    <mc:Fallback>
      <p:transition spd="slow"/>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57620" y="1500174"/>
            <a:ext cx="5286380" cy="1470025"/>
          </a:xfrm>
        </p:spPr>
        <p:txBody>
          <a:bodyPr>
            <a:normAutofit fontScale="90000"/>
          </a:bodyPr>
          <a:lstStyle/>
          <a:p>
            <a:r>
              <a:rPr lang="en-ZA" dirty="0" smtClean="0">
                <a:solidFill>
                  <a:schemeClr val="bg1"/>
                </a:solidFill>
              </a:rPr>
              <a:t>HPD_TAS_Tool Leading Practice Adoption</a:t>
            </a:r>
            <a:endParaRPr lang="en-US" dirty="0">
              <a:solidFill>
                <a:schemeClr val="bg1"/>
              </a:solidFill>
            </a:endParaRPr>
          </a:p>
        </p:txBody>
      </p:sp>
      <p:sp>
        <p:nvSpPr>
          <p:cNvPr id="3" name="Subtitle 2"/>
          <p:cNvSpPr>
            <a:spLocks noGrp="1"/>
          </p:cNvSpPr>
          <p:nvPr>
            <p:ph type="subTitle" idx="1"/>
          </p:nvPr>
        </p:nvSpPr>
        <p:spPr>
          <a:xfrm>
            <a:off x="4572000" y="3286124"/>
            <a:ext cx="3914780" cy="1752600"/>
          </a:xfrm>
        </p:spPr>
        <p:txBody>
          <a:bodyPr/>
          <a:lstStyle/>
          <a:p>
            <a:r>
              <a:rPr lang="en-ZA" dirty="0" smtClean="0"/>
              <a:t>14 November 2012</a:t>
            </a:r>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noAutofit/>
          </a:bodyPr>
          <a:lstStyle/>
          <a:p>
            <a:pPr algn="l"/>
            <a:r>
              <a:rPr lang="en-ZA" sz="4000" dirty="0">
                <a:solidFill>
                  <a:schemeClr val="bg1"/>
                </a:solidFill>
              </a:rPr>
              <a:t>4</a:t>
            </a:r>
            <a:r>
              <a:rPr lang="en-ZA" sz="4000" dirty="0" smtClean="0">
                <a:solidFill>
                  <a:schemeClr val="bg1"/>
                </a:solidFill>
              </a:rPr>
              <a:t>. </a:t>
            </a:r>
            <a:r>
              <a:rPr lang="en-ZA" sz="4000" dirty="0">
                <a:solidFill>
                  <a:schemeClr val="bg1"/>
                </a:solidFill>
              </a:rPr>
              <a:t>Training, Development and Application </a:t>
            </a:r>
            <a:r>
              <a:rPr lang="en-ZA" sz="4000" dirty="0" smtClean="0">
                <a:solidFill>
                  <a:schemeClr val="bg1"/>
                </a:solidFill>
              </a:rPr>
              <a:t>Programmes</a:t>
            </a:r>
            <a:endParaRPr lang="en-US" sz="4000" dirty="0">
              <a:solidFill>
                <a:schemeClr val="bg1"/>
              </a:solidFill>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10</a:t>
            </a:fld>
            <a:endParaRPr lang="en-US" b="1" dirty="0"/>
          </a:p>
        </p:txBody>
      </p:sp>
      <p:sp>
        <p:nvSpPr>
          <p:cNvPr id="3" name="Content Placeholder 2"/>
          <p:cNvSpPr>
            <a:spLocks noGrp="1"/>
          </p:cNvSpPr>
          <p:nvPr>
            <p:ph idx="1"/>
          </p:nvPr>
        </p:nvSpPr>
        <p:spPr>
          <a:xfrm>
            <a:off x="457200" y="1475505"/>
            <a:ext cx="8229600" cy="4525963"/>
          </a:xfrm>
        </p:spPr>
        <p:txBody>
          <a:bodyPr>
            <a:normAutofit/>
          </a:bodyPr>
          <a:lstStyle/>
          <a:p>
            <a:pPr>
              <a:lnSpc>
                <a:spcPct val="170000"/>
              </a:lnSpc>
            </a:pPr>
            <a:r>
              <a:rPr lang="en-ZA" sz="2000" dirty="0">
                <a:solidFill>
                  <a:schemeClr val="bg1"/>
                </a:solidFill>
              </a:rPr>
              <a:t>A Training and development programme is customised for your operation whereby operational staff and technical staff and persons at risk are trained and skilled in terms of the relevant exposures, procedures and processes pertaining to this Technology.</a:t>
            </a:r>
            <a:endParaRPr lang="en-ZA" sz="2000" dirty="0" smtClean="0">
              <a:solidFill>
                <a:schemeClr val="bg1"/>
              </a:solidFill>
            </a:endParaRPr>
          </a:p>
        </p:txBody>
      </p:sp>
    </p:spTree>
    <p:extLst>
      <p:ext uri="{BB962C8B-B14F-4D97-AF65-F5344CB8AC3E}">
        <p14:creationId xmlns:p14="http://schemas.microsoft.com/office/powerpoint/2010/main" xmlns="" val="23470637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noAutofit/>
          </a:bodyPr>
          <a:lstStyle/>
          <a:p>
            <a:pPr marL="457200" indent="-457200" algn="l">
              <a:lnSpc>
                <a:spcPct val="150000"/>
              </a:lnSpc>
            </a:pPr>
            <a:r>
              <a:rPr lang="en-ZA" sz="4000" dirty="0" smtClean="0">
                <a:solidFill>
                  <a:schemeClr val="bg1"/>
                </a:solidFill>
              </a:rPr>
              <a:t>5. </a:t>
            </a:r>
            <a:r>
              <a:rPr lang="en-ZA" sz="4000" dirty="0">
                <a:solidFill>
                  <a:schemeClr val="bg1"/>
                </a:solidFill>
              </a:rPr>
              <a:t>Management Review</a:t>
            </a: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11</a:t>
            </a:fld>
            <a:endParaRPr lang="en-US" b="1" dirty="0"/>
          </a:p>
        </p:txBody>
      </p:sp>
      <p:sp>
        <p:nvSpPr>
          <p:cNvPr id="3" name="Content Placeholder 2"/>
          <p:cNvSpPr>
            <a:spLocks noGrp="1"/>
          </p:cNvSpPr>
          <p:nvPr>
            <p:ph idx="1"/>
          </p:nvPr>
        </p:nvSpPr>
        <p:spPr>
          <a:xfrm>
            <a:off x="457200" y="1475505"/>
            <a:ext cx="8229600" cy="4525963"/>
          </a:xfrm>
        </p:spPr>
        <p:txBody>
          <a:bodyPr>
            <a:normAutofit/>
          </a:bodyPr>
          <a:lstStyle/>
          <a:p>
            <a:pPr>
              <a:lnSpc>
                <a:spcPct val="170000"/>
              </a:lnSpc>
            </a:pPr>
            <a:r>
              <a:rPr lang="en-ZA" sz="2000" dirty="0">
                <a:solidFill>
                  <a:schemeClr val="bg1"/>
                </a:solidFill>
              </a:rPr>
              <a:t>A Management Review frequency programme is established to ensure successful application and KRA's and KRI's are introduced to ensure effective application of controls.</a:t>
            </a:r>
            <a:endParaRPr lang="en-ZA" sz="2000" dirty="0" smtClean="0">
              <a:solidFill>
                <a:schemeClr val="bg1"/>
              </a:solidFill>
            </a:endParaRPr>
          </a:p>
        </p:txBody>
      </p:sp>
    </p:spTree>
    <p:extLst>
      <p:ext uri="{BB962C8B-B14F-4D97-AF65-F5344CB8AC3E}">
        <p14:creationId xmlns:p14="http://schemas.microsoft.com/office/powerpoint/2010/main" xmlns="" val="130056024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noAutofit/>
          </a:bodyPr>
          <a:lstStyle/>
          <a:p>
            <a:pPr marL="457200" indent="-457200" algn="l"/>
            <a:r>
              <a:rPr lang="en-ZA" sz="4000" dirty="0">
                <a:solidFill>
                  <a:schemeClr val="bg1"/>
                </a:solidFill>
              </a:rPr>
              <a:t>6. Roll out, training and application </a:t>
            </a:r>
            <a:r>
              <a:rPr lang="en-ZA" sz="4000" dirty="0" smtClean="0">
                <a:solidFill>
                  <a:schemeClr val="bg1"/>
                </a:solidFill>
              </a:rPr>
              <a:t>programme.</a:t>
            </a:r>
            <a:endParaRPr lang="en-ZA" sz="4000" dirty="0">
              <a:solidFill>
                <a:schemeClr val="bg1"/>
              </a:solidFill>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12</a:t>
            </a:fld>
            <a:endParaRPr lang="en-US" b="1" dirty="0"/>
          </a:p>
        </p:txBody>
      </p:sp>
      <p:sp>
        <p:nvSpPr>
          <p:cNvPr id="3" name="Content Placeholder 2"/>
          <p:cNvSpPr>
            <a:spLocks noGrp="1"/>
          </p:cNvSpPr>
          <p:nvPr>
            <p:ph idx="1"/>
          </p:nvPr>
        </p:nvSpPr>
        <p:spPr>
          <a:xfrm>
            <a:off x="457200" y="1475505"/>
            <a:ext cx="8229600" cy="4525963"/>
          </a:xfrm>
        </p:spPr>
        <p:txBody>
          <a:bodyPr>
            <a:normAutofit/>
          </a:bodyPr>
          <a:lstStyle/>
          <a:p>
            <a:pPr>
              <a:lnSpc>
                <a:spcPct val="170000"/>
              </a:lnSpc>
            </a:pPr>
            <a:r>
              <a:rPr lang="en-ZA" sz="2000" dirty="0">
                <a:solidFill>
                  <a:schemeClr val="bg1"/>
                </a:solidFill>
              </a:rPr>
              <a:t>A programme is developed and installed to control the roll-out of the </a:t>
            </a:r>
            <a:r>
              <a:rPr lang="en-ZA" sz="2000" dirty="0" smtClean="0">
                <a:solidFill>
                  <a:schemeClr val="bg1"/>
                </a:solidFill>
              </a:rPr>
              <a:t>technology/practice over </a:t>
            </a:r>
            <a:r>
              <a:rPr lang="en-ZA" sz="2000" dirty="0">
                <a:solidFill>
                  <a:schemeClr val="bg1"/>
                </a:solidFill>
              </a:rPr>
              <a:t>the identified operational area.</a:t>
            </a:r>
            <a:endParaRPr lang="en-ZA" sz="2000" dirty="0" smtClean="0">
              <a:solidFill>
                <a:schemeClr val="bg1"/>
              </a:solidFill>
            </a:endParaRPr>
          </a:p>
        </p:txBody>
      </p:sp>
    </p:spTree>
    <p:extLst>
      <p:ext uri="{BB962C8B-B14F-4D97-AF65-F5344CB8AC3E}">
        <p14:creationId xmlns:p14="http://schemas.microsoft.com/office/powerpoint/2010/main" xmlns="" val="221780567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noAutofit/>
          </a:bodyPr>
          <a:lstStyle/>
          <a:p>
            <a:pPr marL="457200" indent="-457200"/>
            <a:r>
              <a:rPr lang="en-ZA" sz="4000" dirty="0" smtClean="0">
                <a:solidFill>
                  <a:schemeClr val="bg1"/>
                </a:solidFill>
              </a:rPr>
              <a:t>=</a:t>
            </a:r>
            <a:endParaRPr lang="en-ZA" sz="4000" dirty="0">
              <a:solidFill>
                <a:schemeClr val="bg1"/>
              </a:solidFill>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13</a:t>
            </a:fld>
            <a:endParaRPr lang="en-US" b="1" dirty="0"/>
          </a:p>
        </p:txBody>
      </p:sp>
      <p:sp>
        <p:nvSpPr>
          <p:cNvPr id="3" name="Content Placeholder 2"/>
          <p:cNvSpPr>
            <a:spLocks noGrp="1"/>
          </p:cNvSpPr>
          <p:nvPr>
            <p:ph idx="1"/>
          </p:nvPr>
        </p:nvSpPr>
        <p:spPr>
          <a:xfrm>
            <a:off x="457200" y="1475505"/>
            <a:ext cx="8229600" cy="4525963"/>
          </a:xfrm>
        </p:spPr>
        <p:txBody>
          <a:bodyPr>
            <a:normAutofit/>
          </a:bodyPr>
          <a:lstStyle/>
          <a:p>
            <a:pPr marL="0" indent="0" algn="ctr">
              <a:lnSpc>
                <a:spcPct val="170000"/>
              </a:lnSpc>
              <a:buNone/>
            </a:pPr>
            <a:r>
              <a:rPr lang="en-ZA" sz="9600" dirty="0" smtClean="0">
                <a:solidFill>
                  <a:schemeClr val="bg1"/>
                </a:solidFill>
              </a:rPr>
              <a:t>ADOPTION</a:t>
            </a:r>
          </a:p>
        </p:txBody>
      </p:sp>
    </p:spTree>
    <p:extLst>
      <p:ext uri="{BB962C8B-B14F-4D97-AF65-F5344CB8AC3E}">
        <p14:creationId xmlns:p14="http://schemas.microsoft.com/office/powerpoint/2010/main" xmlns="" val="260491411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3" name="TextBox 12"/>
          <p:cNvSpPr txBox="1"/>
          <p:nvPr/>
        </p:nvSpPr>
        <p:spPr>
          <a:xfrm>
            <a:off x="2226124" y="1845716"/>
            <a:ext cx="4680520" cy="3139321"/>
          </a:xfrm>
          <a:prstGeom prst="rect">
            <a:avLst/>
          </a:prstGeom>
          <a:noFill/>
        </p:spPr>
        <p:txBody>
          <a:bodyPr wrap="square" rtlCol="0">
            <a:spAutoFit/>
          </a:bodyPr>
          <a:lstStyle/>
          <a:p>
            <a:pPr algn="ctr"/>
            <a:r>
              <a:rPr lang="en-US" sz="6600" dirty="0" smtClean="0">
                <a:solidFill>
                  <a:schemeClr val="bg1"/>
                </a:solidFill>
              </a:rPr>
              <a:t>Thank you </a:t>
            </a:r>
          </a:p>
          <a:p>
            <a:pPr algn="ctr"/>
            <a:r>
              <a:rPr lang="en-US" sz="6600" dirty="0" smtClean="0">
                <a:solidFill>
                  <a:schemeClr val="bg1"/>
                </a:solidFill>
              </a:rPr>
              <a:t>&amp; </a:t>
            </a:r>
          </a:p>
          <a:p>
            <a:pPr algn="ctr"/>
            <a:r>
              <a:rPr lang="en-US" sz="6600" dirty="0" smtClean="0">
                <a:solidFill>
                  <a:schemeClr val="bg1"/>
                </a:solidFill>
              </a:rPr>
              <a:t>Questions</a:t>
            </a:r>
            <a:endParaRPr lang="en-US" sz="6600" dirty="0">
              <a:solidFill>
                <a:schemeClr val="bg1"/>
              </a:solidFill>
            </a:endParaRPr>
          </a:p>
        </p:txBody>
      </p:sp>
      <p:sp>
        <p:nvSpPr>
          <p:cNvPr id="3" name="Slide Number Placeholder 2"/>
          <p:cNvSpPr>
            <a:spLocks noGrp="1"/>
          </p:cNvSpPr>
          <p:nvPr>
            <p:ph type="sldNum" sz="quarter" idx="12"/>
          </p:nvPr>
        </p:nvSpPr>
        <p:spPr/>
        <p:txBody>
          <a:bodyPr/>
          <a:lstStyle/>
          <a:p>
            <a:pPr algn="ctr"/>
            <a:fld id="{3BAE7A42-BFC2-4F15-8E0E-CFC308B85A70}" type="slidenum">
              <a:rPr lang="en-US" b="1" smtClean="0"/>
              <a:pPr algn="ctr"/>
              <a:t>14</a:t>
            </a:fld>
            <a:endParaRPr lang="en-US" b="1"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ZA" sz="4000" dirty="0" smtClean="0">
                <a:solidFill>
                  <a:schemeClr val="bg1"/>
                </a:solidFill>
              </a:rPr>
              <a:t>Discussion Points</a:t>
            </a:r>
            <a:endParaRPr lang="en-US" sz="4000" dirty="0">
              <a:solidFill>
                <a:schemeClr val="bg1"/>
              </a:solidFill>
            </a:endParaRPr>
          </a:p>
        </p:txBody>
      </p:sp>
      <p:sp>
        <p:nvSpPr>
          <p:cNvPr id="5" name="Content Placeholder 2"/>
          <p:cNvSpPr>
            <a:spLocks noGrp="1"/>
          </p:cNvSpPr>
          <p:nvPr>
            <p:ph idx="1"/>
          </p:nvPr>
        </p:nvSpPr>
        <p:spPr/>
        <p:txBody>
          <a:bodyPr>
            <a:normAutofit/>
          </a:bodyPr>
          <a:lstStyle/>
          <a:p>
            <a:pPr marL="0" indent="0">
              <a:lnSpc>
                <a:spcPct val="150000"/>
              </a:lnSpc>
            </a:pPr>
            <a:r>
              <a:rPr lang="en-US" dirty="0">
                <a:solidFill>
                  <a:schemeClr val="bg1"/>
                </a:solidFill>
              </a:rPr>
              <a:t> Leading Practice </a:t>
            </a:r>
            <a:r>
              <a:rPr lang="en-US" dirty="0" smtClean="0">
                <a:solidFill>
                  <a:schemeClr val="bg1"/>
                </a:solidFill>
              </a:rPr>
              <a:t>Review </a:t>
            </a:r>
            <a:endParaRPr lang="en-US" dirty="0">
              <a:solidFill>
                <a:schemeClr val="bg1"/>
              </a:solidFill>
            </a:endParaRPr>
          </a:p>
          <a:p>
            <a:pPr marL="0" indent="0">
              <a:lnSpc>
                <a:spcPct val="150000"/>
              </a:lnSpc>
            </a:pPr>
            <a:r>
              <a:rPr lang="en-US" dirty="0">
                <a:solidFill>
                  <a:schemeClr val="bg1"/>
                </a:solidFill>
              </a:rPr>
              <a:t> Leading Practice Adoption </a:t>
            </a:r>
            <a:r>
              <a:rPr lang="en-US" dirty="0" smtClean="0">
                <a:solidFill>
                  <a:schemeClr val="bg1"/>
                </a:solidFill>
              </a:rPr>
              <a:t>Guidance</a:t>
            </a:r>
            <a:endParaRPr lang="en-US" dirty="0">
              <a:solidFill>
                <a:schemeClr val="bg1"/>
              </a:solidFill>
              <a:uFill>
                <a:solidFill>
                  <a:schemeClr val="bg1"/>
                </a:solidFill>
              </a:uFill>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2</a:t>
            </a:fld>
            <a:endParaRPr lang="en-US" b="1"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a:solidFill>
                  <a:schemeClr val="bg1"/>
                </a:solidFill>
              </a:rPr>
              <a:t>Leading Practice </a:t>
            </a:r>
            <a:r>
              <a:rPr lang="en-US" sz="4000" dirty="0" smtClean="0">
                <a:solidFill>
                  <a:schemeClr val="bg1"/>
                </a:solidFill>
              </a:rPr>
              <a:t>Review</a:t>
            </a:r>
            <a:endParaRPr lang="en-US" sz="4000" dirty="0">
              <a:solidFill>
                <a:schemeClr val="bg1"/>
              </a:solidFill>
            </a:endParaRPr>
          </a:p>
        </p:txBody>
      </p:sp>
      <p:sp>
        <p:nvSpPr>
          <p:cNvPr id="5" name="Content Placeholder 2"/>
          <p:cNvSpPr>
            <a:spLocks noGrp="1"/>
          </p:cNvSpPr>
          <p:nvPr>
            <p:ph idx="1"/>
          </p:nvPr>
        </p:nvSpPr>
        <p:spPr>
          <a:xfrm>
            <a:off x="457200" y="1420085"/>
            <a:ext cx="8229600" cy="4525963"/>
          </a:xfrm>
        </p:spPr>
        <p:txBody>
          <a:bodyPr>
            <a:noAutofit/>
          </a:bodyPr>
          <a:lstStyle/>
          <a:p>
            <a:pPr>
              <a:lnSpc>
                <a:spcPct val="150000"/>
              </a:lnSpc>
            </a:pPr>
            <a:r>
              <a:rPr lang="en-ZA" sz="2000" dirty="0">
                <a:solidFill>
                  <a:schemeClr val="bg1"/>
                </a:solidFill>
                <a:uFill>
                  <a:solidFill>
                    <a:schemeClr val="bg1"/>
                  </a:solidFill>
                </a:uFill>
              </a:rPr>
              <a:t>Do you have a risk of </a:t>
            </a:r>
            <a:r>
              <a:rPr lang="en-ZA" sz="2000" dirty="0" smtClean="0">
                <a:solidFill>
                  <a:schemeClr val="bg1"/>
                </a:solidFill>
                <a:uFill>
                  <a:solidFill>
                    <a:schemeClr val="bg1"/>
                  </a:solidFill>
                </a:uFill>
              </a:rPr>
              <a:t>employees </a:t>
            </a:r>
            <a:r>
              <a:rPr lang="en-ZA" sz="2000" dirty="0">
                <a:solidFill>
                  <a:schemeClr val="bg1"/>
                </a:solidFill>
                <a:uFill>
                  <a:solidFill>
                    <a:schemeClr val="bg1"/>
                  </a:solidFill>
                </a:uFill>
              </a:rPr>
              <a:t>having a Occupational Exposure Limit (OEL)  &gt; 85 dB(A) as an 8 hour Time Weighted Average (TWA</a:t>
            </a:r>
            <a:r>
              <a:rPr lang="en-ZA" sz="2000" dirty="0" smtClean="0">
                <a:solidFill>
                  <a:schemeClr val="bg1"/>
                </a:solidFill>
                <a:uFill>
                  <a:solidFill>
                    <a:schemeClr val="bg1"/>
                  </a:solidFill>
                </a:uFill>
              </a:rPr>
              <a:t>).</a:t>
            </a:r>
          </a:p>
          <a:p>
            <a:pPr>
              <a:lnSpc>
                <a:spcPct val="150000"/>
              </a:lnSpc>
            </a:pPr>
            <a:r>
              <a:rPr lang="en-ZA" sz="2000" dirty="0" smtClean="0">
                <a:solidFill>
                  <a:schemeClr val="bg1"/>
                </a:solidFill>
                <a:uFill>
                  <a:solidFill>
                    <a:schemeClr val="bg1"/>
                  </a:solidFill>
                </a:uFill>
              </a:rPr>
              <a:t>Do </a:t>
            </a:r>
            <a:r>
              <a:rPr lang="en-ZA" sz="2000" dirty="0">
                <a:solidFill>
                  <a:schemeClr val="bg1"/>
                </a:solidFill>
                <a:uFill>
                  <a:solidFill>
                    <a:schemeClr val="bg1"/>
                  </a:solidFill>
                </a:uFill>
              </a:rPr>
              <a:t>you have a system in place to improve mineworkers’ knowledge of Noise Induced Hearing Loss (NIHL) and awareness of noise as a hazard, as well as improve motivation to comply with healthy and safe work practices</a:t>
            </a:r>
            <a:r>
              <a:rPr lang="en-ZA" sz="2000" dirty="0" smtClean="0">
                <a:solidFill>
                  <a:schemeClr val="bg1"/>
                </a:solidFill>
                <a:uFill>
                  <a:solidFill>
                    <a:schemeClr val="bg1"/>
                  </a:solidFill>
                </a:uFill>
              </a:rPr>
              <a:t>.</a:t>
            </a:r>
          </a:p>
          <a:p>
            <a:pPr>
              <a:lnSpc>
                <a:spcPct val="150000"/>
              </a:lnSpc>
            </a:pPr>
            <a:r>
              <a:rPr lang="en-ZA" sz="2000" dirty="0">
                <a:solidFill>
                  <a:schemeClr val="bg1"/>
                </a:solidFill>
                <a:uFill>
                  <a:solidFill>
                    <a:schemeClr val="bg1"/>
                  </a:solidFill>
                </a:uFill>
              </a:rPr>
              <a:t>Do you have a system in place to assist in the selection of appropriate Hearing Protection Devices per occupation encountered in the mining industry.</a:t>
            </a:r>
            <a:endParaRPr lang="en-ZA" sz="2000" dirty="0" smtClean="0">
              <a:solidFill>
                <a:schemeClr val="bg1"/>
              </a:solidFill>
              <a:uFill>
                <a:solidFill>
                  <a:schemeClr val="bg1"/>
                </a:solidFill>
              </a:uFill>
            </a:endParaRPr>
          </a:p>
          <a:p>
            <a:pPr>
              <a:lnSpc>
                <a:spcPct val="150000"/>
              </a:lnSpc>
            </a:pPr>
            <a:endParaRPr lang="en-ZA" sz="2000" dirty="0">
              <a:solidFill>
                <a:schemeClr val="bg1"/>
              </a:solidFill>
              <a:uFill>
                <a:solidFill>
                  <a:schemeClr val="bg1"/>
                </a:solidFill>
              </a:uFill>
            </a:endParaRPr>
          </a:p>
          <a:p>
            <a:pPr>
              <a:lnSpc>
                <a:spcPct val="150000"/>
              </a:lnSpc>
            </a:pPr>
            <a:r>
              <a:rPr lang="en-ZA" sz="2000" dirty="0" smtClean="0">
                <a:solidFill>
                  <a:schemeClr val="bg1"/>
                </a:solidFill>
                <a:uFill>
                  <a:solidFill>
                    <a:schemeClr val="bg1"/>
                  </a:solidFill>
                </a:uFill>
              </a:rPr>
              <a:t> </a:t>
            </a:r>
            <a:endParaRPr lang="en-US" sz="2000" dirty="0">
              <a:solidFill>
                <a:schemeClr val="bg1"/>
              </a:solidFill>
              <a:uFill>
                <a:solidFill>
                  <a:schemeClr val="bg1"/>
                </a:solidFill>
              </a:uFill>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3</a:t>
            </a:fld>
            <a:endParaRPr lang="en-US" b="1" dirty="0"/>
          </a:p>
        </p:txBody>
      </p:sp>
    </p:spTree>
    <p:extLst>
      <p:ext uri="{BB962C8B-B14F-4D97-AF65-F5344CB8AC3E}">
        <p14:creationId xmlns:p14="http://schemas.microsoft.com/office/powerpoint/2010/main" xmlns="" val="156812746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bg1"/>
                </a:solidFill>
              </a:rPr>
              <a:t>Discussion Points</a:t>
            </a:r>
            <a:endParaRPr lang="en-US" dirty="0">
              <a:solidFill>
                <a:schemeClr val="bg1"/>
              </a:solidFill>
            </a:endParaRPr>
          </a:p>
        </p:txBody>
      </p:sp>
      <p:sp>
        <p:nvSpPr>
          <p:cNvPr id="5" name="Content Placeholder 2"/>
          <p:cNvSpPr>
            <a:spLocks noGrp="1"/>
          </p:cNvSpPr>
          <p:nvPr>
            <p:ph idx="1"/>
          </p:nvPr>
        </p:nvSpPr>
        <p:spPr/>
        <p:txBody>
          <a:bodyPr>
            <a:normAutofit/>
          </a:bodyPr>
          <a:lstStyle/>
          <a:p>
            <a:pPr marL="0" indent="0">
              <a:lnSpc>
                <a:spcPct val="150000"/>
              </a:lnSpc>
            </a:pPr>
            <a:r>
              <a:rPr lang="en-US" dirty="0">
                <a:solidFill>
                  <a:schemeClr val="bg1">
                    <a:lumMod val="65000"/>
                  </a:schemeClr>
                </a:solidFill>
              </a:rPr>
              <a:t> Leading Practice Review Process </a:t>
            </a:r>
          </a:p>
          <a:p>
            <a:pPr marL="0" indent="0">
              <a:lnSpc>
                <a:spcPct val="150000"/>
              </a:lnSpc>
            </a:pPr>
            <a:r>
              <a:rPr lang="en-US" dirty="0">
                <a:solidFill>
                  <a:schemeClr val="bg1"/>
                </a:solidFill>
              </a:rPr>
              <a:t> Leading Practice Adoption </a:t>
            </a:r>
            <a:r>
              <a:rPr lang="en-US" dirty="0" smtClean="0">
                <a:solidFill>
                  <a:schemeClr val="bg1"/>
                </a:solidFill>
              </a:rPr>
              <a:t>Guidance</a:t>
            </a:r>
            <a:endParaRPr lang="en-US" dirty="0">
              <a:solidFill>
                <a:schemeClr val="bg1"/>
              </a:solidFill>
              <a:uFill>
                <a:solidFill>
                  <a:schemeClr val="bg1"/>
                </a:solidFill>
              </a:uFill>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4</a:t>
            </a:fld>
            <a:endParaRPr lang="en-US" b="1" dirty="0"/>
          </a:p>
        </p:txBody>
      </p:sp>
    </p:spTree>
    <p:extLst>
      <p:ext uri="{BB962C8B-B14F-4D97-AF65-F5344CB8AC3E}">
        <p14:creationId xmlns:p14="http://schemas.microsoft.com/office/powerpoint/2010/main" xmlns="" val="110851151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solidFill>
                  <a:schemeClr val="bg1"/>
                </a:solidFill>
              </a:rPr>
              <a:t>Leading</a:t>
            </a:r>
            <a:r>
              <a:rPr lang="en-US" dirty="0">
                <a:solidFill>
                  <a:schemeClr val="bg1"/>
                </a:solidFill>
              </a:rPr>
              <a:t> Practice Adoption </a:t>
            </a:r>
            <a:r>
              <a:rPr lang="en-US" dirty="0" smtClean="0">
                <a:solidFill>
                  <a:schemeClr val="bg1"/>
                </a:solidFill>
              </a:rPr>
              <a:t>Guidance</a:t>
            </a:r>
            <a:endParaRPr lang="en-US" dirty="0">
              <a:solidFill>
                <a:schemeClr val="bg1"/>
              </a:solidFill>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5</a:t>
            </a:fld>
            <a:endParaRPr lang="en-US" b="1" dirty="0"/>
          </a:p>
        </p:txBody>
      </p:sp>
      <p:sp>
        <p:nvSpPr>
          <p:cNvPr id="3" name="Content Placeholder 2"/>
          <p:cNvSpPr>
            <a:spLocks noGrp="1"/>
          </p:cNvSpPr>
          <p:nvPr>
            <p:ph idx="1"/>
          </p:nvPr>
        </p:nvSpPr>
        <p:spPr/>
        <p:txBody>
          <a:bodyPr>
            <a:normAutofit/>
          </a:bodyPr>
          <a:lstStyle/>
          <a:p>
            <a:pPr marL="457200" indent="-457200">
              <a:lnSpc>
                <a:spcPct val="150000"/>
              </a:lnSpc>
              <a:buFont typeface="+mj-lt"/>
              <a:buAutoNum type="arabicPeriod"/>
            </a:pPr>
            <a:r>
              <a:rPr lang="en-ZA" sz="2000" dirty="0" smtClean="0">
                <a:solidFill>
                  <a:schemeClr val="bg1"/>
                </a:solidFill>
              </a:rPr>
              <a:t>Technology / Process / Practice</a:t>
            </a:r>
          </a:p>
          <a:p>
            <a:pPr marL="457200" indent="-457200">
              <a:lnSpc>
                <a:spcPct val="150000"/>
              </a:lnSpc>
              <a:buFont typeface="+mj-lt"/>
              <a:buAutoNum type="arabicPeriod"/>
            </a:pPr>
            <a:r>
              <a:rPr lang="en-ZA" sz="2000" dirty="0" smtClean="0">
                <a:solidFill>
                  <a:schemeClr val="bg1"/>
                </a:solidFill>
              </a:rPr>
              <a:t>Mental Modules</a:t>
            </a:r>
          </a:p>
          <a:p>
            <a:pPr marL="857250" lvl="1" indent="-457200">
              <a:lnSpc>
                <a:spcPct val="150000"/>
              </a:lnSpc>
            </a:pPr>
            <a:r>
              <a:rPr lang="en-ZA" sz="1600" dirty="0" smtClean="0">
                <a:solidFill>
                  <a:schemeClr val="bg1"/>
                </a:solidFill>
              </a:rPr>
              <a:t>Leadership Behaviour</a:t>
            </a:r>
          </a:p>
          <a:p>
            <a:pPr marL="857250" lvl="1" indent="-457200">
              <a:lnSpc>
                <a:spcPct val="150000"/>
              </a:lnSpc>
            </a:pPr>
            <a:r>
              <a:rPr lang="en-ZA" sz="1600" dirty="0" smtClean="0">
                <a:solidFill>
                  <a:schemeClr val="bg1"/>
                </a:solidFill>
              </a:rPr>
              <a:t>Behavioural Communication</a:t>
            </a:r>
          </a:p>
          <a:p>
            <a:pPr marL="457200" indent="-457200">
              <a:lnSpc>
                <a:spcPct val="150000"/>
              </a:lnSpc>
              <a:buFont typeface="+mj-lt"/>
              <a:buAutoNum type="arabicPeriod"/>
            </a:pPr>
            <a:r>
              <a:rPr lang="en-ZA" sz="2000" dirty="0" smtClean="0">
                <a:solidFill>
                  <a:schemeClr val="bg1"/>
                </a:solidFill>
              </a:rPr>
              <a:t>Change Management Risk Assessment</a:t>
            </a:r>
          </a:p>
          <a:p>
            <a:pPr marL="457200" indent="-457200">
              <a:lnSpc>
                <a:spcPct val="150000"/>
              </a:lnSpc>
              <a:buFont typeface="+mj-lt"/>
              <a:buAutoNum type="arabicPeriod"/>
            </a:pPr>
            <a:r>
              <a:rPr lang="en-ZA" sz="2000" dirty="0" smtClean="0">
                <a:solidFill>
                  <a:schemeClr val="bg1"/>
                </a:solidFill>
              </a:rPr>
              <a:t>Training, Development and Application Programmes</a:t>
            </a:r>
          </a:p>
          <a:p>
            <a:pPr marL="457200" indent="-457200">
              <a:lnSpc>
                <a:spcPct val="150000"/>
              </a:lnSpc>
              <a:buFont typeface="+mj-lt"/>
              <a:buAutoNum type="arabicPeriod"/>
            </a:pPr>
            <a:r>
              <a:rPr lang="en-ZA" sz="2000" dirty="0" smtClean="0">
                <a:solidFill>
                  <a:schemeClr val="bg1"/>
                </a:solidFill>
              </a:rPr>
              <a:t>Management Review</a:t>
            </a:r>
          </a:p>
          <a:p>
            <a:pPr marL="457200" indent="-457200">
              <a:lnSpc>
                <a:spcPct val="150000"/>
              </a:lnSpc>
              <a:buFont typeface="+mj-lt"/>
              <a:buAutoNum type="arabicPeriod"/>
            </a:pPr>
            <a:r>
              <a:rPr lang="en-ZA" sz="2000" dirty="0" smtClean="0">
                <a:solidFill>
                  <a:schemeClr val="bg1"/>
                </a:solidFill>
              </a:rPr>
              <a:t>Roll out program</a:t>
            </a:r>
          </a:p>
          <a:p>
            <a:pPr marL="457200" indent="-457200">
              <a:lnSpc>
                <a:spcPct val="150000"/>
              </a:lnSpc>
              <a:buFont typeface="+mj-lt"/>
              <a:buAutoNum type="arabicPeriod"/>
            </a:pPr>
            <a:endParaRPr lang="en-ZA" sz="2000" dirty="0">
              <a:solidFill>
                <a:schemeClr val="bg1"/>
              </a:solidFill>
            </a:endParaRPr>
          </a:p>
        </p:txBody>
      </p:sp>
    </p:spTree>
    <p:extLst>
      <p:ext uri="{BB962C8B-B14F-4D97-AF65-F5344CB8AC3E}">
        <p14:creationId xmlns:p14="http://schemas.microsoft.com/office/powerpoint/2010/main" xmlns="" val="46409063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4000" dirty="0" smtClean="0">
                <a:solidFill>
                  <a:schemeClr val="bg1"/>
                </a:solidFill>
              </a:rPr>
              <a:t>1. </a:t>
            </a:r>
            <a:r>
              <a:rPr lang="en-ZA" sz="4000" dirty="0">
                <a:solidFill>
                  <a:schemeClr val="bg1"/>
                </a:solidFill>
              </a:rPr>
              <a:t>Technology, process or practice</a:t>
            </a: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6</a:t>
            </a:fld>
            <a:endParaRPr lang="en-US" b="1" dirty="0"/>
          </a:p>
        </p:txBody>
      </p:sp>
      <p:sp>
        <p:nvSpPr>
          <p:cNvPr id="3" name="Content Placeholder 2"/>
          <p:cNvSpPr>
            <a:spLocks noGrp="1"/>
          </p:cNvSpPr>
          <p:nvPr>
            <p:ph idx="1"/>
          </p:nvPr>
        </p:nvSpPr>
        <p:spPr>
          <a:xfrm>
            <a:off x="457200" y="1475505"/>
            <a:ext cx="8229600" cy="4525963"/>
          </a:xfrm>
        </p:spPr>
        <p:txBody>
          <a:bodyPr>
            <a:normAutofit fontScale="85000" lnSpcReduction="10000"/>
          </a:bodyPr>
          <a:lstStyle/>
          <a:p>
            <a:pPr marL="457200" indent="-457200">
              <a:lnSpc>
                <a:spcPct val="150000"/>
              </a:lnSpc>
              <a:buFont typeface="+mj-lt"/>
              <a:buAutoNum type="arabicPeriod"/>
            </a:pPr>
            <a:r>
              <a:rPr lang="en-ZA" sz="2000" dirty="0" smtClean="0">
                <a:solidFill>
                  <a:schemeClr val="bg1"/>
                </a:solidFill>
              </a:rPr>
              <a:t>Educational and Motivational Material</a:t>
            </a:r>
          </a:p>
          <a:p>
            <a:pPr marL="800100" lvl="1" indent="-342900">
              <a:lnSpc>
                <a:spcPct val="150000"/>
              </a:lnSpc>
              <a:buFont typeface="+mj-lt"/>
              <a:buAutoNum type="arabicPeriod"/>
            </a:pPr>
            <a:r>
              <a:rPr lang="en-ZA" sz="1600" dirty="0" smtClean="0">
                <a:solidFill>
                  <a:schemeClr val="bg1"/>
                </a:solidFill>
              </a:rPr>
              <a:t>A </a:t>
            </a:r>
            <a:r>
              <a:rPr lang="en-ZA" sz="1600" dirty="0">
                <a:solidFill>
                  <a:schemeClr val="bg1"/>
                </a:solidFill>
              </a:rPr>
              <a:t>training video programme in English, Xhosa, South Sotho and Zulu for the South African mining industry consisting of two modules</a:t>
            </a:r>
            <a:r>
              <a:rPr lang="en-ZA" sz="1600" dirty="0" smtClean="0">
                <a:solidFill>
                  <a:schemeClr val="bg1"/>
                </a:solidFill>
              </a:rPr>
              <a:t>:</a:t>
            </a:r>
          </a:p>
          <a:p>
            <a:pPr lvl="2">
              <a:lnSpc>
                <a:spcPct val="150000"/>
              </a:lnSpc>
            </a:pPr>
            <a:r>
              <a:rPr lang="en-ZA" sz="1200" dirty="0" smtClean="0">
                <a:solidFill>
                  <a:schemeClr val="bg1"/>
                </a:solidFill>
              </a:rPr>
              <a:t>Module </a:t>
            </a:r>
            <a:r>
              <a:rPr lang="en-ZA" sz="1200" dirty="0">
                <a:solidFill>
                  <a:schemeClr val="bg1"/>
                </a:solidFill>
              </a:rPr>
              <a:t>1: Educational/Motivational (15 minutes long), which conveys the message that loud noise is hazardous and illustrates the potential consequences of exposure</a:t>
            </a:r>
            <a:r>
              <a:rPr lang="en-ZA" sz="1200" dirty="0" smtClean="0">
                <a:solidFill>
                  <a:schemeClr val="bg1"/>
                </a:solidFill>
              </a:rPr>
              <a:t>;</a:t>
            </a:r>
          </a:p>
          <a:p>
            <a:pPr lvl="2">
              <a:lnSpc>
                <a:spcPct val="150000"/>
              </a:lnSpc>
            </a:pPr>
            <a:r>
              <a:rPr lang="en-ZA" sz="1200" dirty="0" smtClean="0">
                <a:solidFill>
                  <a:schemeClr val="bg1"/>
                </a:solidFill>
              </a:rPr>
              <a:t>Module </a:t>
            </a:r>
            <a:r>
              <a:rPr lang="en-ZA" sz="1200" dirty="0">
                <a:solidFill>
                  <a:schemeClr val="bg1"/>
                </a:solidFill>
              </a:rPr>
              <a:t>2: HPD training (10 minutes long), which reinforces educational and motivational aspects from Module 1 and demonstrates the correct use and care of various types of </a:t>
            </a:r>
            <a:r>
              <a:rPr lang="en-ZA" sz="1200" dirty="0" smtClean="0">
                <a:solidFill>
                  <a:schemeClr val="bg1"/>
                </a:solidFill>
              </a:rPr>
              <a:t>HPDs</a:t>
            </a:r>
          </a:p>
          <a:p>
            <a:pPr marL="971550" lvl="1" indent="-457200">
              <a:lnSpc>
                <a:spcPct val="150000"/>
              </a:lnSpc>
              <a:buFont typeface="+mj-lt"/>
              <a:buAutoNum type="arabicPeriod"/>
            </a:pPr>
            <a:r>
              <a:rPr lang="en-ZA" sz="1600" dirty="0">
                <a:solidFill>
                  <a:schemeClr val="bg1"/>
                </a:solidFill>
              </a:rPr>
              <a:t> Hand-outs for trainees in the form of 16-page, A-5 self-cover booklets illustrating the risks of excessive noise exposure, as well as the correct use and care of HPDs, produced in English and </a:t>
            </a:r>
            <a:r>
              <a:rPr lang="en-ZA" sz="1600" dirty="0" smtClean="0">
                <a:solidFill>
                  <a:schemeClr val="bg1"/>
                </a:solidFill>
              </a:rPr>
              <a:t>Zulu</a:t>
            </a:r>
          </a:p>
          <a:p>
            <a:pPr marL="857250" lvl="1" indent="-342900">
              <a:lnSpc>
                <a:spcPct val="150000"/>
              </a:lnSpc>
              <a:buFont typeface="+mj-lt"/>
              <a:buAutoNum type="arabicPeriod"/>
            </a:pPr>
            <a:r>
              <a:rPr lang="en-ZA" sz="1600" dirty="0">
                <a:solidFill>
                  <a:schemeClr val="bg1"/>
                </a:solidFill>
              </a:rPr>
              <a:t>Four volumes of guidelines for trainers, comprising</a:t>
            </a:r>
            <a:r>
              <a:rPr lang="en-ZA" sz="1600" dirty="0" smtClean="0">
                <a:solidFill>
                  <a:schemeClr val="bg1"/>
                </a:solidFill>
              </a:rPr>
              <a:t>:</a:t>
            </a:r>
          </a:p>
          <a:p>
            <a:pPr marL="1257300" lvl="2">
              <a:lnSpc>
                <a:spcPct val="150000"/>
              </a:lnSpc>
            </a:pPr>
            <a:r>
              <a:rPr lang="en-ZA" sz="1200" dirty="0">
                <a:solidFill>
                  <a:schemeClr val="bg1"/>
                </a:solidFill>
              </a:rPr>
              <a:t>A script for induction talks on the noise hazard, with a demonstration of the benefits of using HPDs in noisy areas and their correct use and care, with four supporting overhead transparencies</a:t>
            </a:r>
            <a:r>
              <a:rPr lang="en-ZA" sz="1200" dirty="0" smtClean="0">
                <a:solidFill>
                  <a:schemeClr val="bg1"/>
                </a:solidFill>
              </a:rPr>
              <a:t>;</a:t>
            </a:r>
          </a:p>
          <a:p>
            <a:pPr marL="1257300" lvl="2">
              <a:lnSpc>
                <a:spcPct val="150000"/>
              </a:lnSpc>
            </a:pPr>
            <a:r>
              <a:rPr lang="en-ZA" sz="1200" dirty="0">
                <a:solidFill>
                  <a:schemeClr val="bg1"/>
                </a:solidFill>
              </a:rPr>
              <a:t>Use of the training videos, with the scripts for Modules 1 and 2 appended</a:t>
            </a:r>
            <a:r>
              <a:rPr lang="en-ZA" sz="1200" dirty="0" smtClean="0">
                <a:solidFill>
                  <a:schemeClr val="bg1"/>
                </a:solidFill>
              </a:rPr>
              <a:t>;</a:t>
            </a:r>
          </a:p>
          <a:p>
            <a:pPr marL="1257300" lvl="2">
              <a:lnSpc>
                <a:spcPct val="150000"/>
              </a:lnSpc>
            </a:pPr>
            <a:r>
              <a:rPr lang="en-ZA" sz="1200" dirty="0">
                <a:solidFill>
                  <a:schemeClr val="bg1"/>
                </a:solidFill>
              </a:rPr>
              <a:t> Use of the hand-out booklet, with a reproduction of the booklet appended; </a:t>
            </a:r>
            <a:r>
              <a:rPr lang="en-ZA" sz="1200" dirty="0" smtClean="0">
                <a:solidFill>
                  <a:schemeClr val="bg1"/>
                </a:solidFill>
              </a:rPr>
              <a:t>and</a:t>
            </a:r>
          </a:p>
          <a:p>
            <a:pPr marL="1257300" lvl="2">
              <a:lnSpc>
                <a:spcPct val="150000"/>
              </a:lnSpc>
            </a:pPr>
            <a:r>
              <a:rPr lang="en-ZA" sz="1200" dirty="0">
                <a:solidFill>
                  <a:schemeClr val="bg1"/>
                </a:solidFill>
              </a:rPr>
              <a:t>Suggestions for ways of responding to reasons or excuses commonly given by mineworkers who neglect to use HPDs.</a:t>
            </a:r>
          </a:p>
          <a:p>
            <a:pPr lvl="2">
              <a:lnSpc>
                <a:spcPct val="150000"/>
              </a:lnSpc>
            </a:pPr>
            <a:endParaRPr lang="en-ZA" sz="1200" dirty="0" smtClean="0">
              <a:solidFill>
                <a:schemeClr val="bg1"/>
              </a:solidFill>
            </a:endParaRPr>
          </a:p>
        </p:txBody>
      </p:sp>
    </p:spTree>
    <p:extLst>
      <p:ext uri="{BB962C8B-B14F-4D97-AF65-F5344CB8AC3E}">
        <p14:creationId xmlns:p14="http://schemas.microsoft.com/office/powerpoint/2010/main" xmlns="" val="218995001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4000" dirty="0" smtClean="0">
                <a:solidFill>
                  <a:schemeClr val="bg1"/>
                </a:solidFill>
              </a:rPr>
              <a:t/>
            </a:r>
            <a:br>
              <a:rPr lang="en-US" sz="4000" dirty="0" smtClean="0">
                <a:solidFill>
                  <a:schemeClr val="bg1"/>
                </a:solidFill>
              </a:rPr>
            </a:br>
            <a:r>
              <a:rPr lang="en-ZA" sz="4000" dirty="0" smtClean="0">
                <a:solidFill>
                  <a:schemeClr val="bg1"/>
                </a:solidFill>
              </a:rPr>
              <a:t>And / Or</a:t>
            </a:r>
            <a:r>
              <a:rPr lang="en-ZA" sz="4000" dirty="0">
                <a:solidFill>
                  <a:schemeClr val="bg1"/>
                </a:solidFill>
              </a:rPr>
              <a:t/>
            </a:r>
            <a:br>
              <a:rPr lang="en-ZA" sz="4000" dirty="0">
                <a:solidFill>
                  <a:schemeClr val="bg1"/>
                </a:solidFill>
              </a:rPr>
            </a:br>
            <a:endParaRPr lang="en-US" sz="4000" dirty="0">
              <a:solidFill>
                <a:schemeClr val="bg1"/>
              </a:solidFill>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7</a:t>
            </a:fld>
            <a:endParaRPr lang="en-US" b="1" dirty="0"/>
          </a:p>
        </p:txBody>
      </p:sp>
      <p:sp>
        <p:nvSpPr>
          <p:cNvPr id="3" name="Content Placeholder 2"/>
          <p:cNvSpPr>
            <a:spLocks noGrp="1"/>
          </p:cNvSpPr>
          <p:nvPr>
            <p:ph idx="1"/>
          </p:nvPr>
        </p:nvSpPr>
        <p:spPr>
          <a:xfrm>
            <a:off x="457200" y="1475505"/>
            <a:ext cx="8229600" cy="4525963"/>
          </a:xfrm>
        </p:spPr>
        <p:txBody>
          <a:bodyPr>
            <a:normAutofit/>
          </a:bodyPr>
          <a:lstStyle/>
          <a:p>
            <a:pPr marL="457200" indent="-457200">
              <a:lnSpc>
                <a:spcPct val="150000"/>
              </a:lnSpc>
              <a:buFont typeface="+mj-lt"/>
              <a:buAutoNum type="arabicPeriod" startAt="2"/>
            </a:pPr>
            <a:r>
              <a:rPr lang="en-ZA" sz="2000" dirty="0" smtClean="0">
                <a:solidFill>
                  <a:schemeClr val="bg1"/>
                </a:solidFill>
              </a:rPr>
              <a:t>Hearing Protection Device Selection Material</a:t>
            </a:r>
          </a:p>
          <a:p>
            <a:pPr marL="800100" lvl="1" indent="-342900">
              <a:lnSpc>
                <a:spcPct val="150000"/>
              </a:lnSpc>
              <a:buFont typeface="+mj-lt"/>
              <a:buAutoNum type="arabicPeriod"/>
            </a:pPr>
            <a:r>
              <a:rPr lang="en-ZA" sz="1600" dirty="0">
                <a:solidFill>
                  <a:schemeClr val="bg1"/>
                </a:solidFill>
              </a:rPr>
              <a:t>The ability to select frequency-specific data for all noise associated with various occupations, workplaces and machinery in the SA mining </a:t>
            </a:r>
            <a:r>
              <a:rPr lang="en-ZA" sz="1600" dirty="0" smtClean="0">
                <a:solidFill>
                  <a:schemeClr val="bg1"/>
                </a:solidFill>
              </a:rPr>
              <a:t>industry.</a:t>
            </a:r>
          </a:p>
          <a:p>
            <a:pPr marL="857250" lvl="1" indent="-342900">
              <a:lnSpc>
                <a:spcPct val="150000"/>
              </a:lnSpc>
              <a:buFont typeface="+mj-lt"/>
              <a:buAutoNum type="arabicPeriod"/>
            </a:pPr>
            <a:r>
              <a:rPr lang="en-ZA" sz="1600" dirty="0">
                <a:solidFill>
                  <a:schemeClr val="bg1"/>
                </a:solidFill>
              </a:rPr>
              <a:t>The ability to select frequency-specific attenuation data for all currently available HPDs in the SA mining industry.</a:t>
            </a:r>
            <a:endParaRPr lang="en-ZA" sz="1200" dirty="0" smtClean="0">
              <a:solidFill>
                <a:schemeClr val="bg1"/>
              </a:solidFill>
            </a:endParaRPr>
          </a:p>
        </p:txBody>
      </p:sp>
    </p:spTree>
    <p:extLst>
      <p:ext uri="{BB962C8B-B14F-4D97-AF65-F5344CB8AC3E}">
        <p14:creationId xmlns:p14="http://schemas.microsoft.com/office/powerpoint/2010/main" xmlns="" val="286598144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ZA" sz="4000" dirty="0" smtClean="0">
                <a:solidFill>
                  <a:schemeClr val="bg1"/>
                </a:solidFill>
              </a:rPr>
              <a:t>2</a:t>
            </a:r>
            <a:r>
              <a:rPr lang="en-ZA" sz="4000" dirty="0">
                <a:solidFill>
                  <a:schemeClr val="bg1"/>
                </a:solidFill>
              </a:rPr>
              <a:t>. Mental Modules</a:t>
            </a:r>
            <a:endParaRPr lang="en-US" sz="4000" dirty="0">
              <a:solidFill>
                <a:schemeClr val="bg1"/>
              </a:solidFill>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8</a:t>
            </a:fld>
            <a:endParaRPr lang="en-US" b="1" dirty="0"/>
          </a:p>
        </p:txBody>
      </p:sp>
      <p:sp>
        <p:nvSpPr>
          <p:cNvPr id="3" name="Content Placeholder 2"/>
          <p:cNvSpPr>
            <a:spLocks noGrp="1"/>
          </p:cNvSpPr>
          <p:nvPr>
            <p:ph idx="1"/>
          </p:nvPr>
        </p:nvSpPr>
        <p:spPr>
          <a:xfrm>
            <a:off x="457200" y="1475505"/>
            <a:ext cx="8229600" cy="4525963"/>
          </a:xfrm>
        </p:spPr>
        <p:txBody>
          <a:bodyPr>
            <a:normAutofit fontScale="55000" lnSpcReduction="20000"/>
          </a:bodyPr>
          <a:lstStyle/>
          <a:p>
            <a:pPr>
              <a:lnSpc>
                <a:spcPct val="150000"/>
              </a:lnSpc>
            </a:pPr>
            <a:r>
              <a:rPr lang="en-ZA" dirty="0">
                <a:solidFill>
                  <a:schemeClr val="bg1"/>
                </a:solidFill>
              </a:rPr>
              <a:t>One-on-one </a:t>
            </a:r>
            <a:r>
              <a:rPr lang="en-ZA" dirty="0" smtClean="0">
                <a:solidFill>
                  <a:schemeClr val="bg1"/>
                </a:solidFill>
              </a:rPr>
              <a:t>interviews</a:t>
            </a:r>
          </a:p>
          <a:p>
            <a:pPr lvl="1">
              <a:lnSpc>
                <a:spcPct val="150000"/>
              </a:lnSpc>
            </a:pPr>
            <a:r>
              <a:rPr lang="en-ZA" dirty="0">
                <a:solidFill>
                  <a:schemeClr val="bg1"/>
                </a:solidFill>
              </a:rPr>
              <a:t>A direct inquiry process is followed to assess and determine the Mental Models pertaining to the awareness, educational/training needs, consequences and prevention actions required to prevent NIHL associated with the exposure to noise.</a:t>
            </a:r>
          </a:p>
          <a:p>
            <a:pPr marL="914400" lvl="1" indent="-514350">
              <a:lnSpc>
                <a:spcPct val="170000"/>
              </a:lnSpc>
              <a:buFont typeface="+mj-lt"/>
              <a:buAutoNum type="arabicPeriod"/>
            </a:pPr>
            <a:r>
              <a:rPr lang="en-ZA" dirty="0">
                <a:solidFill>
                  <a:schemeClr val="bg1"/>
                </a:solidFill>
              </a:rPr>
              <a:t>Develop Leadership Behaviour </a:t>
            </a:r>
            <a:r>
              <a:rPr lang="en-ZA" dirty="0" smtClean="0">
                <a:solidFill>
                  <a:schemeClr val="bg1"/>
                </a:solidFill>
              </a:rPr>
              <a:t>programme</a:t>
            </a:r>
          </a:p>
          <a:p>
            <a:pPr lvl="2">
              <a:lnSpc>
                <a:spcPct val="170000"/>
              </a:lnSpc>
            </a:pPr>
            <a:r>
              <a:rPr lang="en-ZA" dirty="0" smtClean="0">
                <a:solidFill>
                  <a:schemeClr val="bg1"/>
                </a:solidFill>
              </a:rPr>
              <a:t>How </a:t>
            </a:r>
            <a:r>
              <a:rPr lang="en-ZA" dirty="0">
                <a:solidFill>
                  <a:schemeClr val="bg1"/>
                </a:solidFill>
              </a:rPr>
              <a:t>must leaders act and not </a:t>
            </a:r>
            <a:r>
              <a:rPr lang="en-ZA" dirty="0" smtClean="0">
                <a:solidFill>
                  <a:schemeClr val="bg1"/>
                </a:solidFill>
              </a:rPr>
              <a:t>act</a:t>
            </a:r>
          </a:p>
          <a:p>
            <a:pPr lvl="3">
              <a:lnSpc>
                <a:spcPct val="170000"/>
              </a:lnSpc>
            </a:pPr>
            <a:r>
              <a:rPr lang="en-ZA" dirty="0" smtClean="0">
                <a:solidFill>
                  <a:schemeClr val="bg1"/>
                </a:solidFill>
              </a:rPr>
              <a:t>The Leadership </a:t>
            </a:r>
            <a:r>
              <a:rPr lang="en-ZA" dirty="0">
                <a:solidFill>
                  <a:schemeClr val="bg1"/>
                </a:solidFill>
              </a:rPr>
              <a:t>Behaviour Programme is customised for your operation in order to ensure that Leaders behave in a manner that will influence the successful adoption of this technology at your operation</a:t>
            </a:r>
          </a:p>
          <a:p>
            <a:pPr marL="914400" lvl="1" indent="-514350">
              <a:lnSpc>
                <a:spcPct val="170000"/>
              </a:lnSpc>
              <a:buFont typeface="+mj-lt"/>
              <a:buAutoNum type="arabicPeriod"/>
            </a:pPr>
            <a:r>
              <a:rPr lang="en-ZA" dirty="0">
                <a:solidFill>
                  <a:schemeClr val="bg1"/>
                </a:solidFill>
              </a:rPr>
              <a:t>Develop Behavioural Communication </a:t>
            </a:r>
            <a:r>
              <a:rPr lang="en-ZA" dirty="0" smtClean="0">
                <a:solidFill>
                  <a:schemeClr val="bg1"/>
                </a:solidFill>
              </a:rPr>
              <a:t>plans</a:t>
            </a:r>
          </a:p>
          <a:p>
            <a:pPr lvl="2">
              <a:lnSpc>
                <a:spcPct val="170000"/>
              </a:lnSpc>
            </a:pPr>
            <a:r>
              <a:rPr lang="en-ZA" dirty="0" smtClean="0">
                <a:solidFill>
                  <a:schemeClr val="bg1"/>
                </a:solidFill>
              </a:rPr>
              <a:t>What </a:t>
            </a:r>
            <a:r>
              <a:rPr lang="en-ZA" dirty="0">
                <a:solidFill>
                  <a:schemeClr val="bg1"/>
                </a:solidFill>
              </a:rPr>
              <a:t>messages must be communicated  that change people’s behaviour and through what </a:t>
            </a:r>
            <a:r>
              <a:rPr lang="en-ZA" dirty="0" smtClean="0">
                <a:solidFill>
                  <a:schemeClr val="bg1"/>
                </a:solidFill>
              </a:rPr>
              <a:t>means</a:t>
            </a:r>
          </a:p>
          <a:p>
            <a:pPr lvl="3">
              <a:lnSpc>
                <a:spcPct val="170000"/>
              </a:lnSpc>
            </a:pPr>
            <a:r>
              <a:rPr lang="en-ZA" dirty="0" smtClean="0">
                <a:solidFill>
                  <a:schemeClr val="bg1"/>
                </a:solidFill>
              </a:rPr>
              <a:t>The Behavioural </a:t>
            </a:r>
            <a:r>
              <a:rPr lang="en-ZA" dirty="0">
                <a:solidFill>
                  <a:schemeClr val="bg1"/>
                </a:solidFill>
              </a:rPr>
              <a:t>Communications plan is customised for your operation</a:t>
            </a:r>
            <a:r>
              <a:rPr lang="en-ZA" dirty="0" smtClean="0">
                <a:solidFill>
                  <a:schemeClr val="bg1"/>
                </a:solidFill>
              </a:rPr>
              <a:t> </a:t>
            </a:r>
            <a:r>
              <a:rPr lang="en-ZA" dirty="0">
                <a:solidFill>
                  <a:schemeClr val="bg1"/>
                </a:solidFill>
              </a:rPr>
              <a:t>whereby the "issues" identified in the Mental Model is addressed, thereby ensuring that the outcomes lead to the mutual and successful adoption of this technology</a:t>
            </a:r>
          </a:p>
          <a:p>
            <a:pPr>
              <a:lnSpc>
                <a:spcPct val="170000"/>
              </a:lnSpc>
            </a:pPr>
            <a:endParaRPr lang="en-ZA" sz="1200" dirty="0" smtClean="0">
              <a:solidFill>
                <a:schemeClr val="bg1"/>
              </a:solidFill>
            </a:endParaRPr>
          </a:p>
        </p:txBody>
      </p:sp>
    </p:spTree>
    <p:extLst>
      <p:ext uri="{BB962C8B-B14F-4D97-AF65-F5344CB8AC3E}">
        <p14:creationId xmlns:p14="http://schemas.microsoft.com/office/powerpoint/2010/main" xmlns="" val="334640194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noAutofit/>
          </a:bodyPr>
          <a:lstStyle/>
          <a:p>
            <a:pPr algn="l"/>
            <a:r>
              <a:rPr lang="en-ZA" sz="4000" dirty="0" smtClean="0">
                <a:solidFill>
                  <a:schemeClr val="bg1"/>
                </a:solidFill>
              </a:rPr>
              <a:t>3. Change </a:t>
            </a:r>
            <a:r>
              <a:rPr lang="en-ZA" sz="4000" dirty="0">
                <a:solidFill>
                  <a:schemeClr val="bg1"/>
                </a:solidFill>
              </a:rPr>
              <a:t>Management Risk </a:t>
            </a:r>
            <a:r>
              <a:rPr lang="en-ZA" sz="4000" dirty="0" smtClean="0">
                <a:solidFill>
                  <a:schemeClr val="bg1"/>
                </a:solidFill>
              </a:rPr>
              <a:t>Assessment</a:t>
            </a:r>
            <a:endParaRPr lang="en-US" sz="4000" dirty="0">
              <a:solidFill>
                <a:schemeClr val="bg1"/>
              </a:solidFill>
            </a:endParaRPr>
          </a:p>
        </p:txBody>
      </p:sp>
      <p:sp>
        <p:nvSpPr>
          <p:cNvPr id="4" name="Slide Number Placeholder 3"/>
          <p:cNvSpPr>
            <a:spLocks noGrp="1"/>
          </p:cNvSpPr>
          <p:nvPr>
            <p:ph type="sldNum" sz="quarter" idx="12"/>
          </p:nvPr>
        </p:nvSpPr>
        <p:spPr/>
        <p:txBody>
          <a:bodyPr/>
          <a:lstStyle/>
          <a:p>
            <a:pPr algn="ctr"/>
            <a:fld id="{3BAE7A42-BFC2-4F15-8E0E-CFC308B85A70}" type="slidenum">
              <a:rPr lang="en-US" b="1" smtClean="0"/>
              <a:pPr algn="ctr"/>
              <a:t>9</a:t>
            </a:fld>
            <a:endParaRPr lang="en-US" b="1" dirty="0"/>
          </a:p>
        </p:txBody>
      </p:sp>
      <p:sp>
        <p:nvSpPr>
          <p:cNvPr id="3" name="Content Placeholder 2"/>
          <p:cNvSpPr>
            <a:spLocks noGrp="1"/>
          </p:cNvSpPr>
          <p:nvPr>
            <p:ph idx="1"/>
          </p:nvPr>
        </p:nvSpPr>
        <p:spPr>
          <a:xfrm>
            <a:off x="457200" y="1475505"/>
            <a:ext cx="8229600" cy="4525963"/>
          </a:xfrm>
        </p:spPr>
        <p:txBody>
          <a:bodyPr>
            <a:normAutofit/>
          </a:bodyPr>
          <a:lstStyle/>
          <a:p>
            <a:pPr>
              <a:lnSpc>
                <a:spcPct val="170000"/>
              </a:lnSpc>
            </a:pPr>
            <a:r>
              <a:rPr lang="en-ZA" sz="2000" dirty="0">
                <a:solidFill>
                  <a:schemeClr val="bg1"/>
                </a:solidFill>
              </a:rPr>
              <a:t>The introduction of the Technology and Behavioural Plans is assessed for any new or introduced risks within your operation and to the safety of equipment and employees, and an action plan is set up to address those risks adequately.</a:t>
            </a:r>
            <a:endParaRPr lang="en-ZA" sz="2000" dirty="0" smtClean="0">
              <a:solidFill>
                <a:schemeClr val="bg1"/>
              </a:solidFill>
            </a:endParaRPr>
          </a:p>
        </p:txBody>
      </p:sp>
    </p:spTree>
    <p:extLst>
      <p:ext uri="{BB962C8B-B14F-4D97-AF65-F5344CB8AC3E}">
        <p14:creationId xmlns:p14="http://schemas.microsoft.com/office/powerpoint/2010/main" xmlns="" val="356881008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Theme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Theme3</Template>
  <TotalTime>3129</TotalTime>
  <Words>738</Words>
  <Application>Microsoft Office PowerPoint</Application>
  <PresentationFormat>On-screen Show (4:3)</PresentationFormat>
  <Paragraphs>73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Theme3</vt:lpstr>
      <vt:lpstr>HPD_TAS_Tool Leading Practice Adoption</vt:lpstr>
      <vt:lpstr>Discussion Points</vt:lpstr>
      <vt:lpstr>Leading Practice Review</vt:lpstr>
      <vt:lpstr>Discussion Points</vt:lpstr>
      <vt:lpstr>Leading Practice Adoption Guidance</vt:lpstr>
      <vt:lpstr>1. Technology, process or practice</vt:lpstr>
      <vt:lpstr> And / Or </vt:lpstr>
      <vt:lpstr>2. Mental Modules</vt:lpstr>
      <vt:lpstr>3. Change Management Risk Assessment</vt:lpstr>
      <vt:lpstr>4. Training, Development and Application Programmes</vt:lpstr>
      <vt:lpstr>5. Management Review</vt:lpstr>
      <vt:lpstr>6. Roll out, training and application programme.</vt:lpstr>
      <vt:lpstr>=</vt:lpstr>
      <vt:lpstr>Slide 14</vt:lpstr>
    </vt:vector>
  </TitlesOfParts>
  <Company>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title</dc:title>
  <dc:creator>tbotha</dc:creator>
  <cp:lastModifiedBy>Hgumede</cp:lastModifiedBy>
  <cp:revision>54</cp:revision>
  <dcterms:created xsi:type="dcterms:W3CDTF">2012-08-02T11:34:04Z</dcterms:created>
  <dcterms:modified xsi:type="dcterms:W3CDTF">2012-11-02T09:49:28Z</dcterms:modified>
</cp:coreProperties>
</file>