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312" r:id="rId4"/>
    <p:sldId id="313" r:id="rId5"/>
    <p:sldId id="314" r:id="rId6"/>
    <p:sldId id="317" r:id="rId7"/>
    <p:sldId id="315" r:id="rId8"/>
    <p:sldId id="285" r:id="rId9"/>
    <p:sldId id="316" r:id="rId10"/>
    <p:sldId id="288" r:id="rId11"/>
    <p:sldId id="272" r:id="rId12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7360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3/7/2014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20" y="1500174"/>
            <a:ext cx="5286380" cy="1470025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chemeClr val="bg1"/>
                </a:solidFill>
              </a:rPr>
              <a:t>HPC Presentastion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86124"/>
            <a:ext cx="3914780" cy="1752600"/>
          </a:xfrm>
        </p:spPr>
        <p:txBody>
          <a:bodyPr/>
          <a:lstStyle/>
          <a:p>
            <a:r>
              <a:rPr lang="en-ZA" dirty="0" smtClean="0"/>
              <a:t>7 March 2014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Conclusion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 dirty="0"/>
          </a:p>
        </p:txBody>
      </p:sp>
      <p:pic>
        <p:nvPicPr>
          <p:cNvPr id="6" name="Picture 5" descr="conclusion-introduction-starter-plenary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" y="1524000"/>
            <a:ext cx="2808312" cy="3517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0" y="1454289"/>
            <a:ext cx="5029200" cy="7940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CEO Fatality Elimination Team Target setting for Health 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Management of Noise for New projects / Mines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Cheaper to incorporate into Mine Design – </a:t>
            </a:r>
            <a:r>
              <a:rPr lang="en-US" sz="2000" i="1" dirty="0" smtClean="0">
                <a:solidFill>
                  <a:srgbClr val="00B050"/>
                </a:solidFill>
              </a:rPr>
              <a:t>Is there forum for the Noise Team to participate?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Most Annual Financial Reports indicate that we fully mechanizing in the next 10 yrs – </a:t>
            </a:r>
            <a:r>
              <a:rPr lang="en-US" sz="2000" i="1" dirty="0" smtClean="0">
                <a:solidFill>
                  <a:srgbClr val="00B050"/>
                </a:solidFill>
              </a:rPr>
              <a:t>Is there forum for the Noise Team to participate?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464090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226124" y="1845716"/>
            <a:ext cx="46805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chemeClr val="bg1"/>
                </a:solidFill>
              </a:rPr>
              <a:t>Thank you </a:t>
            </a:r>
          </a:p>
          <a:p>
            <a:pPr algn="ctr"/>
            <a:r>
              <a:rPr lang="en-US" sz="6600" dirty="0" smtClean="0">
                <a:solidFill>
                  <a:schemeClr val="bg1"/>
                </a:solidFill>
              </a:rPr>
              <a:t>&amp; </a:t>
            </a:r>
          </a:p>
          <a:p>
            <a:pPr algn="ctr"/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ZA" sz="4000" dirty="0" smtClean="0">
                <a:solidFill>
                  <a:schemeClr val="bg1"/>
                </a:solidFill>
              </a:rPr>
              <a:t>What happened in 2013 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24000"/>
            <a:ext cx="5079871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257800" y="1828800"/>
            <a:ext cx="36576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HPD TAS Adoption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Verification of Potential Leading Practices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>
                <a:solidFill>
                  <a:schemeClr val="bg1"/>
                </a:solidFill>
              </a:rPr>
              <a:t> IBMQI (Industry-wide Buy &amp; Maintain Quiet Initiative)</a:t>
            </a:r>
          </a:p>
          <a:p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ZA" sz="4000" dirty="0" smtClean="0">
                <a:solidFill>
                  <a:schemeClr val="bg1"/>
                </a:solidFill>
              </a:rPr>
              <a:t>What happened in 2013 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371600"/>
            <a:ext cx="489172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53000" y="1066800"/>
            <a:ext cx="3962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b="1" dirty="0" smtClean="0">
                <a:solidFill>
                  <a:schemeClr val="bg1"/>
                </a:solidFill>
              </a:rPr>
              <a:t>HPD TAS Adoption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10 Mining Houses (80 Shafts) at different stages of adopting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Achieved through the intervention of the GEEs, MOSH Taskforce Members, Mine Executives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Industry Capacity and Capability to do Direct inquiries, LB and BC plans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Little knowledge transfer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ZA" sz="4000" dirty="0" smtClean="0">
                <a:solidFill>
                  <a:schemeClr val="bg1"/>
                </a:solidFill>
              </a:rPr>
              <a:t>What happened in 2013 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371600"/>
            <a:ext cx="4891728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4953000" y="1066800"/>
            <a:ext cx="4191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b="1" dirty="0" smtClean="0">
                <a:solidFill>
                  <a:schemeClr val="bg1"/>
                </a:solidFill>
              </a:rPr>
              <a:t>Verification of Potential Leading Practices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3 Potential Practices went through a scientific verification exercise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>
                <a:solidFill>
                  <a:srgbClr val="00B050"/>
                </a:solidFill>
              </a:rPr>
              <a:t>Custom Moulded HPD Management System at Impala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>
                <a:solidFill>
                  <a:srgbClr val="00B050"/>
                </a:solidFill>
              </a:rPr>
              <a:t>OAE Management System at Glencore ‘s Mototolo Mine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>
                <a:solidFill>
                  <a:srgbClr val="00B050"/>
                </a:solidFill>
              </a:rPr>
              <a:t>Shaft Sinking Lashing Unit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 smtClean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chemeClr val="bg1"/>
                </a:solidFill>
              </a:rPr>
              <a:t>Need for refinements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ZA" sz="4000" dirty="0" smtClean="0">
                <a:solidFill>
                  <a:schemeClr val="bg1"/>
                </a:solidFill>
              </a:rPr>
              <a:t>What happened in 2013 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466013" y="6794500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9724342-33CA-4938-8343-133978FA3D01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5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381000" y="1773237"/>
            <a:ext cx="2743200" cy="2133600"/>
            <a:chOff x="0" y="0"/>
            <a:chExt cx="1936" cy="1551"/>
          </a:xfrm>
        </p:grpSpPr>
        <p:sp>
          <p:nvSpPr>
            <p:cNvPr id="9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Identify and rank noise sources throughout the industry</a:t>
              </a:r>
            </a:p>
          </p:txBody>
        </p:sp>
        <p:sp>
          <p:nvSpPr>
            <p:cNvPr id="11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1</a:t>
              </a:r>
            </a:p>
          </p:txBody>
        </p:sp>
      </p:grp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3352800" y="1773237"/>
            <a:ext cx="2743200" cy="2133600"/>
            <a:chOff x="0" y="0"/>
            <a:chExt cx="1936" cy="1551"/>
          </a:xfrm>
        </p:grpSpPr>
        <p:sp>
          <p:nvSpPr>
            <p:cNvPr id="14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5" name="Rectangle 8"/>
            <p:cNvSpPr>
              <a:spLocks/>
            </p:cNvSpPr>
            <p:nvPr/>
          </p:nvSpPr>
          <p:spPr bwMode="auto">
            <a:xfrm>
              <a:off x="124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‘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stretched’ nose emission targets per machine/ equipment</a:t>
              </a:r>
            </a:p>
            <a:p>
              <a:pPr marL="39688" algn="ctr"/>
              <a:endPara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endParaRPr>
            </a:p>
          </p:txBody>
        </p:sp>
        <p:sp>
          <p:nvSpPr>
            <p:cNvPr id="16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" name="Rectangle 10"/>
            <p:cNvSpPr>
              <a:spLocks/>
            </p:cNvSpPr>
            <p:nvPr/>
          </p:nvSpPr>
          <p:spPr bwMode="auto">
            <a:xfrm>
              <a:off x="1666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2</a:t>
              </a:r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6248400" y="1849437"/>
            <a:ext cx="2743200" cy="2133600"/>
            <a:chOff x="0" y="0"/>
            <a:chExt cx="1936" cy="1551"/>
          </a:xfrm>
        </p:grpSpPr>
        <p:sp>
          <p:nvSpPr>
            <p:cNvPr id="19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" name="Rectangle 8"/>
            <p:cNvSpPr>
              <a:spLocks/>
            </p:cNvSpPr>
            <p:nvPr/>
          </p:nvSpPr>
          <p:spPr bwMode="auto">
            <a:xfrm>
              <a:off x="112" y="135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aggregate 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demand of specific machinery – value case - </a:t>
              </a:r>
            </a:p>
          </p:txBody>
        </p:sp>
        <p:sp>
          <p:nvSpPr>
            <p:cNvPr id="21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3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23" name="Group 11"/>
          <p:cNvGrpSpPr>
            <a:grpSpLocks/>
          </p:cNvGrpSpPr>
          <p:nvPr/>
        </p:nvGrpSpPr>
        <p:grpSpPr bwMode="auto">
          <a:xfrm>
            <a:off x="381000" y="4440237"/>
            <a:ext cx="2743200" cy="2133600"/>
            <a:chOff x="0" y="0"/>
            <a:chExt cx="1936" cy="1551"/>
          </a:xfrm>
        </p:grpSpPr>
        <p:sp>
          <p:nvSpPr>
            <p:cNvPr id="24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5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Engage </a:t>
              </a:r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OEM’s &amp; suppliers 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at executive level to commit to 2 and 3</a:t>
              </a:r>
            </a:p>
          </p:txBody>
        </p:sp>
        <p:sp>
          <p:nvSpPr>
            <p:cNvPr id="26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7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4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28" name="Group 11"/>
          <p:cNvGrpSpPr>
            <a:grpSpLocks/>
          </p:cNvGrpSpPr>
          <p:nvPr/>
        </p:nvGrpSpPr>
        <p:grpSpPr bwMode="auto">
          <a:xfrm>
            <a:off x="3352800" y="4440237"/>
            <a:ext cx="2743200" cy="2133600"/>
            <a:chOff x="0" y="0"/>
            <a:chExt cx="1936" cy="1551"/>
          </a:xfrm>
        </p:grpSpPr>
        <p:sp>
          <p:nvSpPr>
            <p:cNvPr id="29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0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Mining Industry commits to 2 and 4</a:t>
              </a:r>
            </a:p>
          </p:txBody>
        </p:sp>
        <p:sp>
          <p:nvSpPr>
            <p:cNvPr id="31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2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5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grpSp>
        <p:nvGrpSpPr>
          <p:cNvPr id="33" name="Group 11"/>
          <p:cNvGrpSpPr>
            <a:grpSpLocks/>
          </p:cNvGrpSpPr>
          <p:nvPr/>
        </p:nvGrpSpPr>
        <p:grpSpPr bwMode="auto">
          <a:xfrm>
            <a:off x="6400800" y="4440237"/>
            <a:ext cx="2743200" cy="2133600"/>
            <a:chOff x="0" y="0"/>
            <a:chExt cx="1936" cy="1551"/>
          </a:xfrm>
        </p:grpSpPr>
        <p:sp>
          <p:nvSpPr>
            <p:cNvPr id="34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5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Manage progress towards the agreed milestones</a:t>
              </a:r>
            </a:p>
          </p:txBody>
        </p:sp>
        <p:sp>
          <p:nvSpPr>
            <p:cNvPr id="36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37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6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990600" y="11430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IBMQI Pathway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ZA" sz="4000" dirty="0" smtClean="0">
                <a:solidFill>
                  <a:schemeClr val="bg1"/>
                </a:solidFill>
              </a:rPr>
              <a:t>What happened in 2013 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7466013" y="6794500"/>
            <a:ext cx="306387" cy="292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fld id="{E9724342-33CA-4938-8343-133978FA3D01}" type="slidenum">
              <a:rPr lang="en-US" sz="1200">
                <a:solidFill>
                  <a:srgbClr val="8B8B8B"/>
                </a:solidFill>
                <a:ea typeface="Lucida Grande" charset="0"/>
                <a:cs typeface="Lucida Grande" charset="0"/>
              </a:rPr>
              <a:pPr algn="ctr"/>
              <a:t>6</a:t>
            </a:fld>
            <a:endParaRPr lang="en-US" sz="1200">
              <a:solidFill>
                <a:srgbClr val="8B8B8B"/>
              </a:solidFill>
              <a:ea typeface="Lucida Grande" charset="0"/>
              <a:cs typeface="Lucida Grande" charset="0"/>
            </a:endParaRPr>
          </a:p>
        </p:txBody>
      </p:sp>
      <p:grpSp>
        <p:nvGrpSpPr>
          <p:cNvPr id="8" name="Group 11"/>
          <p:cNvGrpSpPr>
            <a:grpSpLocks/>
          </p:cNvGrpSpPr>
          <p:nvPr/>
        </p:nvGrpSpPr>
        <p:grpSpPr bwMode="auto">
          <a:xfrm>
            <a:off x="381000" y="1773237"/>
            <a:ext cx="2743200" cy="2133600"/>
            <a:chOff x="0" y="0"/>
            <a:chExt cx="1936" cy="1551"/>
          </a:xfrm>
        </p:grpSpPr>
        <p:sp>
          <p:nvSpPr>
            <p:cNvPr id="9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0" name="Rectangle 8"/>
            <p:cNvSpPr>
              <a:spLocks/>
            </p:cNvSpPr>
            <p:nvPr/>
          </p:nvSpPr>
          <p:spPr bwMode="auto">
            <a:xfrm>
              <a:off x="112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Identify and rank noise sources throughout the industry</a:t>
              </a:r>
            </a:p>
          </p:txBody>
        </p:sp>
        <p:sp>
          <p:nvSpPr>
            <p:cNvPr id="11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2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1</a:t>
              </a:r>
            </a:p>
          </p:txBody>
        </p:sp>
      </p:grp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3352800" y="1773237"/>
            <a:ext cx="2743200" cy="2133600"/>
            <a:chOff x="0" y="0"/>
            <a:chExt cx="1936" cy="1551"/>
          </a:xfrm>
        </p:grpSpPr>
        <p:sp>
          <p:nvSpPr>
            <p:cNvPr id="14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5" name="Rectangle 8"/>
            <p:cNvSpPr>
              <a:spLocks/>
            </p:cNvSpPr>
            <p:nvPr/>
          </p:nvSpPr>
          <p:spPr bwMode="auto">
            <a:xfrm>
              <a:off x="124" y="157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‘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stretched’ nose emission targets per machine/ equipment</a:t>
              </a:r>
            </a:p>
            <a:p>
              <a:pPr marL="39688" algn="ctr"/>
              <a:endParaRPr lang="en-US" sz="16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endParaRPr>
            </a:p>
          </p:txBody>
        </p:sp>
        <p:sp>
          <p:nvSpPr>
            <p:cNvPr id="16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17" name="Rectangle 10"/>
            <p:cNvSpPr>
              <a:spLocks/>
            </p:cNvSpPr>
            <p:nvPr/>
          </p:nvSpPr>
          <p:spPr bwMode="auto">
            <a:xfrm>
              <a:off x="1666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2</a:t>
              </a:r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6248400" y="1849437"/>
            <a:ext cx="2743200" cy="2133600"/>
            <a:chOff x="0" y="0"/>
            <a:chExt cx="1936" cy="1551"/>
          </a:xfrm>
        </p:grpSpPr>
        <p:sp>
          <p:nvSpPr>
            <p:cNvPr id="19" name="Oval 7"/>
            <p:cNvSpPr>
              <a:spLocks/>
            </p:cNvSpPr>
            <p:nvPr/>
          </p:nvSpPr>
          <p:spPr bwMode="auto">
            <a:xfrm>
              <a:off x="0" y="0"/>
              <a:ext cx="1555" cy="1551"/>
            </a:xfrm>
            <a:prstGeom prst="ellipse">
              <a:avLst/>
            </a:prstGeom>
            <a:solidFill>
              <a:srgbClr val="1B1B1B"/>
            </a:solidFill>
            <a:ln w="9525" cap="flat">
              <a:noFill/>
              <a:round/>
              <a:headEnd type="none" w="med" len="med"/>
              <a:tailEnd type="none" w="med" len="med"/>
            </a:ln>
            <a:effectLst>
              <a:outerShdw dist="76199" dir="2700000" algn="ctr" rotWithShape="0">
                <a:schemeClr val="bg2">
                  <a:alpha val="75000"/>
                </a:schemeClr>
              </a:outerShdw>
            </a:effectLst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0" name="Rectangle 8"/>
            <p:cNvSpPr>
              <a:spLocks/>
            </p:cNvSpPr>
            <p:nvPr/>
          </p:nvSpPr>
          <p:spPr bwMode="auto">
            <a:xfrm>
              <a:off x="112" y="135"/>
              <a:ext cx="1360" cy="1272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 algn="ctr"/>
              <a:r>
                <a:rPr lang="en-US" sz="2200" dirty="0" smtClean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aggregate </a:t>
              </a:r>
              <a:r>
                <a:rPr lang="en-US" sz="2200" dirty="0">
                  <a:solidFill>
                    <a:srgbClr val="FFFFFF"/>
                  </a:solidFill>
                  <a:latin typeface="Franchise Bold" charset="0"/>
                  <a:ea typeface="Franchise Bold" charset="0"/>
                  <a:cs typeface="Franchise Bold" charset="0"/>
                  <a:sym typeface="Franchise Bold" charset="0"/>
                </a:rPr>
                <a:t>demand of specific machinery – value case - </a:t>
              </a:r>
            </a:p>
          </p:txBody>
        </p:sp>
        <p:sp>
          <p:nvSpPr>
            <p:cNvPr id="21" name="Oval 9"/>
            <p:cNvSpPr>
              <a:spLocks/>
            </p:cNvSpPr>
            <p:nvPr/>
          </p:nvSpPr>
          <p:spPr bwMode="auto">
            <a:xfrm>
              <a:off x="1556" y="566"/>
              <a:ext cx="380" cy="379"/>
            </a:xfrm>
            <a:prstGeom prst="ellipse">
              <a:avLst/>
            </a:prstGeom>
            <a:solidFill>
              <a:srgbClr val="FFFFFF"/>
            </a:solidFill>
            <a:ln w="9525" cap="flat">
              <a:noFill/>
              <a:round/>
              <a:headEnd type="none" w="med" len="med"/>
              <a:tailEnd type="none" w="med" len="med"/>
            </a:ln>
          </p:spPr>
          <p:txBody>
            <a:bodyPr lIns="0" tIns="0" rIns="0" bIns="0"/>
            <a:lstStyle/>
            <a:p>
              <a:endParaRPr lang="en-US"/>
            </a:p>
          </p:txBody>
        </p:sp>
        <p:sp>
          <p:nvSpPr>
            <p:cNvPr id="22" name="Rectangle 10"/>
            <p:cNvSpPr>
              <a:spLocks/>
            </p:cNvSpPr>
            <p:nvPr/>
          </p:nvSpPr>
          <p:spPr bwMode="auto">
            <a:xfrm>
              <a:off x="1654" y="614"/>
              <a:ext cx="211" cy="288"/>
            </a:xfrm>
            <a:prstGeom prst="rect">
              <a:avLst/>
            </a:prstGeom>
            <a:noFill/>
            <a:ln w="9525" cap="flat">
              <a:noFill/>
              <a:miter lim="800000"/>
              <a:headEnd type="none" w="med" len="med"/>
              <a:tailEnd type="none" w="med" len="med"/>
            </a:ln>
          </p:spPr>
          <p:txBody>
            <a:bodyPr lIns="0" tIns="0" rIns="40639" bIns="0"/>
            <a:lstStyle/>
            <a:p>
              <a:pPr marL="39688"/>
              <a:r>
                <a:rPr lang="en-US" dirty="0" smtClean="0">
                  <a:solidFill>
                    <a:schemeClr val="tx1"/>
                  </a:solidFill>
                  <a:latin typeface="Georgia Bold" charset="0"/>
                  <a:ea typeface="Georgia Bold" charset="0"/>
                  <a:cs typeface="Georgia Bold" charset="0"/>
                  <a:sym typeface="Georgia Bold" charset="0"/>
                </a:rPr>
                <a:t>3</a:t>
              </a:r>
              <a:endParaRPr lang="en-US" dirty="0">
                <a:solidFill>
                  <a:schemeClr val="tx1"/>
                </a:solidFill>
                <a:latin typeface="Georgia Bold" charset="0"/>
                <a:ea typeface="Georgia Bold" charset="0"/>
                <a:cs typeface="Georgia Bold" charset="0"/>
                <a:sym typeface="Georgia Bold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990600" y="1143000"/>
            <a:ext cx="579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IBMQI Pathway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9" name="Rectangle 8"/>
          <p:cNvSpPr>
            <a:spLocks/>
          </p:cNvSpPr>
          <p:nvPr/>
        </p:nvSpPr>
        <p:spPr bwMode="auto">
          <a:xfrm>
            <a:off x="3744913" y="5180012"/>
            <a:ext cx="1665287" cy="992188"/>
          </a:xfrm>
          <a:prstGeom prst="rect">
            <a:avLst/>
          </a:prstGeom>
          <a:noFill/>
          <a:ln w="9525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>
              <a:lnSpc>
                <a:spcPct val="90000"/>
              </a:lnSpc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Establishing </a:t>
            </a:r>
            <a:r>
              <a:rPr lang="en-US" sz="2000" dirty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a mining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IBMQI Working Group</a:t>
            </a:r>
            <a:endParaRPr lang="en-US" sz="2000" dirty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</p:txBody>
      </p:sp>
      <p:pic>
        <p:nvPicPr>
          <p:cNvPr id="40" name="Picture 10"/>
          <p:cNvPicPr>
            <a:picLocks noChangeAspect="1" noChangeArrowheads="1"/>
          </p:cNvPicPr>
          <p:nvPr/>
        </p:nvPicPr>
        <p:blipFill>
          <a:blip r:embed="rId3" cstate="print"/>
          <a:srcRect l="4352" r="3661"/>
          <a:stretch>
            <a:fillRect/>
          </a:stretch>
        </p:blipFill>
        <p:spPr bwMode="auto">
          <a:xfrm>
            <a:off x="3781460" y="3962400"/>
            <a:ext cx="1598548" cy="1130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42" name="Bent Arrow 41"/>
          <p:cNvSpPr/>
          <p:nvPr/>
        </p:nvSpPr>
        <p:spPr>
          <a:xfrm rot="16200000">
            <a:off x="1714500" y="3543300"/>
            <a:ext cx="1356360" cy="2499360"/>
          </a:xfrm>
          <a:prstGeom prst="bentArrow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748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What are we currently busy with?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 dirty="0"/>
          </a:p>
        </p:txBody>
      </p:sp>
      <p:pic>
        <p:nvPicPr>
          <p:cNvPr id="7" name="Picture 6" descr="Working-Together-Smal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295400"/>
            <a:ext cx="4267199" cy="2827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43400" y="533400"/>
            <a:ext cx="48006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en-US" sz="3200" b="1" dirty="0" smtClean="0">
              <a:solidFill>
                <a:schemeClr val="bg1"/>
              </a:solidFill>
            </a:endParaRPr>
          </a:p>
          <a:p>
            <a:pPr marL="342900" indent="-342900"/>
            <a:r>
              <a:rPr lang="en-US" sz="3200" b="1" dirty="0" smtClean="0">
                <a:solidFill>
                  <a:schemeClr val="bg1"/>
                </a:solidFill>
              </a:rPr>
              <a:t>HPD TAS Adoption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Individual  Mining House COPAs through PoEs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Industry COPAs – </a:t>
            </a:r>
            <a:r>
              <a:rPr lang="en-US" sz="2400" b="1" i="1" dirty="0" smtClean="0">
                <a:solidFill>
                  <a:srgbClr val="00B050"/>
                </a:solidFill>
              </a:rPr>
              <a:t>GEEs assistance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8 Mining Houses are Now adopting (2 Preferred to Implement)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56812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What are we currently busy with?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  <p:pic>
        <p:nvPicPr>
          <p:cNvPr id="7" name="Picture 6" descr="Working-Together-Smal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295400"/>
            <a:ext cx="4419599" cy="2827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1066800"/>
            <a:ext cx="4724400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b="1" dirty="0" smtClean="0">
                <a:solidFill>
                  <a:schemeClr val="bg1"/>
                </a:solidFill>
              </a:rPr>
              <a:t>New Leading Practices 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Visited MOST Mining Houses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Mining Houses are doing similar things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Compiling a Industry Noise Data Base and Industry silencing of equipment data base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IBMQI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Leading Practice Planning Workshop  - June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56812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What are we currently busy with?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  <p:pic>
        <p:nvPicPr>
          <p:cNvPr id="7" name="Picture 6" descr="Working-Together-Small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1295400"/>
            <a:ext cx="4419599" cy="282759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19600" y="1066800"/>
            <a:ext cx="47244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3200" b="1" dirty="0" smtClean="0">
                <a:solidFill>
                  <a:schemeClr val="bg1"/>
                </a:solidFill>
              </a:rPr>
              <a:t>IBMQI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IBMQI Task Team has been officially formed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First Meeting – 3</a:t>
            </a:r>
            <a:r>
              <a:rPr lang="en-US" sz="2400" baseline="30000" dirty="0" smtClean="0">
                <a:solidFill>
                  <a:schemeClr val="bg1"/>
                </a:solidFill>
              </a:rPr>
              <a:t>rd</a:t>
            </a:r>
            <a:r>
              <a:rPr lang="en-US" sz="2400" dirty="0" smtClean="0">
                <a:solidFill>
                  <a:schemeClr val="bg1"/>
                </a:solidFill>
              </a:rPr>
              <a:t> of April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Next Steps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Detailed Scoping of the Initiative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bg1"/>
                </a:solidFill>
              </a:rPr>
              <a:t>Formation of Subtask Teams</a:t>
            </a:r>
          </a:p>
          <a:p>
            <a:pPr marL="800100" lvl="1" indent="-342900">
              <a:lnSpc>
                <a:spcPct val="150000"/>
              </a:lnSpc>
              <a:buFont typeface="Wingdings" pitchFamily="2" charset="2"/>
              <a:buChar char="v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pPr marL="342900" indent="-342900">
              <a:buFont typeface="+mj-lt"/>
              <a:buAutoNum type="arabicPeriod"/>
            </a:pPr>
            <a:endParaRPr lang="en-US" sz="3200" dirty="0" smtClean="0">
              <a:solidFill>
                <a:schemeClr val="bg1"/>
              </a:solidFill>
            </a:endParaRP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1568127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3352</TotalTime>
  <Words>410</Words>
  <Application>Microsoft Macintosh PowerPoint</Application>
  <PresentationFormat>On-screen Show (4:3)</PresentationFormat>
  <Paragraphs>103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Theme3</vt:lpstr>
      <vt:lpstr>HPC Presentastion</vt:lpstr>
      <vt:lpstr>What happened in 2013 ?</vt:lpstr>
      <vt:lpstr>What happened in 2013 ?</vt:lpstr>
      <vt:lpstr>What happened in 2013 ?</vt:lpstr>
      <vt:lpstr>What happened in 2013 ?</vt:lpstr>
      <vt:lpstr>What happened in 2013 ?</vt:lpstr>
      <vt:lpstr>What are we currently busy with?</vt:lpstr>
      <vt:lpstr>What are we currently busy with?</vt:lpstr>
      <vt:lpstr>What are we currently busy with?</vt:lpstr>
      <vt:lpstr>Conclusion</vt:lpstr>
      <vt:lpstr>Slide 11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76</cp:revision>
  <dcterms:created xsi:type="dcterms:W3CDTF">2012-08-02T11:34:04Z</dcterms:created>
  <dcterms:modified xsi:type="dcterms:W3CDTF">2014-03-07T05:11:37Z</dcterms:modified>
</cp:coreProperties>
</file>