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59" r:id="rId8"/>
    <p:sldId id="263" r:id="rId9"/>
    <p:sldId id="265" r:id="rId10"/>
    <p:sldId id="266" r:id="rId11"/>
    <p:sldId id="268" r:id="rId12"/>
    <p:sldId id="269" r:id="rId13"/>
    <p:sldId id="270" r:id="rId14"/>
    <p:sldId id="267" r:id="rId1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Review MOSH products and methodologies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Towards a Common Understanding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Direct Enquiries - 1x professional one during demonstration/ 1st adopter and none during wide spread adoption?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Behavioral communication plan -  1x professional one funded by LH during demonstration/ 1st adopter and none during wide spread adoption?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Behavioral communication material  1x professional one during demonstration/ 1st adopter funded by LH and made available to all adopter mines for free?</a:t>
            </a:r>
          </a:p>
          <a:p>
            <a:pPr lvl="1"/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Leading </a:t>
            </a:r>
            <a:r>
              <a:rPr lang="en-US" sz="2400" dirty="0" smtClean="0">
                <a:solidFill>
                  <a:schemeClr val="bg1"/>
                </a:solidFill>
              </a:rPr>
              <a:t>Practice lesson plans  1x professional one during demonstration/ 1st adopter funded by LH and made available to all adopter mines for free.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- Separate Leading Practice or part of Leading </a:t>
            </a:r>
            <a:r>
              <a:rPr lang="en-US" sz="2400" dirty="0" smtClean="0">
                <a:solidFill>
                  <a:schemeClr val="bg1"/>
                </a:solidFill>
              </a:rPr>
              <a:t>Practices?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plan- 1x professional one during demonstration/ 1st adopter funded by LH and made available to all adopter mines for free.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communication material:  1x professional one during demonstration/ 1st adopter funded by LH and made available to all adopter mines for free.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Company level wide spread adoption plans, with annual windows ?</a:t>
            </a:r>
          </a:p>
          <a:p>
            <a:pPr lvl="1"/>
            <a:r>
              <a:rPr lang="en-US" sz="2400" dirty="0" smtClean="0"/>
              <a:t>Incorporation of CTF Pillar 4 elements into methodology - Yes or no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M&amp;E framework - What do we want to measure and why?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do we ensure quality Learning Hub outputs?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do we ensure quality execution of wide spread adoption by mines?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is the Critical Path and Critical elements of the MOSH process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are the Key Products and Services and for Who?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Review our Methodologies – emphasis should be on trading off between Quality and 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How?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You will get the discussion document/ plan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Still need to do the unpacking of the products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Always keep these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Previous reviews recap - routinely examining how the process was being applied and how it can be improved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Use of standardized FRAMEWORKS in understanding the process (Methodology &amp; Product) – </a:t>
            </a:r>
            <a:r>
              <a:rPr lang="en-US" sz="2800" i="1" dirty="0" smtClean="0">
                <a:solidFill>
                  <a:schemeClr val="bg1"/>
                </a:solidFill>
              </a:rPr>
              <a:t>For Once!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Answer Key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IPO MAP 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Inputs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Process/ Translation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Outputs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Upgrade to Move to SIPOC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714876" y="1785926"/>
            <a:ext cx="4214842" cy="1785950"/>
            <a:chOff x="4286248" y="2214554"/>
            <a:chExt cx="4214842" cy="1785950"/>
          </a:xfrm>
        </p:grpSpPr>
        <p:sp>
          <p:nvSpPr>
            <p:cNvPr id="4" name="Rectangle 3"/>
            <p:cNvSpPr/>
            <p:nvPr/>
          </p:nvSpPr>
          <p:spPr>
            <a:xfrm>
              <a:off x="5143504" y="2214554"/>
              <a:ext cx="2428892" cy="1785950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4286248" y="2714620"/>
              <a:ext cx="857256" cy="642942"/>
            </a:xfrm>
            <a:prstGeom prst="rightArrow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7643834" y="2714620"/>
              <a:ext cx="857256" cy="642942"/>
            </a:xfrm>
            <a:prstGeom prst="rightArrow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07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1171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SUPPLIERS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INPUT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PROCESS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OUTPUTS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CUSTOMERS</a:t>
                      </a:r>
                      <a:endParaRPr lang="en-US" sz="2000" dirty="0"/>
                    </a:p>
                  </a:txBody>
                  <a:tcPr/>
                </a:tc>
              </a:tr>
              <a:tr h="4129391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b="1" i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61171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Transforming Resources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71941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928670"/>
            <a:ext cx="20716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 Mining Houses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mtClean="0">
                <a:solidFill>
                  <a:srgbClr val="0070C0"/>
                </a:solidFill>
              </a:rPr>
              <a:t>Mine Industry &amp;  </a:t>
            </a:r>
            <a:r>
              <a:rPr lang="en-US" dirty="0" smtClean="0">
                <a:solidFill>
                  <a:srgbClr val="0070C0"/>
                </a:solidFill>
              </a:rPr>
              <a:t>Adoption Teams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Organised Labour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Mining Industry Experts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Research Institutions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Universities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57356" y="785794"/>
            <a:ext cx="20716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 Potential Leading Practices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Occupational Health and Safety Statistics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Occupational Health and Safety Statistics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Key Learnings from the previously adopted Leading practices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43306" y="928670"/>
            <a:ext cx="1928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MOSH Leading Practice Adoption System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Identify Leading practices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Document leading Practices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Widespread adoption of leading practices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0694" y="785794"/>
            <a:ext cx="22145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Leading practices in the Dust, Noise, Falls of Ground and Transport and Machinery focus areas 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Shared learning - </a:t>
            </a:r>
            <a:r>
              <a:rPr lang="en-US" b="1" i="1" dirty="0" smtClean="0">
                <a:solidFill>
                  <a:srgbClr val="0070C0"/>
                </a:solidFill>
              </a:rPr>
              <a:t>Service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Leading Adoption Monitors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Lives 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Saved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Safe mines-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86644" y="10715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Mining Industry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Mine Workers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500098" y="5572140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b="1" dirty="0" smtClean="0">
                <a:solidFill>
                  <a:srgbClr val="0070C0"/>
                </a:solidFill>
              </a:rPr>
              <a:t>Learning Hub secretariat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Performance Objectives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Quality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Cost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Speed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Dependability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Compare Market expectations with the service provider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643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85719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Quality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Speed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Dependability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Flexibility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Cost</a:t>
                      </a:r>
                      <a:endParaRPr lang="en-US" sz="2000" dirty="0"/>
                    </a:p>
                  </a:txBody>
                  <a:tcPr/>
                </a:tc>
              </a:tr>
              <a:tr h="5786520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b="1" i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42984"/>
            <a:ext cx="20716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High accuracy of Leadership Behaviour and Behaviour Communication Plans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Identification of Leading Practice that are in the higher hierarchy of controls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Following the Leading Practice Adoption Guides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High accuracy of Information from the Mines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480" y="1071546"/>
            <a:ext cx="20716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 Quick response times to Mining Industry needs (leading practice)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Minimise the time between a mining house enquiring for a Leading Practice and the Mine House getting assistance from the Learning Hub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Identified/ potential Leading practice much go through the MOSH Leading Practice Adoption system faster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43306" y="1071546"/>
            <a:ext cx="19288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Keeping delivery promises that have been made (both for Mines and Learning Hub)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Keeping the Mines informed about Leading Practice Adoption rate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0694" y="1142984"/>
            <a:ext cx="221457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Customising the MOSH Leading practices for individual Mines (operations)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86644" y="1071546"/>
            <a:ext cx="17145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Products and services are of value to Chamber of Mines members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Doing things cheaply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-357214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Click to add Title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2" descr="C:\Users\hgumede\AppData\Local\Temp\notes87944B\Objec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20" y="952520"/>
            <a:ext cx="5334000" cy="5334000"/>
          </a:xfrm>
          <a:prstGeom prst="rect">
            <a:avLst/>
          </a:prstGeom>
          <a:noFill/>
        </p:spPr>
      </p:pic>
      <p:grpSp>
        <p:nvGrpSpPr>
          <p:cNvPr id="3" name="Group 22"/>
          <p:cNvGrpSpPr/>
          <p:nvPr/>
        </p:nvGrpSpPr>
        <p:grpSpPr>
          <a:xfrm>
            <a:off x="2714612" y="2714620"/>
            <a:ext cx="4114800" cy="3581400"/>
            <a:chOff x="1828800" y="2667000"/>
            <a:chExt cx="4114800" cy="3581400"/>
          </a:xfrm>
        </p:grpSpPr>
        <p:cxnSp>
          <p:nvCxnSpPr>
            <p:cNvPr id="24" name="Straight Connector 23"/>
            <p:cNvCxnSpPr/>
            <p:nvPr/>
          </p:nvCxnSpPr>
          <p:spPr>
            <a:xfrm rot="5400000">
              <a:off x="762000" y="4495800"/>
              <a:ext cx="2819400" cy="685800"/>
            </a:xfrm>
            <a:prstGeom prst="line">
              <a:avLst/>
            </a:prstGeom>
            <a:ln w="889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61"/>
            <p:cNvGrpSpPr/>
            <p:nvPr/>
          </p:nvGrpSpPr>
          <p:grpSpPr>
            <a:xfrm>
              <a:off x="1828800" y="2667000"/>
              <a:ext cx="4114800" cy="3581400"/>
              <a:chOff x="1828800" y="2667000"/>
              <a:chExt cx="4114800" cy="35814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3886200" y="2667000"/>
                <a:ext cx="2057400" cy="685800"/>
              </a:xfrm>
              <a:prstGeom prst="line">
                <a:avLst/>
              </a:prstGeom>
              <a:ln w="889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Group 24"/>
              <p:cNvGrpSpPr/>
              <p:nvPr/>
            </p:nvGrpSpPr>
            <p:grpSpPr>
              <a:xfrm>
                <a:off x="1828800" y="2667000"/>
                <a:ext cx="4114800" cy="3581400"/>
                <a:chOff x="2438400" y="2667000"/>
                <a:chExt cx="4114800" cy="3581400"/>
              </a:xfrm>
            </p:grpSpPr>
            <p:grpSp>
              <p:nvGrpSpPr>
                <p:cNvPr id="6" name="Group 23"/>
                <p:cNvGrpSpPr/>
                <p:nvPr/>
              </p:nvGrpSpPr>
              <p:grpSpPr>
                <a:xfrm>
                  <a:off x="3124200" y="2667000"/>
                  <a:ext cx="3429000" cy="2286000"/>
                  <a:chOff x="3124200" y="2667000"/>
                  <a:chExt cx="3429000" cy="2286000"/>
                </a:xfrm>
              </p:grpSpPr>
              <p:cxnSp>
                <p:nvCxnSpPr>
                  <p:cNvPr id="30" name="Straight Connector 29"/>
                  <p:cNvCxnSpPr/>
                  <p:nvPr/>
                </p:nvCxnSpPr>
                <p:spPr>
                  <a:xfrm rot="10800000" flipV="1">
                    <a:off x="3124200" y="2667000"/>
                    <a:ext cx="1371600" cy="762000"/>
                  </a:xfrm>
                  <a:prstGeom prst="line">
                    <a:avLst/>
                  </a:prstGeom>
                  <a:ln w="889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/>
                  <p:cNvCxnSpPr/>
                  <p:nvPr/>
                </p:nvCxnSpPr>
                <p:spPr>
                  <a:xfrm rot="5400000">
                    <a:off x="5219700" y="3619500"/>
                    <a:ext cx="1600200" cy="1066800"/>
                  </a:xfrm>
                  <a:prstGeom prst="line">
                    <a:avLst/>
                  </a:prstGeom>
                  <a:ln w="889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9" name="Straight Connector 28"/>
                <p:cNvCxnSpPr/>
                <p:nvPr/>
              </p:nvCxnSpPr>
              <p:spPr>
                <a:xfrm rot="10800000" flipV="1">
                  <a:off x="2438400" y="4953000"/>
                  <a:ext cx="3048000" cy="1295400"/>
                </a:xfrm>
                <a:prstGeom prst="line">
                  <a:avLst/>
                </a:prstGeom>
                <a:ln w="889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" name="Group 49"/>
          <p:cNvGrpSpPr/>
          <p:nvPr/>
        </p:nvGrpSpPr>
        <p:grpSpPr>
          <a:xfrm>
            <a:off x="3428992" y="952520"/>
            <a:ext cx="3357586" cy="4657716"/>
            <a:chOff x="3428992" y="952520"/>
            <a:chExt cx="3357586" cy="4657716"/>
          </a:xfrm>
        </p:grpSpPr>
        <p:cxnSp>
          <p:nvCxnSpPr>
            <p:cNvPr id="33" name="Straight Connector 7"/>
            <p:cNvCxnSpPr/>
            <p:nvPr/>
          </p:nvCxnSpPr>
          <p:spPr>
            <a:xfrm rot="16200000" flipH="1">
              <a:off x="2821769" y="4036223"/>
              <a:ext cx="1571636" cy="35719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786182" y="5000636"/>
              <a:ext cx="2438400" cy="6096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2" idx="0"/>
            </p:cNvCxnSpPr>
            <p:nvPr/>
          </p:nvCxnSpPr>
          <p:spPr>
            <a:xfrm rot="16200000" flipH="1" flipV="1">
              <a:off x="2857516" y="1523996"/>
              <a:ext cx="2476480" cy="133352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endCxn id="22" idx="0"/>
            </p:cNvCxnSpPr>
            <p:nvPr/>
          </p:nvCxnSpPr>
          <p:spPr>
            <a:xfrm rot="16200000" flipV="1">
              <a:off x="4572028" y="1143012"/>
              <a:ext cx="2405042" cy="202405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5379243" y="4202901"/>
              <a:ext cx="2252674" cy="561996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Straight Connector 50"/>
          <p:cNvCxnSpPr/>
          <p:nvPr/>
        </p:nvCxnSpPr>
        <p:spPr>
          <a:xfrm>
            <a:off x="5943600" y="1781156"/>
            <a:ext cx="609600" cy="1588"/>
          </a:xfrm>
          <a:prstGeom prst="line">
            <a:avLst/>
          </a:prstGeom>
          <a:ln w="889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67400" y="1019156"/>
            <a:ext cx="60960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00800" y="714356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Importance Performance Objective – Learning Hub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553200" y="1439625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Importance Performance Objective – Mining Industry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67166" y="609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Quality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00100" y="307181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Cost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119966" y="3124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Speed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09766" y="6248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Flexibility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643702" y="621508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Dependability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Review our Methodologies – emphasis should be on trading off between Quality and 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How?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You will get the discussion document/ plan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Still need to do the unpacking of the products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Always keep these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What has Happened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Received feedback  from SOME of you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Mostly it was on grammar not on the way forward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Important Considerations to Look at are: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</a:t>
            </a:r>
            <a:r>
              <a:rPr lang="en-US" sz="2400" dirty="0" smtClean="0">
                <a:solidFill>
                  <a:schemeClr val="bg1"/>
                </a:solidFill>
              </a:rPr>
              <a:t>does our stakeholders </a:t>
            </a:r>
            <a:r>
              <a:rPr lang="en-US" sz="2400" dirty="0" smtClean="0">
                <a:solidFill>
                  <a:schemeClr val="bg1"/>
                </a:solidFill>
              </a:rPr>
              <a:t>REALLY say about our products and Methodologies?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</a:t>
            </a:r>
            <a:r>
              <a:rPr lang="en-US" sz="2400" dirty="0" smtClean="0">
                <a:solidFill>
                  <a:schemeClr val="bg1"/>
                </a:solidFill>
              </a:rPr>
              <a:t>much should be </a:t>
            </a:r>
            <a:r>
              <a:rPr lang="en-US" sz="2400" dirty="0" smtClean="0">
                <a:solidFill>
                  <a:schemeClr val="bg1"/>
                </a:solidFill>
              </a:rPr>
              <a:t>repeated for subsequent leading practices?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Risk analysis - Risk stories and expert models - per risk area or everything at </a:t>
            </a:r>
            <a:r>
              <a:rPr lang="en-US" sz="2400" dirty="0" smtClean="0">
                <a:solidFill>
                  <a:schemeClr val="bg1"/>
                </a:solidFill>
              </a:rPr>
              <a:t>once?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237</TotalTime>
  <Words>807</Words>
  <Application>Microsoft Office PowerPoint</Application>
  <PresentationFormat>On-screen Show (4:3)</PresentationFormat>
  <Paragraphs>135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Review MOSH products and methodologies</vt:lpstr>
      <vt:lpstr>Background</vt:lpstr>
      <vt:lpstr>Background</vt:lpstr>
      <vt:lpstr>Slide 4</vt:lpstr>
      <vt:lpstr>Performance Objectives</vt:lpstr>
      <vt:lpstr>Slide 6</vt:lpstr>
      <vt:lpstr>Click to add Title</vt:lpstr>
      <vt:lpstr>Proposal</vt:lpstr>
      <vt:lpstr>What has Happened</vt:lpstr>
      <vt:lpstr>Proposal</vt:lpstr>
      <vt:lpstr>Proposal</vt:lpstr>
      <vt:lpstr>Proposal</vt:lpstr>
      <vt:lpstr>Proposal</vt:lpstr>
      <vt:lpstr>Proposal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10</cp:revision>
  <dcterms:created xsi:type="dcterms:W3CDTF">2012-08-02T11:34:04Z</dcterms:created>
  <dcterms:modified xsi:type="dcterms:W3CDTF">2014-08-12T06:58:47Z</dcterms:modified>
</cp:coreProperties>
</file>