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455" r:id="rId2"/>
    <p:sldId id="425" r:id="rId3"/>
    <p:sldId id="444" r:id="rId4"/>
    <p:sldId id="457" r:id="rId5"/>
    <p:sldId id="456" r:id="rId6"/>
    <p:sldId id="458" r:id="rId7"/>
    <p:sldId id="459" r:id="rId8"/>
    <p:sldId id="450" r:id="rId9"/>
    <p:sldId id="452" r:id="rId10"/>
    <p:sldId id="453" r:id="rId11"/>
    <p:sldId id="415" r:id="rId12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B5433"/>
    <a:srgbClr val="A2965C"/>
    <a:srgbClr val="C49F00"/>
    <a:srgbClr val="786F44"/>
    <a:srgbClr val="FFCC66"/>
    <a:srgbClr val="FCA11C"/>
    <a:srgbClr val="F55F23"/>
    <a:srgbClr val="E6BA00"/>
  </p:clrMru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3153" autoAdjust="0"/>
  </p:normalViewPr>
  <p:slideViewPr>
    <p:cSldViewPr>
      <p:cViewPr>
        <p:scale>
          <a:sx n="70" d="100"/>
          <a:sy n="70" d="100"/>
        </p:scale>
        <p:origin x="-8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795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74779264"/>
        <c:axId val="76207616"/>
      </c:lineChart>
      <c:catAx>
        <c:axId val="74779264"/>
        <c:scaling>
          <c:orientation val="minMax"/>
        </c:scaling>
        <c:axPos val="b"/>
        <c:numFmt formatCode="General" sourceLinked="1"/>
        <c:tickLblPos val="nextTo"/>
        <c:crossAx val="76207616"/>
        <c:crosses val="autoZero"/>
        <c:auto val="1"/>
        <c:lblAlgn val="ctr"/>
        <c:lblOffset val="100"/>
      </c:catAx>
      <c:valAx>
        <c:axId val="76207616"/>
        <c:scaling>
          <c:orientation val="minMax"/>
        </c:scaling>
        <c:axPos val="l"/>
        <c:majorGridlines/>
        <c:numFmt formatCode="General" sourceLinked="1"/>
        <c:tickLblPos val="nextTo"/>
        <c:crossAx val="74779264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10982172088312028"/>
          <c:y val="0.83273553680042178"/>
          <c:w val="0.15545316928758354"/>
          <c:h val="8.6624734782403789E-2"/>
        </c:manualLayout>
      </c:layout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98603D-7D46-4E4A-8FBD-15C74E195E7F}" type="datetimeFigureOut">
              <a:rPr lang="en-US"/>
              <a:pPr>
                <a:defRPr/>
              </a:pPr>
              <a:t>8/7/2012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82F120A-2926-4CA7-AD12-677CCE6366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729344-694E-49D2-98FF-4EFFF9A65C47}" type="datetimeFigureOut">
              <a:rPr lang="en-US"/>
              <a:pPr>
                <a:defRPr/>
              </a:pPr>
              <a:t>8/7/2012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816D31D-7169-4CEB-880D-2A5940DB5A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0C11AD-B226-4B2A-8241-999BF7D53FD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SACEPA Conference - Secunda - 25 January 2012</a:t>
            </a:r>
            <a:endParaRPr lang="en-US" smtClean="0"/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smtClean="0"/>
              <a:t>MOSH Entry Examination and Making Safe </a:t>
            </a:r>
            <a:endParaRPr lang="en-US" smtClean="0"/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627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smtClean="0"/>
              <a:t>MOSH Entry Examination and Making Safe </a:t>
            </a:r>
            <a:endParaRPr lang="en-US" smtClean="0"/>
          </a:p>
        </p:txBody>
      </p:sp>
      <p:sp>
        <p:nvSpPr>
          <p:cNvPr id="26628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629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SACEPA Conference - Secunda - 25 January 2012</a:t>
            </a:r>
            <a:endParaRPr lang="en-US" smtClean="0"/>
          </a:p>
        </p:txBody>
      </p:sp>
      <p:sp>
        <p:nvSpPr>
          <p:cNvPr id="26630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C414C6-E778-4B93-908A-49FF3D96EED3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31463-7654-4035-8C50-674CA242A7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3DBD8-3C04-40F8-8321-8730B78A5B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6F13B-88BD-47C5-BC57-72B4992BB3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71438-1387-4F04-9346-AF00E82EDA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7889-44FA-402A-83AE-8DBAA161D3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D756A-B9EF-46A3-9150-FAF619500D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E3F00-6218-467C-95E4-AA8326DC45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9E1A3-7D9F-4A86-B456-FF56E1A1DD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C2E47-38D0-428F-BBCB-F44A8098FA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CFE6-9375-4BA4-AF36-AE152B8071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C00E-58DC-4CD6-A439-C80FDD28EA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D40FD6-F32B-4E12-B0DA-698252B469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1536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>
                <a:solidFill>
                  <a:schemeClr val="bg1"/>
                </a:solidFill>
              </a:rPr>
              <a:t>NOISE Team Activities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  <p:sp>
        <p:nvSpPr>
          <p:cNvPr id="15370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/>
          <a:lstStyle/>
          <a:p>
            <a:pPr algn="l"/>
            <a:r>
              <a:rPr lang="en-ZA" sz="2600" b="1" smtClean="0">
                <a:solidFill>
                  <a:srgbClr val="5D5635"/>
                </a:solidFill>
              </a:rPr>
              <a:t>Noise 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Expected workshop outcomes (cont.) 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GB" sz="2400" dirty="0">
                <a:latin typeface="+mn-lt"/>
                <a:cs typeface="+mn-cs"/>
              </a:rPr>
              <a:t>Closure’ strategy on the HPD _TAS Tool Leading Practice</a:t>
            </a:r>
            <a:endParaRPr lang="en-GB" sz="1600" i="1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Duration of the facilitation phase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Do </a:t>
            </a:r>
            <a:r>
              <a:rPr lang="en-GB" sz="2000" dirty="0">
                <a:latin typeface="+mn-lt"/>
                <a:cs typeface="+mn-cs"/>
              </a:rPr>
              <a:t>we still have a challenge of employees not wearing HPDs?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>
                <a:latin typeface="+mn-lt"/>
                <a:cs typeface="+mn-cs"/>
              </a:rPr>
              <a:t>Do we need a customised MOSH Process for this?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>
                <a:latin typeface="+mn-lt"/>
                <a:cs typeface="+mn-cs"/>
              </a:rPr>
              <a:t>‘Upgrade’ the </a:t>
            </a:r>
            <a:r>
              <a:rPr lang="en-GB" sz="2000" dirty="0" smtClean="0">
                <a:latin typeface="+mn-lt"/>
                <a:cs typeface="+mn-cs"/>
              </a:rPr>
              <a:t>Tool and form a COPA</a:t>
            </a:r>
            <a:endParaRPr lang="en-GB" sz="20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Engineering controls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>
                <a:latin typeface="+mn-lt"/>
                <a:cs typeface="+mn-cs"/>
              </a:rPr>
              <a:t>Guide the Team on how to effectively manage and promote these Simple Leading Practices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Booklet, timelines etc.</a:t>
            </a:r>
          </a:p>
          <a:p>
            <a:pPr marL="342900" indent="-342900"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GB" sz="2400" dirty="0">
                <a:solidFill>
                  <a:srgbClr val="FF0000"/>
                </a:solidFill>
                <a:latin typeface="+mn-lt"/>
                <a:cs typeface="+mn-cs"/>
              </a:rPr>
              <a:t>Consensus on NHIL targets for next two, five &amp; ten years </a:t>
            </a:r>
            <a:endParaRPr lang="en-US" sz="2400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latin typeface="Arial" pitchFamily="34" charset="0"/>
                <a:ea typeface="+mj-ea"/>
                <a:cs typeface="Arial" pitchFamily="34" charset="0"/>
              </a:rPr>
              <a:t>End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657600" y="6324600"/>
            <a:ext cx="2133600" cy="365125"/>
          </a:xfrm>
        </p:spPr>
        <p:txBody>
          <a:bodyPr/>
          <a:lstStyle/>
          <a:p>
            <a:pPr algn="ctr">
              <a:defRPr/>
            </a:pPr>
            <a:fld id="{6A7415FF-96A6-4B06-B2F0-F4A43CE9BD8E}" type="slidenum">
              <a:rPr lang="en-US" sz="1600" b="1" smtClean="0"/>
              <a:pPr algn="ctr">
                <a:defRPr/>
              </a:pPr>
              <a:t>11</a:t>
            </a:fld>
            <a:endParaRPr lang="en-US" sz="1600" b="1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28600" y="2590800"/>
            <a:ext cx="8696325" cy="11430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ZA" sz="5200" b="1" dirty="0"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Team </a:t>
            </a:r>
            <a:r>
              <a:rPr lang="en-ZA" sz="3200" b="1" dirty="0" smtClean="0">
                <a:ea typeface="+mj-ea"/>
              </a:rPr>
              <a:t>Activities </a:t>
            </a:r>
            <a:r>
              <a:rPr lang="en-ZA" sz="3200" b="1" dirty="0">
                <a:ea typeface="+mj-ea"/>
              </a:rPr>
              <a:t>- summary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Leading Practices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Promoting the HPD-TAS tool</a:t>
            </a:r>
          </a:p>
          <a:p>
            <a:pPr marL="342900" indent="-342900">
              <a:buFontTx/>
              <a:buChar char="•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Building relationship with stakeholders</a:t>
            </a:r>
            <a:endParaRPr lang="en-US" sz="28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dirty="0" smtClean="0">
                <a:latin typeface="+mn-lt"/>
                <a:cs typeface="+mn-cs"/>
              </a:rPr>
              <a:t>Engaging all stakeholders (DMR, Mines, Unions, OEMs, Research institutions)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dirty="0" smtClean="0">
                <a:latin typeface="+mn-lt"/>
                <a:cs typeface="+mn-cs"/>
              </a:rPr>
              <a:t>OH </a:t>
            </a:r>
            <a:r>
              <a:rPr lang="en-US" dirty="0">
                <a:latin typeface="+mn-lt"/>
                <a:cs typeface="+mn-cs"/>
              </a:rPr>
              <a:t>(Noise) -  </a:t>
            </a:r>
            <a:r>
              <a:rPr lang="en-US" dirty="0" smtClean="0">
                <a:latin typeface="+mn-lt"/>
                <a:cs typeface="+mn-cs"/>
              </a:rPr>
              <a:t>Completeness of the Asset </a:t>
            </a:r>
            <a:r>
              <a:rPr lang="en-US" smtClean="0">
                <a:latin typeface="+mn-lt"/>
                <a:cs typeface="+mn-cs"/>
              </a:rPr>
              <a:t>Optimisation process</a:t>
            </a:r>
            <a:endParaRPr lang="en-US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dirty="0" smtClean="0">
                <a:latin typeface="+mn-lt"/>
                <a:cs typeface="+mn-cs"/>
              </a:rPr>
              <a:t>Re- </a:t>
            </a:r>
            <a:r>
              <a:rPr lang="en-US" dirty="0">
                <a:latin typeface="+mn-lt"/>
                <a:cs typeface="+mn-cs"/>
              </a:rPr>
              <a:t>energise team activities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dirty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Draft Expert Model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dirty="0">
                <a:latin typeface="+mn-lt"/>
                <a:cs typeface="+mn-cs"/>
              </a:rPr>
              <a:t>Summary of the risk being addressed by the Team</a:t>
            </a:r>
          </a:p>
          <a:p>
            <a:pPr marL="800100" lvl="1" indent="-342900" algn="just">
              <a:buFont typeface="Courier New" pitchFamily="49" charset="0"/>
              <a:buChar char="o"/>
              <a:defRPr/>
            </a:pPr>
            <a:r>
              <a:rPr lang="en-US" dirty="0">
                <a:latin typeface="+mn-lt"/>
                <a:cs typeface="+mn-cs"/>
              </a:rPr>
              <a:t>Expert level knowledge about all fundamental aspects of the </a:t>
            </a:r>
            <a:r>
              <a:rPr lang="en-US" dirty="0" smtClean="0">
                <a:latin typeface="+mn-lt"/>
                <a:cs typeface="+mn-cs"/>
              </a:rPr>
              <a:t>noise risk, </a:t>
            </a:r>
            <a:r>
              <a:rPr lang="en-US" dirty="0">
                <a:latin typeface="+mn-lt"/>
                <a:cs typeface="+mn-cs"/>
              </a:rPr>
              <a:t>from the nature of the hazard and its sources to the safety or health effects people may experience, including an assessment of their likelihood – Integrated management of  the noise risk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dirty="0">
                <a:latin typeface="+mn-lt"/>
                <a:cs typeface="+mn-cs"/>
              </a:rPr>
              <a:t>For focused attention should best be focused, &amp; for establishing an expert datum for later use in the development of behavioural communication plans.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dirty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Leading Practices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latin typeface="Calibri" pitchFamily="34" charset="0"/>
              </a:rPr>
              <a:t>1</a:t>
            </a:r>
            <a:r>
              <a:rPr lang="en-US" sz="2400" baseline="30000" dirty="0">
                <a:latin typeface="Calibri" pitchFamily="34" charset="0"/>
              </a:rPr>
              <a:t>st</a:t>
            </a:r>
            <a:r>
              <a:rPr lang="en-US" sz="2400" dirty="0">
                <a:latin typeface="Calibri" pitchFamily="34" charset="0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latin typeface="Calibri" pitchFamily="34" charset="0"/>
              </a:rPr>
              <a:t>Potential </a:t>
            </a:r>
            <a:r>
              <a:rPr lang="en-US" sz="2000" dirty="0">
                <a:latin typeface="Calibri" pitchFamily="34" charset="0"/>
              </a:rPr>
              <a:t>to reduce noise by 6 dBA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latin typeface="Calibri" pitchFamily="34" charset="0"/>
              </a:rPr>
              <a:t>Source Mine : </a:t>
            </a:r>
            <a:r>
              <a:rPr lang="en-US" sz="2000" dirty="0" smtClean="0">
                <a:latin typeface="Calibri" pitchFamily="34" charset="0"/>
              </a:rPr>
              <a:t> AngloGold </a:t>
            </a:r>
            <a:r>
              <a:rPr lang="en-US" sz="2000" dirty="0">
                <a:latin typeface="Calibri" pitchFamily="34" charset="0"/>
              </a:rPr>
              <a:t>Ashanti – Tau </a:t>
            </a:r>
            <a:r>
              <a:rPr lang="en-US" sz="2000" dirty="0" err="1">
                <a:latin typeface="Calibri" pitchFamily="34" charset="0"/>
              </a:rPr>
              <a:t>Tona</a:t>
            </a:r>
            <a:endParaRPr lang="en-US" sz="2000" dirty="0"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latin typeface="Calibri" pitchFamily="34" charset="0"/>
              </a:rPr>
              <a:t>Demo Mine : </a:t>
            </a:r>
            <a:r>
              <a:rPr lang="en-US" sz="2000" dirty="0" smtClean="0">
                <a:latin typeface="Calibri" pitchFamily="34" charset="0"/>
              </a:rPr>
              <a:t>Moab </a:t>
            </a:r>
            <a:r>
              <a:rPr lang="en-US" sz="2000" dirty="0" err="1">
                <a:latin typeface="Calibri" pitchFamily="34" charset="0"/>
              </a:rPr>
              <a:t>Khotsong</a:t>
            </a:r>
            <a:endParaRPr lang="en-US" sz="2000" dirty="0"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latin typeface="Calibri" pitchFamily="34" charset="0"/>
              </a:rPr>
              <a:t>Adopters : </a:t>
            </a:r>
            <a:r>
              <a:rPr lang="en-US" sz="2000" dirty="0" smtClean="0">
                <a:latin typeface="Calibri" pitchFamily="34" charset="0"/>
              </a:rPr>
              <a:t>None </a:t>
            </a:r>
            <a:r>
              <a:rPr lang="en-US" sz="2000" dirty="0"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latin typeface="Calibri" pitchFamily="34" charset="0"/>
              </a:rPr>
              <a:t>Not </a:t>
            </a:r>
            <a:r>
              <a:rPr lang="en-US" sz="2000" dirty="0" smtClean="0">
                <a:latin typeface="Calibri" pitchFamily="34" charset="0"/>
              </a:rPr>
              <a:t>successful for various reasons</a:t>
            </a:r>
            <a:endParaRPr lang="en-US" sz="2000" dirty="0"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/>
              <a:t>Readiness for adoption: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/>
              <a:t>Required substantial R&amp;D: only available for </a:t>
            </a:r>
            <a:r>
              <a:rPr lang="en-US" sz="1600" dirty="0" err="1"/>
              <a:t>stope</a:t>
            </a:r>
            <a:r>
              <a:rPr lang="en-US" sz="1600" dirty="0"/>
              <a:t> </a:t>
            </a:r>
            <a:r>
              <a:rPr lang="en-US" sz="1600" dirty="0" smtClean="0"/>
              <a:t>drilling</a:t>
            </a:r>
          </a:p>
          <a:p>
            <a:pPr marL="2057400" lvl="4" indent="-228600">
              <a:buFont typeface="Wingdings" pitchFamily="2" charset="2"/>
              <a:buChar char="§"/>
            </a:pPr>
            <a:endParaRPr lang="en-US" dirty="0"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/>
              <a:t>Cost </a:t>
            </a:r>
            <a:r>
              <a:rPr lang="en-US" dirty="0"/>
              <a:t>constraints: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 smtClean="0"/>
              <a:t>Required </a:t>
            </a:r>
            <a:r>
              <a:rPr lang="en-US" sz="1600" dirty="0"/>
              <a:t>substantial refinement that </a:t>
            </a:r>
            <a:r>
              <a:rPr lang="en-US" sz="1600" dirty="0" err="1" smtClean="0"/>
              <a:t>prooved</a:t>
            </a:r>
            <a:r>
              <a:rPr lang="en-US" sz="1600" dirty="0" smtClean="0"/>
              <a:t> </a:t>
            </a:r>
            <a:r>
              <a:rPr lang="en-US" sz="1600" dirty="0"/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/>
              <a:t>Only Leasing Option available </a:t>
            </a:r>
            <a:endParaRPr lang="en-US" sz="1600" dirty="0" smtClean="0"/>
          </a:p>
          <a:p>
            <a:pPr marL="1714500" lvl="3" indent="-342900">
              <a:buFont typeface="Wingdings" pitchFamily="2" charset="2"/>
              <a:buChar char="§"/>
            </a:pPr>
            <a:endParaRPr lang="en-US" dirty="0" smtClean="0"/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/>
              <a:t>Other</a:t>
            </a:r>
            <a:r>
              <a:rPr lang="en-US" dirty="0"/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/>
              <a:t>“Climate” – “Energy crisis” paved the way for selecting as leading practice.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Leading Practices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latin typeface="Calibri" pitchFamily="34" charset="0"/>
              </a:rPr>
              <a:t>1</a:t>
            </a:r>
            <a:r>
              <a:rPr lang="en-US" sz="2400" baseline="30000" dirty="0">
                <a:latin typeface="Calibri" pitchFamily="34" charset="0"/>
              </a:rPr>
              <a:t>st</a:t>
            </a:r>
            <a:r>
              <a:rPr lang="en-US" sz="2400" dirty="0">
                <a:latin typeface="Calibri" pitchFamily="34" charset="0"/>
              </a:rPr>
              <a:t> Leading Practice  </a:t>
            </a:r>
            <a:r>
              <a:rPr lang="en-US" sz="2400" dirty="0" smtClean="0">
                <a:latin typeface="Calibri" pitchFamily="34" charset="0"/>
              </a:rPr>
              <a:t>(cont.)</a:t>
            </a:r>
            <a:endParaRPr lang="en-US" sz="2400" dirty="0"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latin typeface="Calibri" pitchFamily="34" charset="0"/>
              </a:rPr>
              <a:t>Is </a:t>
            </a:r>
            <a:r>
              <a:rPr lang="en-US" sz="2000" dirty="0">
                <a:latin typeface="Calibri" pitchFamily="34" charset="0"/>
              </a:rPr>
              <a:t>concept worth revisiting? </a:t>
            </a:r>
            <a:r>
              <a:rPr lang="en-US" sz="2000" b="1" dirty="0">
                <a:solidFill>
                  <a:srgbClr val="FF0000"/>
                </a:solidFill>
                <a:latin typeface="Calibri" pitchFamily="34" charset="0"/>
              </a:rPr>
              <a:t>YES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Long term view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Dedicated workshop on source elimination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Involving OEMs &amp; Research institutions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2013 Milestone : &lt; 110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Legal Requirement : Noise Exposure: 85 dBLAeq,8h </a:t>
            </a:r>
            <a:endParaRPr lang="en-US" dirty="0" smtClean="0"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Shortfall</a:t>
            </a:r>
            <a:r>
              <a:rPr lang="en-US" dirty="0"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buFont typeface="Wingdings" pitchFamily="2" charset="2"/>
              <a:buChar char="§"/>
            </a:pPr>
            <a:endParaRPr lang="en-US" dirty="0">
              <a:latin typeface="Calibri" pitchFamily="34" charset="0"/>
            </a:endParaRPr>
          </a:p>
          <a:p>
            <a:pPr marL="1257300" lvl="2" indent="-342900"/>
            <a:endParaRPr lang="en-US" sz="2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Leading Practices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2nd Leading Practice  - PPE and Administrative Control (2010 -2011)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Hearing Protection Device , Training ,Awareness 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Enables Occupational Hygienists to select the correct HPD per occupation based on noise exposures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Training and awareness material – an explanation on the effects of noise, hearing protection devices and the usage, care and maintenance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Only segments of the Leading Practice gets adopted &amp; integrated  into HCP programs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Leading Practices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latin typeface="Calibri" pitchFamily="34" charset="0"/>
              </a:rPr>
              <a:t>2nd Leading Practice  - PPE and Administrative Control (2010 -2011)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latin typeface="Calibri" pitchFamily="34" charset="0"/>
              </a:rPr>
              <a:t>Hearing Protection Device , Training , Awareness and Selection Tool (HPD _ TAS)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latin typeface="Calibri" pitchFamily="34" charset="0"/>
              </a:rPr>
              <a:t>Few Mines have adopted segments of the leading </a:t>
            </a:r>
            <a:r>
              <a:rPr lang="en-US" sz="2000" dirty="0" smtClean="0">
                <a:latin typeface="Calibri" pitchFamily="34" charset="0"/>
              </a:rPr>
              <a:t>practice</a:t>
            </a:r>
            <a:endParaRPr lang="en-US" sz="2000" dirty="0"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latin typeface="Calibri" pitchFamily="34" charset="0"/>
              </a:rPr>
              <a:t>Communication </a:t>
            </a:r>
            <a:r>
              <a:rPr lang="en-US" sz="2000" dirty="0">
                <a:latin typeface="Calibri" pitchFamily="34" charset="0"/>
              </a:rPr>
              <a:t>flow challenges within </a:t>
            </a:r>
            <a:r>
              <a:rPr lang="en-US" sz="2000" dirty="0" smtClean="0">
                <a:latin typeface="Calibri" pitchFamily="34" charset="0"/>
              </a:rPr>
              <a:t>organizations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latin typeface="Calibri" pitchFamily="34" charset="0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Engineering Controls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Calibri" pitchFamily="34" charset="0"/>
              </a:rPr>
              <a:t>Suite of Leading Practices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latin typeface="Calibri" pitchFamily="34" charset="0"/>
              </a:rPr>
              <a:t>Need based approach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latin typeface="Calibri" pitchFamily="34" charset="0"/>
              </a:rPr>
              <a:t>Collaboration with suppliers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latin typeface="Calibri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Challenges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Absence of an effective </a:t>
            </a:r>
            <a:r>
              <a:rPr lang="en-US" sz="2400" dirty="0">
                <a:latin typeface="Calibri" pitchFamily="34" charset="0"/>
              </a:rPr>
              <a:t>Industry Team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Calibri" pitchFamily="34" charset="0"/>
              </a:rPr>
              <a:t>Leading practices are not successfully adopted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2400" dirty="0">
                <a:latin typeface="Calibri" pitchFamily="34" charset="0"/>
              </a:rPr>
              <a:t>Noise has a lower priority compared to other Safety challenges (</a:t>
            </a:r>
            <a:r>
              <a:rPr lang="en-US" sz="2400" dirty="0" err="1">
                <a:latin typeface="Calibri" pitchFamily="34" charset="0"/>
              </a:rPr>
              <a:t>FoG</a:t>
            </a:r>
            <a:r>
              <a:rPr lang="en-US" sz="2400" dirty="0">
                <a:latin typeface="Calibri" pitchFamily="34" charset="0"/>
              </a:rPr>
              <a:t>, fatigue, T&amp;M  etc) and OH ( TB, HIV, Dust)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Calibri" pitchFamily="34" charset="0"/>
              </a:rPr>
              <a:t>Noise hearing loss PREVENTION viz noise hearing loss COMPENSATION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Improved but plateauing NHIL compensation figures (RMA)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Paradigm shift </a:t>
            </a:r>
          </a:p>
          <a:p>
            <a:pPr marL="1257300" lvl="2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Shared Vision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6781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990600" y="4114800"/>
          <a:ext cx="6934200" cy="195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3756025"/>
                <a:gridCol w="1501775"/>
                <a:gridCol w="167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60%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20 %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21" name="Arc 20"/>
          <p:cNvSpPr/>
          <p:nvPr/>
        </p:nvSpPr>
        <p:spPr>
          <a:xfrm rot="10800000">
            <a:off x="6019800" y="2971800"/>
            <a:ext cx="685800" cy="762000"/>
          </a:xfrm>
          <a:prstGeom prst="arc">
            <a:avLst>
              <a:gd name="adj1" fmla="val 15571252"/>
              <a:gd name="adj2" fmla="val 20690128"/>
            </a:avLst>
          </a:prstGeom>
          <a:ln w="44450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410200" y="4572000"/>
            <a:ext cx="762000" cy="129540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0" name="TextBox 16"/>
          <p:cNvSpPr txBox="1">
            <a:spLocks noChangeArrowheads="1"/>
          </p:cNvSpPr>
          <p:nvPr/>
        </p:nvSpPr>
        <p:spPr bwMode="auto">
          <a:xfrm>
            <a:off x="4267200" y="838200"/>
            <a:ext cx="533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Source: RMA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Expected workshop outcomes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Formation of an effective NOISE INDUSTRY TEAM </a:t>
            </a:r>
          </a:p>
          <a:p>
            <a:pPr marL="342900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Source Elimination - revisit the source elimination concepts such as electric, hydraulic drills etc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In-depth review of source elimination concepts – long term view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i="1" dirty="0" smtClean="0">
                <a:latin typeface="+mn-lt"/>
                <a:cs typeface="+mn-cs"/>
              </a:rPr>
              <a:t>Dedicated workshop on source elimination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 smtClean="0">
                <a:latin typeface="+mn-lt"/>
                <a:cs typeface="+mn-cs"/>
              </a:rPr>
              <a:t>Collaborating with OEMs &amp; Research institutions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Part </a:t>
            </a:r>
            <a:r>
              <a:rPr lang="en-US" sz="2000" dirty="0">
                <a:latin typeface="+mn-lt"/>
                <a:cs typeface="+mn-cs"/>
              </a:rPr>
              <a:t>of Mining System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  <a:cs typeface="+mn-cs"/>
              </a:rPr>
              <a:t>Longer timelines (&gt;10 yrs)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  <a:cs typeface="+mn-cs"/>
              </a:rPr>
              <a:t>Report on the new mines, expansion projects etc that are now designed/ compatible  for electric, hydraulic drills etc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Consensus on the need for  a standardized Buy quiet policies etc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11146</TotalTime>
  <Words>805</Words>
  <Application>Microsoft Office PowerPoint</Application>
  <PresentationFormat>On-screen Show (4:3)</PresentationFormat>
  <Paragraphs>128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629</cp:revision>
  <cp:lastPrinted>2011-11-14T14:29:43Z</cp:lastPrinted>
  <dcterms:created xsi:type="dcterms:W3CDTF">2007-02-09T08:16:42Z</dcterms:created>
  <dcterms:modified xsi:type="dcterms:W3CDTF">2012-08-07T12:12:55Z</dcterms:modified>
</cp:coreProperties>
</file>