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sldIdLst>
    <p:sldId id="256" r:id="rId2"/>
    <p:sldId id="274" r:id="rId3"/>
    <p:sldId id="262" r:id="rId4"/>
    <p:sldId id="258" r:id="rId5"/>
    <p:sldId id="259" r:id="rId6"/>
    <p:sldId id="260" r:id="rId7"/>
    <p:sldId id="266" r:id="rId8"/>
    <p:sldId id="278" r:id="rId9"/>
    <p:sldId id="276" r:id="rId10"/>
    <p:sldId id="277" r:id="rId11"/>
    <p:sldId id="279" r:id="rId12"/>
    <p:sldId id="272" r:id="rId13"/>
  </p:sldIdLst>
  <p:sldSz cx="9144000" cy="6858000" type="screen4x3"/>
  <p:notesSz cx="7086600" cy="93726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9E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294" autoAdjust="0"/>
    <p:restoredTop sz="94660"/>
  </p:normalViewPr>
  <p:slideViewPr>
    <p:cSldViewPr>
      <p:cViewPr varScale="1">
        <p:scale>
          <a:sx n="68" d="100"/>
          <a:sy n="68" d="100"/>
        </p:scale>
        <p:origin x="-9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14788" y="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9D4992-3D50-4A23-AED5-9BA3D689A63C}" type="datetimeFigureOut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0150" y="703263"/>
            <a:ext cx="4686300" cy="3514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8025" y="4451350"/>
            <a:ext cx="5670550" cy="42179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14788" y="8902700"/>
            <a:ext cx="3070225" cy="468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C0386-DA16-42B7-A78A-3C147CDE66B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11968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C0386-DA16-42B7-A78A-3C147CDE66B3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7C0386-DA16-42B7-A78A-3C147CDE66B3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B974A-1F27-42C6-B795-FF3416A564FC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96369-4C9E-4EEC-83F0-AA3FCE4AA9BA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1825E-FACD-4018-BC99-13E65BCA84D0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FA433-6E79-4421-B870-8E8977B63AE2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F8558A-67B1-41D4-8B0F-C9EF8A6484AE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EDAB4-61E0-4B3C-8E37-81B149E34503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D622E0-080F-4D44-BE2A-628465C029F7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7B1CFF-22D7-447F-8C55-07F080B202CC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2CFB7-1A66-49D8-BFF0-ADAC89EA571F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94048-30F7-4BEB-83AA-0C4A8F2796B9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C0E78-9A86-4751-8E29-74EF947A4C91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A097BA-D202-4811-9704-6BEF42E53CC7}" type="datetime1">
              <a:rPr lang="en-US" smtClean="0"/>
              <a:pPr/>
              <a:t>11/8/2013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23928" y="764704"/>
            <a:ext cx="4593630" cy="1200329"/>
          </a:xfrm>
        </p:spPr>
        <p:txBody>
          <a:bodyPr wrap="square">
            <a:spAutoFit/>
          </a:bodyPr>
          <a:lstStyle/>
          <a:p>
            <a:r>
              <a:rPr lang="en-ZA" sz="3600" b="1" dirty="0" smtClean="0">
                <a:solidFill>
                  <a:schemeClr val="bg1"/>
                </a:solidFill>
                <a:latin typeface="+mn-lt"/>
              </a:rPr>
              <a:t>MOSH NOISE TEAM Activities</a:t>
            </a:r>
            <a:endParaRPr lang="en-US" sz="3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16016" y="2780928"/>
            <a:ext cx="3914780" cy="523220"/>
          </a:xfrm>
        </p:spPr>
        <p:txBody>
          <a:bodyPr>
            <a:spAutoFit/>
          </a:bodyPr>
          <a:lstStyle/>
          <a:p>
            <a:r>
              <a:rPr lang="en-ZA" sz="2800" b="1" dirty="0" smtClean="0">
                <a:solidFill>
                  <a:schemeClr val="bg1"/>
                </a:solidFill>
              </a:rPr>
              <a:t>12 November 2013</a:t>
            </a:r>
            <a:endParaRPr lang="en-US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Future Leading Practice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8200"/>
            <a:ext cx="8583488" cy="4989351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b="1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Custom Moulded HPD Management System 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sym typeface="Franchise Bold" charset="0"/>
              </a:rPr>
              <a:t>Team completed a verification exercise and industry selected the Custom Moulded HPD </a:t>
            </a:r>
            <a:r>
              <a:rPr lang="en-US" sz="2400" b="1" dirty="0" smtClean="0">
                <a:sym typeface="Franchise Bold" charset="0"/>
              </a:rPr>
              <a:t>Management System </a:t>
            </a:r>
            <a:r>
              <a:rPr lang="en-US" sz="2400" dirty="0" smtClean="0">
                <a:solidFill>
                  <a:schemeClr val="bg1"/>
                </a:solidFill>
                <a:sym typeface="Franchise Bold" charset="0"/>
              </a:rPr>
              <a:t>from Impala Platinum as a potential Leading Practice to be pursued by the Noise Team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US" sz="2400" dirty="0" smtClean="0">
                <a:solidFill>
                  <a:schemeClr val="bg1"/>
                </a:solidFill>
                <a:sym typeface="Franchise Bold" charset="0"/>
              </a:rPr>
              <a:t>Impala Platinum is busy with the Refinements identified during  the verification exercise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GB" sz="1800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10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6868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ZA" dirty="0" smtClean="0">
                <a:solidFill>
                  <a:schemeClr val="bg1"/>
                </a:solidFill>
              </a:rPr>
              <a:t>Conclusion- </a:t>
            </a:r>
            <a:r>
              <a:rPr lang="en-ZA" sz="3600" i="1" dirty="0" smtClean="0"/>
              <a:t>Mafia offer from the noise Team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06649"/>
            <a:ext cx="8583488" cy="4989351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sym typeface="Franchise Bold" charset="0"/>
              </a:rPr>
              <a:t>Noise Team Invites </a:t>
            </a:r>
            <a:r>
              <a:rPr lang="en-US" sz="2400" dirty="0" err="1" smtClean="0">
                <a:solidFill>
                  <a:schemeClr val="bg1"/>
                </a:solidFill>
                <a:sym typeface="Franchise Bold" charset="0"/>
              </a:rPr>
              <a:t>Vergenoeng</a:t>
            </a:r>
            <a:r>
              <a:rPr lang="en-US" sz="2400" dirty="0" smtClean="0">
                <a:solidFill>
                  <a:schemeClr val="bg1"/>
                </a:solidFill>
                <a:sym typeface="Franchise Bold" charset="0"/>
              </a:rPr>
              <a:t> to participate in the Teams Activities</a:t>
            </a:r>
          </a:p>
          <a:p>
            <a:pPr marL="742950" lvl="2" indent="-342900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  <a:sym typeface="Franchise Bold" charset="0"/>
              </a:rPr>
              <a:t>Nominate an </a:t>
            </a:r>
            <a:r>
              <a:rPr lang="en-US" sz="2000" b="1" dirty="0" smtClean="0">
                <a:sym typeface="Franchise Bold" charset="0"/>
              </a:rPr>
              <a:t>Industry Team Member 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US" sz="2400" dirty="0" smtClean="0">
                <a:solidFill>
                  <a:schemeClr val="bg1"/>
                </a:solidFill>
                <a:sym typeface="Franchise Bold" charset="0"/>
              </a:rPr>
              <a:t>‘Low hanging fruits for </a:t>
            </a:r>
            <a:r>
              <a:rPr lang="en-US" sz="2400" dirty="0" err="1" smtClean="0">
                <a:solidFill>
                  <a:schemeClr val="bg1"/>
                </a:solidFill>
                <a:sym typeface="Franchise Bold" charset="0"/>
              </a:rPr>
              <a:t>Vergenoeng</a:t>
            </a:r>
            <a:r>
              <a:rPr lang="en-US" sz="2400" dirty="0" smtClean="0">
                <a:solidFill>
                  <a:schemeClr val="bg1"/>
                </a:solidFill>
                <a:sym typeface="Franchise Bold" charset="0"/>
              </a:rPr>
              <a:t>’</a:t>
            </a:r>
          </a:p>
          <a:p>
            <a:pPr marL="742950" lvl="2" indent="-342900">
              <a:lnSpc>
                <a:spcPct val="150000"/>
              </a:lnSpc>
              <a:buFont typeface="Courier New" pitchFamily="49" charset="0"/>
              <a:buChar char="o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US" sz="2000" dirty="0" smtClean="0">
                <a:solidFill>
                  <a:schemeClr val="bg1"/>
                </a:solidFill>
                <a:sym typeface="Franchise Bold" charset="0"/>
              </a:rPr>
              <a:t>Extensive assistance with the </a:t>
            </a:r>
            <a:r>
              <a:rPr lang="en-US" sz="2000" b="1" dirty="0" smtClean="0">
                <a:sym typeface="Franchise Bold" charset="0"/>
              </a:rPr>
              <a:t>adoption of HPD TAS tool </a:t>
            </a:r>
            <a:r>
              <a:rPr lang="en-US" sz="2000" dirty="0" smtClean="0">
                <a:solidFill>
                  <a:schemeClr val="bg1"/>
                </a:solidFill>
                <a:sym typeface="Franchise Bold" charset="0"/>
              </a:rPr>
              <a:t>(4 Months exercise)</a:t>
            </a:r>
          </a:p>
          <a:p>
            <a:pPr marL="742950" lvl="2" indent="-342900">
              <a:lnSpc>
                <a:spcPct val="150000"/>
              </a:lnSpc>
              <a:buFont typeface="Courier New" pitchFamily="49" charset="0"/>
              <a:buChar char="o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US" sz="2000" dirty="0" smtClean="0">
                <a:solidFill>
                  <a:schemeClr val="bg1"/>
                </a:solidFill>
                <a:sym typeface="Franchise Bold" charset="0"/>
              </a:rPr>
              <a:t>Access to the source elimination repository</a:t>
            </a:r>
          </a:p>
          <a:p>
            <a:pPr marL="742950" lvl="2" indent="-342900">
              <a:lnSpc>
                <a:spcPct val="150000"/>
              </a:lnSpc>
              <a:buFont typeface="Courier New" pitchFamily="49" charset="0"/>
              <a:buChar char="o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US" sz="2000" dirty="0" smtClean="0">
                <a:solidFill>
                  <a:schemeClr val="bg1"/>
                </a:solidFill>
                <a:sym typeface="Franchise Bold" charset="0"/>
              </a:rPr>
              <a:t>Participation in the IBMQI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GB" sz="1800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11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2771800" y="2420888"/>
            <a:ext cx="468052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solidFill>
                  <a:schemeClr val="bg1"/>
                </a:solidFill>
              </a:rPr>
              <a:t>Questions</a:t>
            </a:r>
            <a:endParaRPr lang="en-US" sz="66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12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Discussion Points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Background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Current Leading Practice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Source elimination initiatives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Mafia Offer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2</a:t>
            </a:fld>
            <a:endParaRPr lang="en-US" b="1" dirty="0"/>
          </a:p>
        </p:txBody>
      </p:sp>
    </p:spTree>
    <p:extLst>
      <p:ext uri="{BB962C8B-B14F-4D97-AF65-F5344CB8AC3E}">
        <p14:creationId xmlns="" xmlns:p14="http://schemas.microsoft.com/office/powerpoint/2010/main" val="3620221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A" dirty="0" smtClean="0">
                <a:solidFill>
                  <a:schemeClr val="bg1"/>
                </a:solidFill>
              </a:rPr>
              <a:t>Background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xfrm>
            <a:off x="323528" y="1600200"/>
            <a:ext cx="856895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Tx/>
              <a:buChar char="•"/>
            </a:pPr>
            <a:r>
              <a:rPr lang="en-US" sz="2800" b="1" dirty="0" smtClean="0"/>
              <a:t>Strategic Direction of the Noise Team </a:t>
            </a:r>
            <a:endParaRPr lang="en-US" sz="2800" b="1" dirty="0"/>
          </a:p>
          <a:p>
            <a:pPr marL="800100" lvl="1" indent="-342900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en-GB" sz="2000" b="1" dirty="0" smtClean="0"/>
              <a:t>Preventing Hearing loss </a:t>
            </a:r>
            <a:r>
              <a:rPr lang="en-GB" sz="2000" dirty="0" smtClean="0">
                <a:solidFill>
                  <a:schemeClr val="bg1"/>
                </a:solidFill>
                <a:latin typeface="Calibri" pitchFamily="34" charset="0"/>
              </a:rPr>
              <a:t>instead of Preventing Compensating for hearing loss</a:t>
            </a:r>
            <a:endParaRPr lang="en-US" sz="2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800100" lvl="1" indent="-342900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Emphasis is on </a:t>
            </a:r>
            <a:r>
              <a:rPr lang="en-US" sz="2000" b="1" dirty="0" smtClean="0"/>
              <a:t>Source Elimination</a:t>
            </a:r>
          </a:p>
          <a:p>
            <a:pPr marL="1200150" lvl="2" indent="-342900">
              <a:lnSpc>
                <a:spcPct val="150000"/>
              </a:lnSpc>
              <a:buFont typeface="Courier New" pitchFamily="49" charset="0"/>
              <a:buChar char="o"/>
            </a:pPr>
            <a:r>
              <a:rPr lang="en-US" sz="1600" dirty="0" smtClean="0">
                <a:solidFill>
                  <a:schemeClr val="bg1"/>
                </a:solidFill>
                <a:latin typeface="Calibri" pitchFamily="34" charset="0"/>
              </a:rPr>
              <a:t>4 T’s- Terminate, Treat, Transfer, Tolerate</a:t>
            </a:r>
          </a:p>
          <a:p>
            <a:pPr marL="800100" lvl="1" indent="-342900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en-US" sz="2000" b="1" dirty="0" smtClean="0"/>
              <a:t>Current Reality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- Noise has a lower priority compared to other Safety  challenges (FOG, fatigue, T&amp;M  etc) and OH ( TB, HIV, Dust etc)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endParaRPr lang="en-US" sz="1600" dirty="0" smtClean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3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36104"/>
          </a:xfrm>
        </p:spPr>
        <p:txBody>
          <a:bodyPr>
            <a:normAutofit/>
          </a:bodyPr>
          <a:lstStyle/>
          <a:p>
            <a:r>
              <a:rPr lang="en-ZA" sz="4000" dirty="0" smtClean="0">
                <a:solidFill>
                  <a:schemeClr val="bg1"/>
                </a:solidFill>
              </a:rPr>
              <a:t>Background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xfrm>
            <a:off x="323528" y="1052736"/>
            <a:ext cx="8496944" cy="53368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Tx/>
              <a:buChar char="•"/>
            </a:pPr>
            <a:r>
              <a:rPr lang="en-US" sz="1800" u="sng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1800" u="sng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1800" u="sng" dirty="0">
                <a:solidFill>
                  <a:schemeClr val="bg1"/>
                </a:solidFill>
                <a:latin typeface="Calibri" pitchFamily="34" charset="0"/>
              </a:rPr>
              <a:t> Leading Practice  </a:t>
            </a:r>
            <a:r>
              <a:rPr lang="en-US" sz="1800" dirty="0">
                <a:solidFill>
                  <a:schemeClr val="bg1"/>
                </a:solidFill>
                <a:latin typeface="Calibri" pitchFamily="34" charset="0"/>
              </a:rPr>
              <a:t>- Noise Elimination (2008)</a:t>
            </a:r>
          </a:p>
          <a:p>
            <a:pPr marL="800100" lvl="1" indent="-342900">
              <a:buFont typeface="Courier New" pitchFamily="49" charset="0"/>
              <a:buChar char="o"/>
            </a:pPr>
            <a:r>
              <a:rPr lang="en-US" sz="1800" dirty="0">
                <a:solidFill>
                  <a:schemeClr val="bg1"/>
                </a:solidFill>
                <a:latin typeface="Calibri" pitchFamily="34" charset="0"/>
              </a:rPr>
              <a:t>Electric Drilling Machine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Potential </a:t>
            </a:r>
            <a:r>
              <a:rPr lang="en-US" sz="1800" dirty="0">
                <a:solidFill>
                  <a:schemeClr val="bg1"/>
                </a:solidFill>
                <a:latin typeface="Calibri" pitchFamily="34" charset="0"/>
              </a:rPr>
              <a:t>to reduce noise by </a:t>
            </a: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200%</a:t>
            </a:r>
            <a:endParaRPr lang="en-US" sz="18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1800" dirty="0">
                <a:solidFill>
                  <a:schemeClr val="bg1"/>
                </a:solidFill>
                <a:latin typeface="Calibri" pitchFamily="34" charset="0"/>
              </a:rPr>
              <a:t>Source Mine : </a:t>
            </a: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 AngloGold </a:t>
            </a:r>
            <a:r>
              <a:rPr lang="en-US" sz="1800" dirty="0">
                <a:solidFill>
                  <a:schemeClr val="bg1"/>
                </a:solidFill>
                <a:latin typeface="Calibri" pitchFamily="34" charset="0"/>
              </a:rPr>
              <a:t>Ashanti – Tau </a:t>
            </a:r>
            <a:r>
              <a:rPr lang="en-US" sz="1800" dirty="0" err="1">
                <a:solidFill>
                  <a:schemeClr val="bg1"/>
                </a:solidFill>
                <a:latin typeface="Calibri" pitchFamily="34" charset="0"/>
              </a:rPr>
              <a:t>Tona</a:t>
            </a:r>
            <a:endParaRPr lang="en-US" sz="18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1800" dirty="0">
                <a:solidFill>
                  <a:schemeClr val="bg1"/>
                </a:solidFill>
                <a:latin typeface="Calibri" pitchFamily="34" charset="0"/>
              </a:rPr>
              <a:t>Demo Mine : </a:t>
            </a: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Moab </a:t>
            </a:r>
            <a:r>
              <a:rPr lang="en-US" sz="1800" dirty="0" err="1">
                <a:solidFill>
                  <a:schemeClr val="bg1"/>
                </a:solidFill>
                <a:latin typeface="Calibri" pitchFamily="34" charset="0"/>
              </a:rPr>
              <a:t>Khotsong</a:t>
            </a:r>
            <a:endParaRPr lang="en-US" sz="18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1800" dirty="0">
                <a:solidFill>
                  <a:schemeClr val="bg1"/>
                </a:solidFill>
                <a:latin typeface="Calibri" pitchFamily="34" charset="0"/>
              </a:rPr>
              <a:t>Adopters : </a:t>
            </a: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None </a:t>
            </a:r>
            <a:r>
              <a:rPr lang="en-US" sz="1800" dirty="0">
                <a:solidFill>
                  <a:schemeClr val="bg1"/>
                </a:solidFill>
                <a:latin typeface="Calibri" pitchFamily="34" charset="0"/>
              </a:rPr>
              <a:t>other than the Demo Mine</a:t>
            </a:r>
          </a:p>
          <a:p>
            <a:pPr marL="1257300" lvl="2" indent="-342900">
              <a:buFont typeface="Wingdings" pitchFamily="2" charset="2"/>
              <a:buChar char="q"/>
            </a:pPr>
            <a:r>
              <a:rPr lang="en-US" sz="1800" dirty="0">
                <a:solidFill>
                  <a:schemeClr val="bg1"/>
                </a:solidFill>
                <a:latin typeface="Calibri" pitchFamily="34" charset="0"/>
              </a:rPr>
              <a:t>Not </a:t>
            </a: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successful for various reasons</a:t>
            </a:r>
            <a:endParaRPr lang="en-US" sz="1800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sz="1800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800" u="sng" dirty="0">
                <a:solidFill>
                  <a:schemeClr val="bg1"/>
                </a:solidFill>
              </a:rPr>
              <a:t>Readiness for adoption</a:t>
            </a:r>
            <a:r>
              <a:rPr lang="en-US" sz="1800" dirty="0">
                <a:solidFill>
                  <a:schemeClr val="bg1"/>
                </a:solidFill>
              </a:rPr>
              <a:t>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800" dirty="0">
                <a:solidFill>
                  <a:schemeClr val="bg1"/>
                </a:solidFill>
              </a:rPr>
              <a:t>Required substantial R&amp;D: only available for </a:t>
            </a:r>
            <a:r>
              <a:rPr lang="en-US" sz="1800" dirty="0" err="1">
                <a:solidFill>
                  <a:schemeClr val="bg1"/>
                </a:solidFill>
              </a:rPr>
              <a:t>stope</a:t>
            </a:r>
            <a:r>
              <a:rPr lang="en-US" sz="1800" dirty="0">
                <a:solidFill>
                  <a:schemeClr val="bg1"/>
                </a:solidFill>
              </a:rPr>
              <a:t> </a:t>
            </a:r>
            <a:r>
              <a:rPr lang="en-US" sz="1800" dirty="0" smtClean="0">
                <a:solidFill>
                  <a:schemeClr val="bg1"/>
                </a:solidFill>
              </a:rPr>
              <a:t>drilling</a:t>
            </a:r>
          </a:p>
          <a:p>
            <a:pPr marL="1828800" lvl="4" indent="0">
              <a:buNone/>
            </a:pPr>
            <a:endParaRPr lang="en-US" sz="1000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sz="1800" u="sng" dirty="0" smtClean="0">
                <a:solidFill>
                  <a:schemeClr val="bg1"/>
                </a:solidFill>
              </a:rPr>
              <a:t>Cost </a:t>
            </a:r>
            <a:r>
              <a:rPr lang="en-US" sz="1800" u="sng" dirty="0">
                <a:solidFill>
                  <a:schemeClr val="bg1"/>
                </a:solidFill>
              </a:rPr>
              <a:t>constraints</a:t>
            </a:r>
            <a:r>
              <a:rPr lang="en-US" sz="1800" dirty="0">
                <a:solidFill>
                  <a:schemeClr val="bg1"/>
                </a:solidFill>
              </a:rPr>
              <a:t>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800" dirty="0" smtClean="0">
                <a:solidFill>
                  <a:schemeClr val="bg1"/>
                </a:solidFill>
              </a:rPr>
              <a:t>Required </a:t>
            </a:r>
            <a:r>
              <a:rPr lang="en-US" sz="1800" dirty="0">
                <a:solidFill>
                  <a:schemeClr val="bg1"/>
                </a:solidFill>
              </a:rPr>
              <a:t>substantial refinement that </a:t>
            </a:r>
            <a:r>
              <a:rPr lang="en-US" sz="1800" dirty="0" smtClean="0">
                <a:solidFill>
                  <a:schemeClr val="bg1"/>
                </a:solidFill>
              </a:rPr>
              <a:t>proved </a:t>
            </a:r>
            <a:r>
              <a:rPr lang="en-US" sz="1800" dirty="0">
                <a:solidFill>
                  <a:schemeClr val="bg1"/>
                </a:solidFill>
              </a:rPr>
              <a:t>to be expensive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800" dirty="0">
                <a:solidFill>
                  <a:schemeClr val="bg1"/>
                </a:solidFill>
              </a:rPr>
              <a:t>Only Leasing Option available </a:t>
            </a:r>
            <a:endParaRPr lang="en-US" sz="1800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endParaRPr lang="en-US" sz="1000" dirty="0" smtClean="0">
              <a:solidFill>
                <a:schemeClr val="bg1"/>
              </a:solidFill>
            </a:endParaRPr>
          </a:p>
          <a:p>
            <a:pPr marL="1714500" lvl="3" indent="-342900">
              <a:buFont typeface="Wingdings" pitchFamily="2" charset="2"/>
              <a:buChar char="§"/>
            </a:pPr>
            <a:r>
              <a:rPr lang="en-US" sz="1800" u="sng" dirty="0" smtClean="0">
                <a:solidFill>
                  <a:schemeClr val="bg1"/>
                </a:solidFill>
              </a:rPr>
              <a:t>Other</a:t>
            </a:r>
            <a:r>
              <a:rPr lang="en-US" sz="1800" dirty="0">
                <a:solidFill>
                  <a:schemeClr val="bg1"/>
                </a:solidFill>
              </a:rPr>
              <a:t>:</a:t>
            </a:r>
          </a:p>
          <a:p>
            <a:pPr marL="2057400" lvl="4" indent="-228600">
              <a:buFont typeface="Wingdings" pitchFamily="2" charset="2"/>
              <a:buChar char="§"/>
            </a:pPr>
            <a:r>
              <a:rPr lang="en-US" sz="1800" dirty="0">
                <a:solidFill>
                  <a:schemeClr val="bg1"/>
                </a:solidFill>
              </a:rPr>
              <a:t>“Climate” – “Energy crisis” paved the way for </a:t>
            </a:r>
            <a:r>
              <a:rPr lang="en-US" sz="1800" dirty="0" smtClean="0">
                <a:solidFill>
                  <a:schemeClr val="bg1"/>
                </a:solidFill>
              </a:rPr>
              <a:t>selection as </a:t>
            </a:r>
            <a:r>
              <a:rPr lang="en-US" sz="1800" dirty="0">
                <a:solidFill>
                  <a:schemeClr val="bg1"/>
                </a:solidFill>
              </a:rPr>
              <a:t>leading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4</a:t>
            </a:fld>
            <a:endParaRPr lang="en-US" b="1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4000" dirty="0" smtClean="0">
                <a:solidFill>
                  <a:schemeClr val="bg1"/>
                </a:solidFill>
              </a:rPr>
              <a:t>Background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Rectangle 8"/>
          <p:cNvSpPr>
            <a:spLocks noGrp="1" noChangeArrowheads="1"/>
          </p:cNvSpPr>
          <p:nvPr>
            <p:ph idx="1"/>
          </p:nvPr>
        </p:nvSpPr>
        <p:spPr bwMode="auto">
          <a:xfrm>
            <a:off x="457200" y="1340768"/>
            <a:ext cx="8229600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/>
          </a:bodyPr>
          <a:lstStyle/>
          <a:p>
            <a:pPr marL="342900" indent="-342900">
              <a:lnSpc>
                <a:spcPct val="150000"/>
              </a:lnSpc>
              <a:buFontTx/>
              <a:buChar char="•"/>
            </a:pPr>
            <a:r>
              <a:rPr lang="en-US" sz="2000" u="sng" dirty="0">
                <a:solidFill>
                  <a:schemeClr val="bg1"/>
                </a:solidFill>
                <a:latin typeface="Calibri" pitchFamily="34" charset="0"/>
              </a:rPr>
              <a:t>1</a:t>
            </a:r>
            <a:r>
              <a:rPr lang="en-US" sz="2000" u="sng" baseline="30000" dirty="0">
                <a:solidFill>
                  <a:schemeClr val="bg1"/>
                </a:solidFill>
                <a:latin typeface="Calibri" pitchFamily="34" charset="0"/>
              </a:rPr>
              <a:t>st</a:t>
            </a:r>
            <a:r>
              <a:rPr lang="en-US" sz="2000" u="sng" dirty="0">
                <a:solidFill>
                  <a:schemeClr val="bg1"/>
                </a:solidFill>
                <a:latin typeface="Calibri" pitchFamily="34" charset="0"/>
              </a:rPr>
              <a:t> Leading Practice 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(cont.)</a:t>
            </a:r>
            <a:endParaRPr lang="en-US" sz="20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Concept </a:t>
            </a: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worth </a:t>
            </a:r>
            <a:r>
              <a:rPr lang="en-US" sz="2000" dirty="0" smtClean="0">
                <a:solidFill>
                  <a:schemeClr val="bg1"/>
                </a:solidFill>
                <a:latin typeface="Calibri" pitchFamily="34" charset="0"/>
              </a:rPr>
              <a:t>revisiting</a:t>
            </a:r>
            <a:endParaRPr lang="en-US" sz="2000" b="1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It is the ultimate Goal – part of zero harm</a:t>
            </a:r>
          </a:p>
          <a:p>
            <a:pPr marL="1714500" lvl="3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Long term view</a:t>
            </a:r>
          </a:p>
          <a:p>
            <a:pPr marL="1714500" lvl="3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Involving 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OEMs &amp; Research institutions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000" dirty="0">
                <a:solidFill>
                  <a:schemeClr val="bg1"/>
                </a:solidFill>
                <a:latin typeface="Calibri" pitchFamily="34" charset="0"/>
              </a:rPr>
              <a:t>Current Noise at source  - ± 108 dBA</a:t>
            </a:r>
          </a:p>
          <a:p>
            <a:pPr marL="1714500" lvl="3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2013 Milestone : &lt; 110 </a:t>
            </a: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dBA  &amp; 2008 Milestone</a:t>
            </a:r>
            <a:endParaRPr lang="en-US" dirty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Legal Requirement : Noise Exposure: 85 dBLAeq,8h </a:t>
            </a:r>
            <a:endParaRPr lang="en-US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1714500" lvl="3" indent="-342900">
              <a:lnSpc>
                <a:spcPct val="150000"/>
              </a:lnSpc>
              <a:buFont typeface="Wingdings" pitchFamily="2" charset="2"/>
              <a:buChar char="§"/>
            </a:pPr>
            <a:r>
              <a:rPr lang="en-US" dirty="0" smtClean="0">
                <a:solidFill>
                  <a:schemeClr val="bg1"/>
                </a:solidFill>
                <a:latin typeface="Calibri" pitchFamily="34" charset="0"/>
              </a:rPr>
              <a:t>Shortfall</a:t>
            </a:r>
            <a:r>
              <a:rPr lang="en-US" dirty="0">
                <a:solidFill>
                  <a:schemeClr val="bg1"/>
                </a:solidFill>
                <a:latin typeface="Calibri" pitchFamily="34" charset="0"/>
              </a:rPr>
              <a:t>: 25 dBA to be compensated for by HPDs</a:t>
            </a:r>
          </a:p>
          <a:p>
            <a:pPr marL="1714500" lvl="3" indent="-342900">
              <a:lnSpc>
                <a:spcPct val="150000"/>
              </a:lnSpc>
              <a:buFont typeface="Wingdings" pitchFamily="2" charset="2"/>
              <a:buChar char="§"/>
            </a:pPr>
            <a:endParaRPr lang="en-US" sz="1600" dirty="0">
              <a:solidFill>
                <a:schemeClr val="bg1"/>
              </a:solidFill>
              <a:latin typeface="Calibri" pitchFamily="34" charset="0"/>
            </a:endParaRPr>
          </a:p>
          <a:p>
            <a:pPr marL="1257300" lvl="2" indent="-342900">
              <a:lnSpc>
                <a:spcPct val="150000"/>
              </a:lnSpc>
            </a:pPr>
            <a:endParaRPr lang="en-US" sz="1600" b="1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5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Current LP – HPD TAS Tool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Rectangle 8"/>
          <p:cNvSpPr>
            <a:spLocks noGrp="1" noChangeArrowheads="1"/>
          </p:cNvSpPr>
          <p:nvPr>
            <p:ph idx="1"/>
          </p:nvPr>
        </p:nvSpPr>
        <p:spPr bwMode="auto">
          <a:xfrm>
            <a:off x="467544" y="1412776"/>
            <a:ext cx="8229600" cy="52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70000" lnSpcReduction="20000"/>
          </a:bodyPr>
          <a:lstStyle/>
          <a:p>
            <a:pPr marL="342900" indent="-342900">
              <a:lnSpc>
                <a:spcPct val="150000"/>
              </a:lnSpc>
              <a:buFontTx/>
              <a:buChar char="•"/>
              <a:defRPr/>
            </a:pPr>
            <a:r>
              <a:rPr lang="en-US" sz="2900" b="1" u="sng" dirty="0">
                <a:solidFill>
                  <a:schemeClr val="bg1"/>
                </a:solidFill>
              </a:rPr>
              <a:t>2nd Leading Practice  - PPE and Administrative Control (2010 </a:t>
            </a:r>
            <a:r>
              <a:rPr lang="en-US" sz="2900" b="1" u="sng" dirty="0" smtClean="0">
                <a:solidFill>
                  <a:schemeClr val="bg1"/>
                </a:solidFill>
              </a:rPr>
              <a:t>-2013)</a:t>
            </a:r>
            <a:endParaRPr lang="en-US" sz="2900" b="1" u="sng" dirty="0">
              <a:solidFill>
                <a:schemeClr val="bg1"/>
              </a:solidFill>
            </a:endParaRPr>
          </a:p>
          <a:p>
            <a:pPr marL="800100" lvl="1" indent="-342900">
              <a:lnSpc>
                <a:spcPct val="150000"/>
              </a:lnSpc>
              <a:buFont typeface="Courier New" pitchFamily="49" charset="0"/>
              <a:buChar char="o"/>
              <a:defRPr/>
            </a:pPr>
            <a:r>
              <a:rPr lang="en-US" sz="2300" dirty="0">
                <a:solidFill>
                  <a:schemeClr val="bg1"/>
                </a:solidFill>
              </a:rPr>
              <a:t>Hearing Protection </a:t>
            </a:r>
            <a:r>
              <a:rPr lang="en-US" sz="2300" dirty="0" smtClean="0">
                <a:solidFill>
                  <a:schemeClr val="bg1"/>
                </a:solidFill>
              </a:rPr>
              <a:t>Device, Training, Awareness </a:t>
            </a:r>
            <a:r>
              <a:rPr lang="en-US" sz="2300" dirty="0">
                <a:solidFill>
                  <a:schemeClr val="bg1"/>
                </a:solidFill>
              </a:rPr>
              <a:t>and Selection Tool (HPD _ TAS)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en-US" sz="2300" dirty="0" smtClean="0">
                <a:solidFill>
                  <a:schemeClr val="bg1"/>
                </a:solidFill>
              </a:rPr>
              <a:t>Enables Occupational Hygienists to select the correct HPD per occupation based on noise exposures and frequencies levels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  <a:defRPr/>
            </a:pPr>
            <a:r>
              <a:rPr lang="en-US" sz="3600" b="1" dirty="0" smtClean="0"/>
              <a:t>Training and awareness material </a:t>
            </a:r>
            <a:r>
              <a:rPr lang="en-US" sz="2300" dirty="0" smtClean="0">
                <a:solidFill>
                  <a:schemeClr val="bg1"/>
                </a:solidFill>
              </a:rPr>
              <a:t>– an explanation on the effects of noise, hearing protection devices and the usage, care and maintenance thereof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600" b="1" dirty="0" smtClean="0"/>
              <a:t>10 Mining Houses (80 Shafts) </a:t>
            </a:r>
            <a:r>
              <a:rPr lang="en-US" sz="2300" dirty="0" smtClean="0">
                <a:solidFill>
                  <a:schemeClr val="bg1"/>
                </a:solidFill>
                <a:latin typeface="Calibri" pitchFamily="34" charset="0"/>
              </a:rPr>
              <a:t>are different stages of adopting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3100" b="1" dirty="0" smtClean="0"/>
              <a:t>Vergenoeg to consider adopting the LP </a:t>
            </a:r>
          </a:p>
          <a:p>
            <a:pPr marL="1257300" lvl="2" indent="-342900">
              <a:lnSpc>
                <a:spcPct val="150000"/>
              </a:lnSpc>
              <a:buFont typeface="Wingdings" pitchFamily="2" charset="2"/>
              <a:buChar char="q"/>
            </a:pPr>
            <a:r>
              <a:rPr lang="en-US" sz="2100" dirty="0" smtClean="0">
                <a:solidFill>
                  <a:schemeClr val="bg1"/>
                </a:solidFill>
                <a:latin typeface="Calibri" pitchFamily="34" charset="0"/>
              </a:rPr>
              <a:t>Adoption process can be as short as </a:t>
            </a:r>
            <a:r>
              <a:rPr lang="en-US" sz="3100" b="1" dirty="0" smtClean="0"/>
              <a:t>4 Months</a:t>
            </a:r>
            <a:endParaRPr lang="en-US" sz="3600" b="1" dirty="0" smtClean="0"/>
          </a:p>
          <a:p>
            <a:pPr marL="1257300" lvl="2" indent="-342900">
              <a:lnSpc>
                <a:spcPct val="150000"/>
              </a:lnSpc>
              <a:defRPr/>
            </a:pP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6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8200"/>
            <a:ext cx="8583488" cy="4989351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b="1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Industry-wide strategy for a Buy and Maintain Quiet Initiative (BMQI)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1800" dirty="0" smtClean="0">
                <a:solidFill>
                  <a:schemeClr val="bg1"/>
                </a:solidFill>
                <a:sym typeface="Franchise Bold" charset="0"/>
              </a:rPr>
              <a:t>To provide the Mining Industry Leaders with a consolidated industry-wide strategy for a Buy and Maintain Quiet Initiative (BMQI) as well as a practical path-forward to execute the strategy</a:t>
            </a:r>
          </a:p>
          <a:p>
            <a:pPr>
              <a:buFont typeface="Courier New" pitchFamily="49" charset="0"/>
              <a:buChar char="o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What is it?</a:t>
            </a:r>
          </a:p>
          <a:p>
            <a:pPr marL="1257300" lvl="2" indent="-342900">
              <a:lnSpc>
                <a:spcPct val="130000"/>
              </a:lnSpc>
              <a:buFont typeface="Wingdings" pitchFamily="2" charset="2"/>
              <a:buChar char="q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GB" sz="1800" dirty="0" smtClean="0">
                <a:solidFill>
                  <a:schemeClr val="bg1"/>
                </a:solidFill>
                <a:sym typeface="Franchise Bold" charset="0"/>
              </a:rPr>
              <a:t>A standing decision from mining companies to procure  equipment (machinery) and maintain existing equipment that comply with specific noise emission requirements</a:t>
            </a:r>
            <a:endParaRPr lang="en-US" sz="1800" dirty="0" smtClean="0">
              <a:solidFill>
                <a:schemeClr val="bg1"/>
              </a:solidFill>
              <a:sym typeface="Franchise Bold" charset="0"/>
            </a:endParaRP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800" dirty="0" smtClean="0">
                <a:solidFill>
                  <a:schemeClr val="bg1"/>
                </a:solidFill>
              </a:rPr>
              <a:t>Initiative has been endorsed by All stakeholders including the </a:t>
            </a:r>
            <a:r>
              <a:rPr lang="en-GB" sz="2000" b="1" dirty="0" smtClean="0"/>
              <a:t>CEO s fatality elimination team</a:t>
            </a:r>
            <a:endParaRPr lang="en-GB" sz="1800" b="1" dirty="0" smtClean="0"/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GB" sz="1800" dirty="0" smtClean="0">
                <a:solidFill>
                  <a:schemeClr val="bg1"/>
                </a:solidFill>
              </a:rPr>
              <a:t>Currently forming </a:t>
            </a:r>
            <a:r>
              <a:rPr lang="en-GB" sz="2000" b="1" dirty="0" smtClean="0"/>
              <a:t>Working Groups </a:t>
            </a:r>
            <a:r>
              <a:rPr lang="en-GB" sz="1800" dirty="0" smtClean="0">
                <a:solidFill>
                  <a:schemeClr val="bg1"/>
                </a:solidFill>
              </a:rPr>
              <a:t>to execute the strategy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GB" sz="1800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7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8200"/>
            <a:ext cx="8583488" cy="4989351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b="1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Industry-wide strategy for a Buy and Maintain Quiet Initiative (BMQI) – cont.</a:t>
            </a: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Strategy manages noise at the ‘real source’</a:t>
            </a: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Utilises the </a:t>
            </a:r>
            <a:r>
              <a:rPr lang="en-US" sz="2000" b="1" dirty="0" smtClean="0"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collective demand </a:t>
            </a: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from the industry will motivate OEMs to focus more on noise reduction as part of their product development </a:t>
            </a:r>
          </a:p>
          <a:p>
            <a:pPr marL="39688">
              <a:lnSpc>
                <a:spcPct val="15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endParaRPr lang="en-US" sz="2000" dirty="0" smtClean="0">
              <a:solidFill>
                <a:srgbClr val="FFFFFF"/>
              </a:solidFill>
              <a:latin typeface="Franchise Bold" charset="0"/>
              <a:ea typeface="Franchise Bold" charset="0"/>
              <a:cs typeface="Franchise Bold" charset="0"/>
              <a:sym typeface="Franchise Bold" charset="0"/>
            </a:endParaRPr>
          </a:p>
          <a:p>
            <a:pPr marL="39688">
              <a:lnSpc>
                <a:spcPct val="90000"/>
              </a:lnSpc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Cheaper to manage noise hazard at the design phase </a:t>
            </a:r>
          </a:p>
          <a:p>
            <a:pPr marL="439738" lvl="1">
              <a:lnSpc>
                <a:spcPct val="150000"/>
              </a:lnSpc>
              <a:buFont typeface="Courier New" pitchFamily="49" charset="0"/>
              <a:buChar char="o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chemeClr val="bg1"/>
                </a:solidFill>
                <a:sym typeface="Franchise Bold" charset="0"/>
              </a:rPr>
              <a:t>High hierarchy of  controls will also impact on the </a:t>
            </a:r>
            <a:r>
              <a:rPr lang="en-US" sz="2000" b="1" dirty="0" smtClean="0">
                <a:sym typeface="Franchise Bold" charset="0"/>
              </a:rPr>
              <a:t>Cost</a:t>
            </a:r>
            <a:r>
              <a:rPr lang="en-US" sz="2000" dirty="0" smtClean="0">
                <a:solidFill>
                  <a:schemeClr val="bg1"/>
                </a:solidFill>
                <a:sym typeface="Franchise Bold" charset="0"/>
              </a:rPr>
              <a:t> and </a:t>
            </a:r>
            <a:r>
              <a:rPr lang="en-US" sz="2000" b="1" dirty="0" smtClean="0">
                <a:sym typeface="Franchise Bold" charset="0"/>
              </a:rPr>
              <a:t>Behavior </a:t>
            </a:r>
            <a:r>
              <a:rPr lang="en-US" sz="2000" dirty="0" smtClean="0">
                <a:solidFill>
                  <a:schemeClr val="bg1"/>
                </a:solidFill>
                <a:sym typeface="Franchise Bold" charset="0"/>
              </a:rPr>
              <a:t>    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GB" sz="1800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8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76200"/>
            <a:ext cx="8229600" cy="1143000"/>
          </a:xfrm>
        </p:spPr>
        <p:txBody>
          <a:bodyPr>
            <a:normAutofit/>
          </a:bodyPr>
          <a:lstStyle/>
          <a:p>
            <a:r>
              <a:rPr lang="en-ZA" dirty="0" smtClean="0">
                <a:solidFill>
                  <a:schemeClr val="bg1"/>
                </a:solidFill>
              </a:rPr>
              <a:t>Source Elimination Activities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838200"/>
            <a:ext cx="8583488" cy="4989351"/>
          </a:xfrm>
        </p:spPr>
        <p:txBody>
          <a:bodyPr>
            <a:noAutofit/>
          </a:bodyPr>
          <a:lstStyle/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000" b="1" u="sng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Source Elimination Repository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en-US" sz="2400" dirty="0" smtClean="0">
                <a:solidFill>
                  <a:schemeClr val="bg1"/>
                </a:solidFill>
                <a:sym typeface="Franchise Bold" charset="0"/>
              </a:rPr>
              <a:t>Team compiles source elimination initiatives from the mining industry (Locally and international) for industry sharing and learning</a:t>
            </a:r>
          </a:p>
          <a:p>
            <a:pPr marL="342900" lvl="1" indent="-342900">
              <a:lnSpc>
                <a:spcPct val="150000"/>
              </a:lnSpc>
              <a:buFont typeface="Courier New" pitchFamily="49" charset="0"/>
              <a:buChar char="o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Repository is accessible on the MOSH website</a:t>
            </a:r>
          </a:p>
          <a:p>
            <a:pPr marL="1257300" lvl="2" indent="-342900">
              <a:lnSpc>
                <a:spcPct val="130000"/>
              </a:lnSpc>
              <a:buFont typeface="Wingdings" pitchFamily="2" charset="2"/>
              <a:buChar char="q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US" sz="2000" b="1" dirty="0" smtClean="0">
                <a:sym typeface="Franchise Bold" charset="0"/>
              </a:rPr>
              <a:t>6 </a:t>
            </a:r>
            <a:r>
              <a:rPr lang="en-US" sz="1800" dirty="0" smtClean="0">
                <a:solidFill>
                  <a:schemeClr val="bg1"/>
                </a:solidFill>
                <a:sym typeface="Franchise Bold" charset="0"/>
              </a:rPr>
              <a:t>local initiates</a:t>
            </a:r>
          </a:p>
          <a:p>
            <a:pPr marL="1257300" lvl="2" indent="-342900">
              <a:lnSpc>
                <a:spcPct val="130000"/>
              </a:lnSpc>
              <a:buFont typeface="Wingdings" pitchFamily="2" charset="2"/>
              <a:buChar char="q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  <a:defRPr/>
            </a:pPr>
            <a:r>
              <a:rPr lang="en-US" sz="2000" b="1" dirty="0" smtClean="0">
                <a:sym typeface="Franchise Bold" charset="0"/>
              </a:rPr>
              <a:t>34 </a:t>
            </a:r>
            <a:r>
              <a:rPr lang="en-US" sz="1800" dirty="0" smtClean="0">
                <a:solidFill>
                  <a:schemeClr val="bg1"/>
                </a:solidFill>
                <a:sym typeface="Franchise Bold" charset="0"/>
              </a:rPr>
              <a:t>International initiatives (</a:t>
            </a:r>
            <a:r>
              <a:rPr lang="en-US" sz="2000" b="1" dirty="0" smtClean="0">
                <a:sym typeface="Franchise Bold" charset="0"/>
              </a:rPr>
              <a:t>19</a:t>
            </a:r>
            <a:r>
              <a:rPr lang="en-US" sz="1800" dirty="0" smtClean="0">
                <a:solidFill>
                  <a:schemeClr val="bg1"/>
                </a:solidFill>
                <a:sym typeface="Franchise Bold" charset="0"/>
              </a:rPr>
              <a:t>  for Surface Mines and </a:t>
            </a:r>
            <a:r>
              <a:rPr lang="en-US" sz="2000" b="1" dirty="0" smtClean="0">
                <a:sym typeface="Franchise Bold" charset="0"/>
              </a:rPr>
              <a:t>15</a:t>
            </a:r>
            <a:r>
              <a:rPr lang="en-US" sz="1800" dirty="0" smtClean="0">
                <a:solidFill>
                  <a:schemeClr val="bg1"/>
                </a:solidFill>
                <a:sym typeface="Franchise Bold" charset="0"/>
              </a:rPr>
              <a:t> for Underground Mines</a:t>
            </a:r>
            <a:r>
              <a:rPr lang="en-US" sz="1400" dirty="0" smtClean="0">
                <a:solidFill>
                  <a:schemeClr val="bg1"/>
                </a:solidFill>
                <a:sym typeface="Franchise Bold" charset="0"/>
              </a:rPr>
              <a:t>)</a:t>
            </a:r>
          </a:p>
          <a:p>
            <a:pPr>
              <a:buFont typeface="Courier New" pitchFamily="49" charset="0"/>
              <a:buChar char="o"/>
              <a:tabLst>
                <a:tab pos="355600" algn="l"/>
                <a:tab pos="711200" algn="l"/>
                <a:tab pos="1066800" algn="l"/>
                <a:tab pos="1422400" algn="l"/>
                <a:tab pos="1778000" algn="l"/>
                <a:tab pos="2133600" algn="l"/>
                <a:tab pos="2489200" algn="l"/>
                <a:tab pos="2844800" algn="l"/>
                <a:tab pos="3200400" algn="l"/>
                <a:tab pos="3556000" algn="l"/>
                <a:tab pos="3911600" algn="l"/>
                <a:tab pos="4267200" algn="l"/>
              </a:tabLst>
            </a:pPr>
            <a:r>
              <a:rPr lang="en-US" sz="2000" dirty="0" smtClean="0">
                <a:solidFill>
                  <a:srgbClr val="FFFFFF"/>
                </a:solidFill>
                <a:latin typeface="Franchise Bold" charset="0"/>
                <a:ea typeface="Franchise Bold" charset="0"/>
                <a:cs typeface="Franchise Bold" charset="0"/>
                <a:sym typeface="Franchise Bold" charset="0"/>
              </a:rPr>
              <a:t>On-going exercise</a:t>
            </a:r>
          </a:p>
          <a:p>
            <a:pPr marL="342900" lvl="1" indent="-342900">
              <a:lnSpc>
                <a:spcPct val="150000"/>
              </a:lnSpc>
              <a:buFont typeface="Arial" pitchFamily="34" charset="0"/>
              <a:buChar char="•"/>
              <a:defRPr/>
            </a:pPr>
            <a:endParaRPr lang="en-GB" sz="1800" dirty="0" smtClean="0">
              <a:solidFill>
                <a:schemeClr val="bg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BAE7A42-BFC2-4F15-8E0E-CFC308B85A70}" type="slidenum">
              <a:rPr lang="en-US" b="1" smtClean="0"/>
              <a:pPr algn="ctr"/>
              <a:t>9</a:t>
            </a:fld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4317</TotalTime>
  <Words>671</Words>
  <Application>Microsoft Office PowerPoint</Application>
  <PresentationFormat>On-screen Show (4:3)</PresentationFormat>
  <Paragraphs>95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Theme3</vt:lpstr>
      <vt:lpstr>MOSH NOISE TEAM Activities</vt:lpstr>
      <vt:lpstr>Discussion Points</vt:lpstr>
      <vt:lpstr>Background</vt:lpstr>
      <vt:lpstr>Background</vt:lpstr>
      <vt:lpstr>Background</vt:lpstr>
      <vt:lpstr>Current LP – HPD TAS Tool</vt:lpstr>
      <vt:lpstr>Source Elimination Activities</vt:lpstr>
      <vt:lpstr>Source Elimination Activities</vt:lpstr>
      <vt:lpstr>Source Elimination Activities</vt:lpstr>
      <vt:lpstr>Future Leading Practice</vt:lpstr>
      <vt:lpstr>Conclusion- Mafia offer from the noise Team</vt:lpstr>
      <vt:lpstr>Slide 12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hgumede</cp:lastModifiedBy>
  <cp:revision>79</cp:revision>
  <dcterms:created xsi:type="dcterms:W3CDTF">2012-08-02T11:34:04Z</dcterms:created>
  <dcterms:modified xsi:type="dcterms:W3CDTF">2013-11-08T05:54:59Z</dcterms:modified>
</cp:coreProperties>
</file>