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8" r:id="rId3"/>
    <p:sldId id="257" r:id="rId4"/>
    <p:sldId id="260" r:id="rId5"/>
    <p:sldId id="262" r:id="rId6"/>
    <p:sldId id="270" r:id="rId7"/>
    <p:sldId id="273" r:id="rId8"/>
    <p:sldId id="271" r:id="rId9"/>
    <p:sldId id="272" r:id="rId10"/>
    <p:sldId id="287" r:id="rId11"/>
    <p:sldId id="275" r:id="rId12"/>
    <p:sldId id="276" r:id="rId13"/>
    <p:sldId id="277" r:id="rId14"/>
    <p:sldId id="278" r:id="rId15"/>
    <p:sldId id="279" r:id="rId16"/>
    <p:sldId id="285" r:id="rId17"/>
    <p:sldId id="286" r:id="rId18"/>
    <p:sldId id="26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omstore\Com0053\COM\Health%20Services\Statistics\TB%20Statistics.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a:t>Estimated TB Incidence Rate </a:t>
            </a:r>
          </a:p>
        </c:rich>
      </c:tx>
      <c:layout/>
      <c:overlay val="0"/>
    </c:title>
    <c:autoTitleDeleted val="0"/>
    <c:plotArea>
      <c:layout/>
      <c:lineChart>
        <c:grouping val="standard"/>
        <c:varyColors val="0"/>
        <c:ser>
          <c:idx val="0"/>
          <c:order val="0"/>
          <c:tx>
            <c:strRef>
              <c:f>TB!$D$4</c:f>
              <c:strCache>
                <c:ptCount val="1"/>
                <c:pt idx="0">
                  <c:v>SA Rate / 100 000</c:v>
                </c:pt>
              </c:strCache>
            </c:strRef>
          </c:tx>
          <c:spPr>
            <a:ln w="57150">
              <a:solidFill>
                <a:srgbClr val="1F497D">
                  <a:lumMod val="75000"/>
                </a:srgbClr>
              </a:solidFill>
            </a:ln>
          </c:spPr>
          <c:marker>
            <c:symbol val="none"/>
          </c:marker>
          <c:cat>
            <c:numRef>
              <c:f>TB!$B$10:$B$15</c:f>
              <c:numCache>
                <c:formatCode>General</c:formatCode>
                <c:ptCount val="6"/>
                <c:pt idx="0">
                  <c:v>2005</c:v>
                </c:pt>
                <c:pt idx="1">
                  <c:v>2006</c:v>
                </c:pt>
                <c:pt idx="2">
                  <c:v>2007</c:v>
                </c:pt>
                <c:pt idx="3">
                  <c:v>2008</c:v>
                </c:pt>
                <c:pt idx="4">
                  <c:v>2009</c:v>
                </c:pt>
                <c:pt idx="5">
                  <c:v>2010</c:v>
                </c:pt>
              </c:numCache>
            </c:numRef>
          </c:cat>
          <c:val>
            <c:numRef>
              <c:f>TB!$D$10:$D$15</c:f>
              <c:numCache>
                <c:formatCode>General</c:formatCode>
                <c:ptCount val="6"/>
                <c:pt idx="0">
                  <c:v>925</c:v>
                </c:pt>
                <c:pt idx="1">
                  <c:v>940</c:v>
                </c:pt>
                <c:pt idx="2">
                  <c:v>948</c:v>
                </c:pt>
                <c:pt idx="3">
                  <c:v>960</c:v>
                </c:pt>
                <c:pt idx="4">
                  <c:v>971</c:v>
                </c:pt>
              </c:numCache>
            </c:numRef>
          </c:val>
          <c:smooth val="0"/>
        </c:ser>
        <c:ser>
          <c:idx val="1"/>
          <c:order val="1"/>
          <c:tx>
            <c:strRef>
              <c:f>TB!$F$4</c:f>
              <c:strCache>
                <c:ptCount val="1"/>
                <c:pt idx="0">
                  <c:v>All Commodities Rate / 100 000</c:v>
                </c:pt>
              </c:strCache>
            </c:strRef>
          </c:tx>
          <c:spPr>
            <a:ln w="57150">
              <a:solidFill>
                <a:srgbClr val="FF0000"/>
              </a:solidFill>
            </a:ln>
          </c:spPr>
          <c:marker>
            <c:symbol val="none"/>
          </c:marker>
          <c:cat>
            <c:numRef>
              <c:f>TB!$B$10:$B$15</c:f>
              <c:numCache>
                <c:formatCode>General</c:formatCode>
                <c:ptCount val="6"/>
                <c:pt idx="0">
                  <c:v>2005</c:v>
                </c:pt>
                <c:pt idx="1">
                  <c:v>2006</c:v>
                </c:pt>
                <c:pt idx="2">
                  <c:v>2007</c:v>
                </c:pt>
                <c:pt idx="3">
                  <c:v>2008</c:v>
                </c:pt>
                <c:pt idx="4">
                  <c:v>2009</c:v>
                </c:pt>
                <c:pt idx="5">
                  <c:v>2010</c:v>
                </c:pt>
              </c:numCache>
            </c:numRef>
          </c:cat>
          <c:val>
            <c:numRef>
              <c:f>TB!$F$10:$F$15</c:f>
              <c:numCache>
                <c:formatCode>0</c:formatCode>
                <c:ptCount val="6"/>
                <c:pt idx="0">
                  <c:v>726.96669451354046</c:v>
                </c:pt>
                <c:pt idx="1">
                  <c:v>1099.9334361276929</c:v>
                </c:pt>
                <c:pt idx="2">
                  <c:v>941.53955710293747</c:v>
                </c:pt>
                <c:pt idx="3">
                  <c:v>1018.9454165171985</c:v>
                </c:pt>
                <c:pt idx="4">
                  <c:v>1295.3397451438482</c:v>
                </c:pt>
                <c:pt idx="5">
                  <c:v>992.76904010459089</c:v>
                </c:pt>
              </c:numCache>
            </c:numRef>
          </c:val>
          <c:smooth val="0"/>
        </c:ser>
        <c:ser>
          <c:idx val="2"/>
          <c:order val="2"/>
          <c:tx>
            <c:strRef>
              <c:f>TB!$H$4</c:f>
              <c:strCache>
                <c:ptCount val="1"/>
                <c:pt idx="0">
                  <c:v>Gold Rate / 100 000</c:v>
                </c:pt>
              </c:strCache>
            </c:strRef>
          </c:tx>
          <c:spPr>
            <a:ln w="57150">
              <a:solidFill>
                <a:srgbClr val="00B050"/>
              </a:solidFill>
            </a:ln>
          </c:spPr>
          <c:marker>
            <c:symbol val="none"/>
          </c:marker>
          <c:cat>
            <c:numRef>
              <c:f>TB!$B$10:$B$15</c:f>
              <c:numCache>
                <c:formatCode>General</c:formatCode>
                <c:ptCount val="6"/>
                <c:pt idx="0">
                  <c:v>2005</c:v>
                </c:pt>
                <c:pt idx="1">
                  <c:v>2006</c:v>
                </c:pt>
                <c:pt idx="2">
                  <c:v>2007</c:v>
                </c:pt>
                <c:pt idx="3">
                  <c:v>2008</c:v>
                </c:pt>
                <c:pt idx="4">
                  <c:v>2009</c:v>
                </c:pt>
                <c:pt idx="5">
                  <c:v>2010</c:v>
                </c:pt>
              </c:numCache>
            </c:numRef>
          </c:cat>
          <c:val>
            <c:numRef>
              <c:f>TB!$H$10:$H$15</c:f>
              <c:numCache>
                <c:formatCode>0</c:formatCode>
                <c:ptCount val="6"/>
                <c:pt idx="0">
                  <c:v>1574.4800268870474</c:v>
                </c:pt>
                <c:pt idx="1">
                  <c:v>2988.8787393807452</c:v>
                </c:pt>
                <c:pt idx="2">
                  <c:v>2785.7105574200532</c:v>
                </c:pt>
                <c:pt idx="3">
                  <c:v>2479.1158215255314</c:v>
                </c:pt>
                <c:pt idx="4">
                  <c:v>2938.4259637546947</c:v>
                </c:pt>
                <c:pt idx="5">
                  <c:v>2373.6298364369227</c:v>
                </c:pt>
              </c:numCache>
            </c:numRef>
          </c:val>
          <c:smooth val="0"/>
        </c:ser>
        <c:dLbls>
          <c:showLegendKey val="0"/>
          <c:showVal val="0"/>
          <c:showCatName val="0"/>
          <c:showSerName val="0"/>
          <c:showPercent val="0"/>
          <c:showBubbleSize val="0"/>
        </c:dLbls>
        <c:marker val="1"/>
        <c:smooth val="0"/>
        <c:axId val="60251136"/>
        <c:axId val="60330752"/>
      </c:lineChart>
      <c:catAx>
        <c:axId val="60251136"/>
        <c:scaling>
          <c:orientation val="minMax"/>
        </c:scaling>
        <c:delete val="0"/>
        <c:axPos val="b"/>
        <c:numFmt formatCode="General" sourceLinked="1"/>
        <c:majorTickMark val="out"/>
        <c:minorTickMark val="none"/>
        <c:tickLblPos val="nextTo"/>
        <c:crossAx val="60330752"/>
        <c:crosses val="autoZero"/>
        <c:auto val="1"/>
        <c:lblAlgn val="ctr"/>
        <c:lblOffset val="100"/>
        <c:noMultiLvlLbl val="0"/>
      </c:catAx>
      <c:valAx>
        <c:axId val="60330752"/>
        <c:scaling>
          <c:orientation val="minMax"/>
        </c:scaling>
        <c:delete val="0"/>
        <c:axPos val="l"/>
        <c:majorGridlines/>
        <c:title>
          <c:tx>
            <c:rich>
              <a:bodyPr rot="-5400000" vert="horz"/>
              <a:lstStyle/>
              <a:p>
                <a:pPr>
                  <a:defRPr sz="1400" b="0">
                    <a:solidFill>
                      <a:schemeClr val="tx1"/>
                    </a:solidFill>
                  </a:defRPr>
                </a:pPr>
                <a:r>
                  <a:rPr lang="en-US" sz="1400" b="0" dirty="0">
                    <a:solidFill>
                      <a:schemeClr val="tx1"/>
                    </a:solidFill>
                  </a:rPr>
                  <a:t>Rate / 100 000</a:t>
                </a:r>
              </a:p>
            </c:rich>
          </c:tx>
          <c:layout>
            <c:manualLayout>
              <c:xMode val="edge"/>
              <c:yMode val="edge"/>
              <c:x val="0.10802469135802517"/>
              <c:y val="0.35145368566841018"/>
            </c:manualLayout>
          </c:layout>
          <c:overlay val="0"/>
        </c:title>
        <c:numFmt formatCode="General" sourceLinked="1"/>
        <c:majorTickMark val="out"/>
        <c:minorTickMark val="none"/>
        <c:tickLblPos val="nextTo"/>
        <c:txPr>
          <a:bodyPr/>
          <a:lstStyle/>
          <a:p>
            <a:pPr>
              <a:defRPr sz="1400">
                <a:solidFill>
                  <a:schemeClr val="tx1"/>
                </a:solidFill>
              </a:defRPr>
            </a:pPr>
            <a:endParaRPr lang="en-US"/>
          </a:p>
        </c:txPr>
        <c:crossAx val="60251136"/>
        <c:crosses val="autoZero"/>
        <c:crossBetween val="between"/>
        <c:majorUnit val="1000"/>
      </c:valAx>
      <c:dTable>
        <c:showHorzBorder val="1"/>
        <c:showVertBorder val="1"/>
        <c:showOutline val="1"/>
        <c:showKeys val="1"/>
        <c:txPr>
          <a:bodyPr/>
          <a:lstStyle/>
          <a:p>
            <a:pPr rtl="0">
              <a:defRPr sz="1200">
                <a:solidFill>
                  <a:schemeClr val="tx1"/>
                </a:solidFill>
              </a:defRPr>
            </a:pPr>
            <a:endParaRPr lang="en-US"/>
          </a:p>
        </c:txPr>
      </c:dTable>
    </c:plotArea>
    <c:legend>
      <c:legendPos val="b"/>
      <c:layout/>
      <c:overlay val="0"/>
    </c:legend>
    <c:plotVisOnly val="1"/>
    <c:dispBlanksAs val="gap"/>
    <c:showDLblsOverMax val="0"/>
  </c:chart>
  <c:txPr>
    <a:bodyPr/>
    <a:lstStyle/>
    <a:p>
      <a:pPr>
        <a:defRPr>
          <a:solidFill>
            <a:schemeClr val="tx1">
              <a:lumMod val="75000"/>
              <a:lumOff val="25000"/>
            </a:schemeClr>
          </a:solidFill>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48E1C-5979-4E96-9B11-19BBA834C7B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ED71FB-F29A-4551-AB0C-C7A1788139BD}">
      <dgm:prSet phldrT="[Text]" custT="1"/>
      <dgm:spPr>
        <a:gradFill flip="none" rotWithShape="1">
          <a:gsLst>
            <a:gs pos="0">
              <a:schemeClr val="accent3">
                <a:alpha val="10000"/>
              </a:schemeClr>
            </a:gs>
            <a:gs pos="100000">
              <a:schemeClr val="accent3"/>
            </a:gs>
          </a:gsLst>
          <a:lin ang="0" scaled="1"/>
          <a:tileRect/>
        </a:gradFill>
        <a:ln>
          <a:noFill/>
        </a:ln>
        <a:effectLst/>
        <a:scene3d>
          <a:camera prst="orthographicFront">
            <a:rot lat="0" lon="0" rev="0"/>
          </a:camera>
          <a:lightRig rig="glow" dir="t">
            <a:rot lat="0" lon="0" rev="14100000"/>
          </a:lightRig>
        </a:scene3d>
        <a:sp3d prstMaterial="softEdge">
          <a:bevelT w="127000" prst="artDeco"/>
        </a:sp3d>
      </dgm:spPr>
      <dgm:t>
        <a:bodyPr lIns="2743200"/>
        <a:lstStyle/>
        <a:p>
          <a:r>
            <a:rPr lang="en-GB" sz="2000" b="1" dirty="0" smtClean="0">
              <a:solidFill>
                <a:srgbClr val="002060"/>
              </a:solidFill>
              <a:latin typeface="Times New Roman" pitchFamily="18" charset="0"/>
              <a:cs typeface="Times New Roman" pitchFamily="18" charset="0"/>
            </a:rPr>
            <a:t>TB incidence rates in the gold mines have historically been higher (on average 3 times) than those of the SA TB national average.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E434B21-E687-4146-A575-01681DBBBC41}" type="parTrans" cxnId="{E07372D8-A618-496F-8C91-84744B077574}">
      <dgm:prSet/>
      <dgm:spPr/>
      <dgm:t>
        <a:bodyPr/>
        <a:lstStyle/>
        <a:p>
          <a:endParaRPr lang="en-US"/>
        </a:p>
      </dgm:t>
    </dgm:pt>
    <dgm:pt modelId="{16C4C80D-00D1-443C-A969-4489A814F229}" type="sibTrans" cxnId="{E07372D8-A618-496F-8C91-84744B077574}">
      <dgm:prSet/>
      <dgm:spPr/>
      <dgm:t>
        <a:bodyPr/>
        <a:lstStyle/>
        <a:p>
          <a:endParaRPr lang="en-US"/>
        </a:p>
      </dgm:t>
    </dgm:pt>
    <dgm:pt modelId="{793E1329-EE07-4D46-B962-72F9BF9D6F6B}">
      <dgm:prSet phldrT="[Text]" custT="1"/>
      <dgm:spPr>
        <a:gradFill rotWithShape="0">
          <a:gsLst>
            <a:gs pos="0">
              <a:schemeClr val="accent1">
                <a:alpha val="10000"/>
              </a:schemeClr>
            </a:gs>
            <a:gs pos="100000">
              <a:schemeClr val="accent1"/>
            </a:gs>
          </a:gsLst>
          <a:lin ang="0" scaled="1"/>
        </a:gradFill>
        <a:ln>
          <a:noFill/>
        </a:ln>
        <a:effectLst/>
        <a:scene3d>
          <a:camera prst="orthographicFront">
            <a:rot lat="0" lon="0" rev="0"/>
          </a:camera>
          <a:lightRig rig="glow" dir="t">
            <a:rot lat="0" lon="0" rev="14100000"/>
          </a:lightRig>
        </a:scene3d>
        <a:sp3d prstMaterial="softEdge">
          <a:bevelT w="127000" prst="artDeco"/>
        </a:sp3d>
      </dgm:spPr>
      <dgm:t>
        <a:bodyPr lIns="2743200"/>
        <a:lstStyle/>
        <a:p>
          <a:r>
            <a:rPr lang="en-GB" sz="2000" b="1" dirty="0" smtClean="0">
              <a:solidFill>
                <a:srgbClr val="002060"/>
              </a:solidFill>
              <a:latin typeface="Times New Roman" pitchFamily="18" charset="0"/>
              <a:cs typeface="Times New Roman" pitchFamily="18" charset="0"/>
            </a:rPr>
            <a:t>Contributing  Factors:</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1157B75B-7941-4E2C-B109-A90618127076}" type="parTrans" cxnId="{4E118BDD-33AA-4A12-9BEB-CAA9C7565B2E}">
      <dgm:prSet/>
      <dgm:spPr/>
      <dgm:t>
        <a:bodyPr/>
        <a:lstStyle/>
        <a:p>
          <a:endParaRPr lang="en-US"/>
        </a:p>
      </dgm:t>
    </dgm:pt>
    <dgm:pt modelId="{C6069D9C-7FB0-4D41-8237-8B696767F240}" type="sibTrans" cxnId="{4E118BDD-33AA-4A12-9BEB-CAA9C7565B2E}">
      <dgm:prSet/>
      <dgm:spPr/>
      <dgm:t>
        <a:bodyPr/>
        <a:lstStyle/>
        <a:p>
          <a:endParaRPr lang="en-US"/>
        </a:p>
      </dgm:t>
    </dgm:pt>
    <dgm:pt modelId="{1E64DC7E-993E-48D0-B401-6DD90200AA05}">
      <dgm:prSet custT="1"/>
      <dgm:spPr/>
      <dgm:t>
        <a:bodyPr/>
        <a:lstStyle/>
        <a:p>
          <a:pPr algn="l"/>
          <a:r>
            <a:rPr lang="en-GB" sz="2000" b="0" dirty="0" smtClean="0">
              <a:solidFill>
                <a:srgbClr val="002060"/>
              </a:solidFill>
              <a:latin typeface="Times New Roman" pitchFamily="18" charset="0"/>
              <a:cs typeface="Times New Roman" pitchFamily="18" charset="0"/>
            </a:rPr>
            <a:t>HIV and AIDS epidemic (ten folds)</a:t>
          </a:r>
        </a:p>
      </dgm:t>
    </dgm:pt>
    <dgm:pt modelId="{9F702C25-3803-4A55-A804-1DF9D6E9A0F6}" type="parTrans" cxnId="{A33DE0C8-505A-4E5C-852E-9EF1E3430A6D}">
      <dgm:prSet/>
      <dgm:spPr/>
      <dgm:t>
        <a:bodyPr/>
        <a:lstStyle/>
        <a:p>
          <a:endParaRPr lang="en-US"/>
        </a:p>
      </dgm:t>
    </dgm:pt>
    <dgm:pt modelId="{ABCFBE17-CED8-48E2-83DC-6E486D5D4B9C}" type="sibTrans" cxnId="{A33DE0C8-505A-4E5C-852E-9EF1E3430A6D}">
      <dgm:prSet/>
      <dgm:spPr/>
      <dgm:t>
        <a:bodyPr/>
        <a:lstStyle/>
        <a:p>
          <a:endParaRPr lang="en-US"/>
        </a:p>
      </dgm:t>
    </dgm:pt>
    <dgm:pt modelId="{7E305C5A-9E0C-4638-BC9D-1399CDECD37A}">
      <dgm:prSet custT="1"/>
      <dgm:spPr/>
      <dgm:t>
        <a:bodyPr/>
        <a:lstStyle/>
        <a:p>
          <a:pPr algn="l"/>
          <a:r>
            <a:rPr lang="en-GB" sz="2000" b="0" dirty="0" smtClean="0">
              <a:solidFill>
                <a:srgbClr val="002060"/>
              </a:solidFill>
              <a:latin typeface="Times New Roman" pitchFamily="18" charset="0"/>
              <a:cs typeface="Times New Roman" pitchFamily="18" charset="0"/>
            </a:rPr>
            <a:t>higher rates of silicosis, (up to 3 times), </a:t>
          </a:r>
        </a:p>
      </dgm:t>
    </dgm:pt>
    <dgm:pt modelId="{F17E514A-E028-4764-8AA1-730CA962734B}" type="parTrans" cxnId="{C8F2888D-78E9-44EB-8771-6FA6686714E3}">
      <dgm:prSet/>
      <dgm:spPr/>
      <dgm:t>
        <a:bodyPr/>
        <a:lstStyle/>
        <a:p>
          <a:endParaRPr lang="en-US"/>
        </a:p>
      </dgm:t>
    </dgm:pt>
    <dgm:pt modelId="{E0061C0A-1E88-4874-9997-81E4363D0909}" type="sibTrans" cxnId="{C8F2888D-78E9-44EB-8771-6FA6686714E3}">
      <dgm:prSet/>
      <dgm:spPr/>
      <dgm:t>
        <a:bodyPr/>
        <a:lstStyle/>
        <a:p>
          <a:endParaRPr lang="en-US"/>
        </a:p>
      </dgm:t>
    </dgm:pt>
    <dgm:pt modelId="{B2A5CEF2-8755-4A4D-B313-6D92404B212B}">
      <dgm:prSet custT="1"/>
      <dgm:spPr/>
      <dgm:t>
        <a:bodyPr/>
        <a:lstStyle/>
        <a:p>
          <a:pPr algn="l"/>
          <a:r>
            <a:rPr lang="en-GB" sz="2000" b="0" dirty="0" smtClean="0">
              <a:solidFill>
                <a:srgbClr val="002060"/>
              </a:solidFill>
              <a:latin typeface="Times New Roman" pitchFamily="18" charset="0"/>
              <a:cs typeface="Times New Roman" pitchFamily="18" charset="0"/>
            </a:rPr>
            <a:t>silica dust exposure</a:t>
          </a:r>
        </a:p>
      </dgm:t>
    </dgm:pt>
    <dgm:pt modelId="{24141C43-54B4-4C20-8813-8DCE49BAA007}" type="parTrans" cxnId="{8EBC7A4A-0828-4842-8364-EACB2D52533A}">
      <dgm:prSet/>
      <dgm:spPr/>
      <dgm:t>
        <a:bodyPr/>
        <a:lstStyle/>
        <a:p>
          <a:endParaRPr lang="en-US"/>
        </a:p>
      </dgm:t>
    </dgm:pt>
    <dgm:pt modelId="{004A6135-CBEA-4C07-A9A1-5E6D5C0B6C72}" type="sibTrans" cxnId="{8EBC7A4A-0828-4842-8364-EACB2D52533A}">
      <dgm:prSet/>
      <dgm:spPr/>
      <dgm:t>
        <a:bodyPr/>
        <a:lstStyle/>
        <a:p>
          <a:endParaRPr lang="en-US"/>
        </a:p>
      </dgm:t>
    </dgm:pt>
    <dgm:pt modelId="{130E7C0E-32D3-4F12-9AC6-B20E2FE86AB0}">
      <dgm:prSet custT="1"/>
      <dgm:spPr/>
      <dgm:t>
        <a:bodyPr/>
        <a:lstStyle/>
        <a:p>
          <a:pPr algn="l"/>
          <a:r>
            <a:rPr lang="en-GB" sz="2000" b="0" dirty="0" smtClean="0">
              <a:solidFill>
                <a:srgbClr val="002060"/>
              </a:solidFill>
              <a:latin typeface="Times New Roman" pitchFamily="18" charset="0"/>
              <a:cs typeface="Times New Roman" pitchFamily="18" charset="0"/>
            </a:rPr>
            <a:t>and the generally poor living conditions of mine workers.</a:t>
          </a:r>
        </a:p>
      </dgm:t>
    </dgm:pt>
    <dgm:pt modelId="{797D6DFE-2402-4A9A-B115-F4184DA39565}" type="parTrans" cxnId="{C7794361-C166-47CC-941A-1FC535684B8A}">
      <dgm:prSet/>
      <dgm:spPr/>
      <dgm:t>
        <a:bodyPr/>
        <a:lstStyle/>
        <a:p>
          <a:endParaRPr lang="en-US"/>
        </a:p>
      </dgm:t>
    </dgm:pt>
    <dgm:pt modelId="{5956EAF7-4D98-4047-B4EE-CE025F0949C3}" type="sibTrans" cxnId="{C7794361-C166-47CC-941A-1FC535684B8A}">
      <dgm:prSet/>
      <dgm:spPr/>
      <dgm:t>
        <a:bodyPr/>
        <a:lstStyle/>
        <a:p>
          <a:endParaRPr lang="en-US"/>
        </a:p>
      </dgm:t>
    </dgm:pt>
    <dgm:pt modelId="{C7FD150D-683A-4283-A8C9-147CCFC1DBED}">
      <dgm:prSet custT="1"/>
      <dgm:spPr/>
      <dgm:t>
        <a:bodyPr/>
        <a:lstStyle/>
        <a:p>
          <a:pPr algn="l"/>
          <a:r>
            <a:rPr lang="en-GB" sz="2000" b="0" dirty="0" smtClean="0">
              <a:solidFill>
                <a:srgbClr val="002060"/>
              </a:solidFill>
              <a:latin typeface="Times New Roman" pitchFamily="18" charset="0"/>
              <a:cs typeface="Times New Roman" pitchFamily="18" charset="0"/>
            </a:rPr>
            <a:t>In addition, being middle-aged is identified  as a risk factor for TB (TB rates are 2.2 times higher in men over 40 years). Note: The mining sector has a large population of middle-aged men</a:t>
          </a:r>
          <a:endParaRPr lang="en-US" sz="2000" b="0" dirty="0" smtClean="0">
            <a:solidFill>
              <a:srgbClr val="002060"/>
            </a:solidFill>
            <a:latin typeface="Times New Roman" pitchFamily="18" charset="0"/>
            <a:cs typeface="Times New Roman" pitchFamily="18" charset="0"/>
          </a:endParaRPr>
        </a:p>
      </dgm:t>
    </dgm:pt>
    <dgm:pt modelId="{BE8B1786-50BD-438A-9E45-B36D3C9434C5}" type="parTrans" cxnId="{4FA8BFA9-3DD3-4A0C-A08B-87B6064121F3}">
      <dgm:prSet/>
      <dgm:spPr/>
      <dgm:t>
        <a:bodyPr/>
        <a:lstStyle/>
        <a:p>
          <a:endParaRPr lang="en-US"/>
        </a:p>
      </dgm:t>
    </dgm:pt>
    <dgm:pt modelId="{C9D9A2F0-A3E8-4D0D-8009-7F1C9B560454}" type="sibTrans" cxnId="{4FA8BFA9-3DD3-4A0C-A08B-87B6064121F3}">
      <dgm:prSet/>
      <dgm:spPr/>
      <dgm:t>
        <a:bodyPr/>
        <a:lstStyle/>
        <a:p>
          <a:endParaRPr lang="en-US"/>
        </a:p>
      </dgm:t>
    </dgm:pt>
    <dgm:pt modelId="{064591C5-3136-44E9-8DD7-FC67AC975F92}" type="pres">
      <dgm:prSet presAssocID="{66648E1C-5979-4E96-9B11-19BBA834C7B8}" presName="linear" presStyleCnt="0">
        <dgm:presLayoutVars>
          <dgm:animLvl val="lvl"/>
          <dgm:resizeHandles val="exact"/>
        </dgm:presLayoutVars>
      </dgm:prSet>
      <dgm:spPr/>
      <dgm:t>
        <a:bodyPr/>
        <a:lstStyle/>
        <a:p>
          <a:endParaRPr lang="en-US"/>
        </a:p>
      </dgm:t>
    </dgm:pt>
    <dgm:pt modelId="{9D570E31-9E0C-460C-A8AB-7B42020FAA41}" type="pres">
      <dgm:prSet presAssocID="{D1ED71FB-F29A-4551-AB0C-C7A1788139BD}" presName="parentText" presStyleLbl="node1" presStyleIdx="0" presStyleCnt="2" custLinFactY="-11788" custLinFactNeighborY="-100000">
        <dgm:presLayoutVars>
          <dgm:chMax val="0"/>
          <dgm:bulletEnabled val="1"/>
        </dgm:presLayoutVars>
      </dgm:prSet>
      <dgm:spPr>
        <a:prstGeom prst="round2DiagRect">
          <a:avLst/>
        </a:prstGeom>
      </dgm:spPr>
      <dgm:t>
        <a:bodyPr/>
        <a:lstStyle/>
        <a:p>
          <a:endParaRPr lang="en-US"/>
        </a:p>
      </dgm:t>
    </dgm:pt>
    <dgm:pt modelId="{E70B2D51-D57D-4E9D-9089-9074D7EBE5BD}" type="pres">
      <dgm:prSet presAssocID="{16C4C80D-00D1-443C-A969-4489A814F229}" presName="spacer" presStyleCnt="0"/>
      <dgm:spPr/>
    </dgm:pt>
    <dgm:pt modelId="{755BC73E-CD31-4BF5-B1C5-4A4ACAA7115F}" type="pres">
      <dgm:prSet presAssocID="{793E1329-EE07-4D46-B962-72F9BF9D6F6B}" presName="parentText" presStyleLbl="node1" presStyleIdx="1" presStyleCnt="2" custLinFactNeighborY="-5391">
        <dgm:presLayoutVars>
          <dgm:chMax val="0"/>
          <dgm:bulletEnabled val="1"/>
        </dgm:presLayoutVars>
      </dgm:prSet>
      <dgm:spPr>
        <a:prstGeom prst="round2DiagRect">
          <a:avLst/>
        </a:prstGeom>
      </dgm:spPr>
      <dgm:t>
        <a:bodyPr/>
        <a:lstStyle/>
        <a:p>
          <a:endParaRPr lang="en-US"/>
        </a:p>
      </dgm:t>
    </dgm:pt>
    <dgm:pt modelId="{7446473B-C5F4-406F-AC14-BD4F036A6A94}" type="pres">
      <dgm:prSet presAssocID="{793E1329-EE07-4D46-B962-72F9BF9D6F6B}" presName="childText" presStyleLbl="revTx" presStyleIdx="0" presStyleCnt="1" custScaleX="105983">
        <dgm:presLayoutVars>
          <dgm:bulletEnabled val="1"/>
        </dgm:presLayoutVars>
      </dgm:prSet>
      <dgm:spPr/>
      <dgm:t>
        <a:bodyPr/>
        <a:lstStyle/>
        <a:p>
          <a:endParaRPr lang="en-US"/>
        </a:p>
      </dgm:t>
    </dgm:pt>
  </dgm:ptLst>
  <dgm:cxnLst>
    <dgm:cxn modelId="{4E118BDD-33AA-4A12-9BEB-CAA9C7565B2E}" srcId="{66648E1C-5979-4E96-9B11-19BBA834C7B8}" destId="{793E1329-EE07-4D46-B962-72F9BF9D6F6B}" srcOrd="1" destOrd="0" parTransId="{1157B75B-7941-4E2C-B109-A90618127076}" sibTransId="{C6069D9C-7FB0-4D41-8237-8B696767F240}"/>
    <dgm:cxn modelId="{4FA8BFA9-3DD3-4A0C-A08B-87B6064121F3}" srcId="{793E1329-EE07-4D46-B962-72F9BF9D6F6B}" destId="{C7FD150D-683A-4283-A8C9-147CCFC1DBED}" srcOrd="4" destOrd="0" parTransId="{BE8B1786-50BD-438A-9E45-B36D3C9434C5}" sibTransId="{C9D9A2F0-A3E8-4D0D-8009-7F1C9B560454}"/>
    <dgm:cxn modelId="{A33DE0C8-505A-4E5C-852E-9EF1E3430A6D}" srcId="{793E1329-EE07-4D46-B962-72F9BF9D6F6B}" destId="{1E64DC7E-993E-48D0-B401-6DD90200AA05}" srcOrd="0" destOrd="0" parTransId="{9F702C25-3803-4A55-A804-1DF9D6E9A0F6}" sibTransId="{ABCFBE17-CED8-48E2-83DC-6E486D5D4B9C}"/>
    <dgm:cxn modelId="{C7794361-C166-47CC-941A-1FC535684B8A}" srcId="{793E1329-EE07-4D46-B962-72F9BF9D6F6B}" destId="{130E7C0E-32D3-4F12-9AC6-B20E2FE86AB0}" srcOrd="3" destOrd="0" parTransId="{797D6DFE-2402-4A9A-B115-F4184DA39565}" sibTransId="{5956EAF7-4D98-4047-B4EE-CE025F0949C3}"/>
    <dgm:cxn modelId="{00E4AE36-F258-409F-B10C-C9DFA8438251}" type="presOf" srcId="{130E7C0E-32D3-4F12-9AC6-B20E2FE86AB0}" destId="{7446473B-C5F4-406F-AC14-BD4F036A6A94}" srcOrd="0" destOrd="3" presId="urn:microsoft.com/office/officeart/2005/8/layout/vList2"/>
    <dgm:cxn modelId="{E07372D8-A618-496F-8C91-84744B077574}" srcId="{66648E1C-5979-4E96-9B11-19BBA834C7B8}" destId="{D1ED71FB-F29A-4551-AB0C-C7A1788139BD}" srcOrd="0" destOrd="0" parTransId="{6E434B21-E687-4146-A575-01681DBBBC41}" sibTransId="{16C4C80D-00D1-443C-A969-4489A814F229}"/>
    <dgm:cxn modelId="{263BBBDC-328B-4604-BDE0-D818AACF1B4D}" type="presOf" srcId="{C7FD150D-683A-4283-A8C9-147CCFC1DBED}" destId="{7446473B-C5F4-406F-AC14-BD4F036A6A94}" srcOrd="0" destOrd="4" presId="urn:microsoft.com/office/officeart/2005/8/layout/vList2"/>
    <dgm:cxn modelId="{8EBC7A4A-0828-4842-8364-EACB2D52533A}" srcId="{793E1329-EE07-4D46-B962-72F9BF9D6F6B}" destId="{B2A5CEF2-8755-4A4D-B313-6D92404B212B}" srcOrd="2" destOrd="0" parTransId="{24141C43-54B4-4C20-8813-8DCE49BAA007}" sibTransId="{004A6135-CBEA-4C07-A9A1-5E6D5C0B6C72}"/>
    <dgm:cxn modelId="{8075F018-034C-4228-9777-35BA0852255E}" type="presOf" srcId="{D1ED71FB-F29A-4551-AB0C-C7A1788139BD}" destId="{9D570E31-9E0C-460C-A8AB-7B42020FAA41}" srcOrd="0" destOrd="0" presId="urn:microsoft.com/office/officeart/2005/8/layout/vList2"/>
    <dgm:cxn modelId="{9EAE8689-BD66-4F6D-AFAF-B025BADC90FA}" type="presOf" srcId="{66648E1C-5979-4E96-9B11-19BBA834C7B8}" destId="{064591C5-3136-44E9-8DD7-FC67AC975F92}" srcOrd="0" destOrd="0" presId="urn:microsoft.com/office/officeart/2005/8/layout/vList2"/>
    <dgm:cxn modelId="{A93890DD-3377-435D-AF01-3D84B05EE896}" type="presOf" srcId="{1E64DC7E-993E-48D0-B401-6DD90200AA05}" destId="{7446473B-C5F4-406F-AC14-BD4F036A6A94}" srcOrd="0" destOrd="0" presId="urn:microsoft.com/office/officeart/2005/8/layout/vList2"/>
    <dgm:cxn modelId="{60192187-CAEE-4029-A92B-8946E7E2E69D}" type="presOf" srcId="{B2A5CEF2-8755-4A4D-B313-6D92404B212B}" destId="{7446473B-C5F4-406F-AC14-BD4F036A6A94}" srcOrd="0" destOrd="2" presId="urn:microsoft.com/office/officeart/2005/8/layout/vList2"/>
    <dgm:cxn modelId="{9A5597D3-241D-4F01-BED7-8B533ED105C3}" type="presOf" srcId="{793E1329-EE07-4D46-B962-72F9BF9D6F6B}" destId="{755BC73E-CD31-4BF5-B1C5-4A4ACAA7115F}" srcOrd="0" destOrd="0" presId="urn:microsoft.com/office/officeart/2005/8/layout/vList2"/>
    <dgm:cxn modelId="{D0CD8B4F-97D1-4C23-8B72-3C8C884108E2}" type="presOf" srcId="{7E305C5A-9E0C-4638-BC9D-1399CDECD37A}" destId="{7446473B-C5F4-406F-AC14-BD4F036A6A94}" srcOrd="0" destOrd="1" presId="urn:microsoft.com/office/officeart/2005/8/layout/vList2"/>
    <dgm:cxn modelId="{C8F2888D-78E9-44EB-8771-6FA6686714E3}" srcId="{793E1329-EE07-4D46-B962-72F9BF9D6F6B}" destId="{7E305C5A-9E0C-4638-BC9D-1399CDECD37A}" srcOrd="1" destOrd="0" parTransId="{F17E514A-E028-4764-8AA1-730CA962734B}" sibTransId="{E0061C0A-1E88-4874-9997-81E4363D0909}"/>
    <dgm:cxn modelId="{746E5A99-F81F-4B0C-A8C9-82688389FF14}" type="presParOf" srcId="{064591C5-3136-44E9-8DD7-FC67AC975F92}" destId="{9D570E31-9E0C-460C-A8AB-7B42020FAA41}" srcOrd="0" destOrd="0" presId="urn:microsoft.com/office/officeart/2005/8/layout/vList2"/>
    <dgm:cxn modelId="{CDF22F43-4E23-40BF-B75C-2711C44CC123}" type="presParOf" srcId="{064591C5-3136-44E9-8DD7-FC67AC975F92}" destId="{E70B2D51-D57D-4E9D-9089-9074D7EBE5BD}" srcOrd="1" destOrd="0" presId="urn:microsoft.com/office/officeart/2005/8/layout/vList2"/>
    <dgm:cxn modelId="{3D48F0B2-DBA9-49DC-BD3F-A3BFCF8B5E12}" type="presParOf" srcId="{064591C5-3136-44E9-8DD7-FC67AC975F92}" destId="{755BC73E-CD31-4BF5-B1C5-4A4ACAA7115F}" srcOrd="2" destOrd="0" presId="urn:microsoft.com/office/officeart/2005/8/layout/vList2"/>
    <dgm:cxn modelId="{B303FB25-6B2C-490E-8B98-7DE5B8695071}" type="presParOf" srcId="{064591C5-3136-44E9-8DD7-FC67AC975F92}" destId="{7446473B-C5F4-406F-AC14-BD4F036A6A9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A95604-38D7-4F8D-8E4B-C9470E523DA1}" type="doc">
      <dgm:prSet loTypeId="urn:microsoft.com/office/officeart/2005/8/layout/vList5" loCatId="list" qsTypeId="urn:microsoft.com/office/officeart/2005/8/quickstyle/simple5" qsCatId="simple" csTypeId="urn:microsoft.com/office/officeart/2005/8/colors/colorful5" csCatId="colorful" phldr="1"/>
      <dgm:spPr/>
      <dgm:t>
        <a:bodyPr/>
        <a:lstStyle/>
        <a:p>
          <a:endParaRPr lang="en-US"/>
        </a:p>
      </dgm:t>
    </dgm:pt>
    <dgm:pt modelId="{326B0218-5807-412E-8D7F-2355FFC5E4A8}">
      <dgm:prSet phldrT="[Text]"/>
      <dgm:spPr/>
      <dgm:t>
        <a:bodyPr/>
        <a:lstStyle/>
        <a:p>
          <a:r>
            <a:rPr lang="en-US" dirty="0" smtClean="0">
              <a:effectLst>
                <a:outerShdw blurRad="38100" dist="38100" dir="2700000" algn="tl">
                  <a:srgbClr val="000000">
                    <a:alpha val="43137"/>
                  </a:srgbClr>
                </a:outerShdw>
              </a:effectLst>
            </a:rPr>
            <a:t>1</a:t>
          </a:r>
          <a:endParaRPr lang="en-US" dirty="0">
            <a:effectLst>
              <a:outerShdw blurRad="38100" dist="38100" dir="2700000" algn="tl">
                <a:srgbClr val="000000">
                  <a:alpha val="43137"/>
                </a:srgbClr>
              </a:outerShdw>
            </a:effectLst>
          </a:endParaRPr>
        </a:p>
      </dgm:t>
    </dgm:pt>
    <dgm:pt modelId="{C2C2A404-C778-4430-87E1-D2437BA0D2D1}" type="parTrans" cxnId="{B02F879C-C33A-4456-A350-F1B2957AFF69}">
      <dgm:prSet/>
      <dgm:spPr/>
      <dgm:t>
        <a:bodyPr/>
        <a:lstStyle/>
        <a:p>
          <a:endParaRPr lang="en-US"/>
        </a:p>
      </dgm:t>
    </dgm:pt>
    <dgm:pt modelId="{3BE457EB-D8C7-433D-BCC0-2CC578AFE792}" type="sibTrans" cxnId="{B02F879C-C33A-4456-A350-F1B2957AFF69}">
      <dgm:prSet/>
      <dgm:spPr/>
      <dgm:t>
        <a:bodyPr/>
        <a:lstStyle/>
        <a:p>
          <a:endParaRPr lang="en-US"/>
        </a:p>
      </dgm:t>
    </dgm:pt>
    <dgm:pt modelId="{01DC1637-DF27-471D-A6A7-9DA707B56E68}">
      <dgm:prSet phldrT="[Text]" custT="1"/>
      <dgm:spPr/>
      <dgm:t>
        <a:bodyPr/>
        <a:lstStyle/>
        <a:p>
          <a:r>
            <a:rPr lang="en-GB" sz="1800" b="1" dirty="0" smtClean="0">
              <a:latin typeface="Times New Roman" pitchFamily="18" charset="0"/>
              <a:cs typeface="Times New Roman" pitchFamily="18" charset="0"/>
            </a:rPr>
            <a:t>Diverse health delivery models across the sector(ranges from companies  with no services on site, those that provide only the statutory occupational health services to those that provide occupational as well as PHC and hospital services</a:t>
          </a:r>
          <a:endParaRPr lang="en-US" sz="1800" dirty="0">
            <a:latin typeface="Times New Roman" pitchFamily="18" charset="0"/>
            <a:cs typeface="Times New Roman" pitchFamily="18" charset="0"/>
          </a:endParaRPr>
        </a:p>
      </dgm:t>
    </dgm:pt>
    <dgm:pt modelId="{E73FCE36-4963-4D07-A33D-E88109E374A0}" type="parTrans" cxnId="{AD477ED5-343F-4F9A-9AE4-F8A6C84A63A5}">
      <dgm:prSet/>
      <dgm:spPr/>
      <dgm:t>
        <a:bodyPr/>
        <a:lstStyle/>
        <a:p>
          <a:endParaRPr lang="en-US"/>
        </a:p>
      </dgm:t>
    </dgm:pt>
    <dgm:pt modelId="{ED7537C9-8948-45A7-BDE6-4941BCBBB285}" type="sibTrans" cxnId="{AD477ED5-343F-4F9A-9AE4-F8A6C84A63A5}">
      <dgm:prSet/>
      <dgm:spPr/>
      <dgm:t>
        <a:bodyPr/>
        <a:lstStyle/>
        <a:p>
          <a:endParaRPr lang="en-US"/>
        </a:p>
      </dgm:t>
    </dgm:pt>
    <dgm:pt modelId="{EE225B94-14A5-40C4-B901-A2A71655C520}">
      <dgm:prSet phldrT="[Text]"/>
      <dgm:spPr/>
      <dgm:t>
        <a:bodyPr/>
        <a:lstStyle/>
        <a:p>
          <a:r>
            <a:rPr lang="en-US" dirty="0" smtClean="0">
              <a:effectLst>
                <a:outerShdw blurRad="38100" dist="38100" dir="2700000" algn="tl">
                  <a:srgbClr val="000000">
                    <a:alpha val="43137"/>
                  </a:srgbClr>
                </a:outerShdw>
              </a:effectLst>
            </a:rPr>
            <a:t>2</a:t>
          </a:r>
          <a:endParaRPr lang="en-US" dirty="0">
            <a:effectLst>
              <a:outerShdw blurRad="38100" dist="38100" dir="2700000" algn="tl">
                <a:srgbClr val="000000">
                  <a:alpha val="43137"/>
                </a:srgbClr>
              </a:outerShdw>
            </a:effectLst>
          </a:endParaRPr>
        </a:p>
      </dgm:t>
    </dgm:pt>
    <dgm:pt modelId="{F609448F-FC5E-4193-AF52-7B1916E57A68}" type="parTrans" cxnId="{B61F623B-D4A7-4AB0-8981-CA0B2319561C}">
      <dgm:prSet/>
      <dgm:spPr/>
      <dgm:t>
        <a:bodyPr/>
        <a:lstStyle/>
        <a:p>
          <a:endParaRPr lang="en-US"/>
        </a:p>
      </dgm:t>
    </dgm:pt>
    <dgm:pt modelId="{9DC37C0D-34CC-4DF1-9E50-011B9EB96C86}" type="sibTrans" cxnId="{B61F623B-D4A7-4AB0-8981-CA0B2319561C}">
      <dgm:prSet/>
      <dgm:spPr/>
      <dgm:t>
        <a:bodyPr/>
        <a:lstStyle/>
        <a:p>
          <a:endParaRPr lang="en-US"/>
        </a:p>
      </dgm:t>
    </dgm:pt>
    <dgm:pt modelId="{CC5859A9-46C3-4002-8D67-D3E316596E4E}">
      <dgm:prSet phldrT="[Text]" custT="1"/>
      <dgm:spPr/>
      <dgm:t>
        <a:bodyPr/>
        <a:lstStyle/>
        <a:p>
          <a:r>
            <a:rPr lang="en-US" sz="1800" b="1" dirty="0" smtClean="0">
              <a:latin typeface="Times New Roman" pitchFamily="18" charset="0"/>
              <a:cs typeface="Times New Roman" pitchFamily="18" charset="0"/>
            </a:rPr>
            <a:t>T</a:t>
          </a:r>
          <a:r>
            <a:rPr lang="en-GB" sz="1800" b="1" dirty="0" smtClean="0">
              <a:latin typeface="Times New Roman" pitchFamily="18" charset="0"/>
              <a:cs typeface="Times New Roman" pitchFamily="18" charset="0"/>
            </a:rPr>
            <a:t>here is a paucity of data on the performance of TB programmes. (there is no central repository of TB data for the sector).  The sector  relies  on  TB incidence data submitted annually to the DMR, while data on TB outcomes is submitted to the DOH via the districts. The DOH has in the past not been able to disaggregate industry data on TB programme performance.</a:t>
          </a:r>
          <a:endParaRPr lang="en-US" sz="1800" dirty="0">
            <a:latin typeface="Times New Roman" pitchFamily="18" charset="0"/>
            <a:cs typeface="Times New Roman" pitchFamily="18" charset="0"/>
          </a:endParaRPr>
        </a:p>
      </dgm:t>
    </dgm:pt>
    <dgm:pt modelId="{05E99946-4DC1-478E-8DBE-C9F449DC61F4}" type="parTrans" cxnId="{C479CFF5-3B9F-4440-8F0E-322B7BCB281B}">
      <dgm:prSet/>
      <dgm:spPr/>
      <dgm:t>
        <a:bodyPr/>
        <a:lstStyle/>
        <a:p>
          <a:endParaRPr lang="en-US"/>
        </a:p>
      </dgm:t>
    </dgm:pt>
    <dgm:pt modelId="{193F1CA2-063C-42C6-B572-0662604D12BB}" type="sibTrans" cxnId="{C479CFF5-3B9F-4440-8F0E-322B7BCB281B}">
      <dgm:prSet/>
      <dgm:spPr/>
      <dgm:t>
        <a:bodyPr/>
        <a:lstStyle/>
        <a:p>
          <a:endParaRPr lang="en-US"/>
        </a:p>
      </dgm:t>
    </dgm:pt>
    <dgm:pt modelId="{41C7268A-5BAC-4207-95CD-0D5CC021D786}" type="pres">
      <dgm:prSet presAssocID="{5EA95604-38D7-4F8D-8E4B-C9470E523DA1}" presName="Name0" presStyleCnt="0">
        <dgm:presLayoutVars>
          <dgm:dir/>
          <dgm:animLvl val="lvl"/>
          <dgm:resizeHandles val="exact"/>
        </dgm:presLayoutVars>
      </dgm:prSet>
      <dgm:spPr/>
      <dgm:t>
        <a:bodyPr/>
        <a:lstStyle/>
        <a:p>
          <a:endParaRPr lang="en-US"/>
        </a:p>
      </dgm:t>
    </dgm:pt>
    <dgm:pt modelId="{AED2EA3A-E659-46CA-B605-A4477122AF0D}" type="pres">
      <dgm:prSet presAssocID="{326B0218-5807-412E-8D7F-2355FFC5E4A8}" presName="linNode" presStyleCnt="0"/>
      <dgm:spPr/>
    </dgm:pt>
    <dgm:pt modelId="{D7858BB5-5193-4B06-8672-B2C36DC47EBF}" type="pres">
      <dgm:prSet presAssocID="{326B0218-5807-412E-8D7F-2355FFC5E4A8}" presName="parentText" presStyleLbl="node1" presStyleIdx="0" presStyleCnt="2">
        <dgm:presLayoutVars>
          <dgm:chMax val="1"/>
          <dgm:bulletEnabled val="1"/>
        </dgm:presLayoutVars>
      </dgm:prSet>
      <dgm:spPr/>
      <dgm:t>
        <a:bodyPr/>
        <a:lstStyle/>
        <a:p>
          <a:endParaRPr lang="en-US"/>
        </a:p>
      </dgm:t>
    </dgm:pt>
    <dgm:pt modelId="{DE781AB4-9A6F-4F2D-B8F6-81B228A1E2AA}" type="pres">
      <dgm:prSet presAssocID="{326B0218-5807-412E-8D7F-2355FFC5E4A8}" presName="descendantText" presStyleLbl="alignAccFollowNode1" presStyleIdx="0" presStyleCnt="2">
        <dgm:presLayoutVars>
          <dgm:bulletEnabled val="1"/>
        </dgm:presLayoutVars>
      </dgm:prSet>
      <dgm:spPr/>
      <dgm:t>
        <a:bodyPr/>
        <a:lstStyle/>
        <a:p>
          <a:endParaRPr lang="en-US"/>
        </a:p>
      </dgm:t>
    </dgm:pt>
    <dgm:pt modelId="{56D6504D-D3B4-4FB0-95F7-5B56284B54D3}" type="pres">
      <dgm:prSet presAssocID="{3BE457EB-D8C7-433D-BCC0-2CC578AFE792}" presName="sp" presStyleCnt="0"/>
      <dgm:spPr/>
    </dgm:pt>
    <dgm:pt modelId="{FAAAAE16-F3C6-43C7-BEBF-82A6E001FDA0}" type="pres">
      <dgm:prSet presAssocID="{EE225B94-14A5-40C4-B901-A2A71655C520}" presName="linNode" presStyleCnt="0"/>
      <dgm:spPr/>
    </dgm:pt>
    <dgm:pt modelId="{E932EA87-AE44-4AAB-A53F-DB17FDCA901B}" type="pres">
      <dgm:prSet presAssocID="{EE225B94-14A5-40C4-B901-A2A71655C520}" presName="parentText" presStyleLbl="node1" presStyleIdx="1" presStyleCnt="2">
        <dgm:presLayoutVars>
          <dgm:chMax val="1"/>
          <dgm:bulletEnabled val="1"/>
        </dgm:presLayoutVars>
      </dgm:prSet>
      <dgm:spPr/>
      <dgm:t>
        <a:bodyPr/>
        <a:lstStyle/>
        <a:p>
          <a:endParaRPr lang="en-US"/>
        </a:p>
      </dgm:t>
    </dgm:pt>
    <dgm:pt modelId="{2B30E61F-A46F-40A2-9C55-90E074BACBE1}" type="pres">
      <dgm:prSet presAssocID="{EE225B94-14A5-40C4-B901-A2A71655C520}" presName="descendantText" presStyleLbl="alignAccFollowNode1" presStyleIdx="1" presStyleCnt="2" custScaleY="139028">
        <dgm:presLayoutVars>
          <dgm:bulletEnabled val="1"/>
        </dgm:presLayoutVars>
      </dgm:prSet>
      <dgm:spPr/>
      <dgm:t>
        <a:bodyPr/>
        <a:lstStyle/>
        <a:p>
          <a:endParaRPr lang="en-US"/>
        </a:p>
      </dgm:t>
    </dgm:pt>
  </dgm:ptLst>
  <dgm:cxnLst>
    <dgm:cxn modelId="{B02F879C-C33A-4456-A350-F1B2957AFF69}" srcId="{5EA95604-38D7-4F8D-8E4B-C9470E523DA1}" destId="{326B0218-5807-412E-8D7F-2355FFC5E4A8}" srcOrd="0" destOrd="0" parTransId="{C2C2A404-C778-4430-87E1-D2437BA0D2D1}" sibTransId="{3BE457EB-D8C7-433D-BCC0-2CC578AFE792}"/>
    <dgm:cxn modelId="{AD477ED5-343F-4F9A-9AE4-F8A6C84A63A5}" srcId="{326B0218-5807-412E-8D7F-2355FFC5E4A8}" destId="{01DC1637-DF27-471D-A6A7-9DA707B56E68}" srcOrd="0" destOrd="0" parTransId="{E73FCE36-4963-4D07-A33D-E88109E374A0}" sibTransId="{ED7537C9-8948-45A7-BDE6-4941BCBBB285}"/>
    <dgm:cxn modelId="{C479CFF5-3B9F-4440-8F0E-322B7BCB281B}" srcId="{EE225B94-14A5-40C4-B901-A2A71655C520}" destId="{CC5859A9-46C3-4002-8D67-D3E316596E4E}" srcOrd="0" destOrd="0" parTransId="{05E99946-4DC1-478E-8DBE-C9F449DC61F4}" sibTransId="{193F1CA2-063C-42C6-B572-0662604D12BB}"/>
    <dgm:cxn modelId="{B61F623B-D4A7-4AB0-8981-CA0B2319561C}" srcId="{5EA95604-38D7-4F8D-8E4B-C9470E523DA1}" destId="{EE225B94-14A5-40C4-B901-A2A71655C520}" srcOrd="1" destOrd="0" parTransId="{F609448F-FC5E-4193-AF52-7B1916E57A68}" sibTransId="{9DC37C0D-34CC-4DF1-9E50-011B9EB96C86}"/>
    <dgm:cxn modelId="{DA1E7A06-573C-4745-B6A1-FDC3EA12B1C0}" type="presOf" srcId="{01DC1637-DF27-471D-A6A7-9DA707B56E68}" destId="{DE781AB4-9A6F-4F2D-B8F6-81B228A1E2AA}" srcOrd="0" destOrd="0" presId="urn:microsoft.com/office/officeart/2005/8/layout/vList5"/>
    <dgm:cxn modelId="{16320885-532F-4C86-A175-D668C947C560}" type="presOf" srcId="{EE225B94-14A5-40C4-B901-A2A71655C520}" destId="{E932EA87-AE44-4AAB-A53F-DB17FDCA901B}" srcOrd="0" destOrd="0" presId="urn:microsoft.com/office/officeart/2005/8/layout/vList5"/>
    <dgm:cxn modelId="{6DB2A7E2-3461-4639-8F75-2C1814F2CB50}" type="presOf" srcId="{326B0218-5807-412E-8D7F-2355FFC5E4A8}" destId="{D7858BB5-5193-4B06-8672-B2C36DC47EBF}" srcOrd="0" destOrd="0" presId="urn:microsoft.com/office/officeart/2005/8/layout/vList5"/>
    <dgm:cxn modelId="{57D3C7EF-C4F8-4539-B054-17F9327F3A1E}" type="presOf" srcId="{CC5859A9-46C3-4002-8D67-D3E316596E4E}" destId="{2B30E61F-A46F-40A2-9C55-90E074BACBE1}" srcOrd="0" destOrd="0" presId="urn:microsoft.com/office/officeart/2005/8/layout/vList5"/>
    <dgm:cxn modelId="{FB7558B1-EE1C-4047-A7ED-9A6900BBE407}" type="presOf" srcId="{5EA95604-38D7-4F8D-8E4B-C9470E523DA1}" destId="{41C7268A-5BAC-4207-95CD-0D5CC021D786}" srcOrd="0" destOrd="0" presId="urn:microsoft.com/office/officeart/2005/8/layout/vList5"/>
    <dgm:cxn modelId="{2D805071-867A-4132-8DAD-490CEFB864ED}" type="presParOf" srcId="{41C7268A-5BAC-4207-95CD-0D5CC021D786}" destId="{AED2EA3A-E659-46CA-B605-A4477122AF0D}" srcOrd="0" destOrd="0" presId="urn:microsoft.com/office/officeart/2005/8/layout/vList5"/>
    <dgm:cxn modelId="{48DCCB36-86D3-43D7-BE26-D970581FF899}" type="presParOf" srcId="{AED2EA3A-E659-46CA-B605-A4477122AF0D}" destId="{D7858BB5-5193-4B06-8672-B2C36DC47EBF}" srcOrd="0" destOrd="0" presId="urn:microsoft.com/office/officeart/2005/8/layout/vList5"/>
    <dgm:cxn modelId="{0DDF7433-B90D-4BED-BB5E-5B1A020C33FE}" type="presParOf" srcId="{AED2EA3A-E659-46CA-B605-A4477122AF0D}" destId="{DE781AB4-9A6F-4F2D-B8F6-81B228A1E2AA}" srcOrd="1" destOrd="0" presId="urn:microsoft.com/office/officeart/2005/8/layout/vList5"/>
    <dgm:cxn modelId="{A7310D31-685C-4B37-B76C-B44EF0DF474E}" type="presParOf" srcId="{41C7268A-5BAC-4207-95CD-0D5CC021D786}" destId="{56D6504D-D3B4-4FB0-95F7-5B56284B54D3}" srcOrd="1" destOrd="0" presId="urn:microsoft.com/office/officeart/2005/8/layout/vList5"/>
    <dgm:cxn modelId="{AF2E67B6-86ED-479F-9CA1-2937383CE2E1}" type="presParOf" srcId="{41C7268A-5BAC-4207-95CD-0D5CC021D786}" destId="{FAAAAE16-F3C6-43C7-BEBF-82A6E001FDA0}" srcOrd="2" destOrd="0" presId="urn:microsoft.com/office/officeart/2005/8/layout/vList5"/>
    <dgm:cxn modelId="{9D067F84-B863-4456-8533-84734424A36A}" type="presParOf" srcId="{FAAAAE16-F3C6-43C7-BEBF-82A6E001FDA0}" destId="{E932EA87-AE44-4AAB-A53F-DB17FDCA901B}" srcOrd="0" destOrd="0" presId="urn:microsoft.com/office/officeart/2005/8/layout/vList5"/>
    <dgm:cxn modelId="{4A17FEC3-9F01-4B80-836C-098A85693D0C}" type="presParOf" srcId="{FAAAAE16-F3C6-43C7-BEBF-82A6E001FDA0}" destId="{2B30E61F-A46F-40A2-9C55-90E074BACBE1}"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70E31-9E0C-460C-A8AB-7B42020FAA41}">
      <dsp:nvSpPr>
        <dsp:cNvPr id="0" name=""/>
        <dsp:cNvSpPr/>
      </dsp:nvSpPr>
      <dsp:spPr>
        <a:xfrm>
          <a:off x="0" y="320113"/>
          <a:ext cx="8762999" cy="1050944"/>
        </a:xfrm>
        <a:prstGeom prst="round2DiagRect">
          <a:avLst/>
        </a:prstGeom>
        <a:gradFill flip="none" rotWithShape="1">
          <a:gsLst>
            <a:gs pos="0">
              <a:schemeClr val="accent3">
                <a:alpha val="10000"/>
              </a:schemeClr>
            </a:gs>
            <a:gs pos="100000">
              <a:schemeClr val="accent3"/>
            </a:gs>
          </a:gsLst>
          <a:lin ang="0" scaled="1"/>
          <a:tileRect/>
        </a:gra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2743200" tIns="76200" rIns="76200" bIns="76200" numCol="1" spcCol="1270" anchor="ctr" anchorCtr="0">
          <a:noAutofit/>
        </a:bodyPr>
        <a:lstStyle/>
        <a:p>
          <a:pPr lvl="0" algn="l" defTabSz="889000">
            <a:lnSpc>
              <a:spcPct val="90000"/>
            </a:lnSpc>
            <a:spcBef>
              <a:spcPct val="0"/>
            </a:spcBef>
            <a:spcAft>
              <a:spcPct val="35000"/>
            </a:spcAft>
          </a:pPr>
          <a:r>
            <a:rPr lang="en-GB" sz="2000" b="1" kern="1200" dirty="0" smtClean="0">
              <a:solidFill>
                <a:srgbClr val="002060"/>
              </a:solidFill>
              <a:latin typeface="Times New Roman" pitchFamily="18" charset="0"/>
              <a:cs typeface="Times New Roman" pitchFamily="18" charset="0"/>
            </a:rPr>
            <a:t>TB incidence rates in the gold mines have historically been higher (on average 3 times) than those of the SA TB national average.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1303" y="371416"/>
        <a:ext cx="8660393" cy="948338"/>
      </dsp:txXfrm>
    </dsp:sp>
    <dsp:sp modelId="{755BC73E-CD31-4BF5-B1C5-4A4ACAA7115F}">
      <dsp:nvSpPr>
        <dsp:cNvPr id="0" name=""/>
        <dsp:cNvSpPr/>
      </dsp:nvSpPr>
      <dsp:spPr>
        <a:xfrm>
          <a:off x="0" y="1407856"/>
          <a:ext cx="8762999" cy="1050944"/>
        </a:xfrm>
        <a:prstGeom prst="round2DiagRect">
          <a:avLst/>
        </a:prstGeom>
        <a:gradFill rotWithShape="0">
          <a:gsLst>
            <a:gs pos="0">
              <a:schemeClr val="accent1">
                <a:alpha val="10000"/>
              </a:schemeClr>
            </a:gs>
            <a:gs pos="100000">
              <a:schemeClr val="accent1"/>
            </a:gs>
          </a:gsLst>
          <a:lin ang="0" scaled="1"/>
        </a:gra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2743200" tIns="76200" rIns="76200" bIns="76200" numCol="1" spcCol="1270" anchor="ctr" anchorCtr="0">
          <a:noAutofit/>
        </a:bodyPr>
        <a:lstStyle/>
        <a:p>
          <a:pPr lvl="0" algn="l" defTabSz="889000">
            <a:lnSpc>
              <a:spcPct val="90000"/>
            </a:lnSpc>
            <a:spcBef>
              <a:spcPct val="0"/>
            </a:spcBef>
            <a:spcAft>
              <a:spcPct val="35000"/>
            </a:spcAft>
          </a:pPr>
          <a:r>
            <a:rPr lang="en-GB" sz="2000" b="1" kern="1200" dirty="0" smtClean="0">
              <a:solidFill>
                <a:srgbClr val="002060"/>
              </a:solidFill>
              <a:latin typeface="Times New Roman" pitchFamily="18" charset="0"/>
              <a:cs typeface="Times New Roman" pitchFamily="18" charset="0"/>
            </a:rPr>
            <a:t>Contributing  Factors:</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1303" y="1459159"/>
        <a:ext cx="8660393" cy="948338"/>
      </dsp:txXfrm>
    </dsp:sp>
    <dsp:sp modelId="{7446473B-C5F4-406F-AC14-BD4F036A6A94}">
      <dsp:nvSpPr>
        <dsp:cNvPr id="0" name=""/>
        <dsp:cNvSpPr/>
      </dsp:nvSpPr>
      <dsp:spPr>
        <a:xfrm>
          <a:off x="0" y="2574631"/>
          <a:ext cx="8762999" cy="214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51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2000" b="0" kern="1200" dirty="0" smtClean="0">
              <a:solidFill>
                <a:srgbClr val="002060"/>
              </a:solidFill>
              <a:latin typeface="Times New Roman" pitchFamily="18" charset="0"/>
              <a:cs typeface="Times New Roman" pitchFamily="18" charset="0"/>
            </a:rPr>
            <a:t>HIV and AIDS epidemic (ten folds)</a:t>
          </a:r>
        </a:p>
        <a:p>
          <a:pPr marL="228600" lvl="1" indent="-228600" algn="l" defTabSz="889000">
            <a:lnSpc>
              <a:spcPct val="90000"/>
            </a:lnSpc>
            <a:spcBef>
              <a:spcPct val="0"/>
            </a:spcBef>
            <a:spcAft>
              <a:spcPct val="20000"/>
            </a:spcAft>
            <a:buChar char="••"/>
          </a:pPr>
          <a:r>
            <a:rPr lang="en-GB" sz="2000" b="0" kern="1200" dirty="0" smtClean="0">
              <a:solidFill>
                <a:srgbClr val="002060"/>
              </a:solidFill>
              <a:latin typeface="Times New Roman" pitchFamily="18" charset="0"/>
              <a:cs typeface="Times New Roman" pitchFamily="18" charset="0"/>
            </a:rPr>
            <a:t>higher rates of silicosis, (up to 3 times), </a:t>
          </a:r>
        </a:p>
        <a:p>
          <a:pPr marL="228600" lvl="1" indent="-228600" algn="l" defTabSz="889000">
            <a:lnSpc>
              <a:spcPct val="90000"/>
            </a:lnSpc>
            <a:spcBef>
              <a:spcPct val="0"/>
            </a:spcBef>
            <a:spcAft>
              <a:spcPct val="20000"/>
            </a:spcAft>
            <a:buChar char="••"/>
          </a:pPr>
          <a:r>
            <a:rPr lang="en-GB" sz="2000" b="0" kern="1200" dirty="0" smtClean="0">
              <a:solidFill>
                <a:srgbClr val="002060"/>
              </a:solidFill>
              <a:latin typeface="Times New Roman" pitchFamily="18" charset="0"/>
              <a:cs typeface="Times New Roman" pitchFamily="18" charset="0"/>
            </a:rPr>
            <a:t>silica dust exposure</a:t>
          </a:r>
        </a:p>
        <a:p>
          <a:pPr marL="228600" lvl="1" indent="-228600" algn="l" defTabSz="889000">
            <a:lnSpc>
              <a:spcPct val="90000"/>
            </a:lnSpc>
            <a:spcBef>
              <a:spcPct val="0"/>
            </a:spcBef>
            <a:spcAft>
              <a:spcPct val="20000"/>
            </a:spcAft>
            <a:buChar char="••"/>
          </a:pPr>
          <a:r>
            <a:rPr lang="en-GB" sz="2000" b="0" kern="1200" dirty="0" smtClean="0">
              <a:solidFill>
                <a:srgbClr val="002060"/>
              </a:solidFill>
              <a:latin typeface="Times New Roman" pitchFamily="18" charset="0"/>
              <a:cs typeface="Times New Roman" pitchFamily="18" charset="0"/>
            </a:rPr>
            <a:t>and the generally poor living conditions of mine workers.</a:t>
          </a:r>
        </a:p>
        <a:p>
          <a:pPr marL="228600" lvl="1" indent="-228600" algn="l" defTabSz="889000">
            <a:lnSpc>
              <a:spcPct val="90000"/>
            </a:lnSpc>
            <a:spcBef>
              <a:spcPct val="0"/>
            </a:spcBef>
            <a:spcAft>
              <a:spcPct val="20000"/>
            </a:spcAft>
            <a:buChar char="••"/>
          </a:pPr>
          <a:r>
            <a:rPr lang="en-GB" sz="2000" b="0" kern="1200" dirty="0" smtClean="0">
              <a:solidFill>
                <a:srgbClr val="002060"/>
              </a:solidFill>
              <a:latin typeface="Times New Roman" pitchFamily="18" charset="0"/>
              <a:cs typeface="Times New Roman" pitchFamily="18" charset="0"/>
            </a:rPr>
            <a:t>In addition, being middle-aged is identified  as a risk factor for TB (TB rates are 2.2 times higher in men over 40 years). Note: The mining sector has a large population of middle-aged men</a:t>
          </a:r>
          <a:endParaRPr lang="en-US" sz="2000" b="0" kern="1200" dirty="0" smtClean="0">
            <a:solidFill>
              <a:srgbClr val="002060"/>
            </a:solidFill>
            <a:latin typeface="Times New Roman" pitchFamily="18" charset="0"/>
            <a:cs typeface="Times New Roman" pitchFamily="18" charset="0"/>
          </a:endParaRPr>
        </a:p>
      </dsp:txBody>
      <dsp:txXfrm>
        <a:off x="0" y="2574631"/>
        <a:ext cx="8762999" cy="2148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81AB4-9A6F-4F2D-B8F6-81B228A1E2AA}">
      <dsp:nvSpPr>
        <dsp:cNvPr id="0" name=""/>
        <dsp:cNvSpPr/>
      </dsp:nvSpPr>
      <dsp:spPr>
        <a:xfrm rot="5400000">
          <a:off x="4823750" y="-1582162"/>
          <a:ext cx="1763899" cy="5370071"/>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b="1" kern="1200" dirty="0" smtClean="0">
              <a:latin typeface="Times New Roman" pitchFamily="18" charset="0"/>
              <a:cs typeface="Times New Roman" pitchFamily="18" charset="0"/>
            </a:rPr>
            <a:t>Diverse health delivery models across the sector(ranges from companies  with no services on site, those that provide only the statutory occupational health services to those that provide occupational as well as PHC and hospital services</a:t>
          </a:r>
          <a:endParaRPr lang="en-US" sz="1800" kern="1200" dirty="0">
            <a:latin typeface="Times New Roman" pitchFamily="18" charset="0"/>
            <a:cs typeface="Times New Roman" pitchFamily="18" charset="0"/>
          </a:endParaRPr>
        </a:p>
      </dsp:txBody>
      <dsp:txXfrm rot="-5400000">
        <a:off x="3020664" y="307030"/>
        <a:ext cx="5283965" cy="1591687"/>
      </dsp:txXfrm>
    </dsp:sp>
    <dsp:sp modelId="{D7858BB5-5193-4B06-8672-B2C36DC47EBF}">
      <dsp:nvSpPr>
        <dsp:cNvPr id="0" name=""/>
        <dsp:cNvSpPr/>
      </dsp:nvSpPr>
      <dsp:spPr>
        <a:xfrm>
          <a:off x="0" y="435"/>
          <a:ext cx="3020664" cy="2204874"/>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effectLst>
                <a:outerShdw blurRad="38100" dist="38100" dir="2700000" algn="tl">
                  <a:srgbClr val="000000">
                    <a:alpha val="43137"/>
                  </a:srgbClr>
                </a:outerShdw>
              </a:effectLst>
            </a:rPr>
            <a:t>1</a:t>
          </a:r>
          <a:endParaRPr lang="en-US" sz="6500" kern="1200" dirty="0">
            <a:effectLst>
              <a:outerShdw blurRad="38100" dist="38100" dir="2700000" algn="tl">
                <a:srgbClr val="000000">
                  <a:alpha val="43137"/>
                </a:srgbClr>
              </a:outerShdw>
            </a:effectLst>
          </a:endParaRPr>
        </a:p>
      </dsp:txBody>
      <dsp:txXfrm>
        <a:off x="107633" y="108068"/>
        <a:ext cx="2805398" cy="1989608"/>
      </dsp:txXfrm>
    </dsp:sp>
    <dsp:sp modelId="{2B30E61F-A46F-40A2-9C55-90E074BACBE1}">
      <dsp:nvSpPr>
        <dsp:cNvPr id="0" name=""/>
        <dsp:cNvSpPr/>
      </dsp:nvSpPr>
      <dsp:spPr>
        <a:xfrm rot="5400000">
          <a:off x="4473971" y="859297"/>
          <a:ext cx="2452314" cy="5364826"/>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smtClean="0">
              <a:latin typeface="Times New Roman" pitchFamily="18" charset="0"/>
              <a:cs typeface="Times New Roman" pitchFamily="18" charset="0"/>
            </a:rPr>
            <a:t>T</a:t>
          </a:r>
          <a:r>
            <a:rPr lang="en-GB" sz="1800" b="1" kern="1200" dirty="0" smtClean="0">
              <a:latin typeface="Times New Roman" pitchFamily="18" charset="0"/>
              <a:cs typeface="Times New Roman" pitchFamily="18" charset="0"/>
            </a:rPr>
            <a:t>here is a paucity of data on the performance of TB programmes. (there is no central repository of TB data for the sector).  The sector  relies  on  TB incidence data submitted annually to the DMR, while data on TB outcomes is submitted to the DOH via the districts. The DOH has in the past not been able to disaggregate industry data on TB programme performance.</a:t>
          </a:r>
          <a:endParaRPr lang="en-US" sz="1800" kern="1200" dirty="0">
            <a:latin typeface="Times New Roman" pitchFamily="18" charset="0"/>
            <a:cs typeface="Times New Roman" pitchFamily="18" charset="0"/>
          </a:endParaRPr>
        </a:p>
      </dsp:txBody>
      <dsp:txXfrm rot="-5400000">
        <a:off x="3017715" y="2435265"/>
        <a:ext cx="5245114" cy="2212890"/>
      </dsp:txXfrm>
    </dsp:sp>
    <dsp:sp modelId="{E932EA87-AE44-4AAB-A53F-DB17FDCA901B}">
      <dsp:nvSpPr>
        <dsp:cNvPr id="0" name=""/>
        <dsp:cNvSpPr/>
      </dsp:nvSpPr>
      <dsp:spPr>
        <a:xfrm>
          <a:off x="0" y="2439273"/>
          <a:ext cx="3017715" cy="2204874"/>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kern="1200" dirty="0" smtClean="0">
              <a:effectLst>
                <a:outerShdw blurRad="38100" dist="38100" dir="2700000" algn="tl">
                  <a:srgbClr val="000000">
                    <a:alpha val="43137"/>
                  </a:srgbClr>
                </a:outerShdw>
              </a:effectLst>
            </a:rPr>
            <a:t>2</a:t>
          </a:r>
          <a:endParaRPr lang="en-US" sz="6500" kern="1200" dirty="0">
            <a:effectLst>
              <a:outerShdw blurRad="38100" dist="38100" dir="2700000" algn="tl">
                <a:srgbClr val="000000">
                  <a:alpha val="43137"/>
                </a:srgbClr>
              </a:outerShdw>
            </a:effectLst>
          </a:endParaRPr>
        </a:p>
      </dsp:txBody>
      <dsp:txXfrm>
        <a:off x="107633" y="2546906"/>
        <a:ext cx="2802449" cy="19896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35B23A-EA54-4FEF-85FB-51242CE33DC0}" type="datetimeFigureOut">
              <a:rPr lang="en-US" smtClean="0"/>
              <a:pPr/>
              <a:t>5/19/2012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E7FE5B-328B-48EF-AE0D-3990403444EB}" type="slidenum">
              <a:rPr lang="en-US" smtClean="0"/>
              <a:pPr/>
              <a:t>‹#›</a:t>
            </a:fld>
            <a:endParaRPr lang="en-US" dirty="0"/>
          </a:p>
        </p:txBody>
      </p:sp>
    </p:spTree>
    <p:extLst>
      <p:ext uri="{BB962C8B-B14F-4D97-AF65-F5344CB8AC3E}">
        <p14:creationId xmlns:p14="http://schemas.microsoft.com/office/powerpoint/2010/main" val="444326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E7FE5B-328B-48EF-AE0D-3990403444EB}"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02536-5BA7-4C3A-8826-A782CC996CAE}" type="datetimeFigureOut">
              <a:rPr lang="en-US" smtClean="0"/>
              <a:pPr/>
              <a:t>5/19/2012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DFED0F-1EC8-4FDA-A380-A80F704AC0E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02536-5BA7-4C3A-8826-A782CC996CAE}" type="datetimeFigureOut">
              <a:rPr lang="en-US" smtClean="0"/>
              <a:pPr/>
              <a:t>5/19/2012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FED0F-1EC8-4FDA-A380-A80F704AC0E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2102991"/>
            <a:ext cx="7772400" cy="2118097"/>
          </a:xfrm>
          <a:prstGeom prst="rect">
            <a:avLst/>
          </a:prstGeom>
        </p:spPr>
        <p:txBody>
          <a:bodyPr/>
          <a:lstStyle/>
          <a:p>
            <a:pPr lvl="0" algn="ctr">
              <a:spcBef>
                <a:spcPct val="0"/>
              </a:spcBef>
              <a:defRPr/>
            </a:pPr>
            <a:r>
              <a:rPr lang="en-US" sz="2400" b="1" dirty="0" smtClean="0">
                <a:solidFill>
                  <a:srgbClr val="002060"/>
                </a:solidFill>
              </a:rPr>
              <a:t>2011/12 REVIEW OF THE TUBERCULOSIS PROGRAMME</a:t>
            </a:r>
            <a:br>
              <a:rPr lang="en-US" sz="2400" b="1" dirty="0" smtClean="0">
                <a:solidFill>
                  <a:srgbClr val="002060"/>
                </a:solidFill>
              </a:rPr>
            </a:br>
            <a:r>
              <a:rPr lang="en-US" sz="2400" b="1" dirty="0" smtClean="0">
                <a:solidFill>
                  <a:srgbClr val="002060"/>
                </a:solidFill>
              </a:rPr>
              <a:t>in the</a:t>
            </a:r>
            <a:br>
              <a:rPr lang="en-US" sz="2400" b="1" dirty="0" smtClean="0">
                <a:solidFill>
                  <a:srgbClr val="002060"/>
                </a:solidFill>
              </a:rPr>
            </a:br>
            <a:r>
              <a:rPr lang="en-US" sz="2400" b="1" dirty="0" smtClean="0">
                <a:solidFill>
                  <a:srgbClr val="002060"/>
                </a:solidFill>
              </a:rPr>
              <a:t>GOLD-PRODUCING MINING COMPANIES</a:t>
            </a:r>
            <a:br>
              <a:rPr lang="en-US" sz="2400" b="1" dirty="0" smtClean="0">
                <a:solidFill>
                  <a:srgbClr val="002060"/>
                </a:solidFill>
              </a:rPr>
            </a:br>
            <a:r>
              <a:rPr lang="en-US" sz="2400" b="1" dirty="0" smtClean="0">
                <a:solidFill>
                  <a:srgbClr val="002060"/>
                </a:solidFill>
              </a:rPr>
              <a:t>registered with the</a:t>
            </a:r>
            <a:br>
              <a:rPr lang="en-US" sz="2400" b="1" dirty="0" smtClean="0">
                <a:solidFill>
                  <a:srgbClr val="002060"/>
                </a:solidFill>
              </a:rPr>
            </a:br>
            <a:r>
              <a:rPr lang="en-US" sz="2400" b="1" dirty="0" smtClean="0">
                <a:solidFill>
                  <a:srgbClr val="002060"/>
                </a:solidFill>
              </a:rPr>
              <a:t>CHAMBER OF MINES OF SOUTH AFRICA.</a:t>
            </a:r>
            <a:endParaRPr kumimoji="0" lang="en-US" sz="2400" b="1" i="0" u="none" strike="noStrike" kern="1200" cap="none" spc="0" normalizeH="0" baseline="0" noProof="0" dirty="0">
              <a:ln>
                <a:noFill/>
              </a:ln>
              <a:effectLst/>
              <a:uLnTx/>
              <a:uFillTx/>
              <a:latin typeface="+mj-lt"/>
              <a:ea typeface="+mj-ea"/>
              <a:cs typeface="+mj-cs"/>
            </a:endParaRPr>
          </a:p>
        </p:txBody>
      </p:sp>
      <p:sp>
        <p:nvSpPr>
          <p:cNvPr id="6" name="Subtitle 2"/>
          <p:cNvSpPr txBox="1">
            <a:spLocks/>
          </p:cNvSpPr>
          <p:nvPr/>
        </p:nvSpPr>
        <p:spPr>
          <a:xfrm>
            <a:off x="783608" y="4437112"/>
            <a:ext cx="7572428" cy="1363960"/>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18 May 2012</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i="1"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by</a:t>
            </a:r>
          </a:p>
          <a:p>
            <a:pPr marL="342900" lvl="0" indent="-342900" algn="ctr">
              <a:spcBef>
                <a:spcPct val="20000"/>
              </a:spcBef>
            </a:pPr>
            <a:r>
              <a:rPr lang="en-US" dirty="0" smtClean="0">
                <a:solidFill>
                  <a:schemeClr val="tx1">
                    <a:lumMod val="65000"/>
                    <a:lumOff val="35000"/>
                  </a:schemeClr>
                </a:solidFill>
              </a:rPr>
              <a:t>Dr K Baloyi</a:t>
            </a:r>
          </a:p>
          <a:p>
            <a:pPr marL="342900" lvl="0" indent="-342900" algn="ctr">
              <a:spcBef>
                <a:spcPct val="20000"/>
              </a:spcBef>
            </a:pPr>
            <a:r>
              <a:rPr kumimoji="0" lang="en-US" sz="2000" b="0" i="0" u="none" strike="noStrike" kern="1200" cap="none" spc="0" normalizeH="0" baseline="0" noProof="0" dirty="0" smtClean="0">
                <a:ln>
                  <a:noFill/>
                </a:ln>
                <a:solidFill>
                  <a:schemeClr val="tx1">
                    <a:lumMod val="65000"/>
                    <a:lumOff val="35000"/>
                  </a:schemeClr>
                </a:solidFill>
                <a:effectLst/>
                <a:uLnTx/>
                <a:uFillTx/>
                <a:latin typeface="+mn-lt"/>
                <a:ea typeface="+mn-ea"/>
                <a:cs typeface="+mn-cs"/>
              </a:rPr>
              <a:t>Chamber</a:t>
            </a:r>
            <a:r>
              <a:rPr lang="en-US" sz="2000" dirty="0" smtClean="0">
                <a:solidFill>
                  <a:schemeClr val="tx1">
                    <a:lumMod val="65000"/>
                    <a:lumOff val="35000"/>
                  </a:schemeClr>
                </a:solidFill>
              </a:rPr>
              <a:t> of Mines of South Africa</a:t>
            </a:r>
            <a:endParaRPr kumimoji="0" lang="en-US" sz="20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pic>
        <p:nvPicPr>
          <p:cNvPr id="7" name="Picture 7" descr="cmlogoDE copy"/>
          <p:cNvPicPr>
            <a:picLocks noChangeAspect="1" noChangeArrowheads="1"/>
          </p:cNvPicPr>
          <p:nvPr/>
        </p:nvPicPr>
        <p:blipFill>
          <a:blip r:embed="rId3" cstate="screen">
            <a:biLevel thresh="50000"/>
          </a:blip>
          <a:srcRect/>
          <a:stretch>
            <a:fillRect/>
          </a:stretch>
        </p:blipFill>
        <p:spPr bwMode="auto">
          <a:xfrm>
            <a:off x="8072462" y="6143644"/>
            <a:ext cx="903287" cy="558800"/>
          </a:xfrm>
          <a:prstGeom prst="rect">
            <a:avLst/>
          </a:prstGeom>
          <a:noFill/>
          <a:ln w="9525">
            <a:noFill/>
            <a:miter lim="800000"/>
            <a:headEnd/>
            <a:tailEnd/>
          </a:ln>
          <a:effectLst/>
        </p:spPr>
      </p:pic>
      <p:cxnSp>
        <p:nvCxnSpPr>
          <p:cNvPr id="8" name="Straight Connector 7"/>
          <p:cNvCxnSpPr/>
          <p:nvPr/>
        </p:nvCxnSpPr>
        <p:spPr>
          <a:xfrm flipV="1">
            <a:off x="395536" y="6502422"/>
            <a:ext cx="7534050" cy="22922"/>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36016" y="6514426"/>
            <a:ext cx="3714776" cy="261610"/>
          </a:xfrm>
          <a:prstGeom prst="rect">
            <a:avLst/>
          </a:prstGeom>
          <a:noFill/>
        </p:spPr>
        <p:txBody>
          <a:bodyPr wrap="square" rtlCol="0">
            <a:spAutoFit/>
          </a:bodyPr>
          <a:lstStyle/>
          <a:p>
            <a:pPr algn="r"/>
            <a:r>
              <a:rPr lang="en-US" sz="1100" i="1" dirty="0" smtClean="0">
                <a:latin typeface="Tahoma" pitchFamily="34" charset="0"/>
                <a:cs typeface="Tahoma" pitchFamily="34" charset="0"/>
              </a:rPr>
              <a:t>Putting South Africa First</a:t>
            </a:r>
            <a:endParaRPr lang="en-US" sz="1100" i="1" dirty="0">
              <a:latin typeface="Tahoma" pitchFamily="34" charset="0"/>
              <a:cs typeface="Tahoma" pitchFamily="34" charset="0"/>
            </a:endParaRPr>
          </a:p>
        </p:txBody>
      </p:sp>
      <p:sp>
        <p:nvSpPr>
          <p:cNvPr id="10" name="TextBox 9"/>
          <p:cNvSpPr txBox="1"/>
          <p:nvPr/>
        </p:nvSpPr>
        <p:spPr>
          <a:xfrm>
            <a:off x="5072066" y="6215082"/>
            <a:ext cx="2970685" cy="261610"/>
          </a:xfrm>
          <a:prstGeom prst="rect">
            <a:avLst/>
          </a:prstGeom>
          <a:noFill/>
        </p:spPr>
        <p:txBody>
          <a:bodyPr wrap="none" rtlCol="0">
            <a:spAutoFit/>
          </a:bodyPr>
          <a:lstStyle/>
          <a:p>
            <a:pPr algn="ctr"/>
            <a:r>
              <a:rPr lang="en-US" sz="1100" b="1" dirty="0" smtClean="0"/>
              <a:t>CHAMBER OF MINES OF SOUTH AFRICA</a:t>
            </a:r>
            <a:endParaRPr lang="en-US" sz="600" b="1" dirty="0"/>
          </a:p>
        </p:txBody>
      </p:sp>
      <p:pic>
        <p:nvPicPr>
          <p:cNvPr id="13314" name="Picture 2" descr="Mining Medical and Other Health Care Professionals Association of South Africa"/>
          <p:cNvPicPr>
            <a:picLocks noChangeAspect="1" noChangeArrowheads="1"/>
          </p:cNvPicPr>
          <p:nvPr/>
        </p:nvPicPr>
        <p:blipFill>
          <a:blip r:embed="rId4" cstate="print"/>
          <a:srcRect/>
          <a:stretch>
            <a:fillRect/>
          </a:stretch>
        </p:blipFill>
        <p:spPr bwMode="auto">
          <a:xfrm>
            <a:off x="0" y="-1"/>
            <a:ext cx="9144000" cy="1432561"/>
          </a:xfrm>
          <a:prstGeom prst="rect">
            <a:avLst/>
          </a:prstGeom>
          <a:noFill/>
        </p:spPr>
      </p:pic>
      <p:pic>
        <p:nvPicPr>
          <p:cNvPr id="11" name="Picture 8"/>
          <p:cNvPicPr>
            <a:picLocks noChangeAspect="1" noChangeArrowheads="1"/>
          </p:cNvPicPr>
          <p:nvPr/>
        </p:nvPicPr>
        <p:blipFill>
          <a:blip r:embed="rId5" cstate="print"/>
          <a:srcRect/>
          <a:stretch>
            <a:fillRect/>
          </a:stretch>
        </p:blipFill>
        <p:spPr bwMode="auto">
          <a:xfrm>
            <a:off x="251520" y="5661248"/>
            <a:ext cx="1694532" cy="996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Purpose and objectives</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0" name="Content Placeholder 2"/>
          <p:cNvSpPr txBox="1">
            <a:spLocks/>
          </p:cNvSpPr>
          <p:nvPr/>
        </p:nvSpPr>
        <p:spPr>
          <a:xfrm>
            <a:off x="428596" y="857232"/>
            <a:ext cx="4038600" cy="4525963"/>
          </a:xfrm>
          <a:prstGeom prst="rect">
            <a:avLst/>
          </a:prstGeom>
          <a:solidFill>
            <a:schemeClr val="bg2">
              <a:lumMod val="90000"/>
            </a:schemeClr>
          </a:solidFill>
          <a:ln>
            <a:solidFill>
              <a:schemeClr val="accent1">
                <a:lumMod val="75000"/>
              </a:schemeClr>
            </a:solidFill>
          </a:ln>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The purpose of the External TB Program Review was to establish  a baseline on</a:t>
            </a:r>
            <a:r>
              <a:rPr kumimoji="0" lang="en-GB" sz="2000" b="0"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a:t>
            </a:r>
            <a:r>
              <a:rPr kumimoji="0" lang="en-GB"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the  state</a:t>
            </a:r>
            <a:r>
              <a:rPr kumimoji="0" lang="en-GB" sz="2000" b="0"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a:t>
            </a:r>
            <a:r>
              <a:rPr kumimoji="0" lang="en-GB"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 of  TB programmes in the Gold Commodity.</a:t>
            </a:r>
            <a:endParaRPr kumimoji="0" lang="en-US" sz="2000" b="0" i="0" u="none" strike="noStrike" kern="1200" cap="none" spc="0" normalizeH="0" baseline="0" noProof="0" dirty="0">
              <a:ln>
                <a:noFill/>
              </a:ln>
              <a:solidFill>
                <a:schemeClr val="tx1">
                  <a:tint val="75000"/>
                </a:schemeClr>
              </a:solidFill>
              <a:effectLst/>
              <a:uLnTx/>
              <a:uFillTx/>
              <a:latin typeface="Times New Roman" pitchFamily="18" charset="0"/>
              <a:cs typeface="Times New Roman" pitchFamily="18" charset="0"/>
            </a:endParaRPr>
          </a:p>
        </p:txBody>
      </p:sp>
      <p:sp>
        <p:nvSpPr>
          <p:cNvPr id="12" name="Content Placeholder 3"/>
          <p:cNvSpPr txBox="1">
            <a:spLocks/>
          </p:cNvSpPr>
          <p:nvPr/>
        </p:nvSpPr>
        <p:spPr>
          <a:xfrm>
            <a:off x="4572000" y="836712"/>
            <a:ext cx="4038600" cy="4525963"/>
          </a:xfrm>
          <a:prstGeom prst="rect">
            <a:avLst/>
          </a:prstGeom>
          <a:solidFill>
            <a:schemeClr val="accent3">
              <a:lumMod val="20000"/>
              <a:lumOff val="80000"/>
            </a:schemeClr>
          </a:solidFill>
          <a:ln>
            <a:solidFill>
              <a:schemeClr val="accent1">
                <a:lumMod val="75000"/>
              </a:schemeClr>
            </a:solidFill>
          </a:ln>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The objectives are:</a:t>
            </a:r>
            <a:endParaRPr kumimoji="0" lang="en-US"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Review each</a:t>
            </a:r>
            <a:r>
              <a:rPr kumimoji="0" lang="en-US" sz="2000" b="0"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commodity  on a  5 years cycle. </a:t>
            </a:r>
            <a:endParaRPr kumimoji="0" lang="en-US"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solidFill>
                  <a:srgbClr val="002060"/>
                </a:solidFill>
                <a:latin typeface="Times New Roman" pitchFamily="18" charset="0"/>
                <a:cs typeface="Times New Roman" pitchFamily="18" charset="0"/>
              </a:rPr>
              <a:t>Identify gaps and potential leading practices.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Establish</a:t>
            </a:r>
            <a:r>
              <a:rPr kumimoji="0" lang="en-US" sz="2000" b="0"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an Interest group to drive the adoption process </a:t>
            </a:r>
            <a:r>
              <a:rPr lang="en-US" sz="2000" dirty="0" smtClean="0">
                <a:solidFill>
                  <a:srgbClr val="002060"/>
                </a:solidFill>
                <a:latin typeface="Times New Roman" pitchFamily="18" charset="0"/>
                <a:cs typeface="Times New Roman" pitchFamily="18" charset="0"/>
              </a:rPr>
              <a:t>of</a:t>
            </a:r>
            <a:r>
              <a:rPr kumimoji="0" lang="en-US" sz="2000" b="0"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leading practices.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baseline="0" dirty="0" smtClean="0">
                <a:solidFill>
                  <a:srgbClr val="002060"/>
                </a:solidFill>
                <a:latin typeface="Times New Roman" pitchFamily="18" charset="0"/>
                <a:cs typeface="Times New Roman" pitchFamily="18" charset="0"/>
              </a:rPr>
              <a:t>Establish a system for assisting companies with addressing gaps. </a:t>
            </a: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endParaRPr kumimoji="0" lang="en-US" sz="20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2400" b="1" dirty="0" smtClean="0">
                <a:latin typeface="Arial" pitchFamily="34" charset="0"/>
                <a:ea typeface="+mj-ea"/>
                <a:cs typeface="Arial" pitchFamily="34" charset="0"/>
              </a:rPr>
              <a:t>Methodology</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0" name="Content Placeholder 2"/>
          <p:cNvSpPr txBox="1">
            <a:spLocks/>
          </p:cNvSpPr>
          <p:nvPr/>
        </p:nvSpPr>
        <p:spPr>
          <a:xfrm>
            <a:off x="457200" y="836712"/>
            <a:ext cx="4038600" cy="4968552"/>
          </a:xfrm>
          <a:prstGeom prst="rect">
            <a:avLst/>
          </a:prstGeom>
          <a:solidFill>
            <a:schemeClr val="accent4">
              <a:lumMod val="20000"/>
              <a:lumOff val="80000"/>
            </a:schemeClr>
          </a:solidFill>
          <a:ln>
            <a:solidFill>
              <a:schemeClr val="accent1">
                <a:lumMod val="75000"/>
              </a:schemeClr>
            </a:solidFill>
          </a:ln>
        </p:spPr>
        <p:txBody>
          <a:bodyPr vert="horz" lIns="91440" tIns="45720" rIns="91440" bIns="45720" rtlCol="0">
            <a:normAutofit/>
          </a:bodyPr>
          <a:lstStyle/>
          <a:p>
            <a:pPr marL="457200" indent="-457200">
              <a:buFont typeface="+mj-lt"/>
              <a:buAutoNum type="arabicPeriod"/>
            </a:pPr>
            <a:r>
              <a:rPr lang="en-US" sz="2000" dirty="0" smtClean="0">
                <a:solidFill>
                  <a:srgbClr val="002060"/>
                </a:solidFill>
                <a:latin typeface="Times New Roman" pitchFamily="18" charset="0"/>
                <a:cs typeface="Times New Roman" pitchFamily="18" charset="0"/>
              </a:rPr>
              <a:t>COM lead the establishment of a team led by an independent</a:t>
            </a:r>
          </a:p>
          <a:p>
            <a:pPr marL="457200" indent="-457200"/>
            <a:r>
              <a:rPr lang="en-US" sz="2000" dirty="0" smtClean="0">
                <a:solidFill>
                  <a:srgbClr val="002060"/>
                </a:solidFill>
                <a:latin typeface="Times New Roman" pitchFamily="18" charset="0"/>
                <a:cs typeface="Times New Roman" pitchFamily="18" charset="0"/>
              </a:rPr>
              <a:t>	consultant (Mr. Xoli Mahlalela) and comprising of staff from the</a:t>
            </a:r>
          </a:p>
          <a:p>
            <a:pPr marL="457200" indent="-457200"/>
            <a:r>
              <a:rPr lang="en-US" sz="2000" dirty="0" smtClean="0">
                <a:solidFill>
                  <a:srgbClr val="002060"/>
                </a:solidFill>
                <a:latin typeface="Times New Roman" pitchFamily="18" charset="0"/>
                <a:cs typeface="Times New Roman" pitchFamily="18" charset="0"/>
              </a:rPr>
              <a:t>	COM, companies, DoH (Provincial TB Coordinators), DMR (Provincial Medical Inspectors), Union  representatives,  </a:t>
            </a:r>
          </a:p>
          <a:p>
            <a:pPr marL="457200" indent="-457200"/>
            <a:r>
              <a:rPr lang="en-US" sz="2000" dirty="0" smtClean="0">
                <a:solidFill>
                  <a:srgbClr val="002060"/>
                </a:solidFill>
                <a:latin typeface="Times New Roman" pitchFamily="18" charset="0"/>
                <a:cs typeface="Times New Roman" pitchFamily="18" charset="0"/>
              </a:rPr>
              <a:t>2.	Visited seven gold mining companies over a period of three months (between November 2011 and January 2012). </a:t>
            </a:r>
          </a:p>
          <a:p>
            <a:pPr marL="457200" indent="-457200"/>
            <a:r>
              <a:rPr lang="en-US" sz="2000" dirty="0" smtClean="0">
                <a:solidFill>
                  <a:srgbClr val="002060"/>
                </a:solidFill>
                <a:latin typeface="Times New Roman" pitchFamily="18" charset="0"/>
                <a:cs typeface="Times New Roman" pitchFamily="18" charset="0"/>
              </a:rPr>
              <a:t>3.	 In one review, DoH  was not represented.</a:t>
            </a:r>
          </a:p>
        </p:txBody>
      </p:sp>
      <p:sp>
        <p:nvSpPr>
          <p:cNvPr id="12" name="Content Placeholder 3"/>
          <p:cNvSpPr txBox="1">
            <a:spLocks/>
          </p:cNvSpPr>
          <p:nvPr/>
        </p:nvSpPr>
        <p:spPr>
          <a:xfrm>
            <a:off x="4572000" y="836712"/>
            <a:ext cx="4038600" cy="4968552"/>
          </a:xfrm>
          <a:prstGeom prst="rect">
            <a:avLst/>
          </a:prstGeom>
          <a:solidFill>
            <a:schemeClr val="accent4">
              <a:lumMod val="20000"/>
              <a:lumOff val="80000"/>
            </a:schemeClr>
          </a:solidFill>
          <a:ln>
            <a:solidFill>
              <a:schemeClr val="accent1">
                <a:lumMod val="75000"/>
              </a:schemeClr>
            </a:solidFill>
          </a:ln>
        </p:spPr>
        <p:txBody>
          <a:bodyPr>
            <a:noAutofit/>
          </a:bodyPr>
          <a:lstStyle/>
          <a:p>
            <a:pPr marL="514350" indent="-514350"/>
            <a:r>
              <a:rPr lang="en-US" sz="2000" dirty="0" smtClean="0">
                <a:solidFill>
                  <a:srgbClr val="002060"/>
                </a:solidFill>
                <a:cs typeface="Times New Roman" pitchFamily="18" charset="0"/>
              </a:rPr>
              <a:t>4.</a:t>
            </a:r>
            <a:r>
              <a:rPr lang="en-US" sz="2000" dirty="0" smtClean="0">
                <a:solidFill>
                  <a:srgbClr val="002060"/>
                </a:solidFill>
                <a:latin typeface="Times New Roman" pitchFamily="18" charset="0"/>
                <a:cs typeface="Times New Roman" pitchFamily="18" charset="0"/>
              </a:rPr>
              <a:t>	A standardized TB Review Tool  was utilized.</a:t>
            </a:r>
          </a:p>
          <a:p>
            <a:pPr marL="457200" indent="-457200"/>
            <a:r>
              <a:rPr lang="en-US" sz="2000" dirty="0" smtClean="0">
                <a:solidFill>
                  <a:srgbClr val="002060"/>
                </a:solidFill>
                <a:latin typeface="Times New Roman" pitchFamily="18" charset="0"/>
                <a:cs typeface="Times New Roman" pitchFamily="18" charset="0"/>
              </a:rPr>
              <a:t>5.	</a:t>
            </a:r>
            <a:r>
              <a:rPr lang="en-GB" sz="2000" dirty="0" smtClean="0">
                <a:solidFill>
                  <a:srgbClr val="002060"/>
                </a:solidFill>
                <a:latin typeface="Times New Roman" pitchFamily="18" charset="0"/>
                <a:cs typeface="Times New Roman" pitchFamily="18" charset="0"/>
              </a:rPr>
              <a:t>Documents and reports  were reviewed  for verification.</a:t>
            </a:r>
          </a:p>
          <a:p>
            <a:pPr marL="457200" indent="-457200"/>
            <a:r>
              <a:rPr lang="en-GB" sz="2000" dirty="0" smtClean="0">
                <a:solidFill>
                  <a:srgbClr val="002060"/>
                </a:solidFill>
                <a:latin typeface="Times New Roman" pitchFamily="18" charset="0"/>
                <a:cs typeface="Times New Roman" pitchFamily="18" charset="0"/>
              </a:rPr>
              <a:t>6.	Audits were conducted at health facilities - hospitals, TB Clinics, PHC Clinics, and Occupational Health Clinics – in  selected mines</a:t>
            </a:r>
            <a:endParaRPr lang="en-US" sz="2000" dirty="0" smtClean="0">
              <a:solidFill>
                <a:srgbClr val="002060"/>
              </a:solidFill>
              <a:latin typeface="Times New Roman" pitchFamily="18" charset="0"/>
              <a:cs typeface="Times New Roman" pitchFamily="18" charset="0"/>
            </a:endParaRPr>
          </a:p>
          <a:p>
            <a:pPr marL="457200" indent="-457200"/>
            <a:r>
              <a:rPr lang="en-GB" sz="2000" dirty="0" smtClean="0">
                <a:solidFill>
                  <a:srgbClr val="002060"/>
                </a:solidFill>
                <a:latin typeface="Times New Roman" pitchFamily="18" charset="0"/>
                <a:cs typeface="Times New Roman" pitchFamily="18" charset="0"/>
              </a:rPr>
              <a:t>6.	Relevant sections within the health facilities were visited and key staff members were interviewed with further review of documents and records . </a:t>
            </a:r>
            <a:endParaRPr lang="en-US" sz="2000" dirty="0" smtClean="0">
              <a:solidFill>
                <a:srgbClr val="002060"/>
              </a:solidFill>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294518"/>
            <a:ext cx="9144000" cy="34563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2400" b="1" noProof="0" dirty="0" smtClean="0">
                <a:latin typeface="Arial" pitchFamily="34" charset="0"/>
                <a:ea typeface="+mj-ea"/>
                <a:cs typeface="Arial" pitchFamily="34" charset="0"/>
              </a:rPr>
              <a:t>Limitations</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0" name="Content Placeholder 2"/>
          <p:cNvSpPr txBox="1">
            <a:spLocks/>
          </p:cNvSpPr>
          <p:nvPr/>
        </p:nvSpPr>
        <p:spPr>
          <a:xfrm>
            <a:off x="529208" y="1484784"/>
            <a:ext cx="7931224" cy="1656184"/>
          </a:xfrm>
          <a:prstGeom prst="rect">
            <a:avLst/>
          </a:prstGeom>
          <a:solidFill>
            <a:schemeClr val="bg1"/>
          </a:solidFill>
          <a:ln>
            <a:solidFill>
              <a:schemeClr val="accent1">
                <a:lumMod val="75000"/>
              </a:schemeClr>
            </a:solidFill>
          </a:ln>
          <a:effectLst>
            <a:outerShdw blurRad="50800" dist="38100" dir="2700000" algn="tl" rotWithShape="0">
              <a:prstClr val="black">
                <a:alpha val="40000"/>
              </a:prstClr>
            </a:outerShdw>
          </a:effectLst>
        </p:spPr>
        <p:txBody>
          <a:bodyPr vert="horz" lIns="91440" tIns="45720" rIns="91440" bIns="45720" rtlCol="0">
            <a:normAutofit fontScale="92500"/>
          </a:bodyPr>
          <a:lstStyle/>
          <a:p>
            <a:pPr marL="457200" indent="-457200" algn="just">
              <a:defRPr/>
            </a:pPr>
            <a:r>
              <a:rPr lang="en-US" sz="2000" dirty="0" smtClean="0">
                <a:solidFill>
                  <a:srgbClr val="002060"/>
                </a:solidFill>
                <a:latin typeface="Times New Roman" pitchFamily="18" charset="0"/>
                <a:cs typeface="Times New Roman" pitchFamily="18" charset="0"/>
              </a:rPr>
              <a:t>Even though some approved adjustments had been made to improve the audit</a:t>
            </a:r>
          </a:p>
          <a:p>
            <a:pPr marL="457200" indent="-457200" algn="just">
              <a:defRPr/>
            </a:pPr>
            <a:r>
              <a:rPr lang="en-US" sz="2000" dirty="0" smtClean="0">
                <a:solidFill>
                  <a:srgbClr val="002060"/>
                </a:solidFill>
                <a:latin typeface="Times New Roman" pitchFamily="18" charset="0"/>
                <a:cs typeface="Times New Roman" pitchFamily="18" charset="0"/>
              </a:rPr>
              <a:t>tool, there were still sections that needed further review and improvement.</a:t>
            </a:r>
          </a:p>
          <a:p>
            <a:pPr marL="457200" indent="-457200" algn="just">
              <a:defRPr/>
            </a:pPr>
            <a:r>
              <a:rPr lang="en-US" sz="2000" dirty="0" smtClean="0">
                <a:solidFill>
                  <a:srgbClr val="002060"/>
                </a:solidFill>
                <a:latin typeface="Times New Roman" pitchFamily="18" charset="0"/>
                <a:cs typeface="Times New Roman" pitchFamily="18" charset="0"/>
              </a:rPr>
              <a:t>There were no accompanying Standard Operating Procedure (SOP) and</a:t>
            </a:r>
          </a:p>
          <a:p>
            <a:pPr marL="457200" indent="-457200" algn="just">
              <a:defRPr/>
            </a:pPr>
            <a:r>
              <a:rPr lang="en-US" sz="2000" dirty="0" smtClean="0">
                <a:solidFill>
                  <a:srgbClr val="002060"/>
                </a:solidFill>
                <a:latin typeface="Times New Roman" pitchFamily="18" charset="0"/>
                <a:cs typeface="Times New Roman" pitchFamily="18" charset="0"/>
              </a:rPr>
              <a:t>guidance to ensure a common understanding and interpretation by the</a:t>
            </a:r>
          </a:p>
          <a:p>
            <a:pPr marL="457200" indent="-457200" algn="just">
              <a:defRPr/>
            </a:pPr>
            <a:r>
              <a:rPr lang="en-US" sz="2000" dirty="0" smtClean="0">
                <a:solidFill>
                  <a:srgbClr val="002060"/>
                </a:solidFill>
                <a:latin typeface="Times New Roman" pitchFamily="18" charset="0"/>
                <a:cs typeface="Times New Roman" pitchFamily="18" charset="0"/>
              </a:rPr>
              <a:t>reviewers. </a:t>
            </a:r>
          </a:p>
        </p:txBody>
      </p:sp>
      <p:sp>
        <p:nvSpPr>
          <p:cNvPr id="12" name="Content Placeholder 3"/>
          <p:cNvSpPr txBox="1">
            <a:spLocks/>
          </p:cNvSpPr>
          <p:nvPr/>
        </p:nvSpPr>
        <p:spPr>
          <a:xfrm>
            <a:off x="539552" y="3501008"/>
            <a:ext cx="7920880" cy="1080120"/>
          </a:xfrm>
          <a:prstGeom prst="rect">
            <a:avLst/>
          </a:prstGeom>
          <a:solidFill>
            <a:schemeClr val="bg1"/>
          </a:solidFill>
          <a:ln>
            <a:solidFill>
              <a:schemeClr val="accent1">
                <a:lumMod val="75000"/>
              </a:schemeClr>
            </a:solidFill>
          </a:ln>
          <a:effectLst>
            <a:outerShdw blurRad="50800" dist="38100" dir="2700000" algn="tl" rotWithShape="0">
              <a:prstClr val="black">
                <a:alpha val="40000"/>
              </a:prstClr>
            </a:outerShdw>
          </a:effectLst>
        </p:spPr>
        <p:txBody>
          <a:bodyPr>
            <a:noAutofit/>
          </a:bodyPr>
          <a:lstStyle/>
          <a:p>
            <a:pPr algn="just">
              <a:defRPr/>
            </a:pPr>
            <a:r>
              <a:rPr lang="en-US" sz="2000" dirty="0" smtClean="0">
                <a:solidFill>
                  <a:srgbClr val="002060"/>
                </a:solidFill>
                <a:latin typeface="Times New Roman" pitchFamily="18" charset="0"/>
                <a:cs typeface="Times New Roman" pitchFamily="18" charset="0"/>
              </a:rPr>
              <a:t>It is important to state that the results and data presented in this report represent the findings on the actual dates that the reviews were conducted.</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Findings</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4" name="Table 13"/>
          <p:cNvGraphicFramePr>
            <a:graphicFrameLocks noGrp="1"/>
          </p:cNvGraphicFramePr>
          <p:nvPr/>
        </p:nvGraphicFramePr>
        <p:xfrm>
          <a:off x="142845" y="782391"/>
          <a:ext cx="8858312" cy="4932625"/>
        </p:xfrm>
        <a:graphic>
          <a:graphicData uri="http://schemas.openxmlformats.org/drawingml/2006/table">
            <a:tbl>
              <a:tblPr/>
              <a:tblGrid>
                <a:gridCol w="1571635"/>
                <a:gridCol w="4643470"/>
                <a:gridCol w="2643207"/>
              </a:tblGrid>
              <a:tr h="606238">
                <a:tc>
                  <a:txBody>
                    <a:bodyPr/>
                    <a:lstStyle/>
                    <a:p>
                      <a:pPr algn="just">
                        <a:spcAft>
                          <a:spcPts val="0"/>
                        </a:spcAft>
                      </a:pPr>
                      <a:r>
                        <a:rPr lang="en-US" sz="1600" b="1" dirty="0" smtClean="0">
                          <a:solidFill>
                            <a:srgbClr val="002060"/>
                          </a:solidFill>
                          <a:latin typeface="Arial" pitchFamily="34" charset="0"/>
                          <a:ea typeface="Times New Roman"/>
                          <a:cs typeface="Arial" pitchFamily="34" charset="0"/>
                        </a:rPr>
                        <a:t>Area</a:t>
                      </a:r>
                      <a:r>
                        <a:rPr lang="en-US" sz="1600" b="1" baseline="0" dirty="0" smtClean="0">
                          <a:solidFill>
                            <a:srgbClr val="002060"/>
                          </a:solidFill>
                          <a:latin typeface="Arial" pitchFamily="34" charset="0"/>
                          <a:ea typeface="Times New Roman"/>
                          <a:cs typeface="Arial" pitchFamily="34" charset="0"/>
                        </a:rPr>
                        <a:t> </a:t>
                      </a:r>
                      <a:r>
                        <a:rPr lang="en-US" sz="1600" b="1" dirty="0" smtClean="0">
                          <a:solidFill>
                            <a:srgbClr val="002060"/>
                          </a:solidFill>
                          <a:latin typeface="Arial" pitchFamily="34" charset="0"/>
                          <a:ea typeface="Times New Roman"/>
                          <a:cs typeface="Arial" pitchFamily="34" charset="0"/>
                        </a:rPr>
                        <a:t>of </a:t>
                      </a:r>
                      <a:r>
                        <a:rPr lang="en-US" sz="1600" b="1" dirty="0">
                          <a:solidFill>
                            <a:srgbClr val="002060"/>
                          </a:solidFill>
                          <a:latin typeface="Arial" pitchFamily="34" charset="0"/>
                          <a:ea typeface="Times New Roman"/>
                          <a:cs typeface="Arial" pitchFamily="34" charset="0"/>
                        </a:rPr>
                        <a:t>review</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Finding</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Recommendation</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6387">
                <a:tc>
                  <a:txBody>
                    <a:bodyPr/>
                    <a:lstStyle/>
                    <a:p>
                      <a:pPr marL="342900" lvl="0" indent="-342900" algn="just">
                        <a:lnSpc>
                          <a:spcPct val="115000"/>
                        </a:lnSpc>
                        <a:spcAft>
                          <a:spcPts val="0"/>
                        </a:spcAft>
                        <a:buFont typeface="+mj-lt"/>
                        <a:buAutoNum type="arabicPeriod"/>
                      </a:pPr>
                      <a:r>
                        <a:rPr lang="en-US" sz="1600" b="0" dirty="0">
                          <a:solidFill>
                            <a:srgbClr val="002060"/>
                          </a:solidFill>
                          <a:latin typeface="Arial" pitchFamily="34" charset="0"/>
                          <a:ea typeface="Calibri"/>
                          <a:cs typeface="Arial" pitchFamily="34" charset="0"/>
                        </a:rPr>
                        <a:t>Documents (policies, training)</a:t>
                      </a: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en-US" sz="1600" b="0" dirty="0" smtClean="0">
                          <a:solidFill>
                            <a:srgbClr val="002060"/>
                          </a:solidFill>
                          <a:latin typeface="Arial" pitchFamily="34" charset="0"/>
                          <a:ea typeface="Calibri"/>
                          <a:cs typeface="Arial" pitchFamily="34" charset="0"/>
                        </a:rPr>
                        <a:t>Improvements  observed (since 2010)</a:t>
                      </a:r>
                      <a:endParaRPr lang="en-US" sz="1600" b="0" dirty="0">
                        <a:solidFill>
                          <a:srgbClr val="002060"/>
                        </a:solidFill>
                        <a:latin typeface="Arial" pitchFamily="34" charset="0"/>
                        <a:ea typeface="Calibri"/>
                        <a:cs typeface="Arial" pitchFamily="34" charset="0"/>
                      </a:endParaRPr>
                    </a:p>
                    <a:p>
                      <a:pPr marL="342900" lvl="0" indent="-342900" algn="just">
                        <a:lnSpc>
                          <a:spcPct val="115000"/>
                        </a:lnSpc>
                        <a:spcAft>
                          <a:spcPts val="0"/>
                        </a:spcAft>
                        <a:buFont typeface="Symbol"/>
                        <a:buChar char=""/>
                      </a:pPr>
                      <a:r>
                        <a:rPr lang="en-US" sz="1600" b="0" dirty="0" smtClean="0">
                          <a:solidFill>
                            <a:srgbClr val="002060"/>
                          </a:solidFill>
                          <a:latin typeface="Arial" pitchFamily="34" charset="0"/>
                          <a:ea typeface="Calibri"/>
                          <a:cs typeface="Arial" pitchFamily="34" charset="0"/>
                        </a:rPr>
                        <a:t>Company </a:t>
                      </a:r>
                      <a:r>
                        <a:rPr lang="en-US" sz="1600" b="0" dirty="0">
                          <a:solidFill>
                            <a:srgbClr val="002060"/>
                          </a:solidFill>
                          <a:latin typeface="Arial" pitchFamily="34" charset="0"/>
                          <a:ea typeface="Calibri"/>
                          <a:cs typeface="Arial" pitchFamily="34" charset="0"/>
                        </a:rPr>
                        <a:t>TB </a:t>
                      </a:r>
                      <a:r>
                        <a:rPr lang="en-US" sz="1600" b="0" dirty="0" smtClean="0">
                          <a:solidFill>
                            <a:srgbClr val="002060"/>
                          </a:solidFill>
                          <a:latin typeface="Arial" pitchFamily="34" charset="0"/>
                          <a:ea typeface="Calibri"/>
                          <a:cs typeface="Arial" pitchFamily="34" charset="0"/>
                        </a:rPr>
                        <a:t>policies available at  all facilities </a:t>
                      </a:r>
                    </a:p>
                    <a:p>
                      <a:pPr marL="342900" lvl="0" indent="-342900" algn="just">
                        <a:lnSpc>
                          <a:spcPct val="115000"/>
                        </a:lnSpc>
                        <a:spcAft>
                          <a:spcPts val="0"/>
                        </a:spcAft>
                        <a:buFont typeface="Symbol"/>
                        <a:buChar char=""/>
                      </a:pPr>
                      <a:r>
                        <a:rPr lang="en-US" sz="1600" b="0" dirty="0" smtClean="0">
                          <a:solidFill>
                            <a:srgbClr val="002060"/>
                          </a:solidFill>
                          <a:latin typeface="Arial" pitchFamily="34" charset="0"/>
                          <a:ea typeface="Calibri"/>
                          <a:cs typeface="Arial" pitchFamily="34" charset="0"/>
                        </a:rPr>
                        <a:t>86</a:t>
                      </a:r>
                      <a:r>
                        <a:rPr lang="en-US" sz="1600" b="0" dirty="0">
                          <a:solidFill>
                            <a:srgbClr val="002060"/>
                          </a:solidFill>
                          <a:latin typeface="Arial" pitchFamily="34" charset="0"/>
                          <a:ea typeface="Calibri"/>
                          <a:cs typeface="Arial" pitchFamily="34" charset="0"/>
                        </a:rPr>
                        <a:t>% of policies </a:t>
                      </a:r>
                      <a:r>
                        <a:rPr lang="en-US" sz="1600" b="0" dirty="0" smtClean="0">
                          <a:solidFill>
                            <a:srgbClr val="002060"/>
                          </a:solidFill>
                          <a:latin typeface="Arial" pitchFamily="34" charset="0"/>
                          <a:ea typeface="Calibri"/>
                          <a:cs typeface="Arial" pitchFamily="34" charset="0"/>
                        </a:rPr>
                        <a:t>commit to treating  </a:t>
                      </a:r>
                      <a:r>
                        <a:rPr lang="en-US" sz="1600" b="0" dirty="0">
                          <a:solidFill>
                            <a:srgbClr val="002060"/>
                          </a:solidFill>
                          <a:latin typeface="Arial" pitchFamily="34" charset="0"/>
                          <a:ea typeface="Calibri"/>
                          <a:cs typeface="Arial" pitchFamily="34" charset="0"/>
                        </a:rPr>
                        <a:t>contractors</a:t>
                      </a:r>
                      <a:r>
                        <a:rPr lang="en-US" sz="1600" b="0" dirty="0" smtClean="0">
                          <a:solidFill>
                            <a:srgbClr val="002060"/>
                          </a:solidFill>
                          <a:latin typeface="Arial" pitchFamily="34" charset="0"/>
                          <a:ea typeface="Calibri"/>
                          <a:cs typeface="Arial" pitchFamily="34" charset="0"/>
                        </a:rPr>
                        <a:t>.</a:t>
                      </a:r>
                    </a:p>
                    <a:p>
                      <a:pPr marL="342900" lvl="0" indent="-342900" algn="just">
                        <a:lnSpc>
                          <a:spcPct val="115000"/>
                        </a:lnSpc>
                        <a:spcAft>
                          <a:spcPts val="0"/>
                        </a:spcAft>
                        <a:buFont typeface="Symbol"/>
                        <a:buChar char=""/>
                      </a:pPr>
                      <a:r>
                        <a:rPr lang="en-US" sz="1600" b="0" dirty="0" smtClean="0">
                          <a:solidFill>
                            <a:srgbClr val="002060"/>
                          </a:solidFill>
                          <a:latin typeface="Arial" pitchFamily="34" charset="0"/>
                          <a:ea typeface="Calibri"/>
                          <a:cs typeface="Arial" pitchFamily="34" charset="0"/>
                        </a:rPr>
                        <a:t>Very limited involvement of employee representatives </a:t>
                      </a:r>
                      <a:r>
                        <a:rPr lang="en-US" sz="1600" b="0" baseline="0" dirty="0" smtClean="0">
                          <a:solidFill>
                            <a:srgbClr val="002060"/>
                          </a:solidFill>
                          <a:latin typeface="Arial" pitchFamily="34" charset="0"/>
                          <a:ea typeface="Calibri"/>
                          <a:cs typeface="Arial" pitchFamily="34" charset="0"/>
                        </a:rPr>
                        <a:t> in policy development.</a:t>
                      </a:r>
                    </a:p>
                    <a:p>
                      <a:pPr marL="342900" lvl="0" indent="-342900" algn="just">
                        <a:lnSpc>
                          <a:spcPct val="115000"/>
                        </a:lnSpc>
                        <a:spcAft>
                          <a:spcPts val="0"/>
                        </a:spcAft>
                        <a:buFont typeface="Symbol"/>
                        <a:buChar char=""/>
                      </a:pPr>
                      <a:r>
                        <a:rPr lang="en-US" sz="1600" b="0" baseline="0" dirty="0" smtClean="0">
                          <a:solidFill>
                            <a:srgbClr val="002060"/>
                          </a:solidFill>
                          <a:latin typeface="Arial" pitchFamily="34" charset="0"/>
                          <a:ea typeface="Calibri"/>
                          <a:cs typeface="Arial" pitchFamily="34" charset="0"/>
                        </a:rPr>
                        <a:t>Poor review systems for the policies. </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The NTBCP and DMR guidelines were not fully adhered to.</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Poor relationship between mine health services and local DoH offices.(Meetings and Training workshops)</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 None had signed MOUs with the DoH.</a:t>
                      </a:r>
                      <a:endParaRPr lang="en-US" sz="1600" b="0" dirty="0">
                        <a:solidFill>
                          <a:srgbClr val="002060"/>
                        </a:solidFill>
                        <a:latin typeface="Arial" pitchFamily="34" charset="0"/>
                        <a:ea typeface="Calibri"/>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Strengthening of:</a:t>
                      </a: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Policy development</a:t>
                      </a: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Relationship with DoH</a:t>
                      </a: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Include contractors in </a:t>
                      </a:r>
                    </a:p>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   policies.</a:t>
                      </a:r>
                    </a:p>
                    <a:p>
                      <a:pPr algn="just">
                        <a:spcAft>
                          <a:spcPts val="0"/>
                        </a:spcAft>
                      </a:pPr>
                      <a:endParaRPr lang="en-US" sz="1600" b="0" dirty="0">
                        <a:solidFill>
                          <a:srgbClr val="002060"/>
                        </a:solidFill>
                        <a:latin typeface="Arial" pitchFamily="34" charset="0"/>
                        <a:ea typeface="Times New Roman"/>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a:spcBef>
                <a:spcPct val="0"/>
              </a:spcBef>
              <a:defRPr/>
            </a:pPr>
            <a:r>
              <a:rPr lang="en-ZA" sz="2400" b="1" dirty="0" smtClean="0">
                <a:latin typeface="Arial" pitchFamily="34" charset="0"/>
                <a:cs typeface="Arial" pitchFamily="34" charset="0"/>
              </a:rPr>
              <a:t>Findings</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4" name="Table 13"/>
          <p:cNvGraphicFramePr>
            <a:graphicFrameLocks noGrp="1"/>
          </p:cNvGraphicFramePr>
          <p:nvPr/>
        </p:nvGraphicFramePr>
        <p:xfrm>
          <a:off x="285720" y="1357298"/>
          <a:ext cx="8572560" cy="3281397"/>
        </p:xfrm>
        <a:graphic>
          <a:graphicData uri="http://schemas.openxmlformats.org/drawingml/2006/table">
            <a:tbl>
              <a:tblPr/>
              <a:tblGrid>
                <a:gridCol w="1785950"/>
                <a:gridCol w="4084476"/>
                <a:gridCol w="2702134"/>
              </a:tblGrid>
              <a:tr h="355317">
                <a:tc>
                  <a:txBody>
                    <a:bodyPr/>
                    <a:lstStyle/>
                    <a:p>
                      <a:pPr algn="just">
                        <a:spcAft>
                          <a:spcPts val="0"/>
                        </a:spcAft>
                      </a:pPr>
                      <a:r>
                        <a:rPr lang="en-US" sz="1600" b="1" dirty="0">
                          <a:solidFill>
                            <a:srgbClr val="002060"/>
                          </a:solidFill>
                          <a:latin typeface="Arial" pitchFamily="34" charset="0"/>
                          <a:ea typeface="Times New Roman"/>
                          <a:cs typeface="Arial" pitchFamily="34" charset="0"/>
                        </a:rPr>
                        <a:t>Area of review</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Finding</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Recommendation</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5309">
                <a:tc>
                  <a:txBody>
                    <a:bodyPr/>
                    <a:lstStyle/>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2.TB Case finding</a:t>
                      </a: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3.DOTS</a:t>
                      </a: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4.TB clinic</a:t>
                      </a: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Less than 50%  of companies implemented cough questionnaires. </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Not all patients with chest-x-rays showing abnormalities were investigated for TB. </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Very few patients were lost to follow-up.</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Some centers were without dedicated sputum collection areas.</a:t>
                      </a:r>
                      <a:endParaRPr lang="en-US" sz="1600" b="0" dirty="0">
                        <a:solidFill>
                          <a:srgbClr val="002060"/>
                        </a:solidFill>
                        <a:latin typeface="Arial" pitchFamily="34" charset="0"/>
                        <a:ea typeface="Calibri"/>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Improvement </a:t>
                      </a: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Implementation of the  </a:t>
                      </a:r>
                    </a:p>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   cough questionnaire</a:t>
                      </a:r>
                    </a:p>
                    <a:p>
                      <a:pPr>
                        <a:buFont typeface="Arial" pitchFamily="34" charset="0"/>
                        <a:buNone/>
                      </a:pPr>
                      <a:endParaRPr lang="en-US" sz="1600" b="0" kern="1200" baseline="0" dirty="0" smtClean="0">
                        <a:solidFill>
                          <a:srgbClr val="002060"/>
                        </a:solidFill>
                        <a:latin typeface="Arial" pitchFamily="34" charset="0"/>
                        <a:ea typeface="+mn-ea"/>
                        <a:cs typeface="Arial" pitchFamily="34" charset="0"/>
                      </a:endParaRP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Case finding</a:t>
                      </a:r>
                    </a:p>
                    <a:p>
                      <a:pPr>
                        <a:buFont typeface="Arial" pitchFamily="34" charset="0"/>
                        <a:buNone/>
                      </a:pPr>
                      <a:endParaRPr lang="en-US" sz="1600" b="0" kern="1200" baseline="0" dirty="0" smtClean="0">
                        <a:solidFill>
                          <a:srgbClr val="002060"/>
                        </a:solidFill>
                        <a:latin typeface="Arial" pitchFamily="34" charset="0"/>
                        <a:ea typeface="+mn-ea"/>
                        <a:cs typeface="Arial" pitchFamily="34" charset="0"/>
                      </a:endParaRP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referral and follow-up of </a:t>
                      </a:r>
                    </a:p>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   contract workers</a:t>
                      </a:r>
                    </a:p>
                    <a:p>
                      <a:pPr>
                        <a:buFont typeface="Arial" pitchFamily="34" charset="0"/>
                        <a:buNone/>
                      </a:pPr>
                      <a:endParaRPr lang="en-US" sz="1600" b="0" kern="1200" baseline="0" dirty="0" smtClean="0">
                        <a:solidFill>
                          <a:srgbClr val="002060"/>
                        </a:solidFill>
                        <a:latin typeface="Arial" pitchFamily="34" charset="0"/>
                        <a:ea typeface="+mn-ea"/>
                        <a:cs typeface="Arial" pitchFamily="34" charset="0"/>
                      </a:endParaRPr>
                    </a:p>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 Usage of standardized </a:t>
                      </a:r>
                    </a:p>
                    <a:p>
                      <a:pPr>
                        <a:buFont typeface="Arial" pitchFamily="34" charset="0"/>
                        <a:buNone/>
                      </a:pPr>
                      <a:r>
                        <a:rPr lang="en-US" sz="1600" b="0" kern="1200" baseline="0" dirty="0" smtClean="0">
                          <a:solidFill>
                            <a:srgbClr val="002060"/>
                          </a:solidFill>
                          <a:latin typeface="Arial" pitchFamily="34" charset="0"/>
                          <a:ea typeface="+mn-ea"/>
                          <a:cs typeface="Arial" pitchFamily="34" charset="0"/>
                        </a:rPr>
                        <a:t>   DOT register. </a:t>
                      </a:r>
                    </a:p>
                    <a:p>
                      <a:pPr>
                        <a:buFont typeface="Arial" pitchFamily="34" charset="0"/>
                        <a:buChar char="•"/>
                      </a:pPr>
                      <a:endParaRPr lang="en-US" sz="1600" b="0" kern="1200" baseline="0" dirty="0" smtClean="0">
                        <a:solidFill>
                          <a:srgbClr val="002060"/>
                        </a:solidFill>
                        <a:latin typeface="Arial" pitchFamily="34" charset="0"/>
                        <a:ea typeface="+mn-ea"/>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2400" b="1" noProof="0" dirty="0" smtClean="0">
                <a:latin typeface="Arial" pitchFamily="34" charset="0"/>
                <a:ea typeface="+mj-ea"/>
                <a:cs typeface="Arial" pitchFamily="34" charset="0"/>
              </a:rPr>
              <a:t>Findings</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4" name="Table 13"/>
          <p:cNvGraphicFramePr>
            <a:graphicFrameLocks noGrp="1"/>
          </p:cNvGraphicFramePr>
          <p:nvPr/>
        </p:nvGraphicFramePr>
        <p:xfrm>
          <a:off x="285720" y="1357298"/>
          <a:ext cx="8572560" cy="3720309"/>
        </p:xfrm>
        <a:graphic>
          <a:graphicData uri="http://schemas.openxmlformats.org/drawingml/2006/table">
            <a:tbl>
              <a:tblPr/>
              <a:tblGrid>
                <a:gridCol w="1785950"/>
                <a:gridCol w="4084476"/>
                <a:gridCol w="2702134"/>
              </a:tblGrid>
              <a:tr h="355317">
                <a:tc>
                  <a:txBody>
                    <a:bodyPr/>
                    <a:lstStyle/>
                    <a:p>
                      <a:pPr algn="just">
                        <a:spcAft>
                          <a:spcPts val="0"/>
                        </a:spcAft>
                      </a:pPr>
                      <a:r>
                        <a:rPr lang="en-US" sz="1600" b="1" dirty="0">
                          <a:solidFill>
                            <a:srgbClr val="002060"/>
                          </a:solidFill>
                          <a:latin typeface="Arial" pitchFamily="34" charset="0"/>
                          <a:ea typeface="Times New Roman"/>
                          <a:cs typeface="Arial" pitchFamily="34" charset="0"/>
                        </a:rPr>
                        <a:t>Area of review</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Finding</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600" b="1" dirty="0">
                          <a:solidFill>
                            <a:srgbClr val="002060"/>
                          </a:solidFill>
                          <a:latin typeface="Arial" pitchFamily="34" charset="0"/>
                          <a:ea typeface="Times New Roman"/>
                          <a:cs typeface="Arial" pitchFamily="34" charset="0"/>
                        </a:rPr>
                        <a:t>Recommendation</a:t>
                      </a:r>
                      <a:endParaRPr lang="en-US" sz="1600" dirty="0">
                        <a:solidFill>
                          <a:srgbClr val="002060"/>
                        </a:solidFill>
                        <a:latin typeface="Arial" pitchFamily="34" charset="0"/>
                        <a:ea typeface="Times New Roman"/>
                        <a:cs typeface="Arial" pitchFamily="34" charset="0"/>
                      </a:endParaRPr>
                    </a:p>
                  </a:txBody>
                  <a:tcPr marL="66853" marR="66853"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5309">
                <a:tc>
                  <a:txBody>
                    <a:bodyPr/>
                    <a:lstStyle/>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baseline="0" dirty="0" smtClean="0">
                          <a:solidFill>
                            <a:srgbClr val="002060"/>
                          </a:solidFill>
                          <a:latin typeface="Arial" pitchFamily="34" charset="0"/>
                          <a:ea typeface="Calibri"/>
                          <a:cs typeface="Arial" pitchFamily="34" charset="0"/>
                        </a:rPr>
                        <a:t>5. Laboratory</a:t>
                      </a:r>
                      <a:endParaRPr lang="en-US" sz="1600" b="0" dirty="0" smtClean="0">
                        <a:solidFill>
                          <a:srgbClr val="002060"/>
                        </a:solidFill>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endParaRPr lang="en-US" sz="1600" b="0" dirty="0" smtClean="0">
                        <a:solidFill>
                          <a:srgbClr val="002060"/>
                        </a:solidFill>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6.</a:t>
                      </a:r>
                      <a:r>
                        <a:rPr lang="en-US" sz="1600" b="0" baseline="0" dirty="0" smtClean="0">
                          <a:solidFill>
                            <a:srgbClr val="002060"/>
                          </a:solidFill>
                          <a:latin typeface="Arial" pitchFamily="34" charset="0"/>
                          <a:ea typeface="Calibri"/>
                          <a:cs typeface="Arial" pitchFamily="34" charset="0"/>
                        </a:rPr>
                        <a:t> Radiology</a:t>
                      </a:r>
                      <a:endParaRPr lang="en-US" sz="1600" b="0" dirty="0" smtClean="0">
                        <a:solidFill>
                          <a:srgbClr val="002060"/>
                        </a:solidFill>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endParaRPr lang="en-US" sz="1600" b="0" dirty="0" smtClean="0">
                        <a:solidFill>
                          <a:srgbClr val="002060"/>
                        </a:solidFill>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7. Pharmacy</a:t>
                      </a: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endParaRPr lang="en-US" sz="1600" b="0" dirty="0" smtClean="0">
                        <a:solidFill>
                          <a:srgbClr val="002060"/>
                        </a:solidFill>
                        <a:latin typeface="Arial" pitchFamily="34" charset="0"/>
                        <a:ea typeface="Calibri"/>
                        <a:cs typeface="Arial"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dirty="0" smtClean="0">
                          <a:solidFill>
                            <a:srgbClr val="002060"/>
                          </a:solidFill>
                          <a:latin typeface="Arial" pitchFamily="34" charset="0"/>
                          <a:ea typeface="Calibri"/>
                          <a:cs typeface="Arial" pitchFamily="34" charset="0"/>
                        </a:rPr>
                        <a:t>8</a:t>
                      </a:r>
                      <a:r>
                        <a:rPr lang="en-US" sz="1600" b="0" baseline="0" dirty="0" smtClean="0">
                          <a:solidFill>
                            <a:srgbClr val="002060"/>
                          </a:solidFill>
                          <a:latin typeface="Arial" pitchFamily="34" charset="0"/>
                          <a:ea typeface="Calibri"/>
                          <a:cs typeface="Arial" pitchFamily="34" charset="0"/>
                        </a:rPr>
                        <a:t>.</a:t>
                      </a:r>
                      <a:r>
                        <a:rPr lang="en-US" sz="1600" b="0" dirty="0" smtClean="0">
                          <a:solidFill>
                            <a:srgbClr val="002060"/>
                          </a:solidFill>
                          <a:latin typeface="Arial" pitchFamily="34" charset="0"/>
                          <a:ea typeface="Calibri"/>
                          <a:cs typeface="Arial" pitchFamily="34" charset="0"/>
                        </a:rPr>
                        <a:t>Deceased</a:t>
                      </a: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r>
                        <a:rPr lang="en-US" sz="1600" b="0" baseline="0" dirty="0" smtClean="0">
                          <a:solidFill>
                            <a:srgbClr val="002060"/>
                          </a:solidFill>
                          <a:latin typeface="Arial" pitchFamily="34" charset="0"/>
                          <a:ea typeface="Calibri"/>
                          <a:cs typeface="Arial" pitchFamily="34" charset="0"/>
                        </a:rPr>
                        <a:t>    </a:t>
                      </a:r>
                      <a:r>
                        <a:rPr lang="en-US" sz="1600" b="0" dirty="0" smtClean="0">
                          <a:solidFill>
                            <a:srgbClr val="002060"/>
                          </a:solidFill>
                          <a:latin typeface="Arial" pitchFamily="34" charset="0"/>
                          <a:ea typeface="Calibri"/>
                          <a:cs typeface="Arial" pitchFamily="34" charset="0"/>
                        </a:rPr>
                        <a:t>patients</a:t>
                      </a:r>
                    </a:p>
                    <a:p>
                      <a:pPr marL="342900" marR="0" lvl="0" indent="-342900" algn="just" defTabSz="914400" rtl="0" eaLnBrk="1" fontAlgn="auto" latinLnBrk="0" hangingPunct="1">
                        <a:lnSpc>
                          <a:spcPct val="115000"/>
                        </a:lnSpc>
                        <a:spcBef>
                          <a:spcPts val="0"/>
                        </a:spcBef>
                        <a:spcAft>
                          <a:spcPts val="0"/>
                        </a:spcAft>
                        <a:buClrTx/>
                        <a:buSzTx/>
                        <a:buFont typeface="+mj-lt"/>
                        <a:buNone/>
                        <a:tabLst/>
                        <a:defRPr/>
                      </a:pPr>
                      <a:endParaRPr lang="en-US" sz="1600" b="0" dirty="0" smtClean="0">
                        <a:solidFill>
                          <a:srgbClr val="002060"/>
                        </a:solidFill>
                        <a:latin typeface="Arial" pitchFamily="34" charset="0"/>
                        <a:ea typeface="Calibri"/>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5,6&amp;7 Generally of high standard, fully compliant and accredited, and had good quality control measures in place.</a:t>
                      </a:r>
                    </a:p>
                    <a:p>
                      <a:pPr marL="342900" lvl="0" indent="-342900" algn="just">
                        <a:lnSpc>
                          <a:spcPct val="115000"/>
                        </a:lnSpc>
                        <a:spcAft>
                          <a:spcPts val="0"/>
                        </a:spcAft>
                        <a:buFont typeface="Symbol"/>
                        <a:buNone/>
                      </a:pPr>
                      <a:r>
                        <a:rPr lang="en-US" sz="1600" b="0" kern="1200" baseline="0" dirty="0" smtClean="0">
                          <a:solidFill>
                            <a:srgbClr val="002060"/>
                          </a:solidFill>
                          <a:latin typeface="Arial" pitchFamily="34" charset="0"/>
                          <a:ea typeface="+mn-ea"/>
                          <a:cs typeface="Arial" pitchFamily="34" charset="0"/>
                        </a:rPr>
                        <a:t> </a:t>
                      </a: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Very High numbers of missed opportunities to detect TB amongst patients whose lungs were sent to NIOH after death,  </a:t>
                      </a:r>
                    </a:p>
                    <a:p>
                      <a:pPr marL="342900" lvl="0" indent="-342900" algn="just">
                        <a:lnSpc>
                          <a:spcPct val="115000"/>
                        </a:lnSpc>
                        <a:spcAft>
                          <a:spcPts val="0"/>
                        </a:spcAft>
                        <a:buFont typeface="Symbol"/>
                        <a:buNone/>
                      </a:pPr>
                      <a:endParaRPr lang="en-US" sz="1600" b="0" kern="1200" baseline="0" dirty="0" smtClean="0">
                        <a:solidFill>
                          <a:srgbClr val="002060"/>
                        </a:solidFill>
                        <a:latin typeface="Arial" pitchFamily="34" charset="0"/>
                        <a:ea typeface="+mn-ea"/>
                        <a:cs typeface="Arial" pitchFamily="34" charset="0"/>
                      </a:endParaRPr>
                    </a:p>
                    <a:p>
                      <a:pPr marL="342900" lvl="0" indent="-342900" algn="just">
                        <a:lnSpc>
                          <a:spcPct val="115000"/>
                        </a:lnSpc>
                        <a:spcAft>
                          <a:spcPts val="0"/>
                        </a:spcAft>
                        <a:buFont typeface="Symbol"/>
                        <a:buChar char=""/>
                      </a:pPr>
                      <a:r>
                        <a:rPr lang="en-US" sz="1600" b="0" kern="1200" baseline="0" dirty="0" smtClean="0">
                          <a:solidFill>
                            <a:srgbClr val="002060"/>
                          </a:solidFill>
                          <a:latin typeface="Arial" pitchFamily="34" charset="0"/>
                          <a:ea typeface="+mn-ea"/>
                          <a:cs typeface="Arial" pitchFamily="34" charset="0"/>
                        </a:rPr>
                        <a:t>Only one company held Mortality meetings</a:t>
                      </a:r>
                    </a:p>
                    <a:p>
                      <a:pPr marL="342900" lvl="0" indent="-342900" algn="just">
                        <a:lnSpc>
                          <a:spcPct val="115000"/>
                        </a:lnSpc>
                        <a:spcAft>
                          <a:spcPts val="0"/>
                        </a:spcAft>
                        <a:buFont typeface="Symbol"/>
                        <a:buNone/>
                      </a:pPr>
                      <a:endParaRPr lang="en-US" sz="1600" b="0" dirty="0">
                        <a:solidFill>
                          <a:srgbClr val="002060"/>
                        </a:solidFill>
                        <a:latin typeface="Arial" pitchFamily="34" charset="0"/>
                        <a:ea typeface="Calibri"/>
                        <a:cs typeface="Arial" pitchFamily="34" charset="0"/>
                      </a:endParaRP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buFont typeface="Arial" pitchFamily="34" charset="0"/>
                        <a:buChar char="•"/>
                      </a:pPr>
                      <a:r>
                        <a:rPr lang="en-US" sz="1600" b="0" kern="1200" baseline="0" dirty="0" smtClean="0">
                          <a:solidFill>
                            <a:srgbClr val="002060"/>
                          </a:solidFill>
                          <a:latin typeface="Arial" pitchFamily="34" charset="0"/>
                          <a:ea typeface="+mn-ea"/>
                          <a:cs typeface="Arial" pitchFamily="34" charset="0"/>
                        </a:rPr>
                        <a:t>Implement a system for mortality meetings</a:t>
                      </a:r>
                    </a:p>
                  </a:txBody>
                  <a:tcPr marL="66853" marR="66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71604" y="6072206"/>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357290" y="6000768"/>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357290" y="6500834"/>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2400" b="1" noProof="0" dirty="0" smtClean="0">
                <a:latin typeface="Arial" pitchFamily="34" charset="0"/>
                <a:ea typeface="+mj-ea"/>
                <a:cs typeface="Arial" pitchFamily="34" charset="0"/>
              </a:rPr>
              <a:t>TB Task Team Recommendations </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0" name="Table 9"/>
          <p:cNvGraphicFramePr>
            <a:graphicFrameLocks noGrp="1"/>
          </p:cNvGraphicFramePr>
          <p:nvPr/>
        </p:nvGraphicFramePr>
        <p:xfrm>
          <a:off x="642910" y="1071546"/>
          <a:ext cx="7560840" cy="4701025"/>
        </p:xfrm>
        <a:graphic>
          <a:graphicData uri="http://schemas.openxmlformats.org/drawingml/2006/table">
            <a:tbl>
              <a:tblPr firstRow="1" bandRow="1">
                <a:tableStyleId>{5C22544A-7EE6-4342-B048-85BDC9FD1C3A}</a:tableStyleId>
              </a:tblPr>
              <a:tblGrid>
                <a:gridCol w="7560840"/>
              </a:tblGrid>
              <a:tr h="769105">
                <a:tc>
                  <a:txBody>
                    <a:bodyPr/>
                    <a:lstStyle/>
                    <a:p>
                      <a:pPr eaLnBrk="1" hangingPunct="1">
                        <a:buFont typeface="Arial" pitchFamily="34" charset="0"/>
                        <a:buChar char="•"/>
                      </a:pPr>
                      <a:r>
                        <a:rPr lang="en-US" sz="1800" b="0" dirty="0" smtClean="0">
                          <a:solidFill>
                            <a:srgbClr val="002060"/>
                          </a:solidFill>
                          <a:latin typeface="+mn-lt"/>
                          <a:cs typeface="Times New Roman" pitchFamily="18" charset="0"/>
                        </a:rPr>
                        <a:t>The</a:t>
                      </a:r>
                      <a:r>
                        <a:rPr lang="en-US" sz="1800" b="0" baseline="0" dirty="0" smtClean="0">
                          <a:solidFill>
                            <a:srgbClr val="002060"/>
                          </a:solidFill>
                          <a:latin typeface="+mn-lt"/>
                          <a:cs typeface="Times New Roman" pitchFamily="18" charset="0"/>
                        </a:rPr>
                        <a:t> </a:t>
                      </a:r>
                      <a:r>
                        <a:rPr lang="en-US" sz="1800" b="0" dirty="0" smtClean="0">
                          <a:solidFill>
                            <a:srgbClr val="002060"/>
                          </a:solidFill>
                          <a:latin typeface="+mn-lt"/>
                          <a:cs typeface="Times New Roman" pitchFamily="18" charset="0"/>
                        </a:rPr>
                        <a:t>TB Task team should prioritize the  report recommendations for </a:t>
                      </a:r>
                    </a:p>
                    <a:p>
                      <a:pPr eaLnBrk="1" hangingPunct="1">
                        <a:buFont typeface="Arial" pitchFamily="34" charset="0"/>
                        <a:buNone/>
                      </a:pPr>
                      <a:r>
                        <a:rPr lang="en-US" sz="1800" b="0" dirty="0" smtClean="0">
                          <a:solidFill>
                            <a:srgbClr val="002060"/>
                          </a:solidFill>
                          <a:latin typeface="+mn-lt"/>
                          <a:cs typeface="Times New Roman" pitchFamily="18" charset="0"/>
                        </a:rPr>
                        <a:t>    implementation:</a:t>
                      </a:r>
                      <a:endParaRPr lang="en-US" b="1" dirty="0">
                        <a:solidFill>
                          <a:schemeClr val="bg1"/>
                        </a:solidFill>
                        <a:latin typeface="+mn-lt"/>
                      </a:endParaRPr>
                    </a:p>
                  </a:txBody>
                  <a:tcPr/>
                </a:tc>
              </a:tr>
              <a:tr h="3406035">
                <a:tc>
                  <a:txBody>
                    <a:bodyPr/>
                    <a:lstStyle/>
                    <a:p>
                      <a:pPr eaLnBrk="1" hangingPunct="1">
                        <a:buFont typeface="Arial" pitchFamily="34" charset="0"/>
                        <a:buNone/>
                      </a:pPr>
                      <a:endParaRPr lang="en-US" sz="1800" b="0" dirty="0" smtClean="0">
                        <a:solidFill>
                          <a:srgbClr val="002060"/>
                        </a:solidFill>
                        <a:latin typeface="+mn-lt"/>
                        <a:cs typeface="Times New Roman" pitchFamily="18" charset="0"/>
                      </a:endParaRPr>
                    </a:p>
                    <a:p>
                      <a:pPr eaLnBrk="1" hangingPunct="1">
                        <a:buFont typeface="Arial" pitchFamily="34" charset="0"/>
                        <a:buChar char="•"/>
                      </a:pPr>
                      <a:r>
                        <a:rPr lang="en-US" sz="1800" b="0" dirty="0" smtClean="0">
                          <a:solidFill>
                            <a:srgbClr val="002060"/>
                          </a:solidFill>
                          <a:latin typeface="+mn-lt"/>
                          <a:cs typeface="Times New Roman" pitchFamily="18" charset="0"/>
                        </a:rPr>
                        <a:t> </a:t>
                      </a:r>
                      <a:r>
                        <a:rPr lang="en-US" sz="1800" b="0" dirty="0" smtClean="0">
                          <a:solidFill>
                            <a:srgbClr val="002060"/>
                          </a:solidFill>
                          <a:latin typeface="Arial" pitchFamily="34" charset="0"/>
                          <a:cs typeface="Arial" pitchFamily="34" charset="0"/>
                        </a:rPr>
                        <a:t>Training of TB staff should:</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b</a:t>
                      </a:r>
                      <a:r>
                        <a:rPr lang="en-US" sz="1800" b="0" dirty="0" smtClean="0">
                          <a:solidFill>
                            <a:srgbClr val="002060"/>
                          </a:solidFill>
                          <a:latin typeface="Arial" pitchFamily="34" charset="0"/>
                          <a:cs typeface="Arial" pitchFamily="34" charset="0"/>
                        </a:rPr>
                        <a:t>e relevant to TB and HIV management</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emphasize adherence to NDOH &amp; DMR programme guidelines</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aim to improve proper maintenance of TB Registers</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emphasize the importance of an appropriate referral system.</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encourage professionals to have a high index of suspicion </a:t>
                      </a:r>
                      <a:endParaRPr lang="en-US" sz="1800" b="0" dirty="0" smtClean="0">
                        <a:solidFill>
                          <a:srgbClr val="002060"/>
                        </a:solidFill>
                        <a:latin typeface="Arial" pitchFamily="34" charset="0"/>
                        <a:cs typeface="Arial" pitchFamily="34" charset="0"/>
                      </a:endParaRPr>
                    </a:p>
                    <a:p>
                      <a:pPr eaLnBrk="1" hangingPunct="1">
                        <a:buFont typeface="Arial" pitchFamily="34" charset="0"/>
                        <a:buNone/>
                      </a:pPr>
                      <a:r>
                        <a:rPr lang="en-US" sz="1800" b="0" baseline="0" dirty="0" smtClean="0">
                          <a:solidFill>
                            <a:srgbClr val="002060"/>
                          </a:solidFill>
                          <a:latin typeface="Arial" pitchFamily="34" charset="0"/>
                          <a:cs typeface="Arial" pitchFamily="34" charset="0"/>
                        </a:rPr>
                        <a:t>   </a:t>
                      </a:r>
                      <a:endParaRPr lang="en-US" sz="1800" b="0" dirty="0" smtClean="0">
                        <a:solidFill>
                          <a:srgbClr val="002060"/>
                        </a:solidFill>
                        <a:latin typeface="Arial" pitchFamily="34" charset="0"/>
                        <a:cs typeface="Arial" pitchFamily="34" charset="0"/>
                      </a:endParaRPr>
                    </a:p>
                    <a:p>
                      <a:pPr eaLnBrk="1" hangingPunct="1">
                        <a:buFont typeface="Arial" pitchFamily="34" charset="0"/>
                        <a:buChar char="•"/>
                      </a:pPr>
                      <a:r>
                        <a:rPr lang="en-US" sz="1800" b="0" dirty="0" smtClean="0">
                          <a:solidFill>
                            <a:srgbClr val="002060"/>
                          </a:solidFill>
                          <a:latin typeface="Arial" pitchFamily="34" charset="0"/>
                          <a:cs typeface="Arial" pitchFamily="34" charset="0"/>
                        </a:rPr>
                        <a:t>  To strengthen active case finding by:</a:t>
                      </a:r>
                    </a:p>
                    <a:p>
                      <a:pPr eaLnBrk="1" hangingPunct="1">
                        <a:buFont typeface="Wingdings" pitchFamily="2" charset="2"/>
                        <a:buChar char="q"/>
                      </a:pPr>
                      <a:r>
                        <a:rPr lang="en-US" sz="1800" b="0" dirty="0" smtClean="0">
                          <a:solidFill>
                            <a:srgbClr val="002060"/>
                          </a:solidFill>
                          <a:latin typeface="Arial" pitchFamily="34" charset="0"/>
                          <a:cs typeface="Arial" pitchFamily="34" charset="0"/>
                        </a:rPr>
                        <a:t> </a:t>
                      </a:r>
                      <a:r>
                        <a:rPr lang="en-US" sz="1800" b="0" baseline="0" dirty="0" smtClean="0">
                          <a:solidFill>
                            <a:srgbClr val="002060"/>
                          </a:solidFill>
                          <a:latin typeface="Arial" pitchFamily="34" charset="0"/>
                          <a:cs typeface="Arial" pitchFamily="34" charset="0"/>
                        </a:rPr>
                        <a:t>  Implementing cough questionnaire at </a:t>
                      </a:r>
                      <a:r>
                        <a:rPr lang="en-US" sz="1800" b="0" dirty="0" smtClean="0">
                          <a:solidFill>
                            <a:srgbClr val="002060"/>
                          </a:solidFill>
                          <a:latin typeface="Arial" pitchFamily="34" charset="0"/>
                          <a:cs typeface="Arial" pitchFamily="34" charset="0"/>
                        </a:rPr>
                        <a:t>both PHC and OHC. </a:t>
                      </a:r>
                    </a:p>
                    <a:p>
                      <a:pPr eaLnBrk="1" hangingPunct="1">
                        <a:buFont typeface="Wingdings" pitchFamily="2" charset="2"/>
                        <a:buChar char="q"/>
                      </a:pPr>
                      <a:r>
                        <a:rPr lang="en-US" sz="1800" b="0" dirty="0" smtClean="0">
                          <a:solidFill>
                            <a:srgbClr val="002060"/>
                          </a:solidFill>
                          <a:latin typeface="Arial" pitchFamily="34" charset="0"/>
                          <a:cs typeface="Arial" pitchFamily="34" charset="0"/>
                        </a:rPr>
                        <a:t>   investigating abnormal X-rays.</a:t>
                      </a:r>
                    </a:p>
                    <a:p>
                      <a:pPr eaLnBrk="1" hangingPunct="1">
                        <a:buFont typeface="Wingdings" pitchFamily="2" charset="2"/>
                        <a:buChar char="q"/>
                      </a:pPr>
                      <a:r>
                        <a:rPr lang="en-US" sz="1800" b="0" baseline="0" dirty="0" smtClean="0">
                          <a:solidFill>
                            <a:srgbClr val="002060"/>
                          </a:solidFill>
                          <a:latin typeface="Arial" pitchFamily="34" charset="0"/>
                          <a:cs typeface="Arial" pitchFamily="34" charset="0"/>
                        </a:rPr>
                        <a:t>   </a:t>
                      </a:r>
                      <a:r>
                        <a:rPr lang="en-US" sz="1800" b="0" dirty="0" smtClean="0">
                          <a:solidFill>
                            <a:srgbClr val="002060"/>
                          </a:solidFill>
                          <a:latin typeface="Arial" pitchFamily="34" charset="0"/>
                          <a:cs typeface="Arial" pitchFamily="34" charset="0"/>
                        </a:rPr>
                        <a:t>Implement a system that promotes TB screening</a:t>
                      </a:r>
                      <a:r>
                        <a:rPr lang="en-US" sz="1800" b="0" baseline="0" dirty="0" smtClean="0">
                          <a:solidFill>
                            <a:srgbClr val="002060"/>
                          </a:solidFill>
                          <a:latin typeface="Arial" pitchFamily="34" charset="0"/>
                          <a:cs typeface="Arial" pitchFamily="34" charset="0"/>
                        </a:rPr>
                        <a:t> </a:t>
                      </a:r>
                      <a:r>
                        <a:rPr lang="en-US" sz="1800" b="0" dirty="0" smtClean="0">
                          <a:solidFill>
                            <a:srgbClr val="002060"/>
                          </a:solidFill>
                          <a:latin typeface="Arial" pitchFamily="34" charset="0"/>
                          <a:cs typeface="Arial" pitchFamily="34" charset="0"/>
                        </a:rPr>
                        <a:t>on all patients at all</a:t>
                      </a:r>
                    </a:p>
                    <a:p>
                      <a:pPr eaLnBrk="1" hangingPunct="1">
                        <a:buFont typeface="Wingdings" pitchFamily="2" charset="2"/>
                        <a:buNone/>
                      </a:pPr>
                      <a:r>
                        <a:rPr lang="en-US" sz="1800" b="0" dirty="0" smtClean="0">
                          <a:solidFill>
                            <a:srgbClr val="002060"/>
                          </a:solidFill>
                          <a:latin typeface="Arial" pitchFamily="34" charset="0"/>
                          <a:cs typeface="Arial" pitchFamily="34" charset="0"/>
                        </a:rPr>
                        <a:t>      points of interface or consultations with health professional).</a:t>
                      </a:r>
                      <a:r>
                        <a:rPr lang="en-US" sz="1800" b="0" i="1" dirty="0" smtClean="0">
                          <a:solidFill>
                            <a:srgbClr val="002060"/>
                          </a:solidFill>
                          <a:latin typeface="Arial" pitchFamily="34" charset="0"/>
                          <a:cs typeface="Arial" pitchFamily="34" charset="0"/>
                        </a:rPr>
                        <a:t> </a:t>
                      </a:r>
                      <a:endParaRPr lang="en-US" sz="1800" b="0" dirty="0" smtClean="0">
                        <a:solidFill>
                          <a:srgbClr val="002060"/>
                        </a:solidFill>
                        <a:latin typeface="Arial" pitchFamily="34" charset="0"/>
                        <a:cs typeface="Arial" pitchFamily="34" charset="0"/>
                      </a:endParaRPr>
                    </a:p>
                    <a:p>
                      <a:endParaRPr lang="en-US" b="0" dirty="0">
                        <a:solidFill>
                          <a:schemeClr val="bg1"/>
                        </a:solidFill>
                        <a:latin typeface="+mn-lt"/>
                      </a:endParaRPr>
                    </a:p>
                  </a:txBody>
                  <a:tcPr/>
                </a:tc>
              </a:tr>
            </a:tbl>
          </a:graphicData>
        </a:graphic>
      </p:graphicFrame>
      <p:sp>
        <p:nvSpPr>
          <p:cNvPr id="12" name="Text Placeholder 2"/>
          <p:cNvSpPr txBox="1">
            <a:spLocks/>
          </p:cNvSpPr>
          <p:nvPr/>
        </p:nvSpPr>
        <p:spPr>
          <a:xfrm>
            <a:off x="142844" y="642918"/>
            <a:ext cx="9001156" cy="428610"/>
          </a:xfrm>
          <a:prstGeom prst="rect">
            <a:avLst/>
          </a:prstGeom>
        </p:spPr>
        <p:txBody>
          <a:bodyPr/>
          <a:lstStyle/>
          <a:p>
            <a:pPr marL="342900" lvl="0" indent="-342900">
              <a:spcBef>
                <a:spcPct val="20000"/>
              </a:spcBef>
              <a:defRPr/>
            </a:pPr>
            <a:r>
              <a:rPr lang="en-US" b="1" dirty="0" smtClean="0">
                <a:solidFill>
                  <a:schemeClr val="tx1">
                    <a:lumMod val="50000"/>
                    <a:lumOff val="50000"/>
                  </a:schemeClr>
                </a:solidFill>
                <a:cs typeface="Times New Roman" pitchFamily="18" charset="0"/>
              </a:rPr>
              <a:t>TB task Team approved the report with the following recommendations:</a:t>
            </a:r>
            <a:endParaRPr kumimoji="0" lang="en-ZA" b="1" i="0" u="none" strike="noStrike" kern="1200" cap="none" spc="0" normalizeH="0" baseline="0" noProof="0" dirty="0">
              <a:ln>
                <a:noFill/>
              </a:ln>
              <a:solidFill>
                <a:schemeClr val="tx1">
                  <a:lumMod val="50000"/>
                  <a:lumOff val="50000"/>
                </a:schemeClr>
              </a:solidFill>
              <a:effectLst/>
              <a:uLnTx/>
              <a:uFillTx/>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71604" y="6072206"/>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357290" y="6000768"/>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357290" y="6500834"/>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2400" b="1" noProof="0" dirty="0" smtClean="0">
                <a:latin typeface="Arial" pitchFamily="34" charset="0"/>
                <a:ea typeface="+mj-ea"/>
                <a:cs typeface="Arial" pitchFamily="34" charset="0"/>
              </a:rPr>
              <a:t>TB Task Team Recommendations </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0" name="Table 9"/>
          <p:cNvGraphicFramePr>
            <a:graphicFrameLocks noGrp="1"/>
          </p:cNvGraphicFramePr>
          <p:nvPr/>
        </p:nvGraphicFramePr>
        <p:xfrm>
          <a:off x="642910" y="1071546"/>
          <a:ext cx="7560840" cy="4714908"/>
        </p:xfrm>
        <a:graphic>
          <a:graphicData uri="http://schemas.openxmlformats.org/drawingml/2006/table">
            <a:tbl>
              <a:tblPr firstRow="1" bandRow="1">
                <a:tableStyleId>{5C22544A-7EE6-4342-B048-85BDC9FD1C3A}</a:tableStyleId>
              </a:tblPr>
              <a:tblGrid>
                <a:gridCol w="7560840"/>
              </a:tblGrid>
              <a:tr h="819178">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80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                Establish and maintain a TB Interest Group</a:t>
                      </a:r>
                    </a:p>
                    <a:p>
                      <a:pPr eaLnBrk="1" hangingPunct="1">
                        <a:buFont typeface="Arial" pitchFamily="34" charset="0"/>
                        <a:buNone/>
                      </a:pPr>
                      <a:endParaRPr lang="en-US" b="1" dirty="0">
                        <a:solidFill>
                          <a:schemeClr val="bg1"/>
                        </a:solidFill>
                        <a:latin typeface="+mn-lt"/>
                      </a:endParaRPr>
                    </a:p>
                  </a:txBody>
                  <a:tcPr/>
                </a:tc>
              </a:tr>
              <a:tr h="3895730">
                <a:tc>
                  <a:txBody>
                    <a:bodyPr/>
                    <a:lstStyle/>
                    <a:p>
                      <a:pPr eaLnBrk="1" hangingPunct="1">
                        <a:buFont typeface="Arial" pitchFamily="34" charset="0"/>
                        <a:buNone/>
                      </a:pPr>
                      <a:endParaRPr lang="en-US" sz="1800" b="0" dirty="0" smtClean="0">
                        <a:solidFill>
                          <a:srgbClr val="002060"/>
                        </a:solidFill>
                        <a:latin typeface="+mn-lt"/>
                        <a:cs typeface="Times New Roman" pitchFamily="18" charset="0"/>
                      </a:endParaRP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Policies (employees reps involvement, contractors etc)</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Maintenance of TB registers.</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Mortality Meeting	</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Intensive case finding strategy</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Referral system</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endParaRPr>
                    </a:p>
                    <a:p>
                      <a:pPr marL="457200" marR="0" lvl="0" indent="-457200"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HPC to lead the following:</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MOUs with the NDoH</a:t>
                      </a:r>
                    </a:p>
                    <a:p>
                      <a:pPr marL="457200" marR="0" lvl="0" indent="-457200"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18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Access to Electronic TB Register</a:t>
                      </a:r>
                      <a:endParaRPr lang="en-US" sz="1800" b="0" i="0" dirty="0">
                        <a:solidFill>
                          <a:schemeClr val="bg1"/>
                        </a:solidFill>
                        <a:latin typeface="Arial" pitchFamily="34" charset="0"/>
                        <a:cs typeface="Arial" pitchFamily="34" charset="0"/>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24" name="Text Placeholder 2"/>
          <p:cNvSpPr txBox="1">
            <a:spLocks/>
          </p:cNvSpPr>
          <p:nvPr/>
        </p:nvSpPr>
        <p:spPr>
          <a:xfrm>
            <a:off x="71406" y="500042"/>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pic>
        <p:nvPicPr>
          <p:cNvPr id="19" name="Picture 16" descr="interrogacon 4"/>
          <p:cNvPicPr>
            <a:picLocks noChangeAspect="1" noChangeArrowheads="1"/>
          </p:cNvPicPr>
          <p:nvPr/>
        </p:nvPicPr>
        <p:blipFill>
          <a:blip r:embed="rId3" cstate="print">
            <a:duotone>
              <a:prstClr val="black"/>
              <a:schemeClr val="bg2">
                <a:lumMod val="75000"/>
                <a:tint val="45000"/>
                <a:satMod val="400000"/>
              </a:schemeClr>
            </a:duotone>
            <a:extLst>
              <a:ext uri="{28A0092B-C50C-407E-A947-70E740481C1C}">
                <a14:useLocalDpi xmlns:a14="http://schemas.microsoft.com/office/drawing/2010/main" val="0"/>
              </a:ext>
            </a:extLst>
          </a:blip>
          <a:srcRect l="4591" t="8268" r="33132" b="26476"/>
          <a:stretch>
            <a:fillRect/>
          </a:stretch>
        </p:blipFill>
        <p:spPr bwMode="auto">
          <a:xfrm>
            <a:off x="5638800" y="0"/>
            <a:ext cx="3505200" cy="55255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4"/>
          <p:cNvSpPr txBox="1">
            <a:spLocks/>
          </p:cNvSpPr>
          <p:nvPr/>
        </p:nvSpPr>
        <p:spPr>
          <a:xfrm>
            <a:off x="1643042" y="2571744"/>
            <a:ext cx="3810000" cy="685800"/>
          </a:xfrm>
          <a:prstGeom prst="rect">
            <a:avLst/>
          </a:prstGeom>
        </p:spPr>
        <p:txBody>
          <a:bodyPr/>
          <a:lstStyle/>
          <a:p>
            <a:pPr marL="342900" indent="-342900" algn="ctr">
              <a:spcBef>
                <a:spcPct val="20000"/>
              </a:spcBef>
              <a:defRPr/>
            </a:pPr>
            <a:r>
              <a:rPr lang="en-US" sz="4400" b="1" dirty="0" smtClean="0">
                <a:solidFill>
                  <a:schemeClr val="bg2">
                    <a:lumMod val="25000"/>
                  </a:schemeClr>
                </a:solidFill>
              </a:rPr>
              <a:t>t h a n k    y o u</a:t>
            </a:r>
          </a:p>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ZA" sz="4400" b="1" i="0" u="none" strike="noStrike" kern="1200" cap="none" spc="0" normalizeH="0" baseline="0" noProof="0" dirty="0" smtClean="0">
              <a:ln>
                <a:noFill/>
              </a:ln>
              <a:solidFill>
                <a:schemeClr val="bg2">
                  <a:lumMod val="25000"/>
                </a:schemeClr>
              </a:solidFill>
              <a:effectLst>
                <a:outerShdw blurRad="38100" dist="38100" dir="2700000" algn="tl">
                  <a:srgbClr val="000000">
                    <a:alpha val="43137"/>
                  </a:srgbClr>
                </a:outerShdw>
              </a:effectLst>
              <a:uLnTx/>
              <a:uFillTx/>
              <a:latin typeface="Arial" pitchFamily="34" charset="0"/>
              <a:cs typeface="Arial" pitchFamily="34" charset="0"/>
            </a:endParaRPr>
          </a:p>
        </p:txBody>
      </p:sp>
      <p:pic>
        <p:nvPicPr>
          <p:cNvPr id="1026" name="Picture 2"/>
          <p:cNvPicPr>
            <a:picLocks noChangeAspect="1" noChangeArrowheads="1"/>
          </p:cNvPicPr>
          <p:nvPr/>
        </p:nvPicPr>
        <p:blipFill>
          <a:blip r:embed="rId4" cstate="print"/>
          <a:srcRect/>
          <a:stretch>
            <a:fillRect/>
          </a:stretch>
        </p:blipFill>
        <p:spPr bwMode="auto">
          <a:xfrm>
            <a:off x="0" y="357166"/>
            <a:ext cx="3779837" cy="2163763"/>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cstate="print"/>
          <a:srcRect/>
          <a:stretch>
            <a:fillRect/>
          </a:stretch>
        </p:blipFill>
        <p:spPr bwMode="auto">
          <a:xfrm>
            <a:off x="3357554" y="428604"/>
            <a:ext cx="3627437" cy="2578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cstate="print"/>
          <a:srcRect/>
          <a:stretch>
            <a:fillRect/>
          </a:stretch>
        </p:blipFill>
        <p:spPr bwMode="auto">
          <a:xfrm>
            <a:off x="3643306" y="3071810"/>
            <a:ext cx="3779837" cy="2170113"/>
          </a:xfrm>
          <a:prstGeom prst="rect">
            <a:avLst/>
          </a:prstGeom>
          <a:noFill/>
          <a:ln w="9525">
            <a:noFill/>
            <a:miter lim="800000"/>
            <a:headEnd/>
            <a:tailEnd/>
          </a:ln>
          <a:effectLst/>
        </p:spPr>
      </p:pic>
      <p:pic>
        <p:nvPicPr>
          <p:cNvPr id="1029" name="Picture 5"/>
          <p:cNvPicPr>
            <a:picLocks noChangeAspect="1" noChangeArrowheads="1"/>
          </p:cNvPicPr>
          <p:nvPr/>
        </p:nvPicPr>
        <p:blipFill>
          <a:blip r:embed="rId7" cstate="print"/>
          <a:srcRect/>
          <a:stretch>
            <a:fillRect/>
          </a:stretch>
        </p:blipFill>
        <p:spPr bwMode="auto">
          <a:xfrm>
            <a:off x="0" y="3857628"/>
            <a:ext cx="3871913" cy="1090613"/>
          </a:xfrm>
          <a:prstGeom prst="rect">
            <a:avLst/>
          </a:prstGeom>
          <a:noFill/>
          <a:ln w="9525">
            <a:noFill/>
            <a:miter lim="800000"/>
            <a:headEnd/>
            <a:tailEnd/>
          </a:ln>
          <a:effectLst/>
        </p:spPr>
      </p:pic>
      <p:sp>
        <p:nvSpPr>
          <p:cNvPr id="29" name="TextBox 28"/>
          <p:cNvSpPr txBox="1"/>
          <p:nvPr/>
        </p:nvSpPr>
        <p:spPr>
          <a:xfrm>
            <a:off x="1216266" y="5886264"/>
            <a:ext cx="6327534" cy="615553"/>
          </a:xfrm>
          <a:prstGeom prst="rect">
            <a:avLst/>
          </a:prstGeom>
          <a:noFill/>
        </p:spPr>
        <p:txBody>
          <a:bodyPr wrap="square" rtlCol="0">
            <a:spAutoFit/>
          </a:bodyPr>
          <a:lstStyle/>
          <a:p>
            <a:pPr algn="ctr"/>
            <a:r>
              <a:rPr lang="en-US" sz="2000" b="1" dirty="0" smtClean="0">
                <a:solidFill>
                  <a:schemeClr val="tx1">
                    <a:lumMod val="65000"/>
                    <a:lumOff val="35000"/>
                  </a:schemeClr>
                </a:solidFill>
                <a:latin typeface="Times New Roman" pitchFamily="18" charset="0"/>
                <a:cs typeface="Times New Roman" pitchFamily="18" charset="0"/>
              </a:rPr>
              <a:t>CHAMBER OF MINES OF SOUTH AFRICA</a:t>
            </a:r>
          </a:p>
          <a:p>
            <a:pPr algn="ctr"/>
            <a:r>
              <a:rPr lang="en-US" sz="1400" i="1" dirty="0" smtClean="0">
                <a:solidFill>
                  <a:schemeClr val="tx1">
                    <a:lumMod val="65000"/>
                    <a:lumOff val="35000"/>
                  </a:schemeClr>
                </a:solidFill>
                <a:latin typeface="Times New Roman" pitchFamily="18" charset="0"/>
                <a:cs typeface="Times New Roman" pitchFamily="18" charset="0"/>
              </a:rPr>
              <a:t>Putting South Africa First</a:t>
            </a:r>
            <a:endParaRPr lang="en-US" sz="1400" b="1" i="1" dirty="0">
              <a:solidFill>
                <a:schemeClr val="tx1">
                  <a:lumMod val="65000"/>
                  <a:lumOff val="35000"/>
                </a:schemeClr>
              </a:solidFill>
            </a:endParaRPr>
          </a:p>
        </p:txBody>
      </p:sp>
      <p:pic>
        <p:nvPicPr>
          <p:cNvPr id="30" name="Picture 7" descr="cmlogoDE copy"/>
          <p:cNvPicPr>
            <a:picLocks noChangeAspect="1" noChangeArrowheads="1"/>
          </p:cNvPicPr>
          <p:nvPr/>
        </p:nvPicPr>
        <p:blipFill>
          <a:blip r:embed="rId8" cstate="screen">
            <a:biLevel thresh="50000"/>
          </a:blip>
          <a:srcRect/>
          <a:stretch>
            <a:fillRect/>
          </a:stretch>
        </p:blipFill>
        <p:spPr bwMode="auto">
          <a:xfrm>
            <a:off x="428596" y="5929330"/>
            <a:ext cx="1039301" cy="642942"/>
          </a:xfrm>
          <a:prstGeom prst="rect">
            <a:avLst/>
          </a:prstGeom>
          <a:noFill/>
          <a:ln w="9525">
            <a:noFill/>
            <a:miter lim="800000"/>
            <a:headEnd/>
            <a:tailEnd/>
          </a:ln>
          <a:effectLst/>
        </p:spPr>
      </p:pic>
      <p:cxnSp>
        <p:nvCxnSpPr>
          <p:cNvPr id="31" name="Straight Connector 30"/>
          <p:cNvCxnSpPr/>
          <p:nvPr/>
        </p:nvCxnSpPr>
        <p:spPr>
          <a:xfrm>
            <a:off x="1214414" y="5713412"/>
            <a:ext cx="7786742" cy="1588"/>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2" presetClass="entr" presetSubtype="9"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1000" fill="hold"/>
                                        <p:tgtEl>
                                          <p:spTgt spid="1026"/>
                                        </p:tgtEl>
                                        <p:attrNameLst>
                                          <p:attrName>ppt_x</p:attrName>
                                        </p:attrNameLst>
                                      </p:cBhvr>
                                      <p:tavLst>
                                        <p:tav tm="0">
                                          <p:val>
                                            <p:strVal val="0-#ppt_w/2"/>
                                          </p:val>
                                        </p:tav>
                                        <p:tav tm="100000">
                                          <p:val>
                                            <p:strVal val="#ppt_x"/>
                                          </p:val>
                                        </p:tav>
                                      </p:tavLst>
                                    </p:anim>
                                    <p:anim calcmode="lin" valueType="num">
                                      <p:cBhvr additive="base">
                                        <p:cTn id="14" dur="1000" fill="hold"/>
                                        <p:tgtEl>
                                          <p:spTgt spid="1026"/>
                                        </p:tgtEl>
                                        <p:attrNameLst>
                                          <p:attrName>ppt_y</p:attrName>
                                        </p:attrNameLst>
                                      </p:cBhvr>
                                      <p:tavLst>
                                        <p:tav tm="0">
                                          <p:val>
                                            <p:strVal val="0-#ppt_h/2"/>
                                          </p:val>
                                        </p:tav>
                                        <p:tav tm="100000">
                                          <p:val>
                                            <p:strVal val="#ppt_y"/>
                                          </p:val>
                                        </p:tav>
                                      </p:tavLst>
                                    </p:anim>
                                  </p:childTnLst>
                                </p:cTn>
                              </p:par>
                            </p:childTnLst>
                          </p:cTn>
                        </p:par>
                        <p:par>
                          <p:cTn id="15" fill="hold">
                            <p:stCondLst>
                              <p:cond delay="2000"/>
                            </p:stCondLst>
                            <p:childTnLst>
                              <p:par>
                                <p:cTn id="16" presetID="51" presetClass="entr" presetSubtype="0" fill="hold" nodeType="after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fade">
                                      <p:cBhvr>
                                        <p:cTn id="18" dur="770" decel="100000"/>
                                        <p:tgtEl>
                                          <p:spTgt spid="1028"/>
                                        </p:tgtEl>
                                      </p:cBhvr>
                                    </p:animEffect>
                                    <p:animScale>
                                      <p:cBhvr>
                                        <p:cTn id="19" dur="770" decel="100000"/>
                                        <p:tgtEl>
                                          <p:spTgt spid="1028"/>
                                        </p:tgtEl>
                                      </p:cBhvr>
                                      <p:from x="10000" y="10000"/>
                                      <p:to x="200000" y="450000"/>
                                    </p:animScale>
                                    <p:animScale>
                                      <p:cBhvr>
                                        <p:cTn id="20" dur="1230" accel="100000" fill="hold">
                                          <p:stCondLst>
                                            <p:cond delay="770"/>
                                          </p:stCondLst>
                                        </p:cTn>
                                        <p:tgtEl>
                                          <p:spTgt spid="1028"/>
                                        </p:tgtEl>
                                      </p:cBhvr>
                                      <p:from x="200000" y="450000"/>
                                      <p:to x="100000" y="100000"/>
                                    </p:animScale>
                                    <p:set>
                                      <p:cBhvr>
                                        <p:cTn id="21" dur="770" fill="hold"/>
                                        <p:tgtEl>
                                          <p:spTgt spid="1028"/>
                                        </p:tgtEl>
                                        <p:attrNameLst>
                                          <p:attrName>ppt_x</p:attrName>
                                        </p:attrNameLst>
                                      </p:cBhvr>
                                      <p:to>
                                        <p:strVal val="(0.5)"/>
                                      </p:to>
                                    </p:set>
                                    <p:anim from="(0.5)" to="(#ppt_x)" calcmode="lin" valueType="num">
                                      <p:cBhvr>
                                        <p:cTn id="22" dur="1230" accel="100000" fill="hold">
                                          <p:stCondLst>
                                            <p:cond delay="770"/>
                                          </p:stCondLst>
                                        </p:cTn>
                                        <p:tgtEl>
                                          <p:spTgt spid="1028"/>
                                        </p:tgtEl>
                                        <p:attrNameLst>
                                          <p:attrName>ppt_x</p:attrName>
                                        </p:attrNameLst>
                                      </p:cBhvr>
                                    </p:anim>
                                    <p:set>
                                      <p:cBhvr>
                                        <p:cTn id="23" dur="770" fill="hold"/>
                                        <p:tgtEl>
                                          <p:spTgt spid="1028"/>
                                        </p:tgtEl>
                                        <p:attrNameLst>
                                          <p:attrName>ppt_y</p:attrName>
                                        </p:attrNameLst>
                                      </p:cBhvr>
                                      <p:to>
                                        <p:strVal val="(#ppt_y+0.4)"/>
                                      </p:to>
                                    </p:set>
                                    <p:anim from="(#ppt_y+0.4)" to="(#ppt_y)" calcmode="lin" valueType="num">
                                      <p:cBhvr>
                                        <p:cTn id="24" dur="1230" accel="100000" fill="hold">
                                          <p:stCondLst>
                                            <p:cond delay="770"/>
                                          </p:stCondLst>
                                        </p:cTn>
                                        <p:tgtEl>
                                          <p:spTgt spid="1028"/>
                                        </p:tgtEl>
                                        <p:attrNameLst>
                                          <p:attrName>ppt_y</p:attrName>
                                        </p:attrNameLst>
                                      </p:cBhvr>
                                    </p:anim>
                                  </p:childTnLst>
                                </p:cTn>
                              </p:par>
                            </p:childTnLst>
                          </p:cTn>
                        </p:par>
                        <p:par>
                          <p:cTn id="25" fill="hold">
                            <p:stCondLst>
                              <p:cond delay="4000"/>
                            </p:stCondLst>
                            <p:childTnLst>
                              <p:par>
                                <p:cTn id="26" presetID="19" presetClass="entr" presetSubtype="10" fill="hold" nodeType="afterEffect">
                                  <p:stCondLst>
                                    <p:cond delay="0"/>
                                  </p:stCondLst>
                                  <p:childTnLst>
                                    <p:set>
                                      <p:cBhvr>
                                        <p:cTn id="27" dur="1" fill="hold">
                                          <p:stCondLst>
                                            <p:cond delay="0"/>
                                          </p:stCondLst>
                                        </p:cTn>
                                        <p:tgtEl>
                                          <p:spTgt spid="1027"/>
                                        </p:tgtEl>
                                        <p:attrNameLst>
                                          <p:attrName>style.visibility</p:attrName>
                                        </p:attrNameLst>
                                      </p:cBhvr>
                                      <p:to>
                                        <p:strVal val="visible"/>
                                      </p:to>
                                    </p:set>
                                    <p:anim calcmode="lin" valueType="num">
                                      <p:cBhvr>
                                        <p:cTn id="28" dur="5000" fill="hold"/>
                                        <p:tgtEl>
                                          <p:spTgt spid="1027"/>
                                        </p:tgtEl>
                                        <p:attrNameLst>
                                          <p:attrName>ppt_w</p:attrName>
                                        </p:attrNameLst>
                                      </p:cBhvr>
                                      <p:tavLst>
                                        <p:tav tm="0" fmla="#ppt_w*sin(2.5*pi*$)">
                                          <p:val>
                                            <p:fltVal val="0"/>
                                          </p:val>
                                        </p:tav>
                                        <p:tav tm="100000">
                                          <p:val>
                                            <p:fltVal val="1"/>
                                          </p:val>
                                        </p:tav>
                                      </p:tavLst>
                                    </p:anim>
                                    <p:anim calcmode="lin" valueType="num">
                                      <p:cBhvr>
                                        <p:cTn id="29" dur="5000" fill="hold"/>
                                        <p:tgtEl>
                                          <p:spTgt spid="1027"/>
                                        </p:tgtEl>
                                        <p:attrNameLst>
                                          <p:attrName>ppt_h</p:attrName>
                                        </p:attrNameLst>
                                      </p:cBhvr>
                                      <p:tavLst>
                                        <p:tav tm="0">
                                          <p:val>
                                            <p:strVal val="#ppt_h"/>
                                          </p:val>
                                        </p:tav>
                                        <p:tav tm="100000">
                                          <p:val>
                                            <p:strVal val="#ppt_h"/>
                                          </p:val>
                                        </p:tav>
                                      </p:tavLst>
                                    </p:anim>
                                  </p:childTnLst>
                                </p:cTn>
                              </p:par>
                            </p:childTnLst>
                          </p:cTn>
                        </p:par>
                        <p:par>
                          <p:cTn id="30" fill="hold">
                            <p:stCondLst>
                              <p:cond delay="9000"/>
                            </p:stCondLst>
                            <p:childTnLst>
                              <p:par>
                                <p:cTn id="31" presetID="2" presetClass="entr" presetSubtype="8" fill="hold" nodeType="afterEffect">
                                  <p:stCondLst>
                                    <p:cond delay="0"/>
                                  </p:stCondLst>
                                  <p:childTnLst>
                                    <p:set>
                                      <p:cBhvr>
                                        <p:cTn id="32" dur="1" fill="hold">
                                          <p:stCondLst>
                                            <p:cond delay="0"/>
                                          </p:stCondLst>
                                        </p:cTn>
                                        <p:tgtEl>
                                          <p:spTgt spid="1029"/>
                                        </p:tgtEl>
                                        <p:attrNameLst>
                                          <p:attrName>style.visibility</p:attrName>
                                        </p:attrNameLst>
                                      </p:cBhvr>
                                      <p:to>
                                        <p:strVal val="visible"/>
                                      </p:to>
                                    </p:set>
                                    <p:anim calcmode="lin" valueType="num">
                                      <p:cBhvr additive="base">
                                        <p:cTn id="33" dur="500" fill="hold"/>
                                        <p:tgtEl>
                                          <p:spTgt spid="1029"/>
                                        </p:tgtEl>
                                        <p:attrNameLst>
                                          <p:attrName>ppt_x</p:attrName>
                                        </p:attrNameLst>
                                      </p:cBhvr>
                                      <p:tavLst>
                                        <p:tav tm="0">
                                          <p:val>
                                            <p:strVal val="0-#ppt_w/2"/>
                                          </p:val>
                                        </p:tav>
                                        <p:tav tm="100000">
                                          <p:val>
                                            <p:strVal val="#ppt_x"/>
                                          </p:val>
                                        </p:tav>
                                      </p:tavLst>
                                    </p:anim>
                                    <p:anim calcmode="lin" valueType="num">
                                      <p:cBhvr additive="base">
                                        <p:cTn id="34" dur="500" fill="hold"/>
                                        <p:tgtEl>
                                          <p:spTgt spid="10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Outline</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59" name="Rectangle 58"/>
          <p:cNvSpPr/>
          <p:nvPr/>
        </p:nvSpPr>
        <p:spPr bwMode="auto">
          <a:xfrm>
            <a:off x="1255730" y="980728"/>
            <a:ext cx="6019800" cy="1800200"/>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0" name="Rektangel 76"/>
          <p:cNvSpPr>
            <a:spLocks noChangeArrowheads="1"/>
          </p:cNvSpPr>
          <p:nvPr/>
        </p:nvSpPr>
        <p:spPr bwMode="auto">
          <a:xfrm>
            <a:off x="1398588" y="952899"/>
            <a:ext cx="5718175" cy="1754326"/>
          </a:xfrm>
          <a:prstGeom prst="rect">
            <a:avLst/>
          </a:prstGeom>
          <a:noFill/>
          <a:ln w="9525">
            <a:noFill/>
            <a:miter lim="800000"/>
            <a:headEnd/>
            <a:tailEnd/>
          </a:ln>
        </p:spPr>
        <p:txBody>
          <a:bodyPr anchor="ctr" anchorCtr="0">
            <a:spAutoFit/>
          </a:bodyPr>
          <a:lstStyle/>
          <a:p>
            <a:r>
              <a:rPr lang="en-US" sz="2400" dirty="0" smtClean="0"/>
              <a:t>Introduction</a:t>
            </a:r>
          </a:p>
          <a:p>
            <a:pPr>
              <a:buFont typeface="Arial" pitchFamily="34" charset="0"/>
              <a:buChar char="•"/>
            </a:pPr>
            <a:r>
              <a:rPr lang="en-US" sz="2400" dirty="0" smtClean="0"/>
              <a:t> </a:t>
            </a:r>
            <a:r>
              <a:rPr lang="en-US" sz="2000" dirty="0" smtClean="0"/>
              <a:t>Background</a:t>
            </a:r>
          </a:p>
          <a:p>
            <a:pPr>
              <a:buFont typeface="Arial" pitchFamily="34" charset="0"/>
              <a:buChar char="•"/>
            </a:pPr>
            <a:r>
              <a:rPr lang="en-US" sz="2000" dirty="0" smtClean="0"/>
              <a:t> Problem statement</a:t>
            </a:r>
          </a:p>
          <a:p>
            <a:pPr>
              <a:buFont typeface="Arial" pitchFamily="34" charset="0"/>
              <a:buChar char="•"/>
            </a:pPr>
            <a:r>
              <a:rPr lang="en-US" sz="2000" dirty="0" smtClean="0"/>
              <a:t> Aims and objectives</a:t>
            </a:r>
          </a:p>
          <a:p>
            <a:pPr>
              <a:buFont typeface="Arial" pitchFamily="34" charset="0"/>
              <a:buChar char="•"/>
            </a:pPr>
            <a:r>
              <a:rPr lang="en-US" sz="2000" dirty="0" smtClean="0"/>
              <a:t> Methodology</a:t>
            </a:r>
          </a:p>
        </p:txBody>
      </p:sp>
      <p:grpSp>
        <p:nvGrpSpPr>
          <p:cNvPr id="2" name="Group 96"/>
          <p:cNvGrpSpPr>
            <a:grpSpLocks/>
          </p:cNvGrpSpPr>
          <p:nvPr/>
        </p:nvGrpSpPr>
        <p:grpSpPr bwMode="auto">
          <a:xfrm>
            <a:off x="6660232" y="1396846"/>
            <a:ext cx="1008112" cy="952034"/>
            <a:chOff x="1016388" y="754824"/>
            <a:chExt cx="731924" cy="731924"/>
          </a:xfrm>
        </p:grpSpPr>
        <p:grpSp>
          <p:nvGrpSpPr>
            <p:cNvPr id="3" name="Group 51"/>
            <p:cNvGrpSpPr>
              <a:grpSpLocks/>
            </p:cNvGrpSpPr>
            <p:nvPr/>
          </p:nvGrpSpPr>
          <p:grpSpPr bwMode="auto">
            <a:xfrm>
              <a:off x="1016388" y="754824"/>
              <a:ext cx="731924" cy="731924"/>
              <a:chOff x="1704975" y="1095375"/>
              <a:chExt cx="1514475" cy="1514475"/>
            </a:xfrm>
          </p:grpSpPr>
          <p:sp>
            <p:nvSpPr>
              <p:cNvPr id="64" name="Oval 63"/>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65"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63"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1</a:t>
              </a:r>
              <a:endParaRPr lang="en-US" sz="4000" dirty="0">
                <a:solidFill>
                  <a:schemeClr val="bg1"/>
                </a:solidFill>
                <a:latin typeface="Calibri" pitchFamily="-108" charset="0"/>
              </a:endParaRPr>
            </a:p>
          </p:txBody>
        </p:sp>
      </p:grpSp>
      <p:sp>
        <p:nvSpPr>
          <p:cNvPr id="30" name="Rectangle 29"/>
          <p:cNvSpPr/>
          <p:nvPr/>
        </p:nvSpPr>
        <p:spPr bwMode="auto">
          <a:xfrm>
            <a:off x="1259632" y="2924944"/>
            <a:ext cx="6019800" cy="1224136"/>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Rektangel 76"/>
          <p:cNvSpPr>
            <a:spLocks noChangeArrowheads="1"/>
          </p:cNvSpPr>
          <p:nvPr/>
        </p:nvSpPr>
        <p:spPr bwMode="auto">
          <a:xfrm>
            <a:off x="1402490" y="3255413"/>
            <a:ext cx="5718175" cy="461665"/>
          </a:xfrm>
          <a:prstGeom prst="rect">
            <a:avLst/>
          </a:prstGeom>
          <a:noFill/>
          <a:ln w="9525">
            <a:noFill/>
            <a:miter lim="800000"/>
            <a:headEnd/>
            <a:tailEnd/>
          </a:ln>
        </p:spPr>
        <p:txBody>
          <a:bodyPr anchor="ctr" anchorCtr="0">
            <a:spAutoFit/>
          </a:bodyPr>
          <a:lstStyle/>
          <a:p>
            <a:r>
              <a:rPr lang="en-US" sz="2400" dirty="0" smtClean="0"/>
              <a:t>TB Audit Findings</a:t>
            </a:r>
          </a:p>
        </p:txBody>
      </p:sp>
      <p:grpSp>
        <p:nvGrpSpPr>
          <p:cNvPr id="7" name="Group 96"/>
          <p:cNvGrpSpPr>
            <a:grpSpLocks/>
          </p:cNvGrpSpPr>
          <p:nvPr/>
        </p:nvGrpSpPr>
        <p:grpSpPr bwMode="auto">
          <a:xfrm>
            <a:off x="6664134" y="3053030"/>
            <a:ext cx="1008112" cy="952034"/>
            <a:chOff x="1016388" y="754824"/>
            <a:chExt cx="731924" cy="731924"/>
          </a:xfrm>
        </p:grpSpPr>
        <p:grpSp>
          <p:nvGrpSpPr>
            <p:cNvPr id="10" name="Group 51"/>
            <p:cNvGrpSpPr>
              <a:grpSpLocks/>
            </p:cNvGrpSpPr>
            <p:nvPr/>
          </p:nvGrpSpPr>
          <p:grpSpPr bwMode="auto">
            <a:xfrm>
              <a:off x="1016388" y="754824"/>
              <a:ext cx="731924" cy="731924"/>
              <a:chOff x="1704975" y="1095375"/>
              <a:chExt cx="1514475" cy="1514475"/>
            </a:xfrm>
          </p:grpSpPr>
          <p:sp>
            <p:nvSpPr>
              <p:cNvPr id="35" name="Oval 34"/>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36"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34"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2</a:t>
              </a:r>
              <a:endParaRPr lang="en-US" sz="4000" dirty="0">
                <a:solidFill>
                  <a:schemeClr val="bg1"/>
                </a:solidFill>
                <a:latin typeface="Calibri" pitchFamily="-108" charset="0"/>
              </a:endParaRPr>
            </a:p>
          </p:txBody>
        </p:sp>
      </p:grpSp>
      <p:sp>
        <p:nvSpPr>
          <p:cNvPr id="37" name="Rectangle 36"/>
          <p:cNvSpPr/>
          <p:nvPr/>
        </p:nvSpPr>
        <p:spPr bwMode="auto">
          <a:xfrm>
            <a:off x="1259632" y="4293096"/>
            <a:ext cx="6019800" cy="1224136"/>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Rektangel 76"/>
          <p:cNvSpPr>
            <a:spLocks noChangeArrowheads="1"/>
          </p:cNvSpPr>
          <p:nvPr/>
        </p:nvSpPr>
        <p:spPr bwMode="auto">
          <a:xfrm>
            <a:off x="1402490" y="4623565"/>
            <a:ext cx="5718175" cy="461665"/>
          </a:xfrm>
          <a:prstGeom prst="rect">
            <a:avLst/>
          </a:prstGeom>
          <a:noFill/>
          <a:ln w="9525">
            <a:noFill/>
            <a:miter lim="800000"/>
            <a:headEnd/>
            <a:tailEnd/>
          </a:ln>
        </p:spPr>
        <p:txBody>
          <a:bodyPr anchor="ctr" anchorCtr="0">
            <a:spAutoFit/>
          </a:bodyPr>
          <a:lstStyle/>
          <a:p>
            <a:r>
              <a:rPr lang="en-US" sz="2400" dirty="0" smtClean="0"/>
              <a:t>Proposed way forward</a:t>
            </a:r>
          </a:p>
        </p:txBody>
      </p:sp>
      <p:grpSp>
        <p:nvGrpSpPr>
          <p:cNvPr id="11" name="Group 96"/>
          <p:cNvGrpSpPr>
            <a:grpSpLocks/>
          </p:cNvGrpSpPr>
          <p:nvPr/>
        </p:nvGrpSpPr>
        <p:grpSpPr bwMode="auto">
          <a:xfrm>
            <a:off x="6664134" y="4421182"/>
            <a:ext cx="1008112" cy="952034"/>
            <a:chOff x="1016388" y="754824"/>
            <a:chExt cx="731924" cy="731924"/>
          </a:xfrm>
        </p:grpSpPr>
        <p:grpSp>
          <p:nvGrpSpPr>
            <p:cNvPr id="12" name="Group 51"/>
            <p:cNvGrpSpPr>
              <a:grpSpLocks/>
            </p:cNvGrpSpPr>
            <p:nvPr/>
          </p:nvGrpSpPr>
          <p:grpSpPr bwMode="auto">
            <a:xfrm>
              <a:off x="1016388" y="754824"/>
              <a:ext cx="731924" cy="731924"/>
              <a:chOff x="1704975" y="1095375"/>
              <a:chExt cx="1514475" cy="1514475"/>
            </a:xfrm>
          </p:grpSpPr>
          <p:sp>
            <p:nvSpPr>
              <p:cNvPr id="42" name="Oval 41"/>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43"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41"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3</a:t>
              </a:r>
              <a:endParaRPr lang="en-US" sz="4000" dirty="0">
                <a:solidFill>
                  <a:schemeClr val="bg1"/>
                </a:solidFill>
                <a:latin typeface="Calibri" pitchFamily="-108" charset="0"/>
              </a:endParaRPr>
            </a:p>
          </p:txBody>
        </p:sp>
      </p:grpSp>
      <p:pic>
        <p:nvPicPr>
          <p:cNvPr id="44"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Introduction</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59" name="Rectangle 58"/>
          <p:cNvSpPr/>
          <p:nvPr/>
        </p:nvSpPr>
        <p:spPr bwMode="auto">
          <a:xfrm>
            <a:off x="1255730" y="714356"/>
            <a:ext cx="6019800" cy="2357454"/>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0" name="Rektangel 76"/>
          <p:cNvSpPr>
            <a:spLocks noChangeArrowheads="1"/>
          </p:cNvSpPr>
          <p:nvPr/>
        </p:nvSpPr>
        <p:spPr bwMode="auto">
          <a:xfrm>
            <a:off x="1357290" y="1000108"/>
            <a:ext cx="5718175" cy="1938992"/>
          </a:xfrm>
          <a:prstGeom prst="rect">
            <a:avLst/>
          </a:prstGeom>
          <a:noFill/>
          <a:ln w="9525">
            <a:noFill/>
            <a:miter lim="800000"/>
            <a:headEnd/>
            <a:tailEnd/>
          </a:ln>
        </p:spPr>
        <p:txBody>
          <a:bodyPr anchor="ctr" anchorCtr="0">
            <a:spAutoFit/>
          </a:bodyPr>
          <a:lstStyle/>
          <a:p>
            <a:pPr>
              <a:buFont typeface="Arial" pitchFamily="34" charset="0"/>
              <a:buChar char="•"/>
            </a:pPr>
            <a:r>
              <a:rPr lang="en-US" sz="2000" dirty="0" smtClean="0"/>
              <a:t>      In 2009 HPC agreed to have TB programmes,</a:t>
            </a:r>
          </a:p>
          <a:p>
            <a:r>
              <a:rPr lang="en-US" sz="2000" dirty="0" smtClean="0"/>
              <a:t>        for  all member companies,  assessed. </a:t>
            </a:r>
          </a:p>
          <a:p>
            <a:pPr>
              <a:buFont typeface="Arial" pitchFamily="34" charset="0"/>
              <a:buChar char="•"/>
            </a:pPr>
            <a:r>
              <a:rPr lang="en-US" sz="2000" dirty="0" smtClean="0"/>
              <a:t>     HPC approved the  MOHAC TB Review Tool for  </a:t>
            </a:r>
          </a:p>
          <a:p>
            <a:r>
              <a:rPr lang="en-US" sz="2000" dirty="0" smtClean="0"/>
              <a:t>       implementation.</a:t>
            </a:r>
          </a:p>
          <a:p>
            <a:pPr>
              <a:buFont typeface="Arial" pitchFamily="34" charset="0"/>
              <a:buChar char="•"/>
            </a:pPr>
            <a:r>
              <a:rPr lang="en-US" sz="2000" dirty="0" smtClean="0"/>
              <a:t>     Annual Internal reviews and external reviews </a:t>
            </a:r>
          </a:p>
          <a:p>
            <a:r>
              <a:rPr lang="en-US" sz="2000" dirty="0" smtClean="0"/>
              <a:t>       every   5 years.</a:t>
            </a:r>
          </a:p>
        </p:txBody>
      </p:sp>
      <p:grpSp>
        <p:nvGrpSpPr>
          <p:cNvPr id="61" name="Group 96"/>
          <p:cNvGrpSpPr>
            <a:grpSpLocks/>
          </p:cNvGrpSpPr>
          <p:nvPr/>
        </p:nvGrpSpPr>
        <p:grpSpPr bwMode="auto">
          <a:xfrm>
            <a:off x="6715140" y="1428736"/>
            <a:ext cx="1008112" cy="952034"/>
            <a:chOff x="1016388" y="754824"/>
            <a:chExt cx="731924" cy="731924"/>
          </a:xfrm>
        </p:grpSpPr>
        <p:grpSp>
          <p:nvGrpSpPr>
            <p:cNvPr id="62" name="Group 51"/>
            <p:cNvGrpSpPr>
              <a:grpSpLocks/>
            </p:cNvGrpSpPr>
            <p:nvPr/>
          </p:nvGrpSpPr>
          <p:grpSpPr bwMode="auto">
            <a:xfrm>
              <a:off x="1016388" y="754824"/>
              <a:ext cx="731924" cy="731924"/>
              <a:chOff x="1704975" y="1095375"/>
              <a:chExt cx="1514475" cy="1514475"/>
            </a:xfrm>
          </p:grpSpPr>
          <p:sp>
            <p:nvSpPr>
              <p:cNvPr id="64" name="Oval 63"/>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65"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63"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1</a:t>
              </a:r>
              <a:endParaRPr lang="en-US" sz="4000" dirty="0">
                <a:solidFill>
                  <a:schemeClr val="bg1"/>
                </a:solidFill>
                <a:latin typeface="Calibri" pitchFamily="-108" charset="0"/>
              </a:endParaRPr>
            </a:p>
          </p:txBody>
        </p:sp>
      </p:grpSp>
      <p:sp>
        <p:nvSpPr>
          <p:cNvPr id="30" name="Rectangle 29"/>
          <p:cNvSpPr/>
          <p:nvPr/>
        </p:nvSpPr>
        <p:spPr bwMode="auto">
          <a:xfrm>
            <a:off x="1214414" y="3286124"/>
            <a:ext cx="6019800" cy="1224136"/>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 name="Rektangel 76"/>
          <p:cNvSpPr>
            <a:spLocks noChangeArrowheads="1"/>
          </p:cNvSpPr>
          <p:nvPr/>
        </p:nvSpPr>
        <p:spPr bwMode="auto">
          <a:xfrm>
            <a:off x="1285852" y="3429000"/>
            <a:ext cx="5789613" cy="1015663"/>
          </a:xfrm>
          <a:prstGeom prst="rect">
            <a:avLst/>
          </a:prstGeom>
          <a:noFill/>
          <a:ln w="9525">
            <a:noFill/>
            <a:miter lim="800000"/>
            <a:headEnd/>
            <a:tailEnd/>
          </a:ln>
        </p:spPr>
        <p:txBody>
          <a:bodyPr wrap="square" anchor="ctr" anchorCtr="0">
            <a:spAutoFit/>
          </a:bodyPr>
          <a:lstStyle/>
          <a:p>
            <a:pPr marL="457200" indent="-457200">
              <a:buFont typeface="Arial" pitchFamily="34" charset="0"/>
              <a:buChar char="•"/>
            </a:pPr>
            <a:r>
              <a:rPr lang="en-US" sz="2000" dirty="0" smtClean="0"/>
              <a:t>In 2010  all  COM ‘s HPC member companies conducted internal reviews.</a:t>
            </a:r>
          </a:p>
          <a:p>
            <a:pPr marL="457200" indent="-457200">
              <a:buFont typeface="Arial" pitchFamily="34" charset="0"/>
              <a:buChar char="•"/>
            </a:pPr>
            <a:r>
              <a:rPr lang="en-US" sz="2000" dirty="0" smtClean="0"/>
              <a:t>2011 External Reviews for the Gold commodity</a:t>
            </a:r>
          </a:p>
        </p:txBody>
      </p:sp>
      <p:grpSp>
        <p:nvGrpSpPr>
          <p:cNvPr id="32" name="Group 96"/>
          <p:cNvGrpSpPr>
            <a:grpSpLocks/>
          </p:cNvGrpSpPr>
          <p:nvPr/>
        </p:nvGrpSpPr>
        <p:grpSpPr bwMode="auto">
          <a:xfrm>
            <a:off x="6715140" y="3357562"/>
            <a:ext cx="1008112" cy="952034"/>
            <a:chOff x="1016388" y="754824"/>
            <a:chExt cx="731924" cy="731924"/>
          </a:xfrm>
        </p:grpSpPr>
        <p:grpSp>
          <p:nvGrpSpPr>
            <p:cNvPr id="33" name="Group 51"/>
            <p:cNvGrpSpPr>
              <a:grpSpLocks/>
            </p:cNvGrpSpPr>
            <p:nvPr/>
          </p:nvGrpSpPr>
          <p:grpSpPr bwMode="auto">
            <a:xfrm>
              <a:off x="1016388" y="754824"/>
              <a:ext cx="731924" cy="731924"/>
              <a:chOff x="1704975" y="1095375"/>
              <a:chExt cx="1514475" cy="1514475"/>
            </a:xfrm>
          </p:grpSpPr>
          <p:sp>
            <p:nvSpPr>
              <p:cNvPr id="35" name="Oval 34"/>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36"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34"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2</a:t>
              </a:r>
              <a:endParaRPr lang="en-US" sz="4000" dirty="0">
                <a:solidFill>
                  <a:schemeClr val="bg1"/>
                </a:solidFill>
                <a:latin typeface="Calibri" pitchFamily="-108" charset="0"/>
              </a:endParaRPr>
            </a:p>
          </p:txBody>
        </p:sp>
      </p:grpSp>
      <p:sp>
        <p:nvSpPr>
          <p:cNvPr id="37" name="Rectangle 36"/>
          <p:cNvSpPr/>
          <p:nvPr/>
        </p:nvSpPr>
        <p:spPr bwMode="auto">
          <a:xfrm>
            <a:off x="1142976" y="4643446"/>
            <a:ext cx="6019800" cy="1224136"/>
          </a:xfrm>
          <a:prstGeom prst="rect">
            <a:avLst/>
          </a:prstGeom>
          <a:gradFill flip="none" rotWithShape="1">
            <a:gsLst>
              <a:gs pos="55000">
                <a:schemeClr val="bg1">
                  <a:lumMod val="65000"/>
                </a:schemeClr>
              </a:gs>
              <a:gs pos="100000">
                <a:srgbClr val="004D86">
                  <a:alpha val="0"/>
                </a:srgbClr>
              </a:gs>
            </a:gsLst>
            <a:lin ang="0" scaled="1"/>
            <a:tileRect/>
          </a:gradFill>
          <a:ln w="3175">
            <a:noFill/>
          </a:ln>
          <a:effectLst>
            <a:innerShdw blurRad="63500" dist="50800" dir="13500000">
              <a:prstClr val="black">
                <a:alpha val="36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Rektangel 76"/>
          <p:cNvSpPr>
            <a:spLocks noChangeArrowheads="1"/>
          </p:cNvSpPr>
          <p:nvPr/>
        </p:nvSpPr>
        <p:spPr bwMode="auto">
          <a:xfrm>
            <a:off x="1285852" y="4714884"/>
            <a:ext cx="5718175" cy="1015663"/>
          </a:xfrm>
          <a:prstGeom prst="rect">
            <a:avLst/>
          </a:prstGeom>
          <a:noFill/>
          <a:ln w="9525">
            <a:noFill/>
            <a:miter lim="800000"/>
            <a:headEnd/>
            <a:tailEnd/>
          </a:ln>
        </p:spPr>
        <p:txBody>
          <a:bodyPr anchor="ctr" anchorCtr="0">
            <a:spAutoFit/>
          </a:bodyPr>
          <a:lstStyle/>
          <a:p>
            <a:pPr>
              <a:buFont typeface="Arial" pitchFamily="34" charset="0"/>
              <a:buChar char="•"/>
            </a:pPr>
            <a:r>
              <a:rPr lang="en-US" sz="2000" dirty="0" smtClean="0"/>
              <a:t>      Report approved by  COM’s TB Task Team</a:t>
            </a:r>
          </a:p>
          <a:p>
            <a:pPr>
              <a:buFont typeface="Arial" pitchFamily="34" charset="0"/>
              <a:buChar char="•"/>
            </a:pPr>
            <a:r>
              <a:rPr lang="en-US" sz="2000" dirty="0" smtClean="0"/>
              <a:t>      Report is ready for the next Council meeting</a:t>
            </a:r>
          </a:p>
          <a:p>
            <a:endParaRPr lang="en-US" sz="2000" dirty="0" smtClean="0"/>
          </a:p>
        </p:txBody>
      </p:sp>
      <p:grpSp>
        <p:nvGrpSpPr>
          <p:cNvPr id="39" name="Group 96"/>
          <p:cNvGrpSpPr>
            <a:grpSpLocks/>
          </p:cNvGrpSpPr>
          <p:nvPr/>
        </p:nvGrpSpPr>
        <p:grpSpPr bwMode="auto">
          <a:xfrm>
            <a:off x="6643702" y="4714884"/>
            <a:ext cx="1008112" cy="952034"/>
            <a:chOff x="1016388" y="754824"/>
            <a:chExt cx="731924" cy="731924"/>
          </a:xfrm>
        </p:grpSpPr>
        <p:grpSp>
          <p:nvGrpSpPr>
            <p:cNvPr id="40" name="Group 51"/>
            <p:cNvGrpSpPr>
              <a:grpSpLocks/>
            </p:cNvGrpSpPr>
            <p:nvPr/>
          </p:nvGrpSpPr>
          <p:grpSpPr bwMode="auto">
            <a:xfrm>
              <a:off x="1016388" y="754824"/>
              <a:ext cx="731924" cy="731924"/>
              <a:chOff x="1704975" y="1095375"/>
              <a:chExt cx="1514475" cy="1514475"/>
            </a:xfrm>
          </p:grpSpPr>
          <p:sp>
            <p:nvSpPr>
              <p:cNvPr id="42" name="Oval 41"/>
              <p:cNvSpPr/>
              <p:nvPr/>
            </p:nvSpPr>
            <p:spPr>
              <a:xfrm>
                <a:off x="1704975" y="1095375"/>
                <a:ext cx="1514475" cy="1514475"/>
              </a:xfrm>
              <a:prstGeom prst="ellipse">
                <a:avLst/>
              </a:prstGeom>
              <a:gradFill flip="none" rotWithShape="1">
                <a:gsLst>
                  <a:gs pos="0">
                    <a:srgbClr val="5AF300"/>
                  </a:gs>
                  <a:gs pos="100000">
                    <a:srgbClr val="208A00"/>
                  </a:gs>
                </a:gsLst>
                <a:path path="shape">
                  <a:fillToRect l="50000" t="50000" r="50000" b="50000"/>
                </a:path>
                <a:tileRect/>
              </a:gradFill>
              <a:ln w="25400">
                <a:solidFill>
                  <a:srgbClr val="208A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sp>
            <p:nvSpPr>
              <p:cNvPr id="43" name="Oval 4"/>
              <p:cNvSpPr/>
              <p:nvPr/>
            </p:nvSpPr>
            <p:spPr>
              <a:xfrm>
                <a:off x="1781186" y="1143011"/>
                <a:ext cx="1362054" cy="1362054"/>
              </a:xfrm>
              <a:prstGeom prst="ellipse">
                <a:avLst/>
              </a:prstGeom>
              <a:gradFill>
                <a:gsLst>
                  <a:gs pos="6000">
                    <a:schemeClr val="bg1"/>
                  </a:gs>
                  <a:gs pos="61000">
                    <a:srgbClr val="0070C0">
                      <a:alpha val="0"/>
                    </a:srgbClr>
                  </a:gs>
                </a:gsLst>
                <a:lin ang="6000000" scaled="0"/>
              </a:gradFill>
              <a:ln w="34925">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dirty="0"/>
              </a:p>
            </p:txBody>
          </p:sp>
        </p:grpSp>
        <p:sp>
          <p:nvSpPr>
            <p:cNvPr id="41" name="TextBox 7"/>
            <p:cNvSpPr txBox="1">
              <a:spLocks noChangeArrowheads="1"/>
            </p:cNvSpPr>
            <p:nvPr/>
          </p:nvSpPr>
          <p:spPr bwMode="auto">
            <a:xfrm>
              <a:off x="1222566" y="859792"/>
              <a:ext cx="342624" cy="561694"/>
            </a:xfrm>
            <a:prstGeom prst="rect">
              <a:avLst/>
            </a:prstGeom>
            <a:noFill/>
            <a:ln w="9525">
              <a:noFill/>
              <a:miter lim="800000"/>
              <a:headEnd/>
              <a:tailEnd/>
            </a:ln>
          </p:spPr>
          <p:txBody>
            <a:bodyPr>
              <a:spAutoFit/>
            </a:bodyPr>
            <a:lstStyle/>
            <a:p>
              <a:pPr algn="ctr"/>
              <a:r>
                <a:rPr lang="en-US" sz="4000" dirty="0" smtClean="0">
                  <a:solidFill>
                    <a:schemeClr val="bg1"/>
                  </a:solidFill>
                  <a:latin typeface="Calibri" pitchFamily="-108" charset="0"/>
                </a:rPr>
                <a:t>3</a:t>
              </a:r>
              <a:endParaRPr lang="en-US" sz="4000" dirty="0">
                <a:solidFill>
                  <a:schemeClr val="bg1"/>
                </a:solidFill>
                <a:latin typeface="Calibri" pitchFamily="-108" charset="0"/>
              </a:endParaRPr>
            </a:p>
          </p:txBody>
        </p:sp>
      </p:grpSp>
      <p:pic>
        <p:nvPicPr>
          <p:cNvPr id="44"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Background</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graphicFrame>
        <p:nvGraphicFramePr>
          <p:cNvPr id="10" name="Diagram 9"/>
          <p:cNvGraphicFramePr/>
          <p:nvPr/>
        </p:nvGraphicFramePr>
        <p:xfrm>
          <a:off x="0" y="571480"/>
          <a:ext cx="87630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7" descr="cmlogoDE copy"/>
          <p:cNvPicPr>
            <a:picLocks noChangeAspect="1" noChangeArrowheads="1"/>
          </p:cNvPicPr>
          <p:nvPr/>
        </p:nvPicPr>
        <p:blipFill>
          <a:blip r:embed="rId8"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graphicEl>
                                              <a:dgm id="{9D570E31-9E0C-460C-A8AB-7B42020FAA41}"/>
                                            </p:graphicEl>
                                          </p:spTgt>
                                        </p:tgtEl>
                                        <p:attrNameLst>
                                          <p:attrName>style.visibility</p:attrName>
                                        </p:attrNameLst>
                                      </p:cBhvr>
                                      <p:to>
                                        <p:strVal val="visible"/>
                                      </p:to>
                                    </p:set>
                                    <p:animEffect transition="in" filter="fade">
                                      <p:cBhvr>
                                        <p:cTn id="7" dur="1000"/>
                                        <p:tgtEl>
                                          <p:spTgt spid="10">
                                            <p:graphicEl>
                                              <a:dgm id="{9D570E31-9E0C-460C-A8AB-7B42020FAA41}"/>
                                            </p:graphicEl>
                                          </p:spTgt>
                                        </p:tgtEl>
                                      </p:cBhvr>
                                    </p:animEffect>
                                    <p:anim calcmode="lin" valueType="num">
                                      <p:cBhvr>
                                        <p:cTn id="8" dur="1000" fill="hold"/>
                                        <p:tgtEl>
                                          <p:spTgt spid="10">
                                            <p:graphicEl>
                                              <a:dgm id="{9D570E31-9E0C-460C-A8AB-7B42020FAA41}"/>
                                            </p:graphicEl>
                                          </p:spTgt>
                                        </p:tgtEl>
                                        <p:attrNameLst>
                                          <p:attrName>ppt_x</p:attrName>
                                        </p:attrNameLst>
                                      </p:cBhvr>
                                      <p:tavLst>
                                        <p:tav tm="0">
                                          <p:val>
                                            <p:strVal val="#ppt_x"/>
                                          </p:val>
                                        </p:tav>
                                        <p:tav tm="100000">
                                          <p:val>
                                            <p:strVal val="#ppt_x"/>
                                          </p:val>
                                        </p:tav>
                                      </p:tavLst>
                                    </p:anim>
                                    <p:anim calcmode="lin" valueType="num">
                                      <p:cBhvr>
                                        <p:cTn id="9" dur="1000" fill="hold"/>
                                        <p:tgtEl>
                                          <p:spTgt spid="10">
                                            <p:graphicEl>
                                              <a:dgm id="{9D570E31-9E0C-460C-A8AB-7B42020FAA41}"/>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graphicEl>
                                              <a:dgm id="{755BC73E-CD31-4BF5-B1C5-4A4ACAA7115F}"/>
                                            </p:graphicEl>
                                          </p:spTgt>
                                        </p:tgtEl>
                                        <p:attrNameLst>
                                          <p:attrName>style.visibility</p:attrName>
                                        </p:attrNameLst>
                                      </p:cBhvr>
                                      <p:to>
                                        <p:strVal val="visible"/>
                                      </p:to>
                                    </p:set>
                                    <p:animEffect transition="in" filter="fade">
                                      <p:cBhvr>
                                        <p:cTn id="14" dur="1000"/>
                                        <p:tgtEl>
                                          <p:spTgt spid="10">
                                            <p:graphicEl>
                                              <a:dgm id="{755BC73E-CD31-4BF5-B1C5-4A4ACAA7115F}"/>
                                            </p:graphicEl>
                                          </p:spTgt>
                                        </p:tgtEl>
                                      </p:cBhvr>
                                    </p:animEffect>
                                    <p:anim calcmode="lin" valueType="num">
                                      <p:cBhvr>
                                        <p:cTn id="15" dur="1000" fill="hold"/>
                                        <p:tgtEl>
                                          <p:spTgt spid="10">
                                            <p:graphicEl>
                                              <a:dgm id="{755BC73E-CD31-4BF5-B1C5-4A4ACAA7115F}"/>
                                            </p:graphicEl>
                                          </p:spTgt>
                                        </p:tgtEl>
                                        <p:attrNameLst>
                                          <p:attrName>ppt_x</p:attrName>
                                        </p:attrNameLst>
                                      </p:cBhvr>
                                      <p:tavLst>
                                        <p:tav tm="0">
                                          <p:val>
                                            <p:strVal val="#ppt_x"/>
                                          </p:val>
                                        </p:tav>
                                        <p:tav tm="100000">
                                          <p:val>
                                            <p:strVal val="#ppt_x"/>
                                          </p:val>
                                        </p:tav>
                                      </p:tavLst>
                                    </p:anim>
                                    <p:anim calcmode="lin" valueType="num">
                                      <p:cBhvr>
                                        <p:cTn id="16" dur="1000" fill="hold"/>
                                        <p:tgtEl>
                                          <p:spTgt spid="10">
                                            <p:graphicEl>
                                              <a:dgm id="{755BC73E-CD31-4BF5-B1C5-4A4ACAA7115F}"/>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graphicEl>
                                              <a:dgm id="{7446473B-C5F4-406F-AC14-BD4F036A6A94}"/>
                                            </p:graphicEl>
                                          </p:spTgt>
                                        </p:tgtEl>
                                        <p:attrNameLst>
                                          <p:attrName>style.visibility</p:attrName>
                                        </p:attrNameLst>
                                      </p:cBhvr>
                                      <p:to>
                                        <p:strVal val="visible"/>
                                      </p:to>
                                    </p:set>
                                    <p:animEffect transition="in" filter="fade">
                                      <p:cBhvr>
                                        <p:cTn id="21" dur="1000"/>
                                        <p:tgtEl>
                                          <p:spTgt spid="10">
                                            <p:graphicEl>
                                              <a:dgm id="{7446473B-C5F4-406F-AC14-BD4F036A6A94}"/>
                                            </p:graphicEl>
                                          </p:spTgt>
                                        </p:tgtEl>
                                      </p:cBhvr>
                                    </p:animEffect>
                                    <p:anim calcmode="lin" valueType="num">
                                      <p:cBhvr>
                                        <p:cTn id="22" dur="1000" fill="hold"/>
                                        <p:tgtEl>
                                          <p:spTgt spid="10">
                                            <p:graphicEl>
                                              <a:dgm id="{7446473B-C5F4-406F-AC14-BD4F036A6A94}"/>
                                            </p:graphicEl>
                                          </p:spTgt>
                                        </p:tgtEl>
                                        <p:attrNameLst>
                                          <p:attrName>ppt_x</p:attrName>
                                        </p:attrNameLst>
                                      </p:cBhvr>
                                      <p:tavLst>
                                        <p:tav tm="0">
                                          <p:val>
                                            <p:strVal val="#ppt_x"/>
                                          </p:val>
                                        </p:tav>
                                        <p:tav tm="100000">
                                          <p:val>
                                            <p:strVal val="#ppt_x"/>
                                          </p:val>
                                        </p:tav>
                                      </p:tavLst>
                                    </p:anim>
                                    <p:anim calcmode="lin" valueType="num">
                                      <p:cBhvr>
                                        <p:cTn id="23" dur="1000" fill="hold"/>
                                        <p:tgtEl>
                                          <p:spTgt spid="10">
                                            <p:graphicEl>
                                              <a:dgm id="{7446473B-C5F4-406F-AC14-BD4F036A6A94}"/>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TB Rates in mining</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graphicFrame>
        <p:nvGraphicFramePr>
          <p:cNvPr id="23" name="Content Placeholder 17"/>
          <p:cNvGraphicFramePr>
            <a:graphicFrameLocks/>
          </p:cNvGraphicFramePr>
          <p:nvPr/>
        </p:nvGraphicFramePr>
        <p:xfrm>
          <a:off x="428596" y="1000108"/>
          <a:ext cx="8229600"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 Placeholder 2"/>
          <p:cNvSpPr txBox="1">
            <a:spLocks/>
          </p:cNvSpPr>
          <p:nvPr/>
        </p:nvSpPr>
        <p:spPr>
          <a:xfrm>
            <a:off x="71406" y="500042"/>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ZA"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SA rates vs. mining rates</a:t>
            </a: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pic>
        <p:nvPicPr>
          <p:cNvPr id="11" name="Picture 7" descr="cmlogoDE copy"/>
          <p:cNvPicPr>
            <a:picLocks noChangeAspect="1" noChangeArrowheads="1"/>
          </p:cNvPicPr>
          <p:nvPr/>
        </p:nvPicPr>
        <p:blipFill>
          <a:blip r:embed="rId4"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Statement</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3" name="Content Placeholder 4"/>
          <p:cNvSpPr txBox="1">
            <a:spLocks/>
          </p:cNvSpPr>
          <p:nvPr/>
        </p:nvSpPr>
        <p:spPr>
          <a:xfrm>
            <a:off x="467544" y="836712"/>
            <a:ext cx="8229600" cy="37890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1" i="0" u="none" strike="noStrike" kern="1200" cap="none" spc="0" normalizeH="0" baseline="0" noProof="0" dirty="0" smtClean="0">
              <a:ln>
                <a:noFill/>
              </a:ln>
              <a:solidFill>
                <a:schemeClr val="tx1">
                  <a:tint val="75000"/>
                </a:schemeClr>
              </a:solidFill>
              <a:effectLst/>
              <a:uLnTx/>
              <a:uFillTx/>
              <a:ea typeface="+mn-ea"/>
              <a:cs typeface="Times New Roman" pitchFamily="18" charset="0"/>
            </a:endParaRP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1" i="1"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“If TB and HIV are a snake in  the SADC Region, the head of the snake is here in South Africa in the mines. People come from all over the  SADC Region to work in our mines and export TB and HIV, along </a:t>
            </a:r>
            <a:r>
              <a:rPr kumimoji="0" lang="en-US" sz="2000" b="1" i="1"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with</a:t>
            </a:r>
            <a:r>
              <a:rPr kumimoji="0" lang="en-US" sz="2200" b="1" i="1"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 their earnings. If we want to kill a snake, we need to hit it on its head”.</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by</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Dr Aaron Motsoaledi, South African Health Minister, June 2010</a:t>
            </a: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Political Response</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0" name="Content Placeholder 2"/>
          <p:cNvSpPr txBox="1">
            <a:spLocks/>
          </p:cNvSpPr>
          <p:nvPr/>
        </p:nvSpPr>
        <p:spPr>
          <a:xfrm>
            <a:off x="428596" y="857232"/>
            <a:ext cx="4038600" cy="4525963"/>
          </a:xfrm>
          <a:prstGeom prst="rect">
            <a:avLst/>
          </a:prstGeom>
          <a:solidFill>
            <a:schemeClr val="bg2">
              <a:lumMod val="90000"/>
            </a:schemeClr>
          </a:solidFill>
          <a:ln>
            <a:solidFill>
              <a:schemeClr val="accent1">
                <a:lumMod val="75000"/>
              </a:schemeClr>
            </a:solidFill>
          </a:ln>
        </p:spPr>
        <p:txBody>
          <a:bodyPr vert="horz" lIns="91440" tIns="45720" rIns="91440" bIns="45720" rtlCol="0">
            <a:normAutofit fontScale="77500" lnSpcReduction="20000"/>
          </a:bodyPr>
          <a:lstStyle/>
          <a:p>
            <a:pPr>
              <a:spcBef>
                <a:spcPct val="0"/>
              </a:spcBef>
              <a:defRPr/>
            </a:pPr>
            <a:r>
              <a:rPr lang="en-US" sz="2200" dirty="0" smtClean="0">
                <a:solidFill>
                  <a:srgbClr val="002060"/>
                </a:solidFill>
                <a:latin typeface="Times New Roman" pitchFamily="18" charset="0"/>
                <a:cs typeface="Times New Roman" pitchFamily="18" charset="0"/>
              </a:rPr>
              <a:t>Dr Aaron Motsoaledi, South Africa’s Health Minister, June 2010, TB Conference.</a:t>
            </a:r>
          </a:p>
          <a:p>
            <a:pPr lvl="0">
              <a:spcBef>
                <a:spcPct val="0"/>
              </a:spcBef>
              <a:defRPr/>
            </a:pPr>
            <a:endParaRPr lang="en-ZA" sz="2200" b="1" dirty="0" smtClean="0">
              <a:latin typeface="Times New Roman" pitchFamily="18" charset="0"/>
              <a:cs typeface="Times New Roman" pitchFamily="18" charset="0"/>
            </a:endParaRPr>
          </a:p>
          <a:p>
            <a:pPr lvl="0">
              <a:spcBef>
                <a:spcPct val="0"/>
              </a:spcBef>
              <a:defRPr/>
            </a:pPr>
            <a:endParaRPr lang="en-ZA" sz="2200" b="1" dirty="0" smtClean="0">
              <a:latin typeface="Times New Roman" pitchFamily="18" charset="0"/>
              <a:cs typeface="Times New Roman" pitchFamily="18" charset="0"/>
            </a:endParaRPr>
          </a:p>
          <a:p>
            <a:pPr lvl="0" algn="ctr">
              <a:lnSpc>
                <a:spcPct val="150000"/>
              </a:lnSpc>
              <a:spcBef>
                <a:spcPct val="20000"/>
              </a:spcBef>
              <a:defRPr/>
            </a:pPr>
            <a:r>
              <a:rPr lang="en-US" sz="2200" b="1" i="1" dirty="0" smtClean="0">
                <a:solidFill>
                  <a:srgbClr val="002060"/>
                </a:solidFill>
                <a:latin typeface="Times New Roman" pitchFamily="18" charset="0"/>
                <a:cs typeface="Times New Roman" pitchFamily="18" charset="0"/>
              </a:rPr>
              <a:t>“If TB and HIV are a snake in  the SADC Region, the head of the snake is here in South Africa in the mines. People come from all over the  SADC Region to work in our mines and export TB and HIV, along with their earnings. If we want to kill a snake, we need to hit it on its head”.</a:t>
            </a:r>
          </a:p>
          <a:p>
            <a:pPr lvl="0" algn="ctr">
              <a:spcBef>
                <a:spcPct val="20000"/>
              </a:spcBef>
              <a:defRPr/>
            </a:pPr>
            <a:r>
              <a:rPr lang="en-US" sz="2200" dirty="0" smtClean="0">
                <a:solidFill>
                  <a:srgbClr val="002060"/>
                </a:solidFill>
                <a:latin typeface="Times New Roman" pitchFamily="18" charset="0"/>
                <a:cs typeface="Times New Roman" pitchFamily="18" charset="0"/>
              </a:rPr>
              <a:t>by</a:t>
            </a:r>
          </a:p>
          <a:p>
            <a:pPr lvl="0" algn="ctr">
              <a:spcBef>
                <a:spcPct val="20000"/>
              </a:spcBef>
              <a:defRPr/>
            </a:pPr>
            <a:r>
              <a:rPr lang="en-US" sz="2200" dirty="0" smtClean="0">
                <a:solidFill>
                  <a:srgbClr val="002060"/>
                </a:solidFill>
                <a:latin typeface="Times New Roman" pitchFamily="18" charset="0"/>
                <a:cs typeface="Times New Roman" pitchFamily="18" charset="0"/>
              </a:rPr>
              <a:t>Dr Aaron Motsoaledi, South African Health Minister, June 2010</a:t>
            </a:r>
          </a:p>
          <a:p>
            <a:pPr lvl="0">
              <a:spcBef>
                <a:spcPct val="0"/>
              </a:spcBef>
              <a:defRPr/>
            </a:pPr>
            <a:endParaRPr lang="en-ZA" sz="2000" b="1" dirty="0">
              <a:latin typeface="Arial" pitchFamily="34" charset="0"/>
              <a:cs typeface="Arial" pitchFamily="34" charset="0"/>
            </a:endParaRPr>
          </a:p>
        </p:txBody>
      </p:sp>
      <p:sp>
        <p:nvSpPr>
          <p:cNvPr id="12" name="Content Placeholder 3"/>
          <p:cNvSpPr txBox="1">
            <a:spLocks/>
          </p:cNvSpPr>
          <p:nvPr/>
        </p:nvSpPr>
        <p:spPr>
          <a:xfrm>
            <a:off x="4572000" y="836712"/>
            <a:ext cx="4038600" cy="4525963"/>
          </a:xfrm>
          <a:prstGeom prst="rect">
            <a:avLst/>
          </a:prstGeom>
          <a:solidFill>
            <a:schemeClr val="accent3">
              <a:lumMod val="20000"/>
              <a:lumOff val="80000"/>
            </a:schemeClr>
          </a:solidFill>
          <a:ln>
            <a:solidFill>
              <a:schemeClr val="accent1">
                <a:lumMod val="75000"/>
              </a:schemeClr>
            </a:solidFill>
          </a:ln>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2000" dirty="0" smtClean="0">
                <a:solidFill>
                  <a:srgbClr val="002060"/>
                </a:solidFill>
                <a:latin typeface="Times New Roman" pitchFamily="18" charset="0"/>
                <a:cs typeface="Times New Roman" pitchFamily="18" charset="0"/>
              </a:rPr>
              <a:t>The Deputy President, in his World TB Day speech made the following  recommendations to the mining industry: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2000" dirty="0" smtClean="0">
                <a:solidFill>
                  <a:srgbClr val="002060"/>
                </a:solidFill>
                <a:latin typeface="Times New Roman" pitchFamily="18" charset="0"/>
                <a:cs typeface="Times New Roman" pitchFamily="18" charset="0"/>
              </a:rPr>
              <a:t>Screen and test all employees annually for TB and HIV.</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2000" dirty="0" smtClean="0">
                <a:solidFill>
                  <a:srgbClr val="002060"/>
                </a:solidFill>
                <a:latin typeface="Times New Roman" pitchFamily="18" charset="0"/>
                <a:cs typeface="Times New Roman" pitchFamily="18" charset="0"/>
              </a:rPr>
              <a:t>Extend hospital services to immediate mining communities.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2000" dirty="0" smtClean="0">
                <a:solidFill>
                  <a:srgbClr val="002060"/>
                </a:solidFill>
                <a:latin typeface="Times New Roman" pitchFamily="18" charset="0"/>
                <a:cs typeface="Times New Roman" pitchFamily="18" charset="0"/>
              </a:rPr>
              <a:t>Implement the Gene Xpert diagnostic equipment to improve our diagnostic.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2000" dirty="0" smtClean="0">
                <a:solidFill>
                  <a:srgbClr val="002060"/>
                </a:solidFill>
                <a:latin typeface="Times New Roman" pitchFamily="18" charset="0"/>
                <a:cs typeface="Times New Roman" pitchFamily="18" charset="0"/>
              </a:rPr>
              <a:t>Make available facilities for conversion into MDR units.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GB" sz="2000" dirty="0" smtClean="0">
              <a:solidFill>
                <a:srgbClr val="002060"/>
              </a:solidFill>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Problem Statement</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graphicFrame>
        <p:nvGraphicFramePr>
          <p:cNvPr id="10" name="Diagram 9"/>
          <p:cNvGraphicFramePr/>
          <p:nvPr/>
        </p:nvGraphicFramePr>
        <p:xfrm>
          <a:off x="467544" y="692696"/>
          <a:ext cx="8390736" cy="4768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graphicEl>
                                              <a:dgm id="{D7858BB5-5193-4B06-8672-B2C36DC47EBF}"/>
                                            </p:graphicEl>
                                          </p:spTgt>
                                        </p:tgtEl>
                                        <p:attrNameLst>
                                          <p:attrName>style.visibility</p:attrName>
                                        </p:attrNameLst>
                                      </p:cBhvr>
                                      <p:to>
                                        <p:strVal val="visible"/>
                                      </p:to>
                                    </p:set>
                                    <p:anim calcmode="lin" valueType="num">
                                      <p:cBhvr>
                                        <p:cTn id="7" dur="500" fill="hold"/>
                                        <p:tgtEl>
                                          <p:spTgt spid="10">
                                            <p:graphicEl>
                                              <a:dgm id="{D7858BB5-5193-4B06-8672-B2C36DC47EBF}"/>
                                            </p:graphicEl>
                                          </p:spTgt>
                                        </p:tgtEl>
                                        <p:attrNameLst>
                                          <p:attrName>ppt_w</p:attrName>
                                        </p:attrNameLst>
                                      </p:cBhvr>
                                      <p:tavLst>
                                        <p:tav tm="0">
                                          <p:val>
                                            <p:fltVal val="0"/>
                                          </p:val>
                                        </p:tav>
                                        <p:tav tm="100000">
                                          <p:val>
                                            <p:strVal val="#ppt_w"/>
                                          </p:val>
                                        </p:tav>
                                      </p:tavLst>
                                    </p:anim>
                                    <p:anim calcmode="lin" valueType="num">
                                      <p:cBhvr>
                                        <p:cTn id="8" dur="500" fill="hold"/>
                                        <p:tgtEl>
                                          <p:spTgt spid="10">
                                            <p:graphicEl>
                                              <a:dgm id="{D7858BB5-5193-4B06-8672-B2C36DC47EBF}"/>
                                            </p:graphicEl>
                                          </p:spTgt>
                                        </p:tgtEl>
                                        <p:attrNameLst>
                                          <p:attrName>ppt_h</p:attrName>
                                        </p:attrNameLst>
                                      </p:cBhvr>
                                      <p:tavLst>
                                        <p:tav tm="0">
                                          <p:val>
                                            <p:fltVal val="0"/>
                                          </p:val>
                                        </p:tav>
                                        <p:tav tm="100000">
                                          <p:val>
                                            <p:strVal val="#ppt_h"/>
                                          </p:val>
                                        </p:tav>
                                      </p:tavLst>
                                    </p:anim>
                                    <p:animEffect transition="in" filter="fade">
                                      <p:cBhvr>
                                        <p:cTn id="9" dur="500"/>
                                        <p:tgtEl>
                                          <p:spTgt spid="10">
                                            <p:graphicEl>
                                              <a:dgm id="{D7858BB5-5193-4B06-8672-B2C36DC47EBF}"/>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0">
                                            <p:graphicEl>
                                              <a:dgm id="{DE781AB4-9A6F-4F2D-B8F6-81B228A1E2AA}"/>
                                            </p:graphicEl>
                                          </p:spTgt>
                                        </p:tgtEl>
                                        <p:attrNameLst>
                                          <p:attrName>style.visibility</p:attrName>
                                        </p:attrNameLst>
                                      </p:cBhvr>
                                      <p:to>
                                        <p:strVal val="visible"/>
                                      </p:to>
                                    </p:set>
                                    <p:anim calcmode="lin" valueType="num">
                                      <p:cBhvr>
                                        <p:cTn id="14" dur="500" fill="hold"/>
                                        <p:tgtEl>
                                          <p:spTgt spid="10">
                                            <p:graphicEl>
                                              <a:dgm id="{DE781AB4-9A6F-4F2D-B8F6-81B228A1E2AA}"/>
                                            </p:graphicEl>
                                          </p:spTgt>
                                        </p:tgtEl>
                                        <p:attrNameLst>
                                          <p:attrName>ppt_w</p:attrName>
                                        </p:attrNameLst>
                                      </p:cBhvr>
                                      <p:tavLst>
                                        <p:tav tm="0">
                                          <p:val>
                                            <p:fltVal val="0"/>
                                          </p:val>
                                        </p:tav>
                                        <p:tav tm="100000">
                                          <p:val>
                                            <p:strVal val="#ppt_w"/>
                                          </p:val>
                                        </p:tav>
                                      </p:tavLst>
                                    </p:anim>
                                    <p:anim calcmode="lin" valueType="num">
                                      <p:cBhvr>
                                        <p:cTn id="15" dur="500" fill="hold"/>
                                        <p:tgtEl>
                                          <p:spTgt spid="10">
                                            <p:graphicEl>
                                              <a:dgm id="{DE781AB4-9A6F-4F2D-B8F6-81B228A1E2AA}"/>
                                            </p:graphicEl>
                                          </p:spTgt>
                                        </p:tgtEl>
                                        <p:attrNameLst>
                                          <p:attrName>ppt_h</p:attrName>
                                        </p:attrNameLst>
                                      </p:cBhvr>
                                      <p:tavLst>
                                        <p:tav tm="0">
                                          <p:val>
                                            <p:fltVal val="0"/>
                                          </p:val>
                                        </p:tav>
                                        <p:tav tm="100000">
                                          <p:val>
                                            <p:strVal val="#ppt_h"/>
                                          </p:val>
                                        </p:tav>
                                      </p:tavLst>
                                    </p:anim>
                                    <p:animEffect transition="in" filter="fade">
                                      <p:cBhvr>
                                        <p:cTn id="16" dur="500"/>
                                        <p:tgtEl>
                                          <p:spTgt spid="10">
                                            <p:graphicEl>
                                              <a:dgm id="{DE781AB4-9A6F-4F2D-B8F6-81B228A1E2AA}"/>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0">
                                            <p:graphicEl>
                                              <a:dgm id="{E932EA87-AE44-4AAB-A53F-DB17FDCA901B}"/>
                                            </p:graphicEl>
                                          </p:spTgt>
                                        </p:tgtEl>
                                        <p:attrNameLst>
                                          <p:attrName>style.visibility</p:attrName>
                                        </p:attrNameLst>
                                      </p:cBhvr>
                                      <p:to>
                                        <p:strVal val="visible"/>
                                      </p:to>
                                    </p:set>
                                    <p:anim calcmode="lin" valueType="num">
                                      <p:cBhvr>
                                        <p:cTn id="21" dur="500" fill="hold"/>
                                        <p:tgtEl>
                                          <p:spTgt spid="10">
                                            <p:graphicEl>
                                              <a:dgm id="{E932EA87-AE44-4AAB-A53F-DB17FDCA901B}"/>
                                            </p:graphicEl>
                                          </p:spTgt>
                                        </p:tgtEl>
                                        <p:attrNameLst>
                                          <p:attrName>ppt_w</p:attrName>
                                        </p:attrNameLst>
                                      </p:cBhvr>
                                      <p:tavLst>
                                        <p:tav tm="0">
                                          <p:val>
                                            <p:fltVal val="0"/>
                                          </p:val>
                                        </p:tav>
                                        <p:tav tm="100000">
                                          <p:val>
                                            <p:strVal val="#ppt_w"/>
                                          </p:val>
                                        </p:tav>
                                      </p:tavLst>
                                    </p:anim>
                                    <p:anim calcmode="lin" valueType="num">
                                      <p:cBhvr>
                                        <p:cTn id="22" dur="500" fill="hold"/>
                                        <p:tgtEl>
                                          <p:spTgt spid="10">
                                            <p:graphicEl>
                                              <a:dgm id="{E932EA87-AE44-4AAB-A53F-DB17FDCA901B}"/>
                                            </p:graphicEl>
                                          </p:spTgt>
                                        </p:tgtEl>
                                        <p:attrNameLst>
                                          <p:attrName>ppt_h</p:attrName>
                                        </p:attrNameLst>
                                      </p:cBhvr>
                                      <p:tavLst>
                                        <p:tav tm="0">
                                          <p:val>
                                            <p:fltVal val="0"/>
                                          </p:val>
                                        </p:tav>
                                        <p:tav tm="100000">
                                          <p:val>
                                            <p:strVal val="#ppt_h"/>
                                          </p:val>
                                        </p:tav>
                                      </p:tavLst>
                                    </p:anim>
                                    <p:animEffect transition="in" filter="fade">
                                      <p:cBhvr>
                                        <p:cTn id="23" dur="500"/>
                                        <p:tgtEl>
                                          <p:spTgt spid="10">
                                            <p:graphicEl>
                                              <a:dgm id="{E932EA87-AE44-4AAB-A53F-DB17FDCA901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0">
                                            <p:graphicEl>
                                              <a:dgm id="{2B30E61F-A46F-40A2-9C55-90E074BACBE1}"/>
                                            </p:graphicEl>
                                          </p:spTgt>
                                        </p:tgtEl>
                                        <p:attrNameLst>
                                          <p:attrName>style.visibility</p:attrName>
                                        </p:attrNameLst>
                                      </p:cBhvr>
                                      <p:to>
                                        <p:strVal val="visible"/>
                                      </p:to>
                                    </p:set>
                                    <p:anim calcmode="lin" valueType="num">
                                      <p:cBhvr>
                                        <p:cTn id="28" dur="500" fill="hold"/>
                                        <p:tgtEl>
                                          <p:spTgt spid="10">
                                            <p:graphicEl>
                                              <a:dgm id="{2B30E61F-A46F-40A2-9C55-90E074BACBE1}"/>
                                            </p:graphicEl>
                                          </p:spTgt>
                                        </p:tgtEl>
                                        <p:attrNameLst>
                                          <p:attrName>ppt_w</p:attrName>
                                        </p:attrNameLst>
                                      </p:cBhvr>
                                      <p:tavLst>
                                        <p:tav tm="0">
                                          <p:val>
                                            <p:fltVal val="0"/>
                                          </p:val>
                                        </p:tav>
                                        <p:tav tm="100000">
                                          <p:val>
                                            <p:strVal val="#ppt_w"/>
                                          </p:val>
                                        </p:tav>
                                      </p:tavLst>
                                    </p:anim>
                                    <p:anim calcmode="lin" valueType="num">
                                      <p:cBhvr>
                                        <p:cTn id="29" dur="500" fill="hold"/>
                                        <p:tgtEl>
                                          <p:spTgt spid="10">
                                            <p:graphicEl>
                                              <a:dgm id="{2B30E61F-A46F-40A2-9C55-90E074BACBE1}"/>
                                            </p:graphicEl>
                                          </p:spTgt>
                                        </p:tgtEl>
                                        <p:attrNameLst>
                                          <p:attrName>ppt_h</p:attrName>
                                        </p:attrNameLst>
                                      </p:cBhvr>
                                      <p:tavLst>
                                        <p:tav tm="0">
                                          <p:val>
                                            <p:fltVal val="0"/>
                                          </p:val>
                                        </p:tav>
                                        <p:tav tm="100000">
                                          <p:val>
                                            <p:strVal val="#ppt_h"/>
                                          </p:val>
                                        </p:tav>
                                      </p:tavLst>
                                    </p:anim>
                                    <p:animEffect transition="in" filter="fade">
                                      <p:cBhvr>
                                        <p:cTn id="30" dur="500"/>
                                        <p:tgtEl>
                                          <p:spTgt spid="10">
                                            <p:graphicEl>
                                              <a:dgm id="{2B30E61F-A46F-40A2-9C55-90E074BACBE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9"/>
          <p:cNvSpPr/>
          <p:nvPr/>
        </p:nvSpPr>
        <p:spPr>
          <a:xfrm>
            <a:off x="0" y="1124744"/>
            <a:ext cx="9144000" cy="4176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4"/>
          <p:cNvSpPr txBox="1">
            <a:spLocks/>
          </p:cNvSpPr>
          <p:nvPr/>
        </p:nvSpPr>
        <p:spPr>
          <a:xfrm>
            <a:off x="1500166" y="6007814"/>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Putting South Africa First</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cxnSp>
        <p:nvCxnSpPr>
          <p:cNvPr id="5" name="Straight Connector 4"/>
          <p:cNvCxnSpPr/>
          <p:nvPr/>
        </p:nvCxnSpPr>
        <p:spPr>
          <a:xfrm>
            <a:off x="1500166" y="592933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00166" y="6449440"/>
            <a:ext cx="75724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p:cNvSpPr txBox="1">
            <a:spLocks/>
          </p:cNvSpPr>
          <p:nvPr/>
        </p:nvSpPr>
        <p:spPr>
          <a:xfrm>
            <a:off x="95376" y="571480"/>
            <a:ext cx="9001156" cy="42861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ZA"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sp>
        <p:nvSpPr>
          <p:cNvPr id="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effectLst/>
                <a:uLnTx/>
                <a:uFillTx/>
                <a:latin typeface="Arial" pitchFamily="34" charset="0"/>
                <a:ea typeface="+mj-ea"/>
                <a:cs typeface="Arial" pitchFamily="34" charset="0"/>
              </a:rPr>
              <a:t>Therefore</a:t>
            </a: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9" name="Straight Connector 8"/>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1" name="Picture 7" descr="cmlogoDE copy"/>
          <p:cNvPicPr>
            <a:picLocks noChangeAspect="1" noChangeArrowheads="1"/>
          </p:cNvPicPr>
          <p:nvPr/>
        </p:nvPicPr>
        <p:blipFill>
          <a:blip r:embed="rId3" cstate="screen">
            <a:biLevel thresh="50000"/>
          </a:blip>
          <a:srcRect/>
          <a:stretch>
            <a:fillRect/>
          </a:stretch>
        </p:blipFill>
        <p:spPr bwMode="auto">
          <a:xfrm>
            <a:off x="323528" y="5949280"/>
            <a:ext cx="903287" cy="558800"/>
          </a:xfrm>
          <a:prstGeom prst="rect">
            <a:avLst/>
          </a:prstGeom>
          <a:noFill/>
          <a:ln w="9525">
            <a:noFill/>
            <a:miter lim="800000"/>
            <a:headEnd/>
            <a:tailEnd/>
          </a:ln>
          <a:effectLst/>
        </p:spPr>
      </p:pic>
      <p:sp>
        <p:nvSpPr>
          <p:cNvPr id="12" name="Rectangle 11"/>
          <p:cNvSpPr/>
          <p:nvPr/>
        </p:nvSpPr>
        <p:spPr>
          <a:xfrm>
            <a:off x="571472" y="2357430"/>
            <a:ext cx="7704856" cy="1015663"/>
          </a:xfrm>
          <a:prstGeom prst="rect">
            <a:avLst/>
          </a:prstGeom>
          <a:solidFill>
            <a:schemeClr val="bg1"/>
          </a:solidFill>
          <a:ln w="28575">
            <a:solidFill>
              <a:schemeClr val="accent1">
                <a:lumMod val="75000"/>
              </a:schemeClr>
            </a:solidFill>
          </a:ln>
        </p:spPr>
        <p:txBody>
          <a:bodyPr wrap="square">
            <a:spAutoFit/>
          </a:bodyPr>
          <a:lstStyle/>
          <a:p>
            <a:pPr marL="274320" indent="-274320" algn="just">
              <a:defRPr/>
            </a:pPr>
            <a:r>
              <a:rPr lang="en-GB" sz="2000" b="1" dirty="0" smtClean="0">
                <a:solidFill>
                  <a:srgbClr val="002060"/>
                </a:solidFill>
                <a:latin typeface="Times New Roman" pitchFamily="18" charset="0"/>
                <a:cs typeface="Times New Roman" pitchFamily="18" charset="0"/>
              </a:rPr>
              <a:t>It is essential that more objective assessments of these Programmes</a:t>
            </a:r>
          </a:p>
          <a:p>
            <a:pPr marL="274320" indent="-274320" algn="just">
              <a:defRPr/>
            </a:pPr>
            <a:r>
              <a:rPr lang="en-GB" sz="2000" b="1" dirty="0" smtClean="0">
                <a:solidFill>
                  <a:srgbClr val="002060"/>
                </a:solidFill>
                <a:latin typeface="Times New Roman" pitchFamily="18" charset="0"/>
                <a:cs typeface="Times New Roman" pitchFamily="18" charset="0"/>
              </a:rPr>
              <a:t>are done, and the External TB Program Review sought to support</a:t>
            </a:r>
          </a:p>
          <a:p>
            <a:pPr marL="274320" indent="-274320" algn="just">
              <a:defRPr/>
            </a:pPr>
            <a:r>
              <a:rPr lang="en-GB" sz="2000" b="1" dirty="0" smtClean="0">
                <a:solidFill>
                  <a:srgbClr val="002060"/>
                </a:solidFill>
                <a:latin typeface="Times New Roman" pitchFamily="18" charset="0"/>
                <a:cs typeface="Times New Roman" pitchFamily="18" charset="0"/>
              </a:rPr>
              <a:t>the independent evaluation of TB programmes on the mines. </a:t>
            </a:r>
            <a:r>
              <a:rPr lang="en-US" sz="2000" b="1" dirty="0" smtClean="0">
                <a:solidFill>
                  <a:srgbClr val="002060"/>
                </a:solidFill>
                <a:latin typeface="Times New Roman" pitchFamily="18" charset="0"/>
                <a:cs typeface="Times New Roman" pitchFamily="18" charset="0"/>
              </a:rPr>
              <a:t>     </a:t>
            </a: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792</TotalTime>
  <Words>1301</Words>
  <Application>Microsoft Office PowerPoint</Application>
  <PresentationFormat>On-screen Show (4:3)</PresentationFormat>
  <Paragraphs>218</Paragraphs>
  <Slides>18</Slides>
  <Notes>18</Notes>
  <HiddenSlides>2</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GFI Mining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Gerrie Pienaar</dc:creator>
  <cp:lastModifiedBy>Jacqui</cp:lastModifiedBy>
  <cp:revision>110</cp:revision>
  <dcterms:created xsi:type="dcterms:W3CDTF">2012-04-19T07:24:08Z</dcterms:created>
  <dcterms:modified xsi:type="dcterms:W3CDTF">2012-05-19T09:49:51Z</dcterms:modified>
</cp:coreProperties>
</file>