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1001" r:id="rId2"/>
    <p:sldId id="979" r:id="rId3"/>
    <p:sldId id="991" r:id="rId4"/>
    <p:sldId id="992" r:id="rId5"/>
    <p:sldId id="994" r:id="rId6"/>
    <p:sldId id="1004" r:id="rId7"/>
    <p:sldId id="995" r:id="rId8"/>
    <p:sldId id="996" r:id="rId9"/>
    <p:sldId id="997" r:id="rId10"/>
    <p:sldId id="1002" r:id="rId11"/>
    <p:sldId id="1003" r:id="rId12"/>
    <p:sldId id="1005" r:id="rId13"/>
    <p:sldId id="985" r:id="rId14"/>
    <p:sldId id="881" r:id="rId15"/>
    <p:sldId id="883" r:id="rId16"/>
    <p:sldId id="937" r:id="rId17"/>
    <p:sldId id="971" r:id="rId18"/>
    <p:sldId id="982" r:id="rId19"/>
    <p:sldId id="988" r:id="rId20"/>
    <p:sldId id="984" r:id="rId21"/>
    <p:sldId id="1007" r:id="rId22"/>
    <p:sldId id="1000" r:id="rId23"/>
    <p:sldId id="989" r:id="rId24"/>
    <p:sldId id="974" r:id="rId25"/>
    <p:sldId id="998" r:id="rId26"/>
    <p:sldId id="999" r:id="rId27"/>
    <p:sldId id="970" r:id="rId28"/>
    <p:sldId id="969" r:id="rId29"/>
    <p:sldId id="1006" r:id="rId30"/>
    <p:sldId id="976" r:id="rId31"/>
  </p:sldIdLst>
  <p:sldSz cx="9144000" cy="6858000" type="screen4x3"/>
  <p:notesSz cx="6761163" cy="9942513"/>
  <p:defaultTextStyle>
    <a:defPPr>
      <a:defRPr lang="en-GB"/>
    </a:defPPr>
    <a:lvl1pPr algn="l" rtl="0" fontAlgn="base">
      <a:spcBef>
        <a:spcPct val="0"/>
      </a:spcBef>
      <a:spcAft>
        <a:spcPct val="0"/>
      </a:spcAft>
      <a:defRPr sz="3600" b="1" i="1" kern="1200">
        <a:solidFill>
          <a:srgbClr val="FFCC00"/>
        </a:solidFill>
        <a:latin typeface="Comic Sans MS" pitchFamily="66" charset="0"/>
        <a:ea typeface="+mn-ea"/>
        <a:cs typeface="Arial" charset="0"/>
      </a:defRPr>
    </a:lvl1pPr>
    <a:lvl2pPr marL="457200" algn="l" rtl="0" fontAlgn="base">
      <a:spcBef>
        <a:spcPct val="0"/>
      </a:spcBef>
      <a:spcAft>
        <a:spcPct val="0"/>
      </a:spcAft>
      <a:defRPr sz="3600" b="1" i="1" kern="1200">
        <a:solidFill>
          <a:srgbClr val="FFCC00"/>
        </a:solidFill>
        <a:latin typeface="Comic Sans MS" pitchFamily="66" charset="0"/>
        <a:ea typeface="+mn-ea"/>
        <a:cs typeface="Arial" charset="0"/>
      </a:defRPr>
    </a:lvl2pPr>
    <a:lvl3pPr marL="914400" algn="l" rtl="0" fontAlgn="base">
      <a:spcBef>
        <a:spcPct val="0"/>
      </a:spcBef>
      <a:spcAft>
        <a:spcPct val="0"/>
      </a:spcAft>
      <a:defRPr sz="3600" b="1" i="1" kern="1200">
        <a:solidFill>
          <a:srgbClr val="FFCC00"/>
        </a:solidFill>
        <a:latin typeface="Comic Sans MS" pitchFamily="66" charset="0"/>
        <a:ea typeface="+mn-ea"/>
        <a:cs typeface="Arial" charset="0"/>
      </a:defRPr>
    </a:lvl3pPr>
    <a:lvl4pPr marL="1371600" algn="l" rtl="0" fontAlgn="base">
      <a:spcBef>
        <a:spcPct val="0"/>
      </a:spcBef>
      <a:spcAft>
        <a:spcPct val="0"/>
      </a:spcAft>
      <a:defRPr sz="3600" b="1" i="1" kern="1200">
        <a:solidFill>
          <a:srgbClr val="FFCC00"/>
        </a:solidFill>
        <a:latin typeface="Comic Sans MS" pitchFamily="66" charset="0"/>
        <a:ea typeface="+mn-ea"/>
        <a:cs typeface="Arial" charset="0"/>
      </a:defRPr>
    </a:lvl4pPr>
    <a:lvl5pPr marL="1828800" algn="l" rtl="0" fontAlgn="base">
      <a:spcBef>
        <a:spcPct val="0"/>
      </a:spcBef>
      <a:spcAft>
        <a:spcPct val="0"/>
      </a:spcAft>
      <a:defRPr sz="3600" b="1" i="1" kern="1200">
        <a:solidFill>
          <a:srgbClr val="FFCC00"/>
        </a:solidFill>
        <a:latin typeface="Comic Sans MS" pitchFamily="66" charset="0"/>
        <a:ea typeface="+mn-ea"/>
        <a:cs typeface="Arial" charset="0"/>
      </a:defRPr>
    </a:lvl5pPr>
    <a:lvl6pPr marL="2286000" algn="l" defTabSz="914400" rtl="0" eaLnBrk="1" latinLnBrk="0" hangingPunct="1">
      <a:defRPr sz="3600" b="1" i="1" kern="1200">
        <a:solidFill>
          <a:srgbClr val="FFCC00"/>
        </a:solidFill>
        <a:latin typeface="Comic Sans MS" pitchFamily="66" charset="0"/>
        <a:ea typeface="+mn-ea"/>
        <a:cs typeface="Arial" charset="0"/>
      </a:defRPr>
    </a:lvl6pPr>
    <a:lvl7pPr marL="2743200" algn="l" defTabSz="914400" rtl="0" eaLnBrk="1" latinLnBrk="0" hangingPunct="1">
      <a:defRPr sz="3600" b="1" i="1" kern="1200">
        <a:solidFill>
          <a:srgbClr val="FFCC00"/>
        </a:solidFill>
        <a:latin typeface="Comic Sans MS" pitchFamily="66" charset="0"/>
        <a:ea typeface="+mn-ea"/>
        <a:cs typeface="Arial" charset="0"/>
      </a:defRPr>
    </a:lvl7pPr>
    <a:lvl8pPr marL="3200400" algn="l" defTabSz="914400" rtl="0" eaLnBrk="1" latinLnBrk="0" hangingPunct="1">
      <a:defRPr sz="3600" b="1" i="1" kern="1200">
        <a:solidFill>
          <a:srgbClr val="FFCC00"/>
        </a:solidFill>
        <a:latin typeface="Comic Sans MS" pitchFamily="66" charset="0"/>
        <a:ea typeface="+mn-ea"/>
        <a:cs typeface="Arial" charset="0"/>
      </a:defRPr>
    </a:lvl8pPr>
    <a:lvl9pPr marL="3657600" algn="l" defTabSz="914400" rtl="0" eaLnBrk="1" latinLnBrk="0" hangingPunct="1">
      <a:defRPr sz="3600" b="1" i="1" kern="1200">
        <a:solidFill>
          <a:srgbClr val="FFCC00"/>
        </a:solidFill>
        <a:latin typeface="Comic Sans MS" pitchFamily="66"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00FF"/>
    <a:srgbClr val="FF5050"/>
    <a:srgbClr val="0000FF"/>
    <a:srgbClr val="66FFFF"/>
    <a:srgbClr val="FFFF00"/>
    <a:srgbClr val="99FFCC"/>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0489" autoAdjust="0"/>
    <p:restoredTop sz="98623" autoAdjust="0"/>
  </p:normalViewPr>
  <p:slideViewPr>
    <p:cSldViewPr snapToGrid="0">
      <p:cViewPr>
        <p:scale>
          <a:sx n="71" d="100"/>
          <a:sy n="71" d="100"/>
        </p:scale>
        <p:origin x="-72" y="-72"/>
      </p:cViewPr>
      <p:guideLst>
        <p:guide orient="horz" pos="447"/>
        <p:guide pos="1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1" d="100"/>
        <a:sy n="61" d="100"/>
      </p:scale>
      <p:origin x="0" y="0"/>
    </p:cViewPr>
  </p:sorterViewPr>
  <p:notesViewPr>
    <p:cSldViewPr snapToGrid="0">
      <p:cViewPr varScale="1">
        <p:scale>
          <a:sx n="52" d="100"/>
          <a:sy n="52" d="100"/>
        </p:scale>
        <p:origin x="-1278" y="-102"/>
      </p:cViewPr>
      <p:guideLst>
        <p:guide orient="horz" pos="3132"/>
        <p:guide pos="213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B37AE6-07DC-42F8-A67C-E4222A34A83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ZA"/>
        </a:p>
      </dgm:t>
    </dgm:pt>
    <dgm:pt modelId="{EDE5B93F-567A-4E63-86C8-961946CC711B}">
      <dgm:prSet phldrT="[Text]" custT="1"/>
      <dgm:spPr>
        <a:solidFill>
          <a:srgbClr val="FFFF00"/>
        </a:solidFill>
      </dgm:spPr>
      <dgm:t>
        <a:bodyPr/>
        <a:lstStyle/>
        <a:p>
          <a:r>
            <a:rPr lang="en-ZA" sz="3200" b="1" i="1" dirty="0" smtClean="0">
              <a:solidFill>
                <a:schemeClr val="tx1"/>
              </a:solidFill>
            </a:rPr>
            <a:t>Mine Health and Safety Council</a:t>
          </a:r>
          <a:endParaRPr lang="en-ZA" sz="3200" b="1" i="1" dirty="0">
            <a:solidFill>
              <a:schemeClr val="tx1"/>
            </a:solidFill>
          </a:endParaRPr>
        </a:p>
      </dgm:t>
    </dgm:pt>
    <dgm:pt modelId="{F5F304D4-3C6E-4EA8-832E-EF13DB7E9D8A}" type="parTrans" cxnId="{DC6B3768-E9CC-46B1-94E5-EE684D0C0616}">
      <dgm:prSet/>
      <dgm:spPr/>
      <dgm:t>
        <a:bodyPr/>
        <a:lstStyle/>
        <a:p>
          <a:endParaRPr lang="en-ZA"/>
        </a:p>
      </dgm:t>
    </dgm:pt>
    <dgm:pt modelId="{079F5FA8-8044-4579-81AF-9A39F91AA3DC}" type="sibTrans" cxnId="{DC6B3768-E9CC-46B1-94E5-EE684D0C0616}">
      <dgm:prSet/>
      <dgm:spPr/>
      <dgm:t>
        <a:bodyPr/>
        <a:lstStyle/>
        <a:p>
          <a:endParaRPr lang="en-ZA"/>
        </a:p>
      </dgm:t>
    </dgm:pt>
    <dgm:pt modelId="{1CEE2A29-EF01-456F-A3ED-5AED2928073A}" type="asst">
      <dgm:prSet phldrT="[Text]"/>
      <dgm:spPr>
        <a:solidFill>
          <a:schemeClr val="accent6">
            <a:lumMod val="60000"/>
            <a:lumOff val="40000"/>
          </a:schemeClr>
        </a:solidFill>
      </dgm:spPr>
      <dgm:t>
        <a:bodyPr/>
        <a:lstStyle/>
        <a:p>
          <a:r>
            <a:rPr lang="en-ZA" b="1" dirty="0" smtClean="0">
              <a:solidFill>
                <a:srgbClr val="FFFF00"/>
              </a:solidFill>
            </a:rPr>
            <a:t>Audit  and Risk Committee (ARC)</a:t>
          </a:r>
          <a:endParaRPr lang="en-ZA" b="1" dirty="0">
            <a:solidFill>
              <a:srgbClr val="FFFF00"/>
            </a:solidFill>
          </a:endParaRPr>
        </a:p>
      </dgm:t>
    </dgm:pt>
    <dgm:pt modelId="{38E71DAA-C98C-4E37-A9D0-7991F1E7D875}" type="parTrans" cxnId="{DC6165B5-BC36-44E6-B196-101D26C45577}">
      <dgm:prSet/>
      <dgm:spPr/>
      <dgm:t>
        <a:bodyPr/>
        <a:lstStyle/>
        <a:p>
          <a:endParaRPr lang="en-ZA" dirty="0"/>
        </a:p>
      </dgm:t>
    </dgm:pt>
    <dgm:pt modelId="{8A872CC4-286D-40D6-BBB6-984EF2576723}" type="sibTrans" cxnId="{DC6165B5-BC36-44E6-B196-101D26C45577}">
      <dgm:prSet/>
      <dgm:spPr/>
      <dgm:t>
        <a:bodyPr/>
        <a:lstStyle/>
        <a:p>
          <a:endParaRPr lang="en-ZA"/>
        </a:p>
      </dgm:t>
    </dgm:pt>
    <dgm:pt modelId="{B8054ADA-9964-46E1-8D28-9C4D63F5A4F7}">
      <dgm:prSet phldrT="[Text]"/>
      <dgm:spPr>
        <a:solidFill>
          <a:schemeClr val="accent4">
            <a:lumMod val="65000"/>
            <a:lumOff val="35000"/>
          </a:schemeClr>
        </a:solidFill>
      </dgm:spPr>
      <dgm:t>
        <a:bodyPr/>
        <a:lstStyle/>
        <a:p>
          <a:r>
            <a:rPr lang="en-ZA" b="1" dirty="0" smtClean="0">
              <a:solidFill>
                <a:srgbClr val="FFFF00"/>
              </a:solidFill>
            </a:rPr>
            <a:t>Mining Regulations Advisory Committee  (MRAC)</a:t>
          </a:r>
          <a:endParaRPr lang="en-ZA" b="1" dirty="0">
            <a:solidFill>
              <a:srgbClr val="FFFF00"/>
            </a:solidFill>
          </a:endParaRPr>
        </a:p>
      </dgm:t>
    </dgm:pt>
    <dgm:pt modelId="{66CF3E73-1AC2-4A42-9BAE-95A6611A127F}" type="parTrans" cxnId="{5A0E42A3-A560-47B6-A174-076FABCD5DF3}">
      <dgm:prSet/>
      <dgm:spPr/>
      <dgm:t>
        <a:bodyPr/>
        <a:lstStyle/>
        <a:p>
          <a:endParaRPr lang="en-ZA" dirty="0"/>
        </a:p>
      </dgm:t>
    </dgm:pt>
    <dgm:pt modelId="{0F441BE3-F744-4AAB-B0B6-B7DFD5EB7366}" type="sibTrans" cxnId="{5A0E42A3-A560-47B6-A174-076FABCD5DF3}">
      <dgm:prSet/>
      <dgm:spPr/>
      <dgm:t>
        <a:bodyPr/>
        <a:lstStyle/>
        <a:p>
          <a:endParaRPr lang="en-ZA"/>
        </a:p>
      </dgm:t>
    </dgm:pt>
    <dgm:pt modelId="{AF832339-4FCE-4459-A0F1-54563FD3B24F}">
      <dgm:prSet phldrT="[Text]"/>
      <dgm:spPr>
        <a:solidFill>
          <a:srgbClr val="FF5050"/>
        </a:solidFill>
      </dgm:spPr>
      <dgm:t>
        <a:bodyPr/>
        <a:lstStyle/>
        <a:p>
          <a:r>
            <a:rPr lang="en-ZA" b="1" dirty="0" smtClean="0">
              <a:solidFill>
                <a:srgbClr val="FFFF00"/>
              </a:solidFill>
            </a:rPr>
            <a:t>Mining Occupational Health Advisory Committee (MOHAC)</a:t>
          </a:r>
          <a:endParaRPr lang="en-ZA" b="1" dirty="0">
            <a:solidFill>
              <a:srgbClr val="FFFF00"/>
            </a:solidFill>
          </a:endParaRPr>
        </a:p>
      </dgm:t>
    </dgm:pt>
    <dgm:pt modelId="{0A53D5BC-0101-4863-9D4A-D98BED21E2AD}" type="parTrans" cxnId="{16A3C4DF-7B6D-4CF5-A121-5CD96123967C}">
      <dgm:prSet/>
      <dgm:spPr/>
      <dgm:t>
        <a:bodyPr/>
        <a:lstStyle/>
        <a:p>
          <a:endParaRPr lang="en-ZA" dirty="0"/>
        </a:p>
      </dgm:t>
    </dgm:pt>
    <dgm:pt modelId="{2C5E3DE8-2161-4948-AB2A-B885EBCFFEE2}" type="sibTrans" cxnId="{16A3C4DF-7B6D-4CF5-A121-5CD96123967C}">
      <dgm:prSet/>
      <dgm:spPr/>
      <dgm:t>
        <a:bodyPr/>
        <a:lstStyle/>
        <a:p>
          <a:endParaRPr lang="en-ZA"/>
        </a:p>
      </dgm:t>
    </dgm:pt>
    <dgm:pt modelId="{65EE31C1-73C3-4DCA-AB70-6037771045D2}">
      <dgm:prSet phldrT="[Text]"/>
      <dgm:spPr>
        <a:solidFill>
          <a:schemeClr val="bg1">
            <a:lumMod val="50000"/>
          </a:schemeClr>
        </a:solidFill>
      </dgm:spPr>
      <dgm:t>
        <a:bodyPr/>
        <a:lstStyle/>
        <a:p>
          <a:r>
            <a:rPr lang="en-ZA" b="0" dirty="0" smtClean="0">
              <a:solidFill>
                <a:srgbClr val="FFFF00"/>
              </a:solidFill>
            </a:rPr>
            <a:t>Safety in Mines Research Advisory Committee  (SIMRAC)</a:t>
          </a:r>
          <a:endParaRPr lang="en-ZA" b="0" dirty="0">
            <a:solidFill>
              <a:srgbClr val="FFFF00"/>
            </a:solidFill>
          </a:endParaRPr>
        </a:p>
      </dgm:t>
    </dgm:pt>
    <dgm:pt modelId="{B7D3586E-60C5-4D4C-AF25-06F4D083310A}" type="parTrans" cxnId="{1C87A8F2-D113-4F4C-BDDD-20B56113AE60}">
      <dgm:prSet/>
      <dgm:spPr/>
      <dgm:t>
        <a:bodyPr/>
        <a:lstStyle/>
        <a:p>
          <a:endParaRPr lang="en-ZA" dirty="0"/>
        </a:p>
      </dgm:t>
    </dgm:pt>
    <dgm:pt modelId="{0952E627-0EF0-432C-B5D3-7F5F06455137}" type="sibTrans" cxnId="{1C87A8F2-D113-4F4C-BDDD-20B56113AE60}">
      <dgm:prSet/>
      <dgm:spPr/>
      <dgm:t>
        <a:bodyPr/>
        <a:lstStyle/>
        <a:p>
          <a:endParaRPr lang="en-ZA"/>
        </a:p>
      </dgm:t>
    </dgm:pt>
    <dgm:pt modelId="{65A7654B-7CD8-4F49-81EB-9B108E196A82}">
      <dgm:prSet phldrT="[Text]"/>
      <dgm:spPr>
        <a:solidFill>
          <a:schemeClr val="accent2">
            <a:lumMod val="75000"/>
          </a:schemeClr>
        </a:solidFill>
      </dgm:spPr>
      <dgm:t>
        <a:bodyPr/>
        <a:lstStyle/>
        <a:p>
          <a:r>
            <a:rPr lang="en-ZA" dirty="0" smtClean="0">
              <a:solidFill>
                <a:srgbClr val="FFFF00"/>
              </a:solidFill>
            </a:rPr>
            <a:t>Mining Industry HIV/AIDS and TB Advisory Committee (MITHAC)</a:t>
          </a:r>
          <a:endParaRPr lang="en-ZA" dirty="0">
            <a:solidFill>
              <a:srgbClr val="FFFF00"/>
            </a:solidFill>
          </a:endParaRPr>
        </a:p>
      </dgm:t>
    </dgm:pt>
    <dgm:pt modelId="{E9EA84F6-4DCF-4971-B0D7-A93D7FBA4650}" type="parTrans" cxnId="{8FEB82B3-2E6C-4BFD-A700-EFE88B74D39D}">
      <dgm:prSet/>
      <dgm:spPr/>
      <dgm:t>
        <a:bodyPr/>
        <a:lstStyle/>
        <a:p>
          <a:endParaRPr lang="en-ZA"/>
        </a:p>
      </dgm:t>
    </dgm:pt>
    <dgm:pt modelId="{E4E208CE-3D3C-4399-B46A-5A1A33549A93}" type="sibTrans" cxnId="{8FEB82B3-2E6C-4BFD-A700-EFE88B74D39D}">
      <dgm:prSet/>
      <dgm:spPr/>
      <dgm:t>
        <a:bodyPr/>
        <a:lstStyle/>
        <a:p>
          <a:endParaRPr lang="en-ZA"/>
        </a:p>
      </dgm:t>
    </dgm:pt>
    <dgm:pt modelId="{5D66F068-8CD9-473E-B906-B3E0BEC166C4}" type="pres">
      <dgm:prSet presAssocID="{9BB37AE6-07DC-42F8-A67C-E4222A34A835}" presName="hierChild1" presStyleCnt="0">
        <dgm:presLayoutVars>
          <dgm:orgChart val="1"/>
          <dgm:chPref val="1"/>
          <dgm:dir/>
          <dgm:animOne val="branch"/>
          <dgm:animLvl val="lvl"/>
          <dgm:resizeHandles/>
        </dgm:presLayoutVars>
      </dgm:prSet>
      <dgm:spPr/>
      <dgm:t>
        <a:bodyPr/>
        <a:lstStyle/>
        <a:p>
          <a:endParaRPr lang="en-ZA"/>
        </a:p>
      </dgm:t>
    </dgm:pt>
    <dgm:pt modelId="{7698ABB4-B53D-403E-92F2-1625BE9C7A6D}" type="pres">
      <dgm:prSet presAssocID="{EDE5B93F-567A-4E63-86C8-961946CC711B}" presName="hierRoot1" presStyleCnt="0">
        <dgm:presLayoutVars>
          <dgm:hierBranch val="init"/>
        </dgm:presLayoutVars>
      </dgm:prSet>
      <dgm:spPr/>
    </dgm:pt>
    <dgm:pt modelId="{F7E5DA30-4044-47BC-9745-2BD2E404C76D}" type="pres">
      <dgm:prSet presAssocID="{EDE5B93F-567A-4E63-86C8-961946CC711B}" presName="rootComposite1" presStyleCnt="0"/>
      <dgm:spPr/>
    </dgm:pt>
    <dgm:pt modelId="{F9C70D3E-7AF9-45E8-9748-EFCCE43C2B3D}" type="pres">
      <dgm:prSet presAssocID="{EDE5B93F-567A-4E63-86C8-961946CC711B}" presName="rootText1" presStyleLbl="node0" presStyleIdx="0" presStyleCnt="1" custScaleX="278073">
        <dgm:presLayoutVars>
          <dgm:chPref val="3"/>
        </dgm:presLayoutVars>
      </dgm:prSet>
      <dgm:spPr/>
      <dgm:t>
        <a:bodyPr/>
        <a:lstStyle/>
        <a:p>
          <a:endParaRPr lang="en-ZA"/>
        </a:p>
      </dgm:t>
    </dgm:pt>
    <dgm:pt modelId="{A81DB073-EC19-4908-888E-C33888BAE992}" type="pres">
      <dgm:prSet presAssocID="{EDE5B93F-567A-4E63-86C8-961946CC711B}" presName="rootConnector1" presStyleLbl="node1" presStyleIdx="0" presStyleCnt="0"/>
      <dgm:spPr/>
      <dgm:t>
        <a:bodyPr/>
        <a:lstStyle/>
        <a:p>
          <a:endParaRPr lang="en-ZA"/>
        </a:p>
      </dgm:t>
    </dgm:pt>
    <dgm:pt modelId="{7B298D7A-4A6D-4B8B-8EA8-A0E5086C241E}" type="pres">
      <dgm:prSet presAssocID="{EDE5B93F-567A-4E63-86C8-961946CC711B}" presName="hierChild2" presStyleCnt="0"/>
      <dgm:spPr/>
    </dgm:pt>
    <dgm:pt modelId="{A7D570BC-31F8-4DEA-99E2-49F5B7F3E495}" type="pres">
      <dgm:prSet presAssocID="{66CF3E73-1AC2-4A42-9BAE-95A6611A127F}" presName="Name37" presStyleLbl="parChTrans1D2" presStyleIdx="0" presStyleCnt="5"/>
      <dgm:spPr/>
      <dgm:t>
        <a:bodyPr/>
        <a:lstStyle/>
        <a:p>
          <a:endParaRPr lang="en-ZA"/>
        </a:p>
      </dgm:t>
    </dgm:pt>
    <dgm:pt modelId="{01D02CAF-17F5-457B-A828-EF75385EED29}" type="pres">
      <dgm:prSet presAssocID="{B8054ADA-9964-46E1-8D28-9C4D63F5A4F7}" presName="hierRoot2" presStyleCnt="0">
        <dgm:presLayoutVars>
          <dgm:hierBranch val="init"/>
        </dgm:presLayoutVars>
      </dgm:prSet>
      <dgm:spPr/>
    </dgm:pt>
    <dgm:pt modelId="{2345F7F9-0AB5-4260-B840-820356E1072F}" type="pres">
      <dgm:prSet presAssocID="{B8054ADA-9964-46E1-8D28-9C4D63F5A4F7}" presName="rootComposite" presStyleCnt="0"/>
      <dgm:spPr/>
    </dgm:pt>
    <dgm:pt modelId="{83BA0BDB-CBED-4C41-9E5F-31AF87D5803A}" type="pres">
      <dgm:prSet presAssocID="{B8054ADA-9964-46E1-8D28-9C4D63F5A4F7}" presName="rootText" presStyleLbl="node2" presStyleIdx="0" presStyleCnt="4" custScaleX="119691" custScaleY="106944" custLinFactNeighborX="-23142">
        <dgm:presLayoutVars>
          <dgm:chPref val="3"/>
        </dgm:presLayoutVars>
      </dgm:prSet>
      <dgm:spPr/>
      <dgm:t>
        <a:bodyPr/>
        <a:lstStyle/>
        <a:p>
          <a:endParaRPr lang="en-ZA"/>
        </a:p>
      </dgm:t>
    </dgm:pt>
    <dgm:pt modelId="{0E7E9855-30D2-4F9B-86D5-BA7193BACA1E}" type="pres">
      <dgm:prSet presAssocID="{B8054ADA-9964-46E1-8D28-9C4D63F5A4F7}" presName="rootConnector" presStyleLbl="node2" presStyleIdx="0" presStyleCnt="4"/>
      <dgm:spPr/>
      <dgm:t>
        <a:bodyPr/>
        <a:lstStyle/>
        <a:p>
          <a:endParaRPr lang="en-ZA"/>
        </a:p>
      </dgm:t>
    </dgm:pt>
    <dgm:pt modelId="{61FF3EEB-0E6E-4954-ABE8-DD966C3DF072}" type="pres">
      <dgm:prSet presAssocID="{B8054ADA-9964-46E1-8D28-9C4D63F5A4F7}" presName="hierChild4" presStyleCnt="0"/>
      <dgm:spPr/>
    </dgm:pt>
    <dgm:pt modelId="{22E956A8-E719-430D-8ADB-CAFCBDF766FB}" type="pres">
      <dgm:prSet presAssocID="{B8054ADA-9964-46E1-8D28-9C4D63F5A4F7}" presName="hierChild5" presStyleCnt="0"/>
      <dgm:spPr/>
    </dgm:pt>
    <dgm:pt modelId="{A25D7133-3585-4F5F-B52D-F3376537F68E}" type="pres">
      <dgm:prSet presAssocID="{0A53D5BC-0101-4863-9D4A-D98BED21E2AD}" presName="Name37" presStyleLbl="parChTrans1D2" presStyleIdx="1" presStyleCnt="5"/>
      <dgm:spPr/>
      <dgm:t>
        <a:bodyPr/>
        <a:lstStyle/>
        <a:p>
          <a:endParaRPr lang="en-ZA"/>
        </a:p>
      </dgm:t>
    </dgm:pt>
    <dgm:pt modelId="{A36FF671-10A7-4BC4-A0C4-494FD27C6BAB}" type="pres">
      <dgm:prSet presAssocID="{AF832339-4FCE-4459-A0F1-54563FD3B24F}" presName="hierRoot2" presStyleCnt="0">
        <dgm:presLayoutVars>
          <dgm:hierBranch val="init"/>
        </dgm:presLayoutVars>
      </dgm:prSet>
      <dgm:spPr/>
    </dgm:pt>
    <dgm:pt modelId="{2E8613E6-0ED9-4972-8FBF-6AEED640F457}" type="pres">
      <dgm:prSet presAssocID="{AF832339-4FCE-4459-A0F1-54563FD3B24F}" presName="rootComposite" presStyleCnt="0"/>
      <dgm:spPr/>
    </dgm:pt>
    <dgm:pt modelId="{205F3A97-D6B1-4D7C-8155-30A9A5C8D7AC}" type="pres">
      <dgm:prSet presAssocID="{AF832339-4FCE-4459-A0F1-54563FD3B24F}" presName="rootText" presStyleLbl="node2" presStyleIdx="1" presStyleCnt="4" custScaleX="116302" custLinFactNeighborX="-9373">
        <dgm:presLayoutVars>
          <dgm:chPref val="3"/>
        </dgm:presLayoutVars>
      </dgm:prSet>
      <dgm:spPr/>
      <dgm:t>
        <a:bodyPr/>
        <a:lstStyle/>
        <a:p>
          <a:endParaRPr lang="en-ZA"/>
        </a:p>
      </dgm:t>
    </dgm:pt>
    <dgm:pt modelId="{F1D18072-CF22-4F09-8263-A28C9C1EE8F1}" type="pres">
      <dgm:prSet presAssocID="{AF832339-4FCE-4459-A0F1-54563FD3B24F}" presName="rootConnector" presStyleLbl="node2" presStyleIdx="1" presStyleCnt="4"/>
      <dgm:spPr/>
      <dgm:t>
        <a:bodyPr/>
        <a:lstStyle/>
        <a:p>
          <a:endParaRPr lang="en-ZA"/>
        </a:p>
      </dgm:t>
    </dgm:pt>
    <dgm:pt modelId="{E3194A8D-D7FB-4A67-9846-CB9C7750D90D}" type="pres">
      <dgm:prSet presAssocID="{AF832339-4FCE-4459-A0F1-54563FD3B24F}" presName="hierChild4" presStyleCnt="0"/>
      <dgm:spPr/>
    </dgm:pt>
    <dgm:pt modelId="{ADFA0D61-263D-40E9-86D7-2FEA13A9292A}" type="pres">
      <dgm:prSet presAssocID="{AF832339-4FCE-4459-A0F1-54563FD3B24F}" presName="hierChild5" presStyleCnt="0"/>
      <dgm:spPr/>
    </dgm:pt>
    <dgm:pt modelId="{0B4E508F-AB36-4A22-891A-A7F98C816934}" type="pres">
      <dgm:prSet presAssocID="{B7D3586E-60C5-4D4C-AF25-06F4D083310A}" presName="Name37" presStyleLbl="parChTrans1D2" presStyleIdx="2" presStyleCnt="5"/>
      <dgm:spPr/>
      <dgm:t>
        <a:bodyPr/>
        <a:lstStyle/>
        <a:p>
          <a:endParaRPr lang="en-ZA"/>
        </a:p>
      </dgm:t>
    </dgm:pt>
    <dgm:pt modelId="{51F43C58-41D8-4188-94A1-D23535000788}" type="pres">
      <dgm:prSet presAssocID="{65EE31C1-73C3-4DCA-AB70-6037771045D2}" presName="hierRoot2" presStyleCnt="0">
        <dgm:presLayoutVars>
          <dgm:hierBranch val="init"/>
        </dgm:presLayoutVars>
      </dgm:prSet>
      <dgm:spPr/>
    </dgm:pt>
    <dgm:pt modelId="{1BAC0EE1-6BC7-486C-B027-9E94EF65564D}" type="pres">
      <dgm:prSet presAssocID="{65EE31C1-73C3-4DCA-AB70-6037771045D2}" presName="rootComposite" presStyleCnt="0"/>
      <dgm:spPr/>
    </dgm:pt>
    <dgm:pt modelId="{7F02AD94-2A52-4F5C-8ED0-CEBE54B1E93D}" type="pres">
      <dgm:prSet presAssocID="{65EE31C1-73C3-4DCA-AB70-6037771045D2}" presName="rootText" presStyleLbl="node2" presStyleIdx="2" presStyleCnt="4" custScaleX="128019" custLinFactNeighborX="15092">
        <dgm:presLayoutVars>
          <dgm:chPref val="3"/>
        </dgm:presLayoutVars>
      </dgm:prSet>
      <dgm:spPr/>
      <dgm:t>
        <a:bodyPr/>
        <a:lstStyle/>
        <a:p>
          <a:endParaRPr lang="en-ZA"/>
        </a:p>
      </dgm:t>
    </dgm:pt>
    <dgm:pt modelId="{67AD6A4F-E6D5-475F-8043-D1F44F458055}" type="pres">
      <dgm:prSet presAssocID="{65EE31C1-73C3-4DCA-AB70-6037771045D2}" presName="rootConnector" presStyleLbl="node2" presStyleIdx="2" presStyleCnt="4"/>
      <dgm:spPr/>
      <dgm:t>
        <a:bodyPr/>
        <a:lstStyle/>
        <a:p>
          <a:endParaRPr lang="en-ZA"/>
        </a:p>
      </dgm:t>
    </dgm:pt>
    <dgm:pt modelId="{BE4549F8-F36C-4E5D-A146-1FE837F0BD4E}" type="pres">
      <dgm:prSet presAssocID="{65EE31C1-73C3-4DCA-AB70-6037771045D2}" presName="hierChild4" presStyleCnt="0"/>
      <dgm:spPr/>
    </dgm:pt>
    <dgm:pt modelId="{1101D353-0327-4750-A126-B8B28F2D7EE2}" type="pres">
      <dgm:prSet presAssocID="{65EE31C1-73C3-4DCA-AB70-6037771045D2}" presName="hierChild5" presStyleCnt="0"/>
      <dgm:spPr/>
    </dgm:pt>
    <dgm:pt modelId="{15F7B40C-1AA1-4BEF-A2EF-1EC3C5976AA9}" type="pres">
      <dgm:prSet presAssocID="{E9EA84F6-4DCF-4971-B0D7-A93D7FBA4650}" presName="Name37" presStyleLbl="parChTrans1D2" presStyleIdx="3" presStyleCnt="5"/>
      <dgm:spPr/>
      <dgm:t>
        <a:bodyPr/>
        <a:lstStyle/>
        <a:p>
          <a:endParaRPr lang="en-ZA"/>
        </a:p>
      </dgm:t>
    </dgm:pt>
    <dgm:pt modelId="{BB3D4240-CBB4-451D-A250-F2228CCF41BE}" type="pres">
      <dgm:prSet presAssocID="{65A7654B-7CD8-4F49-81EB-9B108E196A82}" presName="hierRoot2" presStyleCnt="0">
        <dgm:presLayoutVars>
          <dgm:hierBranch val="init"/>
        </dgm:presLayoutVars>
      </dgm:prSet>
      <dgm:spPr/>
    </dgm:pt>
    <dgm:pt modelId="{1B9057D7-2AC7-4C8A-A1D0-660E88C9C629}" type="pres">
      <dgm:prSet presAssocID="{65A7654B-7CD8-4F49-81EB-9B108E196A82}" presName="rootComposite" presStyleCnt="0"/>
      <dgm:spPr/>
    </dgm:pt>
    <dgm:pt modelId="{74A80717-55CB-4D65-B13B-72D21208A1AC}" type="pres">
      <dgm:prSet presAssocID="{65A7654B-7CD8-4F49-81EB-9B108E196A82}" presName="rootText" presStyleLbl="node2" presStyleIdx="3" presStyleCnt="4">
        <dgm:presLayoutVars>
          <dgm:chPref val="3"/>
        </dgm:presLayoutVars>
      </dgm:prSet>
      <dgm:spPr/>
      <dgm:t>
        <a:bodyPr/>
        <a:lstStyle/>
        <a:p>
          <a:endParaRPr lang="en-ZA"/>
        </a:p>
      </dgm:t>
    </dgm:pt>
    <dgm:pt modelId="{4BD31F08-3796-4AC4-855B-86C457FB3D76}" type="pres">
      <dgm:prSet presAssocID="{65A7654B-7CD8-4F49-81EB-9B108E196A82}" presName="rootConnector" presStyleLbl="node2" presStyleIdx="3" presStyleCnt="4"/>
      <dgm:spPr/>
      <dgm:t>
        <a:bodyPr/>
        <a:lstStyle/>
        <a:p>
          <a:endParaRPr lang="en-ZA"/>
        </a:p>
      </dgm:t>
    </dgm:pt>
    <dgm:pt modelId="{36F27C51-C230-44C3-91D6-7D30CDF16740}" type="pres">
      <dgm:prSet presAssocID="{65A7654B-7CD8-4F49-81EB-9B108E196A82}" presName="hierChild4" presStyleCnt="0"/>
      <dgm:spPr/>
    </dgm:pt>
    <dgm:pt modelId="{22D87D23-E34D-45B5-AA6F-9698945F5C03}" type="pres">
      <dgm:prSet presAssocID="{65A7654B-7CD8-4F49-81EB-9B108E196A82}" presName="hierChild5" presStyleCnt="0"/>
      <dgm:spPr/>
    </dgm:pt>
    <dgm:pt modelId="{AC8C1C30-DDD8-40CD-BFCA-82779E397B24}" type="pres">
      <dgm:prSet presAssocID="{EDE5B93F-567A-4E63-86C8-961946CC711B}" presName="hierChild3" presStyleCnt="0"/>
      <dgm:spPr/>
    </dgm:pt>
    <dgm:pt modelId="{2A17DC9D-7CF6-4351-B689-7CF3F2DEC4A2}" type="pres">
      <dgm:prSet presAssocID="{38E71DAA-C98C-4E37-A9D0-7991F1E7D875}" presName="Name111" presStyleLbl="parChTrans1D2" presStyleIdx="4" presStyleCnt="5"/>
      <dgm:spPr/>
      <dgm:t>
        <a:bodyPr/>
        <a:lstStyle/>
        <a:p>
          <a:endParaRPr lang="en-ZA"/>
        </a:p>
      </dgm:t>
    </dgm:pt>
    <dgm:pt modelId="{EBBDA501-C547-4369-9906-60F20BCC4265}" type="pres">
      <dgm:prSet presAssocID="{1CEE2A29-EF01-456F-A3ED-5AED2928073A}" presName="hierRoot3" presStyleCnt="0">
        <dgm:presLayoutVars>
          <dgm:hierBranch val="init"/>
        </dgm:presLayoutVars>
      </dgm:prSet>
      <dgm:spPr/>
    </dgm:pt>
    <dgm:pt modelId="{3EBD828F-403A-4E05-B74E-C20E39C7DB5B}" type="pres">
      <dgm:prSet presAssocID="{1CEE2A29-EF01-456F-A3ED-5AED2928073A}" presName="rootComposite3" presStyleCnt="0"/>
      <dgm:spPr/>
    </dgm:pt>
    <dgm:pt modelId="{A91B8297-B4E6-424F-96A0-6ED283DA5822}" type="pres">
      <dgm:prSet presAssocID="{1CEE2A29-EF01-456F-A3ED-5AED2928073A}" presName="rootText3" presStyleLbl="asst1" presStyleIdx="0" presStyleCnt="1" custScaleY="52391" custLinFactNeighborX="-29561">
        <dgm:presLayoutVars>
          <dgm:chPref val="3"/>
        </dgm:presLayoutVars>
      </dgm:prSet>
      <dgm:spPr/>
      <dgm:t>
        <a:bodyPr/>
        <a:lstStyle/>
        <a:p>
          <a:endParaRPr lang="en-ZA"/>
        </a:p>
      </dgm:t>
    </dgm:pt>
    <dgm:pt modelId="{E448F093-F46B-40C5-BCAF-A1F8575A19CA}" type="pres">
      <dgm:prSet presAssocID="{1CEE2A29-EF01-456F-A3ED-5AED2928073A}" presName="rootConnector3" presStyleLbl="asst1" presStyleIdx="0" presStyleCnt="1"/>
      <dgm:spPr/>
      <dgm:t>
        <a:bodyPr/>
        <a:lstStyle/>
        <a:p>
          <a:endParaRPr lang="en-ZA"/>
        </a:p>
      </dgm:t>
    </dgm:pt>
    <dgm:pt modelId="{A8C68FB8-1B48-474F-A2C6-9EF353476312}" type="pres">
      <dgm:prSet presAssocID="{1CEE2A29-EF01-456F-A3ED-5AED2928073A}" presName="hierChild6" presStyleCnt="0"/>
      <dgm:spPr/>
    </dgm:pt>
    <dgm:pt modelId="{F0ED660D-CFDF-4395-A2AA-EF86F3659481}" type="pres">
      <dgm:prSet presAssocID="{1CEE2A29-EF01-456F-A3ED-5AED2928073A}" presName="hierChild7" presStyleCnt="0"/>
      <dgm:spPr/>
    </dgm:pt>
  </dgm:ptLst>
  <dgm:cxnLst>
    <dgm:cxn modelId="{DC6B3768-E9CC-46B1-94E5-EE684D0C0616}" srcId="{9BB37AE6-07DC-42F8-A67C-E4222A34A835}" destId="{EDE5B93F-567A-4E63-86C8-961946CC711B}" srcOrd="0" destOrd="0" parTransId="{F5F304D4-3C6E-4EA8-832E-EF13DB7E9D8A}" sibTransId="{079F5FA8-8044-4579-81AF-9A39F91AA3DC}"/>
    <dgm:cxn modelId="{DC0D5B43-1B57-499A-A97F-806251496247}" type="presOf" srcId="{AF832339-4FCE-4459-A0F1-54563FD3B24F}" destId="{205F3A97-D6B1-4D7C-8155-30A9A5C8D7AC}" srcOrd="0" destOrd="0" presId="urn:microsoft.com/office/officeart/2005/8/layout/orgChart1"/>
    <dgm:cxn modelId="{54804D13-C518-4659-92F4-D0B34619BDCB}" type="presOf" srcId="{1CEE2A29-EF01-456F-A3ED-5AED2928073A}" destId="{E448F093-F46B-40C5-BCAF-A1F8575A19CA}" srcOrd="1" destOrd="0" presId="urn:microsoft.com/office/officeart/2005/8/layout/orgChart1"/>
    <dgm:cxn modelId="{5A0E42A3-A560-47B6-A174-076FABCD5DF3}" srcId="{EDE5B93F-567A-4E63-86C8-961946CC711B}" destId="{B8054ADA-9964-46E1-8D28-9C4D63F5A4F7}" srcOrd="1" destOrd="0" parTransId="{66CF3E73-1AC2-4A42-9BAE-95A6611A127F}" sibTransId="{0F441BE3-F744-4AAB-B0B6-B7DFD5EB7366}"/>
    <dgm:cxn modelId="{7AAC7E6F-5630-4232-96D1-53CF14079A06}" type="presOf" srcId="{65A7654B-7CD8-4F49-81EB-9B108E196A82}" destId="{4BD31F08-3796-4AC4-855B-86C457FB3D76}" srcOrd="1" destOrd="0" presId="urn:microsoft.com/office/officeart/2005/8/layout/orgChart1"/>
    <dgm:cxn modelId="{16A3C4DF-7B6D-4CF5-A121-5CD96123967C}" srcId="{EDE5B93F-567A-4E63-86C8-961946CC711B}" destId="{AF832339-4FCE-4459-A0F1-54563FD3B24F}" srcOrd="2" destOrd="0" parTransId="{0A53D5BC-0101-4863-9D4A-D98BED21E2AD}" sibTransId="{2C5E3DE8-2161-4948-AB2A-B885EBCFFEE2}"/>
    <dgm:cxn modelId="{378BA310-B414-4EF8-82CC-CC33EC34F388}" type="presOf" srcId="{38E71DAA-C98C-4E37-A9D0-7991F1E7D875}" destId="{2A17DC9D-7CF6-4351-B689-7CF3F2DEC4A2}" srcOrd="0" destOrd="0" presId="urn:microsoft.com/office/officeart/2005/8/layout/orgChart1"/>
    <dgm:cxn modelId="{1C87A8F2-D113-4F4C-BDDD-20B56113AE60}" srcId="{EDE5B93F-567A-4E63-86C8-961946CC711B}" destId="{65EE31C1-73C3-4DCA-AB70-6037771045D2}" srcOrd="3" destOrd="0" parTransId="{B7D3586E-60C5-4D4C-AF25-06F4D083310A}" sibTransId="{0952E627-0EF0-432C-B5D3-7F5F06455137}"/>
    <dgm:cxn modelId="{81CF2E44-B215-4DD8-B4D0-A05B2ACA0A57}" type="presOf" srcId="{66CF3E73-1AC2-4A42-9BAE-95A6611A127F}" destId="{A7D570BC-31F8-4DEA-99E2-49F5B7F3E495}" srcOrd="0" destOrd="0" presId="urn:microsoft.com/office/officeart/2005/8/layout/orgChart1"/>
    <dgm:cxn modelId="{2FB83E1C-5E0B-4657-AB62-300CA8F8F856}" type="presOf" srcId="{EDE5B93F-567A-4E63-86C8-961946CC711B}" destId="{A81DB073-EC19-4908-888E-C33888BAE992}" srcOrd="1" destOrd="0" presId="urn:microsoft.com/office/officeart/2005/8/layout/orgChart1"/>
    <dgm:cxn modelId="{7AA31D3E-2060-43B5-9655-EC28BFF33B63}" type="presOf" srcId="{B8054ADA-9964-46E1-8D28-9C4D63F5A4F7}" destId="{83BA0BDB-CBED-4C41-9E5F-31AF87D5803A}" srcOrd="0" destOrd="0" presId="urn:microsoft.com/office/officeart/2005/8/layout/orgChart1"/>
    <dgm:cxn modelId="{FDCE758D-B084-4990-94D9-0646181423C6}" type="presOf" srcId="{9BB37AE6-07DC-42F8-A67C-E4222A34A835}" destId="{5D66F068-8CD9-473E-B906-B3E0BEC166C4}" srcOrd="0" destOrd="0" presId="urn:microsoft.com/office/officeart/2005/8/layout/orgChart1"/>
    <dgm:cxn modelId="{3FFCAA20-C2C6-4871-B9E5-3265DE3FB55B}" type="presOf" srcId="{B8054ADA-9964-46E1-8D28-9C4D63F5A4F7}" destId="{0E7E9855-30D2-4F9B-86D5-BA7193BACA1E}" srcOrd="1" destOrd="0" presId="urn:microsoft.com/office/officeart/2005/8/layout/orgChart1"/>
    <dgm:cxn modelId="{D462993C-CEEC-4E62-88CF-BC830BD72D7A}" type="presOf" srcId="{1CEE2A29-EF01-456F-A3ED-5AED2928073A}" destId="{A91B8297-B4E6-424F-96A0-6ED283DA5822}" srcOrd="0" destOrd="0" presId="urn:microsoft.com/office/officeart/2005/8/layout/orgChart1"/>
    <dgm:cxn modelId="{0FBBFA8B-185F-4B72-8044-670FE365D305}" type="presOf" srcId="{E9EA84F6-4DCF-4971-B0D7-A93D7FBA4650}" destId="{15F7B40C-1AA1-4BEF-A2EF-1EC3C5976AA9}" srcOrd="0" destOrd="0" presId="urn:microsoft.com/office/officeart/2005/8/layout/orgChart1"/>
    <dgm:cxn modelId="{BF39A033-E152-40A1-8859-3C2C80D5E654}" type="presOf" srcId="{AF832339-4FCE-4459-A0F1-54563FD3B24F}" destId="{F1D18072-CF22-4F09-8263-A28C9C1EE8F1}" srcOrd="1" destOrd="0" presId="urn:microsoft.com/office/officeart/2005/8/layout/orgChart1"/>
    <dgm:cxn modelId="{0D955093-C07A-4D41-BBAF-FCD9F5FED043}" type="presOf" srcId="{EDE5B93F-567A-4E63-86C8-961946CC711B}" destId="{F9C70D3E-7AF9-45E8-9748-EFCCE43C2B3D}" srcOrd="0" destOrd="0" presId="urn:microsoft.com/office/officeart/2005/8/layout/orgChart1"/>
    <dgm:cxn modelId="{96A22616-736C-404D-BE28-7CDB6EB1892D}" type="presOf" srcId="{65EE31C1-73C3-4DCA-AB70-6037771045D2}" destId="{67AD6A4F-E6D5-475F-8043-D1F44F458055}" srcOrd="1" destOrd="0" presId="urn:microsoft.com/office/officeart/2005/8/layout/orgChart1"/>
    <dgm:cxn modelId="{77FBB614-C42A-4495-8857-2B9C53E3109B}" type="presOf" srcId="{0A53D5BC-0101-4863-9D4A-D98BED21E2AD}" destId="{A25D7133-3585-4F5F-B52D-F3376537F68E}" srcOrd="0" destOrd="0" presId="urn:microsoft.com/office/officeart/2005/8/layout/orgChart1"/>
    <dgm:cxn modelId="{95BF6F5F-FB06-49DE-8B78-B55146F80326}" type="presOf" srcId="{65A7654B-7CD8-4F49-81EB-9B108E196A82}" destId="{74A80717-55CB-4D65-B13B-72D21208A1AC}" srcOrd="0" destOrd="0" presId="urn:microsoft.com/office/officeart/2005/8/layout/orgChart1"/>
    <dgm:cxn modelId="{E3EB93FC-9578-4F06-B48A-CA53AD6FF203}" type="presOf" srcId="{B7D3586E-60C5-4D4C-AF25-06F4D083310A}" destId="{0B4E508F-AB36-4A22-891A-A7F98C816934}" srcOrd="0" destOrd="0" presId="urn:microsoft.com/office/officeart/2005/8/layout/orgChart1"/>
    <dgm:cxn modelId="{8FEB82B3-2E6C-4BFD-A700-EFE88B74D39D}" srcId="{EDE5B93F-567A-4E63-86C8-961946CC711B}" destId="{65A7654B-7CD8-4F49-81EB-9B108E196A82}" srcOrd="4" destOrd="0" parTransId="{E9EA84F6-4DCF-4971-B0D7-A93D7FBA4650}" sibTransId="{E4E208CE-3D3C-4399-B46A-5A1A33549A93}"/>
    <dgm:cxn modelId="{F8A47011-8CCC-41CB-A288-0CA264DE4984}" type="presOf" srcId="{65EE31C1-73C3-4DCA-AB70-6037771045D2}" destId="{7F02AD94-2A52-4F5C-8ED0-CEBE54B1E93D}" srcOrd="0" destOrd="0" presId="urn:microsoft.com/office/officeart/2005/8/layout/orgChart1"/>
    <dgm:cxn modelId="{DC6165B5-BC36-44E6-B196-101D26C45577}" srcId="{EDE5B93F-567A-4E63-86C8-961946CC711B}" destId="{1CEE2A29-EF01-456F-A3ED-5AED2928073A}" srcOrd="0" destOrd="0" parTransId="{38E71DAA-C98C-4E37-A9D0-7991F1E7D875}" sibTransId="{8A872CC4-286D-40D6-BBB6-984EF2576723}"/>
    <dgm:cxn modelId="{D94BC86A-EE24-43BA-BEB9-4641A3939B7B}" type="presParOf" srcId="{5D66F068-8CD9-473E-B906-B3E0BEC166C4}" destId="{7698ABB4-B53D-403E-92F2-1625BE9C7A6D}" srcOrd="0" destOrd="0" presId="urn:microsoft.com/office/officeart/2005/8/layout/orgChart1"/>
    <dgm:cxn modelId="{86376580-CEF3-4774-8A7D-91D79459180E}" type="presParOf" srcId="{7698ABB4-B53D-403E-92F2-1625BE9C7A6D}" destId="{F7E5DA30-4044-47BC-9745-2BD2E404C76D}" srcOrd="0" destOrd="0" presId="urn:microsoft.com/office/officeart/2005/8/layout/orgChart1"/>
    <dgm:cxn modelId="{D6D1B9E1-A22C-4457-BF05-733605FDD534}" type="presParOf" srcId="{F7E5DA30-4044-47BC-9745-2BD2E404C76D}" destId="{F9C70D3E-7AF9-45E8-9748-EFCCE43C2B3D}" srcOrd="0" destOrd="0" presId="urn:microsoft.com/office/officeart/2005/8/layout/orgChart1"/>
    <dgm:cxn modelId="{091BFEC6-FB63-4971-B6D8-776C0E8CB03E}" type="presParOf" srcId="{F7E5DA30-4044-47BC-9745-2BD2E404C76D}" destId="{A81DB073-EC19-4908-888E-C33888BAE992}" srcOrd="1" destOrd="0" presId="urn:microsoft.com/office/officeart/2005/8/layout/orgChart1"/>
    <dgm:cxn modelId="{0CA44F4F-EE0B-4E2E-9860-BC191A0E5C59}" type="presParOf" srcId="{7698ABB4-B53D-403E-92F2-1625BE9C7A6D}" destId="{7B298D7A-4A6D-4B8B-8EA8-A0E5086C241E}" srcOrd="1" destOrd="0" presId="urn:microsoft.com/office/officeart/2005/8/layout/orgChart1"/>
    <dgm:cxn modelId="{149173ED-DF16-4CFF-84D8-CF393A6FC345}" type="presParOf" srcId="{7B298D7A-4A6D-4B8B-8EA8-A0E5086C241E}" destId="{A7D570BC-31F8-4DEA-99E2-49F5B7F3E495}" srcOrd="0" destOrd="0" presId="urn:microsoft.com/office/officeart/2005/8/layout/orgChart1"/>
    <dgm:cxn modelId="{FA92A813-8E06-47A4-931C-DEFFCD7C86F3}" type="presParOf" srcId="{7B298D7A-4A6D-4B8B-8EA8-A0E5086C241E}" destId="{01D02CAF-17F5-457B-A828-EF75385EED29}" srcOrd="1" destOrd="0" presId="urn:microsoft.com/office/officeart/2005/8/layout/orgChart1"/>
    <dgm:cxn modelId="{2F68F228-A1FB-4942-9460-E8FFA15CEAD6}" type="presParOf" srcId="{01D02CAF-17F5-457B-A828-EF75385EED29}" destId="{2345F7F9-0AB5-4260-B840-820356E1072F}" srcOrd="0" destOrd="0" presId="urn:microsoft.com/office/officeart/2005/8/layout/orgChart1"/>
    <dgm:cxn modelId="{0F857937-D3DC-44F2-B0D3-0C46E94C8E06}" type="presParOf" srcId="{2345F7F9-0AB5-4260-B840-820356E1072F}" destId="{83BA0BDB-CBED-4C41-9E5F-31AF87D5803A}" srcOrd="0" destOrd="0" presId="urn:microsoft.com/office/officeart/2005/8/layout/orgChart1"/>
    <dgm:cxn modelId="{F9337741-928C-4D82-B464-D67C05CA73B2}" type="presParOf" srcId="{2345F7F9-0AB5-4260-B840-820356E1072F}" destId="{0E7E9855-30D2-4F9B-86D5-BA7193BACA1E}" srcOrd="1" destOrd="0" presId="urn:microsoft.com/office/officeart/2005/8/layout/orgChart1"/>
    <dgm:cxn modelId="{AD7F96CC-288A-4CD9-91A0-784C336CAA6C}" type="presParOf" srcId="{01D02CAF-17F5-457B-A828-EF75385EED29}" destId="{61FF3EEB-0E6E-4954-ABE8-DD966C3DF072}" srcOrd="1" destOrd="0" presId="urn:microsoft.com/office/officeart/2005/8/layout/orgChart1"/>
    <dgm:cxn modelId="{068E5355-DBEE-459A-8374-8EE3330459C1}" type="presParOf" srcId="{01D02CAF-17F5-457B-A828-EF75385EED29}" destId="{22E956A8-E719-430D-8ADB-CAFCBDF766FB}" srcOrd="2" destOrd="0" presId="urn:microsoft.com/office/officeart/2005/8/layout/orgChart1"/>
    <dgm:cxn modelId="{2815CB5D-F390-4FBC-80C0-98D77A8F4C18}" type="presParOf" srcId="{7B298D7A-4A6D-4B8B-8EA8-A0E5086C241E}" destId="{A25D7133-3585-4F5F-B52D-F3376537F68E}" srcOrd="2" destOrd="0" presId="urn:microsoft.com/office/officeart/2005/8/layout/orgChart1"/>
    <dgm:cxn modelId="{4BED1281-B38D-496F-ADE2-9222390F4579}" type="presParOf" srcId="{7B298D7A-4A6D-4B8B-8EA8-A0E5086C241E}" destId="{A36FF671-10A7-4BC4-A0C4-494FD27C6BAB}" srcOrd="3" destOrd="0" presId="urn:microsoft.com/office/officeart/2005/8/layout/orgChart1"/>
    <dgm:cxn modelId="{0D0B26A5-E1C2-4D20-A005-E71CBC437CB8}" type="presParOf" srcId="{A36FF671-10A7-4BC4-A0C4-494FD27C6BAB}" destId="{2E8613E6-0ED9-4972-8FBF-6AEED640F457}" srcOrd="0" destOrd="0" presId="urn:microsoft.com/office/officeart/2005/8/layout/orgChart1"/>
    <dgm:cxn modelId="{42519ADB-0882-4AE7-9EF8-A575B4FE2150}" type="presParOf" srcId="{2E8613E6-0ED9-4972-8FBF-6AEED640F457}" destId="{205F3A97-D6B1-4D7C-8155-30A9A5C8D7AC}" srcOrd="0" destOrd="0" presId="urn:microsoft.com/office/officeart/2005/8/layout/orgChart1"/>
    <dgm:cxn modelId="{D78C078F-0EF5-4445-A701-B07284A33123}" type="presParOf" srcId="{2E8613E6-0ED9-4972-8FBF-6AEED640F457}" destId="{F1D18072-CF22-4F09-8263-A28C9C1EE8F1}" srcOrd="1" destOrd="0" presId="urn:microsoft.com/office/officeart/2005/8/layout/orgChart1"/>
    <dgm:cxn modelId="{CE192C11-CC2E-462B-A534-B11C81ED92B8}" type="presParOf" srcId="{A36FF671-10A7-4BC4-A0C4-494FD27C6BAB}" destId="{E3194A8D-D7FB-4A67-9846-CB9C7750D90D}" srcOrd="1" destOrd="0" presId="urn:microsoft.com/office/officeart/2005/8/layout/orgChart1"/>
    <dgm:cxn modelId="{7E5A557B-4023-46AD-A031-5F184A5E5736}" type="presParOf" srcId="{A36FF671-10A7-4BC4-A0C4-494FD27C6BAB}" destId="{ADFA0D61-263D-40E9-86D7-2FEA13A9292A}" srcOrd="2" destOrd="0" presId="urn:microsoft.com/office/officeart/2005/8/layout/orgChart1"/>
    <dgm:cxn modelId="{3F4FDB24-3EB6-4557-9659-F2FE32A43D4E}" type="presParOf" srcId="{7B298D7A-4A6D-4B8B-8EA8-A0E5086C241E}" destId="{0B4E508F-AB36-4A22-891A-A7F98C816934}" srcOrd="4" destOrd="0" presId="urn:microsoft.com/office/officeart/2005/8/layout/orgChart1"/>
    <dgm:cxn modelId="{8EF6C3CB-23B5-41AA-9CC8-A496D3D7A4EB}" type="presParOf" srcId="{7B298D7A-4A6D-4B8B-8EA8-A0E5086C241E}" destId="{51F43C58-41D8-4188-94A1-D23535000788}" srcOrd="5" destOrd="0" presId="urn:microsoft.com/office/officeart/2005/8/layout/orgChart1"/>
    <dgm:cxn modelId="{E0744131-68D4-4A66-A57F-6523F6CACAE9}" type="presParOf" srcId="{51F43C58-41D8-4188-94A1-D23535000788}" destId="{1BAC0EE1-6BC7-486C-B027-9E94EF65564D}" srcOrd="0" destOrd="0" presId="urn:microsoft.com/office/officeart/2005/8/layout/orgChart1"/>
    <dgm:cxn modelId="{2924182D-75E9-4EAE-AC69-0B8F8E818C5F}" type="presParOf" srcId="{1BAC0EE1-6BC7-486C-B027-9E94EF65564D}" destId="{7F02AD94-2A52-4F5C-8ED0-CEBE54B1E93D}" srcOrd="0" destOrd="0" presId="urn:microsoft.com/office/officeart/2005/8/layout/orgChart1"/>
    <dgm:cxn modelId="{18665962-D46B-498A-BC3F-A1B970A293B1}" type="presParOf" srcId="{1BAC0EE1-6BC7-486C-B027-9E94EF65564D}" destId="{67AD6A4F-E6D5-475F-8043-D1F44F458055}" srcOrd="1" destOrd="0" presId="urn:microsoft.com/office/officeart/2005/8/layout/orgChart1"/>
    <dgm:cxn modelId="{94D2F4BF-0997-498A-93F4-17059590C704}" type="presParOf" srcId="{51F43C58-41D8-4188-94A1-D23535000788}" destId="{BE4549F8-F36C-4E5D-A146-1FE837F0BD4E}" srcOrd="1" destOrd="0" presId="urn:microsoft.com/office/officeart/2005/8/layout/orgChart1"/>
    <dgm:cxn modelId="{3F4DF89E-7595-4463-BBD0-0683E7D4BD52}" type="presParOf" srcId="{51F43C58-41D8-4188-94A1-D23535000788}" destId="{1101D353-0327-4750-A126-B8B28F2D7EE2}" srcOrd="2" destOrd="0" presId="urn:microsoft.com/office/officeart/2005/8/layout/orgChart1"/>
    <dgm:cxn modelId="{88163960-BC11-4BC1-9550-F2DB669F5D88}" type="presParOf" srcId="{7B298D7A-4A6D-4B8B-8EA8-A0E5086C241E}" destId="{15F7B40C-1AA1-4BEF-A2EF-1EC3C5976AA9}" srcOrd="6" destOrd="0" presId="urn:microsoft.com/office/officeart/2005/8/layout/orgChart1"/>
    <dgm:cxn modelId="{5AB6A237-8E57-48FF-8DA2-5B6EB1CFCC5B}" type="presParOf" srcId="{7B298D7A-4A6D-4B8B-8EA8-A0E5086C241E}" destId="{BB3D4240-CBB4-451D-A250-F2228CCF41BE}" srcOrd="7" destOrd="0" presId="urn:microsoft.com/office/officeart/2005/8/layout/orgChart1"/>
    <dgm:cxn modelId="{FB941F26-E49C-4E75-9339-FFC8AB2F784F}" type="presParOf" srcId="{BB3D4240-CBB4-451D-A250-F2228CCF41BE}" destId="{1B9057D7-2AC7-4C8A-A1D0-660E88C9C629}" srcOrd="0" destOrd="0" presId="urn:microsoft.com/office/officeart/2005/8/layout/orgChart1"/>
    <dgm:cxn modelId="{305E64AD-5865-4541-B487-01D5A514B62E}" type="presParOf" srcId="{1B9057D7-2AC7-4C8A-A1D0-660E88C9C629}" destId="{74A80717-55CB-4D65-B13B-72D21208A1AC}" srcOrd="0" destOrd="0" presId="urn:microsoft.com/office/officeart/2005/8/layout/orgChart1"/>
    <dgm:cxn modelId="{553C7C16-6E08-40B1-8C1D-A358C83E87D1}" type="presParOf" srcId="{1B9057D7-2AC7-4C8A-A1D0-660E88C9C629}" destId="{4BD31F08-3796-4AC4-855B-86C457FB3D76}" srcOrd="1" destOrd="0" presId="urn:microsoft.com/office/officeart/2005/8/layout/orgChart1"/>
    <dgm:cxn modelId="{C96C687E-1599-4931-8EEF-D1CF91854947}" type="presParOf" srcId="{BB3D4240-CBB4-451D-A250-F2228CCF41BE}" destId="{36F27C51-C230-44C3-91D6-7D30CDF16740}" srcOrd="1" destOrd="0" presId="urn:microsoft.com/office/officeart/2005/8/layout/orgChart1"/>
    <dgm:cxn modelId="{5C6EA8AE-4D1B-4C96-8741-6C916C5590A6}" type="presParOf" srcId="{BB3D4240-CBB4-451D-A250-F2228CCF41BE}" destId="{22D87D23-E34D-45B5-AA6F-9698945F5C03}" srcOrd="2" destOrd="0" presId="urn:microsoft.com/office/officeart/2005/8/layout/orgChart1"/>
    <dgm:cxn modelId="{D57BC9C8-2CBA-4F42-AC66-43BE2A40929F}" type="presParOf" srcId="{7698ABB4-B53D-403E-92F2-1625BE9C7A6D}" destId="{AC8C1C30-DDD8-40CD-BFCA-82779E397B24}" srcOrd="2" destOrd="0" presId="urn:microsoft.com/office/officeart/2005/8/layout/orgChart1"/>
    <dgm:cxn modelId="{82458019-CB28-4EE1-9B40-7369BBA5BDFF}" type="presParOf" srcId="{AC8C1C30-DDD8-40CD-BFCA-82779E397B24}" destId="{2A17DC9D-7CF6-4351-B689-7CF3F2DEC4A2}" srcOrd="0" destOrd="0" presId="urn:microsoft.com/office/officeart/2005/8/layout/orgChart1"/>
    <dgm:cxn modelId="{B55465B5-231D-4ED3-94DA-A20EF366D8C7}" type="presParOf" srcId="{AC8C1C30-DDD8-40CD-BFCA-82779E397B24}" destId="{EBBDA501-C547-4369-9906-60F20BCC4265}" srcOrd="1" destOrd="0" presId="urn:microsoft.com/office/officeart/2005/8/layout/orgChart1"/>
    <dgm:cxn modelId="{6F2109EF-E7F5-4B92-AE0D-BCCEE696BA30}" type="presParOf" srcId="{EBBDA501-C547-4369-9906-60F20BCC4265}" destId="{3EBD828F-403A-4E05-B74E-C20E39C7DB5B}" srcOrd="0" destOrd="0" presId="urn:microsoft.com/office/officeart/2005/8/layout/orgChart1"/>
    <dgm:cxn modelId="{5C212A8F-E22C-401C-B209-840811DB6F01}" type="presParOf" srcId="{3EBD828F-403A-4E05-B74E-C20E39C7DB5B}" destId="{A91B8297-B4E6-424F-96A0-6ED283DA5822}" srcOrd="0" destOrd="0" presId="urn:microsoft.com/office/officeart/2005/8/layout/orgChart1"/>
    <dgm:cxn modelId="{95EE458C-BD4E-4E94-AD83-CBFD2B5AC777}" type="presParOf" srcId="{3EBD828F-403A-4E05-B74E-C20E39C7DB5B}" destId="{E448F093-F46B-40C5-BCAF-A1F8575A19CA}" srcOrd="1" destOrd="0" presId="urn:microsoft.com/office/officeart/2005/8/layout/orgChart1"/>
    <dgm:cxn modelId="{239C5B8C-680A-4113-9497-5750809F231A}" type="presParOf" srcId="{EBBDA501-C547-4369-9906-60F20BCC4265}" destId="{A8C68FB8-1B48-474F-A2C6-9EF353476312}" srcOrd="1" destOrd="0" presId="urn:microsoft.com/office/officeart/2005/8/layout/orgChart1"/>
    <dgm:cxn modelId="{F964E1E4-AB5B-4B5A-9A33-6299B11D53F8}" type="presParOf" srcId="{EBBDA501-C547-4369-9906-60F20BCC4265}" destId="{F0ED660D-CFDF-4395-A2AA-EF86F3659481}" srcOrd="2" destOrd="0" presId="urn:microsoft.com/office/officeart/2005/8/layout/orgChar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690D82-94A4-4CDB-BA7B-A7290F008988}"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ZA"/>
        </a:p>
      </dgm:t>
    </dgm:pt>
    <dgm:pt modelId="{90D1BD6C-56E9-42FA-9675-384DAA5A883A}">
      <dgm:prSet phldrT="[Text]"/>
      <dgm:spPr>
        <a:solidFill>
          <a:schemeClr val="bg1"/>
        </a:solidFill>
        <a:ln>
          <a:solidFill>
            <a:srgbClr val="FF0000"/>
          </a:solidFill>
        </a:ln>
      </dgm:spPr>
      <dgm:t>
        <a:bodyPr/>
        <a:lstStyle/>
        <a:p>
          <a:r>
            <a:rPr lang="en-ZA" dirty="0" smtClean="0">
              <a:solidFill>
                <a:srgbClr val="FF0000"/>
              </a:solidFill>
            </a:rPr>
            <a:t>Zero Harm</a:t>
          </a:r>
          <a:endParaRPr lang="en-ZA" dirty="0">
            <a:solidFill>
              <a:srgbClr val="FF0000"/>
            </a:solidFill>
          </a:endParaRPr>
        </a:p>
      </dgm:t>
    </dgm:pt>
    <dgm:pt modelId="{C04729CA-7636-4183-9A3A-2010120AB024}" type="parTrans" cxnId="{77A48A7F-0176-4A7A-B009-D8C35501C43F}">
      <dgm:prSet/>
      <dgm:spPr/>
      <dgm:t>
        <a:bodyPr/>
        <a:lstStyle/>
        <a:p>
          <a:endParaRPr lang="en-ZA"/>
        </a:p>
      </dgm:t>
    </dgm:pt>
    <dgm:pt modelId="{622B216C-50BB-44E1-AD01-9B87D907A176}" type="sibTrans" cxnId="{77A48A7F-0176-4A7A-B009-D8C35501C43F}">
      <dgm:prSet/>
      <dgm:spPr/>
      <dgm:t>
        <a:bodyPr/>
        <a:lstStyle/>
        <a:p>
          <a:endParaRPr lang="en-ZA"/>
        </a:p>
      </dgm:t>
    </dgm:pt>
    <dgm:pt modelId="{E5FA6D22-F7C0-46AB-975A-32DBE879E767}">
      <dgm:prSet phldrT="[Text]"/>
      <dgm:spPr>
        <a:solidFill>
          <a:srgbClr val="FF0000"/>
        </a:solidFill>
      </dgm:spPr>
      <dgm:t>
        <a:bodyPr/>
        <a:lstStyle/>
        <a:p>
          <a:r>
            <a:rPr lang="en-ZA" dirty="0" smtClean="0"/>
            <a:t>Skills, capacity and training</a:t>
          </a:r>
          <a:endParaRPr lang="en-ZA" dirty="0"/>
        </a:p>
      </dgm:t>
    </dgm:pt>
    <dgm:pt modelId="{D052B68F-70FF-47BF-A0D9-F706C47D1562}" type="parTrans" cxnId="{0CC72609-577A-4AD3-AD75-DFCC20E4EF95}">
      <dgm:prSet/>
      <dgm:spPr/>
      <dgm:t>
        <a:bodyPr/>
        <a:lstStyle/>
        <a:p>
          <a:endParaRPr lang="en-ZA"/>
        </a:p>
      </dgm:t>
    </dgm:pt>
    <dgm:pt modelId="{6DFD432A-0C65-44B4-B376-B279C89F886E}" type="sibTrans" cxnId="{0CC72609-577A-4AD3-AD75-DFCC20E4EF95}">
      <dgm:prSet/>
      <dgm:spPr/>
      <dgm:t>
        <a:bodyPr/>
        <a:lstStyle/>
        <a:p>
          <a:endParaRPr lang="en-ZA"/>
        </a:p>
      </dgm:t>
    </dgm:pt>
    <dgm:pt modelId="{3D71FA2A-63F8-49D1-8E12-6F53C505E179}">
      <dgm:prSet phldrT="[Text]"/>
      <dgm:spPr>
        <a:solidFill>
          <a:srgbClr val="00B050"/>
        </a:solidFill>
      </dgm:spPr>
      <dgm:t>
        <a:bodyPr/>
        <a:lstStyle/>
        <a:p>
          <a:r>
            <a:rPr lang="en-ZA" dirty="0" smtClean="0"/>
            <a:t>Relevant  knowledge and information</a:t>
          </a:r>
          <a:endParaRPr lang="en-ZA" dirty="0"/>
        </a:p>
      </dgm:t>
    </dgm:pt>
    <dgm:pt modelId="{B9638D82-C8D3-421B-8B2D-6699A68FA92B}" type="parTrans" cxnId="{9D8D9EF8-FE7F-41EE-8C9A-051EB71E1D39}">
      <dgm:prSet/>
      <dgm:spPr/>
      <dgm:t>
        <a:bodyPr/>
        <a:lstStyle/>
        <a:p>
          <a:endParaRPr lang="en-ZA"/>
        </a:p>
      </dgm:t>
    </dgm:pt>
    <dgm:pt modelId="{962CB8C3-A4C8-4861-934A-825266521D17}" type="sibTrans" cxnId="{9D8D9EF8-FE7F-41EE-8C9A-051EB71E1D39}">
      <dgm:prSet/>
      <dgm:spPr/>
      <dgm:t>
        <a:bodyPr/>
        <a:lstStyle/>
        <a:p>
          <a:endParaRPr lang="en-ZA"/>
        </a:p>
      </dgm:t>
    </dgm:pt>
    <dgm:pt modelId="{48879275-F46F-4336-9F88-29E15C7C0CE9}">
      <dgm:prSet phldrT="[Text]"/>
      <dgm:spPr>
        <a:solidFill>
          <a:schemeClr val="accent6"/>
        </a:solidFill>
      </dgm:spPr>
      <dgm:t>
        <a:bodyPr/>
        <a:lstStyle/>
        <a:p>
          <a:r>
            <a:rPr lang="en-ZA" dirty="0" smtClean="0"/>
            <a:t>Health and Safety Culture</a:t>
          </a:r>
          <a:endParaRPr lang="en-ZA" dirty="0"/>
        </a:p>
      </dgm:t>
    </dgm:pt>
    <dgm:pt modelId="{DFADFB0A-38A4-4C5E-9EFB-BFEBA38F6317}" type="parTrans" cxnId="{84B1D74D-EECE-4754-97CD-D1AE92C566A0}">
      <dgm:prSet/>
      <dgm:spPr/>
      <dgm:t>
        <a:bodyPr/>
        <a:lstStyle/>
        <a:p>
          <a:endParaRPr lang="en-ZA"/>
        </a:p>
      </dgm:t>
    </dgm:pt>
    <dgm:pt modelId="{0E44AE9E-8D63-495F-89E8-8B340CAAB694}" type="sibTrans" cxnId="{84B1D74D-EECE-4754-97CD-D1AE92C566A0}">
      <dgm:prSet/>
      <dgm:spPr/>
      <dgm:t>
        <a:bodyPr/>
        <a:lstStyle/>
        <a:p>
          <a:endParaRPr lang="en-ZA"/>
        </a:p>
      </dgm:t>
    </dgm:pt>
    <dgm:pt modelId="{882800BD-BBA3-428B-A733-7676879A2A96}" type="pres">
      <dgm:prSet presAssocID="{2A690D82-94A4-4CDB-BA7B-A7290F008988}" presName="Name0" presStyleCnt="0">
        <dgm:presLayoutVars>
          <dgm:chMax val="1"/>
          <dgm:dir/>
          <dgm:animLvl val="ctr"/>
          <dgm:resizeHandles val="exact"/>
        </dgm:presLayoutVars>
      </dgm:prSet>
      <dgm:spPr/>
      <dgm:t>
        <a:bodyPr/>
        <a:lstStyle/>
        <a:p>
          <a:endParaRPr lang="en-ZA"/>
        </a:p>
      </dgm:t>
    </dgm:pt>
    <dgm:pt modelId="{2643E819-6C3F-4A03-95AD-29B72F7361DE}" type="pres">
      <dgm:prSet presAssocID="{90D1BD6C-56E9-42FA-9675-384DAA5A883A}" presName="centerShape" presStyleLbl="node0" presStyleIdx="0" presStyleCnt="1"/>
      <dgm:spPr/>
      <dgm:t>
        <a:bodyPr/>
        <a:lstStyle/>
        <a:p>
          <a:endParaRPr lang="en-ZA"/>
        </a:p>
      </dgm:t>
    </dgm:pt>
    <dgm:pt modelId="{A885781F-3489-48FE-9378-C9E2125AA83D}" type="pres">
      <dgm:prSet presAssocID="{E5FA6D22-F7C0-46AB-975A-32DBE879E767}" presName="node" presStyleLbl="node1" presStyleIdx="0" presStyleCnt="3">
        <dgm:presLayoutVars>
          <dgm:bulletEnabled val="1"/>
        </dgm:presLayoutVars>
      </dgm:prSet>
      <dgm:spPr/>
      <dgm:t>
        <a:bodyPr/>
        <a:lstStyle/>
        <a:p>
          <a:endParaRPr lang="en-ZA"/>
        </a:p>
      </dgm:t>
    </dgm:pt>
    <dgm:pt modelId="{FBCA6E89-C5B4-4F69-AA70-FE101025F985}" type="pres">
      <dgm:prSet presAssocID="{E5FA6D22-F7C0-46AB-975A-32DBE879E767}" presName="dummy" presStyleCnt="0"/>
      <dgm:spPr/>
    </dgm:pt>
    <dgm:pt modelId="{BD423A43-8FEB-4B00-970C-4BB2CF358359}" type="pres">
      <dgm:prSet presAssocID="{6DFD432A-0C65-44B4-B376-B279C89F886E}" presName="sibTrans" presStyleLbl="sibTrans2D1" presStyleIdx="0" presStyleCnt="3"/>
      <dgm:spPr/>
      <dgm:t>
        <a:bodyPr/>
        <a:lstStyle/>
        <a:p>
          <a:endParaRPr lang="en-ZA"/>
        </a:p>
      </dgm:t>
    </dgm:pt>
    <dgm:pt modelId="{92FAA63D-2491-4E0B-9A97-788E66BBA921}" type="pres">
      <dgm:prSet presAssocID="{3D71FA2A-63F8-49D1-8E12-6F53C505E179}" presName="node" presStyleLbl="node1" presStyleIdx="1" presStyleCnt="3">
        <dgm:presLayoutVars>
          <dgm:bulletEnabled val="1"/>
        </dgm:presLayoutVars>
      </dgm:prSet>
      <dgm:spPr/>
      <dgm:t>
        <a:bodyPr/>
        <a:lstStyle/>
        <a:p>
          <a:endParaRPr lang="en-ZA"/>
        </a:p>
      </dgm:t>
    </dgm:pt>
    <dgm:pt modelId="{65959372-4674-488A-A83D-D3B4F1B97B25}" type="pres">
      <dgm:prSet presAssocID="{3D71FA2A-63F8-49D1-8E12-6F53C505E179}" presName="dummy" presStyleCnt="0"/>
      <dgm:spPr/>
    </dgm:pt>
    <dgm:pt modelId="{6FA0AFFB-C67D-4BCB-B7BF-3B68E3245E4F}" type="pres">
      <dgm:prSet presAssocID="{962CB8C3-A4C8-4861-934A-825266521D17}" presName="sibTrans" presStyleLbl="sibTrans2D1" presStyleIdx="1" presStyleCnt="3"/>
      <dgm:spPr/>
      <dgm:t>
        <a:bodyPr/>
        <a:lstStyle/>
        <a:p>
          <a:endParaRPr lang="en-ZA"/>
        </a:p>
      </dgm:t>
    </dgm:pt>
    <dgm:pt modelId="{76692652-7A68-489E-BF1B-76CC00D90B97}" type="pres">
      <dgm:prSet presAssocID="{48879275-F46F-4336-9F88-29E15C7C0CE9}" presName="node" presStyleLbl="node1" presStyleIdx="2" presStyleCnt="3">
        <dgm:presLayoutVars>
          <dgm:bulletEnabled val="1"/>
        </dgm:presLayoutVars>
      </dgm:prSet>
      <dgm:spPr/>
      <dgm:t>
        <a:bodyPr/>
        <a:lstStyle/>
        <a:p>
          <a:endParaRPr lang="en-ZA"/>
        </a:p>
      </dgm:t>
    </dgm:pt>
    <dgm:pt modelId="{2850033D-4C06-4BB0-B5D6-F9F94B6449BC}" type="pres">
      <dgm:prSet presAssocID="{48879275-F46F-4336-9F88-29E15C7C0CE9}" presName="dummy" presStyleCnt="0"/>
      <dgm:spPr/>
    </dgm:pt>
    <dgm:pt modelId="{38643337-0422-43DC-9737-2D0E1B07A66F}" type="pres">
      <dgm:prSet presAssocID="{0E44AE9E-8D63-495F-89E8-8B340CAAB694}" presName="sibTrans" presStyleLbl="sibTrans2D1" presStyleIdx="2" presStyleCnt="3"/>
      <dgm:spPr/>
      <dgm:t>
        <a:bodyPr/>
        <a:lstStyle/>
        <a:p>
          <a:endParaRPr lang="en-ZA"/>
        </a:p>
      </dgm:t>
    </dgm:pt>
  </dgm:ptLst>
  <dgm:cxnLst>
    <dgm:cxn modelId="{B8C7D3FA-49E8-4424-8CB0-0AE8EDEA2B57}" type="presOf" srcId="{962CB8C3-A4C8-4861-934A-825266521D17}" destId="{6FA0AFFB-C67D-4BCB-B7BF-3B68E3245E4F}" srcOrd="0" destOrd="0" presId="urn:microsoft.com/office/officeart/2005/8/layout/radial6"/>
    <dgm:cxn modelId="{9D8D9EF8-FE7F-41EE-8C9A-051EB71E1D39}" srcId="{90D1BD6C-56E9-42FA-9675-384DAA5A883A}" destId="{3D71FA2A-63F8-49D1-8E12-6F53C505E179}" srcOrd="1" destOrd="0" parTransId="{B9638D82-C8D3-421B-8B2D-6699A68FA92B}" sibTransId="{962CB8C3-A4C8-4861-934A-825266521D17}"/>
    <dgm:cxn modelId="{A099A648-97B6-4B3D-973C-E75DBAD661C0}" type="presOf" srcId="{E5FA6D22-F7C0-46AB-975A-32DBE879E767}" destId="{A885781F-3489-48FE-9378-C9E2125AA83D}" srcOrd="0" destOrd="0" presId="urn:microsoft.com/office/officeart/2005/8/layout/radial6"/>
    <dgm:cxn modelId="{8FD216C5-F072-4599-9C16-64C6DFEFAC1A}" type="presOf" srcId="{48879275-F46F-4336-9F88-29E15C7C0CE9}" destId="{76692652-7A68-489E-BF1B-76CC00D90B97}" srcOrd="0" destOrd="0" presId="urn:microsoft.com/office/officeart/2005/8/layout/radial6"/>
    <dgm:cxn modelId="{93247224-0DD3-4F2F-A188-15936E3F276E}" type="presOf" srcId="{2A690D82-94A4-4CDB-BA7B-A7290F008988}" destId="{882800BD-BBA3-428B-A733-7676879A2A96}" srcOrd="0" destOrd="0" presId="urn:microsoft.com/office/officeart/2005/8/layout/radial6"/>
    <dgm:cxn modelId="{088C8FC8-223E-4080-AC91-DB185E2706FF}" type="presOf" srcId="{90D1BD6C-56E9-42FA-9675-384DAA5A883A}" destId="{2643E819-6C3F-4A03-95AD-29B72F7361DE}" srcOrd="0" destOrd="0" presId="urn:microsoft.com/office/officeart/2005/8/layout/radial6"/>
    <dgm:cxn modelId="{4BD3A5F1-1144-4DF0-97D6-6061C82432BC}" type="presOf" srcId="{3D71FA2A-63F8-49D1-8E12-6F53C505E179}" destId="{92FAA63D-2491-4E0B-9A97-788E66BBA921}" srcOrd="0" destOrd="0" presId="urn:microsoft.com/office/officeart/2005/8/layout/radial6"/>
    <dgm:cxn modelId="{77A48A7F-0176-4A7A-B009-D8C35501C43F}" srcId="{2A690D82-94A4-4CDB-BA7B-A7290F008988}" destId="{90D1BD6C-56E9-42FA-9675-384DAA5A883A}" srcOrd="0" destOrd="0" parTransId="{C04729CA-7636-4183-9A3A-2010120AB024}" sibTransId="{622B216C-50BB-44E1-AD01-9B87D907A176}"/>
    <dgm:cxn modelId="{BDF481DC-41C3-49B0-8FE7-2747100A7BCF}" type="presOf" srcId="{0E44AE9E-8D63-495F-89E8-8B340CAAB694}" destId="{38643337-0422-43DC-9737-2D0E1B07A66F}" srcOrd="0" destOrd="0" presId="urn:microsoft.com/office/officeart/2005/8/layout/radial6"/>
    <dgm:cxn modelId="{84B1D74D-EECE-4754-97CD-D1AE92C566A0}" srcId="{90D1BD6C-56E9-42FA-9675-384DAA5A883A}" destId="{48879275-F46F-4336-9F88-29E15C7C0CE9}" srcOrd="2" destOrd="0" parTransId="{DFADFB0A-38A4-4C5E-9EFB-BFEBA38F6317}" sibTransId="{0E44AE9E-8D63-495F-89E8-8B340CAAB694}"/>
    <dgm:cxn modelId="{0CC72609-577A-4AD3-AD75-DFCC20E4EF95}" srcId="{90D1BD6C-56E9-42FA-9675-384DAA5A883A}" destId="{E5FA6D22-F7C0-46AB-975A-32DBE879E767}" srcOrd="0" destOrd="0" parTransId="{D052B68F-70FF-47BF-A0D9-F706C47D1562}" sibTransId="{6DFD432A-0C65-44B4-B376-B279C89F886E}"/>
    <dgm:cxn modelId="{048DA484-E69C-496B-B6E6-1E43FBF93557}" type="presOf" srcId="{6DFD432A-0C65-44B4-B376-B279C89F886E}" destId="{BD423A43-8FEB-4B00-970C-4BB2CF358359}" srcOrd="0" destOrd="0" presId="urn:microsoft.com/office/officeart/2005/8/layout/radial6"/>
    <dgm:cxn modelId="{BB2BCF70-E0CE-49C1-8155-AEA8EE5C9E7C}" type="presParOf" srcId="{882800BD-BBA3-428B-A733-7676879A2A96}" destId="{2643E819-6C3F-4A03-95AD-29B72F7361DE}" srcOrd="0" destOrd="0" presId="urn:microsoft.com/office/officeart/2005/8/layout/radial6"/>
    <dgm:cxn modelId="{34078168-F058-424C-8449-C3B610CFB4CE}" type="presParOf" srcId="{882800BD-BBA3-428B-A733-7676879A2A96}" destId="{A885781F-3489-48FE-9378-C9E2125AA83D}" srcOrd="1" destOrd="0" presId="urn:microsoft.com/office/officeart/2005/8/layout/radial6"/>
    <dgm:cxn modelId="{3C924B1F-3C4D-4ABC-84F2-CF921FE7A0DF}" type="presParOf" srcId="{882800BD-BBA3-428B-A733-7676879A2A96}" destId="{FBCA6E89-C5B4-4F69-AA70-FE101025F985}" srcOrd="2" destOrd="0" presId="urn:microsoft.com/office/officeart/2005/8/layout/radial6"/>
    <dgm:cxn modelId="{E609942E-FB12-46FF-AC9D-4A4DBB7C78AB}" type="presParOf" srcId="{882800BD-BBA3-428B-A733-7676879A2A96}" destId="{BD423A43-8FEB-4B00-970C-4BB2CF358359}" srcOrd="3" destOrd="0" presId="urn:microsoft.com/office/officeart/2005/8/layout/radial6"/>
    <dgm:cxn modelId="{13031976-B9C3-45F5-9C84-5C936752224E}" type="presParOf" srcId="{882800BD-BBA3-428B-A733-7676879A2A96}" destId="{92FAA63D-2491-4E0B-9A97-788E66BBA921}" srcOrd="4" destOrd="0" presId="urn:microsoft.com/office/officeart/2005/8/layout/radial6"/>
    <dgm:cxn modelId="{9EDF3106-C520-453A-A9DC-F4B55A0A59EC}" type="presParOf" srcId="{882800BD-BBA3-428B-A733-7676879A2A96}" destId="{65959372-4674-488A-A83D-D3B4F1B97B25}" srcOrd="5" destOrd="0" presId="urn:microsoft.com/office/officeart/2005/8/layout/radial6"/>
    <dgm:cxn modelId="{6FE18E64-A99D-4072-9DDA-B434F2898714}" type="presParOf" srcId="{882800BD-BBA3-428B-A733-7676879A2A96}" destId="{6FA0AFFB-C67D-4BCB-B7BF-3B68E3245E4F}" srcOrd="6" destOrd="0" presId="urn:microsoft.com/office/officeart/2005/8/layout/radial6"/>
    <dgm:cxn modelId="{08C28118-6792-4BAE-BFEE-182E4613D4F4}" type="presParOf" srcId="{882800BD-BBA3-428B-A733-7676879A2A96}" destId="{76692652-7A68-489E-BF1B-76CC00D90B97}" srcOrd="7" destOrd="0" presId="urn:microsoft.com/office/officeart/2005/8/layout/radial6"/>
    <dgm:cxn modelId="{DF94A89D-103E-4EFD-8DDE-76FB0FFD90A1}" type="presParOf" srcId="{882800BD-BBA3-428B-A733-7676879A2A96}" destId="{2850033D-4C06-4BB0-B5D6-F9F94B6449BC}" srcOrd="8" destOrd="0" presId="urn:microsoft.com/office/officeart/2005/8/layout/radial6"/>
    <dgm:cxn modelId="{EBC369BD-7DA7-4FDB-ADF5-A94DA49FF70D}" type="presParOf" srcId="{882800BD-BBA3-428B-A733-7676879A2A96}" destId="{38643337-0422-43DC-9737-2D0E1B07A66F}"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17DC9D-7CF6-4351-B689-7CF3F2DEC4A2}">
      <dsp:nvSpPr>
        <dsp:cNvPr id="0" name=""/>
        <dsp:cNvSpPr/>
      </dsp:nvSpPr>
      <dsp:spPr>
        <a:xfrm>
          <a:off x="3796989" y="1042908"/>
          <a:ext cx="679761" cy="780535"/>
        </a:xfrm>
        <a:custGeom>
          <a:avLst/>
          <a:gdLst/>
          <a:ahLst/>
          <a:cxnLst/>
          <a:rect l="0" t="0" r="0" b="0"/>
          <a:pathLst>
            <a:path>
              <a:moveTo>
                <a:pt x="679761" y="0"/>
              </a:moveTo>
              <a:lnTo>
                <a:pt x="679761" y="780535"/>
              </a:lnTo>
              <a:lnTo>
                <a:pt x="0" y="78053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F7B40C-1AA1-4BEF-A2EF-1EC3C5976AA9}">
      <dsp:nvSpPr>
        <dsp:cNvPr id="0" name=""/>
        <dsp:cNvSpPr/>
      </dsp:nvSpPr>
      <dsp:spPr>
        <a:xfrm>
          <a:off x="4476750" y="1042908"/>
          <a:ext cx="3622802" cy="1561070"/>
        </a:xfrm>
        <a:custGeom>
          <a:avLst/>
          <a:gdLst/>
          <a:ahLst/>
          <a:cxnLst/>
          <a:rect l="0" t="0" r="0" b="0"/>
          <a:pathLst>
            <a:path>
              <a:moveTo>
                <a:pt x="0" y="0"/>
              </a:moveTo>
              <a:lnTo>
                <a:pt x="0" y="1382904"/>
              </a:lnTo>
              <a:lnTo>
                <a:pt x="3622802" y="1382904"/>
              </a:lnTo>
              <a:lnTo>
                <a:pt x="3622802" y="15610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4E508F-AB36-4A22-891A-A7F98C816934}">
      <dsp:nvSpPr>
        <dsp:cNvPr id="0" name=""/>
        <dsp:cNvSpPr/>
      </dsp:nvSpPr>
      <dsp:spPr>
        <a:xfrm>
          <a:off x="4476750" y="1042908"/>
          <a:ext cx="1588023" cy="1561070"/>
        </a:xfrm>
        <a:custGeom>
          <a:avLst/>
          <a:gdLst/>
          <a:ahLst/>
          <a:cxnLst/>
          <a:rect l="0" t="0" r="0" b="0"/>
          <a:pathLst>
            <a:path>
              <a:moveTo>
                <a:pt x="0" y="0"/>
              </a:moveTo>
              <a:lnTo>
                <a:pt x="0" y="1382904"/>
              </a:lnTo>
              <a:lnTo>
                <a:pt x="1588023" y="1382904"/>
              </a:lnTo>
              <a:lnTo>
                <a:pt x="1588023" y="15610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5D7133-3585-4F5F-B52D-F3376537F68E}">
      <dsp:nvSpPr>
        <dsp:cNvPr id="0" name=""/>
        <dsp:cNvSpPr/>
      </dsp:nvSpPr>
      <dsp:spPr>
        <a:xfrm>
          <a:off x="3220479" y="1042908"/>
          <a:ext cx="1256271" cy="1561070"/>
        </a:xfrm>
        <a:custGeom>
          <a:avLst/>
          <a:gdLst/>
          <a:ahLst/>
          <a:cxnLst/>
          <a:rect l="0" t="0" r="0" b="0"/>
          <a:pathLst>
            <a:path>
              <a:moveTo>
                <a:pt x="1256271" y="0"/>
              </a:moveTo>
              <a:lnTo>
                <a:pt x="1256271" y="1382904"/>
              </a:lnTo>
              <a:lnTo>
                <a:pt x="0" y="1382904"/>
              </a:lnTo>
              <a:lnTo>
                <a:pt x="0" y="15610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D570BC-31F8-4DEA-99E2-49F5B7F3E495}">
      <dsp:nvSpPr>
        <dsp:cNvPr id="0" name=""/>
        <dsp:cNvSpPr/>
      </dsp:nvSpPr>
      <dsp:spPr>
        <a:xfrm>
          <a:off x="1015467" y="1042908"/>
          <a:ext cx="3461282" cy="1561070"/>
        </a:xfrm>
        <a:custGeom>
          <a:avLst/>
          <a:gdLst/>
          <a:ahLst/>
          <a:cxnLst/>
          <a:rect l="0" t="0" r="0" b="0"/>
          <a:pathLst>
            <a:path>
              <a:moveTo>
                <a:pt x="3461282" y="0"/>
              </a:moveTo>
              <a:lnTo>
                <a:pt x="3461282" y="1382904"/>
              </a:lnTo>
              <a:lnTo>
                <a:pt x="0" y="1382904"/>
              </a:lnTo>
              <a:lnTo>
                <a:pt x="0" y="156107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C70D3E-7AF9-45E8-9748-EFCCE43C2B3D}">
      <dsp:nvSpPr>
        <dsp:cNvPr id="0" name=""/>
        <dsp:cNvSpPr/>
      </dsp:nvSpPr>
      <dsp:spPr>
        <a:xfrm>
          <a:off x="2117558" y="194501"/>
          <a:ext cx="4718384" cy="848407"/>
        </a:xfrm>
        <a:prstGeom prst="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ZA" sz="3200" b="1" i="1" kern="1200" dirty="0" smtClean="0">
              <a:solidFill>
                <a:schemeClr val="tx1"/>
              </a:solidFill>
            </a:rPr>
            <a:t>Mine Health and Safety Council</a:t>
          </a:r>
          <a:endParaRPr lang="en-ZA" sz="3200" b="1" i="1" kern="1200" dirty="0">
            <a:solidFill>
              <a:schemeClr val="tx1"/>
            </a:solidFill>
          </a:endParaRPr>
        </a:p>
      </dsp:txBody>
      <dsp:txXfrm>
        <a:off x="2117558" y="194501"/>
        <a:ext cx="4718384" cy="848407"/>
      </dsp:txXfrm>
    </dsp:sp>
    <dsp:sp modelId="{83BA0BDB-CBED-4C41-9E5F-31AF87D5803A}">
      <dsp:nvSpPr>
        <dsp:cNvPr id="0" name=""/>
        <dsp:cNvSpPr/>
      </dsp:nvSpPr>
      <dsp:spPr>
        <a:xfrm>
          <a:off x="0" y="2603978"/>
          <a:ext cx="2030935" cy="907321"/>
        </a:xfrm>
        <a:prstGeom prst="rect">
          <a:avLst/>
        </a:prstGeom>
        <a:solidFill>
          <a:schemeClr val="accent4">
            <a:lumMod val="65000"/>
            <a:lumOff val="3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b="1" kern="1200" dirty="0" smtClean="0">
              <a:solidFill>
                <a:srgbClr val="FFFF00"/>
              </a:solidFill>
            </a:rPr>
            <a:t>Mining Regulations Advisory Committee  (MRAC)</a:t>
          </a:r>
          <a:endParaRPr lang="en-ZA" sz="1400" b="1" kern="1200" dirty="0">
            <a:solidFill>
              <a:srgbClr val="FFFF00"/>
            </a:solidFill>
          </a:endParaRPr>
        </a:p>
      </dsp:txBody>
      <dsp:txXfrm>
        <a:off x="0" y="2603978"/>
        <a:ext cx="2030935" cy="907321"/>
      </dsp:txXfrm>
    </dsp:sp>
    <dsp:sp modelId="{205F3A97-D6B1-4D7C-8155-30A9A5C8D7AC}">
      <dsp:nvSpPr>
        <dsp:cNvPr id="0" name=""/>
        <dsp:cNvSpPr/>
      </dsp:nvSpPr>
      <dsp:spPr>
        <a:xfrm>
          <a:off x="2233764" y="2603978"/>
          <a:ext cx="1973430" cy="848407"/>
        </a:xfrm>
        <a:prstGeom prst="rect">
          <a:avLst/>
        </a:prstGeom>
        <a:solidFill>
          <a:srgbClr val="FF5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b="1" kern="1200" dirty="0" smtClean="0">
              <a:solidFill>
                <a:srgbClr val="FFFF00"/>
              </a:solidFill>
            </a:rPr>
            <a:t>Mining Occupational Health Advisory Committee (MOHAC)</a:t>
          </a:r>
          <a:endParaRPr lang="en-ZA" sz="1400" b="1" kern="1200" dirty="0">
            <a:solidFill>
              <a:srgbClr val="FFFF00"/>
            </a:solidFill>
          </a:endParaRPr>
        </a:p>
      </dsp:txBody>
      <dsp:txXfrm>
        <a:off x="2233764" y="2603978"/>
        <a:ext cx="1973430" cy="848407"/>
      </dsp:txXfrm>
    </dsp:sp>
    <dsp:sp modelId="{7F02AD94-2A52-4F5C-8ED0-CEBE54B1E93D}">
      <dsp:nvSpPr>
        <dsp:cNvPr id="0" name=""/>
        <dsp:cNvSpPr/>
      </dsp:nvSpPr>
      <dsp:spPr>
        <a:xfrm>
          <a:off x="4978651" y="2603978"/>
          <a:ext cx="2172245" cy="848407"/>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b="0" kern="1200" dirty="0" smtClean="0">
              <a:solidFill>
                <a:srgbClr val="FFFF00"/>
              </a:solidFill>
            </a:rPr>
            <a:t>Safety in Mines Research Advisory Committee  (SIMRAC)</a:t>
          </a:r>
          <a:endParaRPr lang="en-ZA" sz="1400" b="0" kern="1200" dirty="0">
            <a:solidFill>
              <a:srgbClr val="FFFF00"/>
            </a:solidFill>
          </a:endParaRPr>
        </a:p>
      </dsp:txBody>
      <dsp:txXfrm>
        <a:off x="4978651" y="2603978"/>
        <a:ext cx="2172245" cy="848407"/>
      </dsp:txXfrm>
    </dsp:sp>
    <dsp:sp modelId="{74A80717-55CB-4D65-B13B-72D21208A1AC}">
      <dsp:nvSpPr>
        <dsp:cNvPr id="0" name=""/>
        <dsp:cNvSpPr/>
      </dsp:nvSpPr>
      <dsp:spPr>
        <a:xfrm>
          <a:off x="7251145" y="2603978"/>
          <a:ext cx="1696815" cy="848407"/>
        </a:xfrm>
        <a:prstGeom prst="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kern="1200" dirty="0" smtClean="0">
              <a:solidFill>
                <a:srgbClr val="FFFF00"/>
              </a:solidFill>
            </a:rPr>
            <a:t>Mining Industry HIV/AIDS and TB Advisory Committee (MITHAC)</a:t>
          </a:r>
          <a:endParaRPr lang="en-ZA" sz="1400" kern="1200" dirty="0">
            <a:solidFill>
              <a:srgbClr val="FFFF00"/>
            </a:solidFill>
          </a:endParaRPr>
        </a:p>
      </dsp:txBody>
      <dsp:txXfrm>
        <a:off x="7251145" y="2603978"/>
        <a:ext cx="1696815" cy="848407"/>
      </dsp:txXfrm>
    </dsp:sp>
    <dsp:sp modelId="{A91B8297-B4E6-424F-96A0-6ED283DA5822}">
      <dsp:nvSpPr>
        <dsp:cNvPr id="0" name=""/>
        <dsp:cNvSpPr/>
      </dsp:nvSpPr>
      <dsp:spPr>
        <a:xfrm>
          <a:off x="2100174" y="1601199"/>
          <a:ext cx="1696815" cy="444489"/>
        </a:xfrm>
        <a:prstGeom prst="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ZA" sz="1400" b="1" kern="1200" dirty="0" smtClean="0">
              <a:solidFill>
                <a:srgbClr val="FFFF00"/>
              </a:solidFill>
            </a:rPr>
            <a:t>Audit  and Risk Committee (ARC)</a:t>
          </a:r>
          <a:endParaRPr lang="en-ZA" sz="1400" b="1" kern="1200" dirty="0">
            <a:solidFill>
              <a:srgbClr val="FFFF00"/>
            </a:solidFill>
          </a:endParaRPr>
        </a:p>
      </dsp:txBody>
      <dsp:txXfrm>
        <a:off x="2100174" y="1601199"/>
        <a:ext cx="1696815" cy="4444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643337-0422-43DC-9737-2D0E1B07A66F}">
      <dsp:nvSpPr>
        <dsp:cNvPr id="0" name=""/>
        <dsp:cNvSpPr/>
      </dsp:nvSpPr>
      <dsp:spPr>
        <a:xfrm>
          <a:off x="450035" y="578502"/>
          <a:ext cx="3862997" cy="3862997"/>
        </a:xfrm>
        <a:prstGeom prst="blockArc">
          <a:avLst>
            <a:gd name="adj1" fmla="val 9000000"/>
            <a:gd name="adj2" fmla="val 162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FA0AFFB-C67D-4BCB-B7BF-3B68E3245E4F}">
      <dsp:nvSpPr>
        <dsp:cNvPr id="0" name=""/>
        <dsp:cNvSpPr/>
      </dsp:nvSpPr>
      <dsp:spPr>
        <a:xfrm>
          <a:off x="450035" y="578502"/>
          <a:ext cx="3862997" cy="3862997"/>
        </a:xfrm>
        <a:prstGeom prst="blockArc">
          <a:avLst>
            <a:gd name="adj1" fmla="val 1800000"/>
            <a:gd name="adj2" fmla="val 90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423A43-8FEB-4B00-970C-4BB2CF358359}">
      <dsp:nvSpPr>
        <dsp:cNvPr id="0" name=""/>
        <dsp:cNvSpPr/>
      </dsp:nvSpPr>
      <dsp:spPr>
        <a:xfrm>
          <a:off x="450035" y="578502"/>
          <a:ext cx="3862997" cy="3862997"/>
        </a:xfrm>
        <a:prstGeom prst="blockArc">
          <a:avLst>
            <a:gd name="adj1" fmla="val 16200000"/>
            <a:gd name="adj2" fmla="val 18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43E819-6C3F-4A03-95AD-29B72F7361DE}">
      <dsp:nvSpPr>
        <dsp:cNvPr id="0" name=""/>
        <dsp:cNvSpPr/>
      </dsp:nvSpPr>
      <dsp:spPr>
        <a:xfrm>
          <a:off x="1493110" y="1621577"/>
          <a:ext cx="1776847" cy="1776847"/>
        </a:xfrm>
        <a:prstGeom prst="ellipse">
          <a:avLst/>
        </a:prstGeom>
        <a:solidFill>
          <a:schemeClr val="bg1"/>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lvl="0" algn="ctr" defTabSz="1644650">
            <a:lnSpc>
              <a:spcPct val="90000"/>
            </a:lnSpc>
            <a:spcBef>
              <a:spcPct val="0"/>
            </a:spcBef>
            <a:spcAft>
              <a:spcPct val="35000"/>
            </a:spcAft>
          </a:pPr>
          <a:r>
            <a:rPr lang="en-ZA" sz="3700" kern="1200" dirty="0" smtClean="0">
              <a:solidFill>
                <a:srgbClr val="FF0000"/>
              </a:solidFill>
            </a:rPr>
            <a:t>Zero Harm</a:t>
          </a:r>
          <a:endParaRPr lang="en-ZA" sz="3700" kern="1200" dirty="0">
            <a:solidFill>
              <a:srgbClr val="FF0000"/>
            </a:solidFill>
          </a:endParaRPr>
        </a:p>
      </dsp:txBody>
      <dsp:txXfrm>
        <a:off x="1753323" y="1881790"/>
        <a:ext cx="1256421" cy="1256421"/>
      </dsp:txXfrm>
    </dsp:sp>
    <dsp:sp modelId="{A885781F-3489-48FE-9378-C9E2125AA83D}">
      <dsp:nvSpPr>
        <dsp:cNvPr id="0" name=""/>
        <dsp:cNvSpPr/>
      </dsp:nvSpPr>
      <dsp:spPr>
        <a:xfrm>
          <a:off x="1759637" y="1382"/>
          <a:ext cx="1243793" cy="1243793"/>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ZA" sz="1300" kern="1200" dirty="0" smtClean="0"/>
            <a:t>Skills, capacity and training</a:t>
          </a:r>
          <a:endParaRPr lang="en-ZA" sz="1300" kern="1200" dirty="0"/>
        </a:p>
      </dsp:txBody>
      <dsp:txXfrm>
        <a:off x="1941786" y="183531"/>
        <a:ext cx="879495" cy="879495"/>
      </dsp:txXfrm>
    </dsp:sp>
    <dsp:sp modelId="{92FAA63D-2491-4E0B-9A97-788E66BBA921}">
      <dsp:nvSpPr>
        <dsp:cNvPr id="0" name=""/>
        <dsp:cNvSpPr/>
      </dsp:nvSpPr>
      <dsp:spPr>
        <a:xfrm>
          <a:off x="3393586" y="2831465"/>
          <a:ext cx="1243793" cy="1243793"/>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ZA" sz="1300" kern="1200" dirty="0" smtClean="0"/>
            <a:t>Relevant  knowledge and information</a:t>
          </a:r>
          <a:endParaRPr lang="en-ZA" sz="1300" kern="1200" dirty="0"/>
        </a:p>
      </dsp:txBody>
      <dsp:txXfrm>
        <a:off x="3575735" y="3013614"/>
        <a:ext cx="879495" cy="879495"/>
      </dsp:txXfrm>
    </dsp:sp>
    <dsp:sp modelId="{76692652-7A68-489E-BF1B-76CC00D90B97}">
      <dsp:nvSpPr>
        <dsp:cNvPr id="0" name=""/>
        <dsp:cNvSpPr/>
      </dsp:nvSpPr>
      <dsp:spPr>
        <a:xfrm>
          <a:off x="125687" y="2831465"/>
          <a:ext cx="1243793" cy="1243793"/>
        </a:xfrm>
        <a:prstGeom prst="ellipse">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ZA" sz="1300" kern="1200" dirty="0" smtClean="0"/>
            <a:t>Health and Safety Culture</a:t>
          </a:r>
          <a:endParaRPr lang="en-ZA" sz="1300" kern="1200" dirty="0"/>
        </a:p>
      </dsp:txBody>
      <dsp:txXfrm>
        <a:off x="307836" y="3013614"/>
        <a:ext cx="879495" cy="87949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4610" name="Rectangle 2"/>
          <p:cNvSpPr>
            <a:spLocks noGrp="1" noChangeArrowheads="1"/>
          </p:cNvSpPr>
          <p:nvPr>
            <p:ph type="hdr" sz="quarter"/>
          </p:nvPr>
        </p:nvSpPr>
        <p:spPr bwMode="auto">
          <a:xfrm>
            <a:off x="0" y="0"/>
            <a:ext cx="2928938" cy="500063"/>
          </a:xfrm>
          <a:prstGeom prst="rect">
            <a:avLst/>
          </a:prstGeom>
          <a:noFill/>
          <a:ln w="9525">
            <a:noFill/>
            <a:miter lim="800000"/>
            <a:headEnd/>
            <a:tailEnd/>
          </a:ln>
          <a:effectLst/>
        </p:spPr>
        <p:txBody>
          <a:bodyPr vert="horz" wrap="square" lIns="92208" tIns="46104" rIns="92208" bIns="46104" numCol="1" anchor="t" anchorCtr="0" compatLnSpc="1">
            <a:prstTxWarp prst="textNoShape">
              <a:avLst/>
            </a:prstTxWarp>
          </a:bodyPr>
          <a:lstStyle>
            <a:lvl1pPr algn="l" defTabSz="922338">
              <a:spcBef>
                <a:spcPct val="20000"/>
              </a:spcBef>
              <a:defRPr sz="1200">
                <a:cs typeface="+mn-cs"/>
              </a:defRPr>
            </a:lvl1pPr>
          </a:lstStyle>
          <a:p>
            <a:pPr>
              <a:defRPr/>
            </a:pPr>
            <a:endParaRPr lang="en-GB" dirty="0"/>
          </a:p>
        </p:txBody>
      </p:sp>
      <p:sp>
        <p:nvSpPr>
          <p:cNvPr id="324611" name="Rectangle 3"/>
          <p:cNvSpPr>
            <a:spLocks noGrp="1" noChangeArrowheads="1"/>
          </p:cNvSpPr>
          <p:nvPr>
            <p:ph type="dt" sz="quarter" idx="1"/>
          </p:nvPr>
        </p:nvSpPr>
        <p:spPr bwMode="auto">
          <a:xfrm>
            <a:off x="3832225" y="0"/>
            <a:ext cx="2928938" cy="500063"/>
          </a:xfrm>
          <a:prstGeom prst="rect">
            <a:avLst/>
          </a:prstGeom>
          <a:noFill/>
          <a:ln w="9525">
            <a:noFill/>
            <a:miter lim="800000"/>
            <a:headEnd/>
            <a:tailEnd/>
          </a:ln>
          <a:effectLst/>
        </p:spPr>
        <p:txBody>
          <a:bodyPr vert="horz" wrap="square" lIns="92208" tIns="46104" rIns="92208" bIns="46104" numCol="1" anchor="t" anchorCtr="0" compatLnSpc="1">
            <a:prstTxWarp prst="textNoShape">
              <a:avLst/>
            </a:prstTxWarp>
          </a:bodyPr>
          <a:lstStyle>
            <a:lvl1pPr algn="r" defTabSz="922338">
              <a:spcBef>
                <a:spcPct val="20000"/>
              </a:spcBef>
              <a:defRPr sz="1200">
                <a:cs typeface="+mn-cs"/>
              </a:defRPr>
            </a:lvl1pPr>
          </a:lstStyle>
          <a:p>
            <a:pPr>
              <a:defRPr/>
            </a:pPr>
            <a:fld id="{55452C83-8186-42CA-B556-67D699BD4A47}" type="datetime1">
              <a:rPr lang="en-GB"/>
              <a:pPr>
                <a:defRPr/>
              </a:pPr>
              <a:t>19/05/2012</a:t>
            </a:fld>
            <a:endParaRPr lang="en-GB" dirty="0"/>
          </a:p>
        </p:txBody>
      </p:sp>
      <p:sp>
        <p:nvSpPr>
          <p:cNvPr id="324612" name="Rectangle 4"/>
          <p:cNvSpPr>
            <a:spLocks noGrp="1" noChangeArrowheads="1"/>
          </p:cNvSpPr>
          <p:nvPr>
            <p:ph type="ftr" sz="quarter" idx="2"/>
          </p:nvPr>
        </p:nvSpPr>
        <p:spPr bwMode="auto">
          <a:xfrm>
            <a:off x="0" y="9442450"/>
            <a:ext cx="2928938" cy="500063"/>
          </a:xfrm>
          <a:prstGeom prst="rect">
            <a:avLst/>
          </a:prstGeom>
          <a:noFill/>
          <a:ln w="9525">
            <a:noFill/>
            <a:miter lim="800000"/>
            <a:headEnd/>
            <a:tailEnd/>
          </a:ln>
          <a:effectLst/>
        </p:spPr>
        <p:txBody>
          <a:bodyPr vert="horz" wrap="square" lIns="92208" tIns="46104" rIns="92208" bIns="46104" numCol="1" anchor="b" anchorCtr="0" compatLnSpc="1">
            <a:prstTxWarp prst="textNoShape">
              <a:avLst/>
            </a:prstTxWarp>
          </a:bodyPr>
          <a:lstStyle>
            <a:lvl1pPr algn="l" defTabSz="922338">
              <a:spcBef>
                <a:spcPct val="20000"/>
              </a:spcBef>
              <a:defRPr sz="1200">
                <a:cs typeface="+mn-cs"/>
              </a:defRPr>
            </a:lvl1pPr>
          </a:lstStyle>
          <a:p>
            <a:pPr>
              <a:defRPr/>
            </a:pPr>
            <a:endParaRPr lang="en-GB" dirty="0"/>
          </a:p>
        </p:txBody>
      </p:sp>
      <p:sp>
        <p:nvSpPr>
          <p:cNvPr id="324613" name="Rectangle 5"/>
          <p:cNvSpPr>
            <a:spLocks noGrp="1" noChangeArrowheads="1"/>
          </p:cNvSpPr>
          <p:nvPr>
            <p:ph type="sldNum" sz="quarter" idx="3"/>
          </p:nvPr>
        </p:nvSpPr>
        <p:spPr bwMode="auto">
          <a:xfrm>
            <a:off x="3832225" y="9442450"/>
            <a:ext cx="2928938" cy="500063"/>
          </a:xfrm>
          <a:prstGeom prst="rect">
            <a:avLst/>
          </a:prstGeom>
          <a:noFill/>
          <a:ln w="9525">
            <a:noFill/>
            <a:miter lim="800000"/>
            <a:headEnd/>
            <a:tailEnd/>
          </a:ln>
          <a:effectLst/>
        </p:spPr>
        <p:txBody>
          <a:bodyPr vert="horz" wrap="square" lIns="92208" tIns="46104" rIns="92208" bIns="46104" numCol="1" anchor="b" anchorCtr="0" compatLnSpc="1">
            <a:prstTxWarp prst="textNoShape">
              <a:avLst/>
            </a:prstTxWarp>
          </a:bodyPr>
          <a:lstStyle>
            <a:lvl1pPr algn="r" defTabSz="922338">
              <a:spcBef>
                <a:spcPct val="20000"/>
              </a:spcBef>
              <a:defRPr sz="1200">
                <a:cs typeface="+mn-cs"/>
              </a:defRPr>
            </a:lvl1pPr>
          </a:lstStyle>
          <a:p>
            <a:pPr>
              <a:defRPr/>
            </a:pPr>
            <a:fld id="{D14ADCE5-F2C2-4497-8259-00005C50769D}" type="slidenum">
              <a:rPr lang="en-GB"/>
              <a:pPr>
                <a:defRPr/>
              </a:pPr>
              <a:t>‹#›</a:t>
            </a:fld>
            <a:endParaRPr lang="en-GB" dirty="0"/>
          </a:p>
        </p:txBody>
      </p:sp>
    </p:spTree>
    <p:extLst>
      <p:ext uri="{BB962C8B-B14F-4D97-AF65-F5344CB8AC3E}">
        <p14:creationId xmlns:p14="http://schemas.microsoft.com/office/powerpoint/2010/main" val="26413607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type="hdr" sz="quarter"/>
          </p:nvPr>
        </p:nvSpPr>
        <p:spPr bwMode="auto">
          <a:xfrm>
            <a:off x="0" y="0"/>
            <a:ext cx="2928938" cy="500063"/>
          </a:xfrm>
          <a:prstGeom prst="rect">
            <a:avLst/>
          </a:prstGeom>
          <a:noFill/>
          <a:ln w="9525">
            <a:noFill/>
            <a:miter lim="800000"/>
            <a:headEnd/>
            <a:tailEnd/>
          </a:ln>
          <a:effectLst/>
        </p:spPr>
        <p:txBody>
          <a:bodyPr vert="horz" wrap="square" lIns="92208" tIns="46104" rIns="92208" bIns="46104" numCol="1" anchor="t" anchorCtr="0" compatLnSpc="1">
            <a:prstTxWarp prst="textNoShape">
              <a:avLst/>
            </a:prstTxWarp>
          </a:bodyPr>
          <a:lstStyle>
            <a:lvl1pPr algn="l" defTabSz="922338">
              <a:spcBef>
                <a:spcPct val="20000"/>
              </a:spcBef>
              <a:buFontTx/>
              <a:buChar char="•"/>
              <a:defRPr sz="1200" i="0">
                <a:solidFill>
                  <a:srgbClr val="990000"/>
                </a:solidFill>
                <a:latin typeface="Arial" charset="0"/>
                <a:cs typeface="+mn-cs"/>
              </a:defRPr>
            </a:lvl1pPr>
          </a:lstStyle>
          <a:p>
            <a:pPr>
              <a:defRPr/>
            </a:pPr>
            <a:endParaRPr lang="en-GB" dirty="0"/>
          </a:p>
        </p:txBody>
      </p:sp>
      <p:sp>
        <p:nvSpPr>
          <p:cNvPr id="130051" name="Rectangle 3"/>
          <p:cNvSpPr>
            <a:spLocks noGrp="1" noChangeArrowheads="1"/>
          </p:cNvSpPr>
          <p:nvPr>
            <p:ph type="dt" idx="1"/>
          </p:nvPr>
        </p:nvSpPr>
        <p:spPr bwMode="auto">
          <a:xfrm>
            <a:off x="3832225" y="0"/>
            <a:ext cx="2928938" cy="500063"/>
          </a:xfrm>
          <a:prstGeom prst="rect">
            <a:avLst/>
          </a:prstGeom>
          <a:noFill/>
          <a:ln w="9525">
            <a:noFill/>
            <a:miter lim="800000"/>
            <a:headEnd/>
            <a:tailEnd/>
          </a:ln>
          <a:effectLst/>
        </p:spPr>
        <p:txBody>
          <a:bodyPr vert="horz" wrap="square" lIns="92208" tIns="46104" rIns="92208" bIns="46104" numCol="1" anchor="t" anchorCtr="0" compatLnSpc="1">
            <a:prstTxWarp prst="textNoShape">
              <a:avLst/>
            </a:prstTxWarp>
          </a:bodyPr>
          <a:lstStyle>
            <a:lvl1pPr algn="r" defTabSz="922338">
              <a:spcBef>
                <a:spcPct val="20000"/>
              </a:spcBef>
              <a:buFontTx/>
              <a:buChar char="•"/>
              <a:defRPr sz="1200" i="0">
                <a:solidFill>
                  <a:srgbClr val="990000"/>
                </a:solidFill>
                <a:latin typeface="Arial" charset="0"/>
                <a:cs typeface="+mn-cs"/>
              </a:defRPr>
            </a:lvl1pPr>
          </a:lstStyle>
          <a:p>
            <a:pPr>
              <a:defRPr/>
            </a:pPr>
            <a:fld id="{F1AACA1E-91C7-4AF7-9CB7-B7B0755EE951}" type="datetime1">
              <a:rPr lang="en-GB"/>
              <a:pPr>
                <a:defRPr/>
              </a:pPr>
              <a:t>19/05/2012</a:t>
            </a:fld>
            <a:endParaRPr lang="en-GB" dirty="0"/>
          </a:p>
        </p:txBody>
      </p:sp>
      <p:sp>
        <p:nvSpPr>
          <p:cNvPr id="39940" name="Rectangle 4"/>
          <p:cNvSpPr>
            <a:spLocks noGrp="1" noRot="1" noChangeAspect="1" noChangeArrowheads="1" noTextEdit="1"/>
          </p:cNvSpPr>
          <p:nvPr>
            <p:ph type="sldImg" idx="2"/>
          </p:nvPr>
        </p:nvSpPr>
        <p:spPr bwMode="auto">
          <a:xfrm>
            <a:off x="893763" y="746125"/>
            <a:ext cx="4973637" cy="3730625"/>
          </a:xfrm>
          <a:prstGeom prst="rect">
            <a:avLst/>
          </a:prstGeom>
          <a:noFill/>
          <a:ln w="9525">
            <a:solidFill>
              <a:srgbClr val="000000"/>
            </a:solidFill>
            <a:miter lim="800000"/>
            <a:headEnd/>
            <a:tailEnd/>
          </a:ln>
        </p:spPr>
      </p:sp>
      <p:sp>
        <p:nvSpPr>
          <p:cNvPr id="130053" name="Rectangle 5"/>
          <p:cNvSpPr>
            <a:spLocks noGrp="1" noChangeArrowheads="1"/>
          </p:cNvSpPr>
          <p:nvPr>
            <p:ph type="body" sz="quarter" idx="3"/>
          </p:nvPr>
        </p:nvSpPr>
        <p:spPr bwMode="auto">
          <a:xfrm>
            <a:off x="900113" y="4724400"/>
            <a:ext cx="4960937" cy="4471988"/>
          </a:xfrm>
          <a:prstGeom prst="rect">
            <a:avLst/>
          </a:prstGeom>
          <a:noFill/>
          <a:ln w="9525">
            <a:noFill/>
            <a:miter lim="800000"/>
            <a:headEnd/>
            <a:tailEnd/>
          </a:ln>
          <a:effectLst/>
        </p:spPr>
        <p:txBody>
          <a:bodyPr vert="horz" wrap="square" lIns="92208" tIns="46104" rIns="92208" bIns="4610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30054" name="Rectangle 6"/>
          <p:cNvSpPr>
            <a:spLocks noGrp="1" noChangeArrowheads="1"/>
          </p:cNvSpPr>
          <p:nvPr>
            <p:ph type="ftr" sz="quarter" idx="4"/>
          </p:nvPr>
        </p:nvSpPr>
        <p:spPr bwMode="auto">
          <a:xfrm>
            <a:off x="0" y="9442450"/>
            <a:ext cx="2928938" cy="500063"/>
          </a:xfrm>
          <a:prstGeom prst="rect">
            <a:avLst/>
          </a:prstGeom>
          <a:noFill/>
          <a:ln w="9525">
            <a:noFill/>
            <a:miter lim="800000"/>
            <a:headEnd/>
            <a:tailEnd/>
          </a:ln>
          <a:effectLst/>
        </p:spPr>
        <p:txBody>
          <a:bodyPr vert="horz" wrap="square" lIns="92208" tIns="46104" rIns="92208" bIns="46104" numCol="1" anchor="b" anchorCtr="0" compatLnSpc="1">
            <a:prstTxWarp prst="textNoShape">
              <a:avLst/>
            </a:prstTxWarp>
          </a:bodyPr>
          <a:lstStyle>
            <a:lvl1pPr algn="l" defTabSz="922338">
              <a:spcBef>
                <a:spcPct val="20000"/>
              </a:spcBef>
              <a:buFontTx/>
              <a:buChar char="•"/>
              <a:defRPr sz="1200" i="0">
                <a:solidFill>
                  <a:srgbClr val="990000"/>
                </a:solidFill>
                <a:latin typeface="Arial" charset="0"/>
                <a:cs typeface="+mn-cs"/>
              </a:defRPr>
            </a:lvl1pPr>
          </a:lstStyle>
          <a:p>
            <a:pPr>
              <a:defRPr/>
            </a:pPr>
            <a:endParaRPr lang="en-GB" dirty="0"/>
          </a:p>
        </p:txBody>
      </p:sp>
      <p:sp>
        <p:nvSpPr>
          <p:cNvPr id="130055" name="Rectangle 7"/>
          <p:cNvSpPr>
            <a:spLocks noGrp="1" noChangeArrowheads="1"/>
          </p:cNvSpPr>
          <p:nvPr>
            <p:ph type="sldNum" sz="quarter" idx="5"/>
          </p:nvPr>
        </p:nvSpPr>
        <p:spPr bwMode="auto">
          <a:xfrm>
            <a:off x="3832225" y="9442450"/>
            <a:ext cx="2928938" cy="500063"/>
          </a:xfrm>
          <a:prstGeom prst="rect">
            <a:avLst/>
          </a:prstGeom>
          <a:noFill/>
          <a:ln w="9525">
            <a:noFill/>
            <a:miter lim="800000"/>
            <a:headEnd/>
            <a:tailEnd/>
          </a:ln>
          <a:effectLst/>
        </p:spPr>
        <p:txBody>
          <a:bodyPr vert="horz" wrap="square" lIns="92208" tIns="46104" rIns="92208" bIns="46104" numCol="1" anchor="b" anchorCtr="0" compatLnSpc="1">
            <a:prstTxWarp prst="textNoShape">
              <a:avLst/>
            </a:prstTxWarp>
          </a:bodyPr>
          <a:lstStyle>
            <a:lvl1pPr algn="r" defTabSz="922338">
              <a:spcBef>
                <a:spcPct val="20000"/>
              </a:spcBef>
              <a:buFontTx/>
              <a:buChar char="•"/>
              <a:defRPr sz="1200" i="0">
                <a:solidFill>
                  <a:srgbClr val="990000"/>
                </a:solidFill>
                <a:latin typeface="Arial" charset="0"/>
                <a:cs typeface="+mn-cs"/>
              </a:defRPr>
            </a:lvl1pPr>
          </a:lstStyle>
          <a:p>
            <a:pPr>
              <a:defRPr/>
            </a:pPr>
            <a:fld id="{BD241CC2-7784-4ECC-B84D-B9D83369CCC6}" type="slidenum">
              <a:rPr lang="en-GB"/>
              <a:pPr>
                <a:defRPr/>
              </a:pPr>
              <a:t>‹#›</a:t>
            </a:fld>
            <a:endParaRPr lang="en-GB" dirty="0"/>
          </a:p>
        </p:txBody>
      </p:sp>
    </p:spTree>
    <p:extLst>
      <p:ext uri="{BB962C8B-B14F-4D97-AF65-F5344CB8AC3E}">
        <p14:creationId xmlns:p14="http://schemas.microsoft.com/office/powerpoint/2010/main" val="14309060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p:txBody>
          <a:bodyPr/>
          <a:lstStyle/>
          <a:p>
            <a:pPr>
              <a:defRPr/>
            </a:pPr>
            <a:fld id="{222ED277-8EB2-4BDF-8E76-9F6EB3C54D27}" type="slidenum">
              <a:rPr lang="en-US" smtClean="0"/>
              <a:pPr>
                <a:defRPr/>
              </a:pPr>
              <a:t>1</a:t>
            </a:fld>
            <a:endParaRPr lang="en-US" dirty="0" smtClean="0"/>
          </a:p>
        </p:txBody>
      </p:sp>
      <p:sp>
        <p:nvSpPr>
          <p:cNvPr id="40963" name="Rectangle 2"/>
          <p:cNvSpPr>
            <a:spLocks noGrp="1" noRot="1" noChangeAspect="1" noChangeArrowheads="1" noTextEdit="1"/>
          </p:cNvSpPr>
          <p:nvPr>
            <p:ph type="sldImg"/>
          </p:nvPr>
        </p:nvSpPr>
        <p:spPr>
          <a:xfrm>
            <a:off x="895350" y="746125"/>
            <a:ext cx="4972050" cy="3729038"/>
          </a:xfrm>
          <a:ln/>
        </p:spPr>
      </p:sp>
      <p:sp>
        <p:nvSpPr>
          <p:cNvPr id="4096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p:txBody>
          <a:bodyPr/>
          <a:lstStyle/>
          <a:p>
            <a:pPr>
              <a:defRPr/>
            </a:pPr>
            <a:fld id="{4FFA9DFF-675A-4C25-9D1F-D9ABA9AC8F03}" type="slidenum">
              <a:rPr lang="en-GB" smtClean="0">
                <a:latin typeface="Arial" pitchFamily="34" charset="0"/>
              </a:rPr>
              <a:pPr>
                <a:defRPr/>
              </a:pPr>
              <a:t>18</a:t>
            </a:fld>
            <a:endParaRPr lang="en-GB" dirty="0" smtClean="0">
              <a:latin typeface="Arial" pitchFamily="34" charset="0"/>
            </a:endParaRPr>
          </a:p>
        </p:txBody>
      </p:sp>
      <p:sp>
        <p:nvSpPr>
          <p:cNvPr id="49155" name="Slide Image Placeholder 1"/>
          <p:cNvSpPr>
            <a:spLocks noGrp="1" noRot="1" noChangeAspect="1" noTextEdit="1"/>
          </p:cNvSpPr>
          <p:nvPr>
            <p:ph type="sldImg"/>
          </p:nvPr>
        </p:nvSpPr>
        <p:spPr>
          <a:xfrm>
            <a:off x="895350" y="746125"/>
            <a:ext cx="4972050" cy="3729038"/>
          </a:xfrm>
          <a:ln/>
        </p:spPr>
      </p:sp>
      <p:sp>
        <p:nvSpPr>
          <p:cNvPr id="49156" name="Notes Placeholder 2"/>
          <p:cNvSpPr>
            <a:spLocks noGrp="1"/>
          </p:cNvSpPr>
          <p:nvPr>
            <p:ph type="body" idx="1"/>
          </p:nvPr>
        </p:nvSpPr>
        <p:spPr>
          <a:xfrm>
            <a:off x="676275" y="4722813"/>
            <a:ext cx="5408613" cy="4473575"/>
          </a:xfrm>
          <a:noFill/>
          <a:ln/>
        </p:spPr>
        <p:txBody>
          <a:bodyPr lIns="91440" tIns="45720" rIns="91440" bIns="45720"/>
          <a:lstStyle/>
          <a:p>
            <a:pPr eaLnBrk="1" hangingPunct="1">
              <a:spcBef>
                <a:spcPct val="0"/>
              </a:spcBef>
            </a:pPr>
            <a:endParaRPr lang="en-US" dirty="0" smtClean="0"/>
          </a:p>
        </p:txBody>
      </p:sp>
      <p:sp>
        <p:nvSpPr>
          <p:cNvPr id="49157" name="Slide Number Placeholder 3"/>
          <p:cNvSpPr txBox="1">
            <a:spLocks noGrp="1"/>
          </p:cNvSpPr>
          <p:nvPr/>
        </p:nvSpPr>
        <p:spPr bwMode="auto">
          <a:xfrm>
            <a:off x="3830638" y="9442450"/>
            <a:ext cx="2928937" cy="498475"/>
          </a:xfrm>
          <a:prstGeom prst="rect">
            <a:avLst/>
          </a:prstGeom>
          <a:noFill/>
          <a:ln w="9525">
            <a:noFill/>
            <a:miter lim="800000"/>
            <a:headEnd/>
            <a:tailEnd/>
          </a:ln>
        </p:spPr>
        <p:txBody>
          <a:bodyPr anchor="b"/>
          <a:lstStyle/>
          <a:p>
            <a:pPr algn="r"/>
            <a:fld id="{03BEEB6F-1438-41D4-96DA-A39E7B2C3F55}" type="slidenum">
              <a:rPr lang="en-US" sz="1200" b="0" i="0">
                <a:solidFill>
                  <a:schemeClr val="tx1"/>
                </a:solidFill>
                <a:latin typeface="Arial" charset="0"/>
              </a:rPr>
              <a:pPr algn="r"/>
              <a:t>18</a:t>
            </a:fld>
            <a:endParaRPr lang="en-US" sz="1200" b="0" i="0" dirty="0">
              <a:solidFill>
                <a:schemeClr val="tx1"/>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p:txBody>
          <a:bodyPr/>
          <a:lstStyle/>
          <a:p>
            <a:pPr>
              <a:defRPr/>
            </a:pPr>
            <a:fld id="{4FFA9DFF-675A-4C25-9D1F-D9ABA9AC8F03}" type="slidenum">
              <a:rPr lang="en-GB" smtClean="0">
                <a:latin typeface="Arial" pitchFamily="34" charset="0"/>
              </a:rPr>
              <a:pPr>
                <a:defRPr/>
              </a:pPr>
              <a:t>19</a:t>
            </a:fld>
            <a:endParaRPr lang="en-GB" dirty="0" smtClean="0">
              <a:latin typeface="Arial" pitchFamily="34" charset="0"/>
            </a:endParaRPr>
          </a:p>
        </p:txBody>
      </p:sp>
      <p:sp>
        <p:nvSpPr>
          <p:cNvPr id="49155" name="Slide Image Placeholder 1"/>
          <p:cNvSpPr>
            <a:spLocks noGrp="1" noRot="1" noChangeAspect="1" noTextEdit="1"/>
          </p:cNvSpPr>
          <p:nvPr>
            <p:ph type="sldImg"/>
          </p:nvPr>
        </p:nvSpPr>
        <p:spPr>
          <a:xfrm>
            <a:off x="895350" y="746125"/>
            <a:ext cx="4972050" cy="3729038"/>
          </a:xfrm>
          <a:ln/>
        </p:spPr>
      </p:sp>
      <p:sp>
        <p:nvSpPr>
          <p:cNvPr id="49156" name="Notes Placeholder 2"/>
          <p:cNvSpPr>
            <a:spLocks noGrp="1"/>
          </p:cNvSpPr>
          <p:nvPr>
            <p:ph type="body" idx="1"/>
          </p:nvPr>
        </p:nvSpPr>
        <p:spPr>
          <a:xfrm>
            <a:off x="676275" y="4722813"/>
            <a:ext cx="5408613" cy="4473575"/>
          </a:xfrm>
          <a:noFill/>
          <a:ln/>
        </p:spPr>
        <p:txBody>
          <a:bodyPr lIns="91440" tIns="45720" rIns="91440" bIns="45720"/>
          <a:lstStyle/>
          <a:p>
            <a:pPr eaLnBrk="1" hangingPunct="1">
              <a:spcBef>
                <a:spcPct val="0"/>
              </a:spcBef>
            </a:pPr>
            <a:endParaRPr lang="en-US" dirty="0" smtClean="0"/>
          </a:p>
        </p:txBody>
      </p:sp>
      <p:sp>
        <p:nvSpPr>
          <p:cNvPr id="49157" name="Slide Number Placeholder 3"/>
          <p:cNvSpPr txBox="1">
            <a:spLocks noGrp="1"/>
          </p:cNvSpPr>
          <p:nvPr/>
        </p:nvSpPr>
        <p:spPr bwMode="auto">
          <a:xfrm>
            <a:off x="3830638" y="9442450"/>
            <a:ext cx="2928937" cy="498475"/>
          </a:xfrm>
          <a:prstGeom prst="rect">
            <a:avLst/>
          </a:prstGeom>
          <a:noFill/>
          <a:ln w="9525">
            <a:noFill/>
            <a:miter lim="800000"/>
            <a:headEnd/>
            <a:tailEnd/>
          </a:ln>
        </p:spPr>
        <p:txBody>
          <a:bodyPr anchor="b"/>
          <a:lstStyle/>
          <a:p>
            <a:pPr algn="r"/>
            <a:fld id="{03BEEB6F-1438-41D4-96DA-A39E7B2C3F55}" type="slidenum">
              <a:rPr lang="en-US" sz="1200" b="0" i="0">
                <a:solidFill>
                  <a:schemeClr val="tx1"/>
                </a:solidFill>
                <a:latin typeface="Arial" charset="0"/>
              </a:rPr>
              <a:pPr algn="r"/>
              <a:t>19</a:t>
            </a:fld>
            <a:endParaRPr lang="en-US" sz="1200" b="0" i="0" dirty="0">
              <a:solidFill>
                <a:schemeClr val="tx1"/>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p:txBody>
          <a:bodyPr/>
          <a:lstStyle/>
          <a:p>
            <a:pPr>
              <a:defRPr/>
            </a:pPr>
            <a:fld id="{4FFA9DFF-675A-4C25-9D1F-D9ABA9AC8F03}" type="slidenum">
              <a:rPr lang="en-GB" smtClean="0">
                <a:latin typeface="Arial" pitchFamily="34" charset="0"/>
              </a:rPr>
              <a:pPr>
                <a:defRPr/>
              </a:pPr>
              <a:t>20</a:t>
            </a:fld>
            <a:endParaRPr lang="en-GB" dirty="0" smtClean="0">
              <a:latin typeface="Arial" pitchFamily="34" charset="0"/>
            </a:endParaRPr>
          </a:p>
        </p:txBody>
      </p:sp>
      <p:sp>
        <p:nvSpPr>
          <p:cNvPr id="49155" name="Slide Image Placeholder 1"/>
          <p:cNvSpPr>
            <a:spLocks noGrp="1" noRot="1" noChangeAspect="1" noTextEdit="1"/>
          </p:cNvSpPr>
          <p:nvPr>
            <p:ph type="sldImg"/>
          </p:nvPr>
        </p:nvSpPr>
        <p:spPr>
          <a:xfrm>
            <a:off x="895350" y="746125"/>
            <a:ext cx="4972050" cy="3729038"/>
          </a:xfrm>
          <a:ln/>
        </p:spPr>
      </p:sp>
      <p:sp>
        <p:nvSpPr>
          <p:cNvPr id="49156" name="Notes Placeholder 2"/>
          <p:cNvSpPr>
            <a:spLocks noGrp="1"/>
          </p:cNvSpPr>
          <p:nvPr>
            <p:ph type="body" idx="1"/>
          </p:nvPr>
        </p:nvSpPr>
        <p:spPr>
          <a:xfrm>
            <a:off x="676275" y="4722813"/>
            <a:ext cx="5408613" cy="4473575"/>
          </a:xfrm>
          <a:noFill/>
          <a:ln/>
        </p:spPr>
        <p:txBody>
          <a:bodyPr lIns="91440" tIns="45720" rIns="91440" bIns="45720"/>
          <a:lstStyle/>
          <a:p>
            <a:pPr eaLnBrk="1" hangingPunct="1">
              <a:spcBef>
                <a:spcPct val="0"/>
              </a:spcBef>
            </a:pPr>
            <a:endParaRPr lang="en-US" dirty="0" smtClean="0"/>
          </a:p>
        </p:txBody>
      </p:sp>
      <p:sp>
        <p:nvSpPr>
          <p:cNvPr id="49157" name="Slide Number Placeholder 3"/>
          <p:cNvSpPr txBox="1">
            <a:spLocks noGrp="1"/>
          </p:cNvSpPr>
          <p:nvPr/>
        </p:nvSpPr>
        <p:spPr bwMode="auto">
          <a:xfrm>
            <a:off x="3830638" y="9442450"/>
            <a:ext cx="2928937" cy="498475"/>
          </a:xfrm>
          <a:prstGeom prst="rect">
            <a:avLst/>
          </a:prstGeom>
          <a:noFill/>
          <a:ln w="9525">
            <a:noFill/>
            <a:miter lim="800000"/>
            <a:headEnd/>
            <a:tailEnd/>
          </a:ln>
        </p:spPr>
        <p:txBody>
          <a:bodyPr anchor="b"/>
          <a:lstStyle/>
          <a:p>
            <a:pPr algn="r"/>
            <a:fld id="{03BEEB6F-1438-41D4-96DA-A39E7B2C3F55}" type="slidenum">
              <a:rPr lang="en-US" sz="1200" b="0" i="0">
                <a:solidFill>
                  <a:schemeClr val="tx1"/>
                </a:solidFill>
                <a:latin typeface="Arial" charset="0"/>
              </a:rPr>
              <a:pPr algn="r"/>
              <a:t>20</a:t>
            </a:fld>
            <a:endParaRPr lang="en-US" sz="1200" b="0" i="0" dirty="0">
              <a:solidFill>
                <a:schemeClr val="tx1"/>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p:txBody>
          <a:bodyPr/>
          <a:lstStyle/>
          <a:p>
            <a:pPr>
              <a:defRPr/>
            </a:pPr>
            <a:fld id="{74DA5517-A7DE-4874-A3F9-AE5E839B39F0}" type="slidenum">
              <a:rPr lang="en-US" smtClean="0"/>
              <a:pPr>
                <a:defRPr/>
              </a:pPr>
              <a:t>22</a:t>
            </a:fld>
            <a:endParaRPr lang="en-US" dirty="0" smtClean="0"/>
          </a:p>
        </p:txBody>
      </p:sp>
      <p:sp>
        <p:nvSpPr>
          <p:cNvPr id="53251" name="Rectangle 2"/>
          <p:cNvSpPr>
            <a:spLocks noGrp="1" noRot="1" noChangeAspect="1" noChangeArrowheads="1" noTextEdit="1"/>
          </p:cNvSpPr>
          <p:nvPr>
            <p:ph type="sldImg"/>
          </p:nvPr>
        </p:nvSpPr>
        <p:spPr>
          <a:xfrm>
            <a:off x="895350" y="746125"/>
            <a:ext cx="4972050" cy="3729038"/>
          </a:xfrm>
          <a:ln/>
        </p:spPr>
      </p:sp>
      <p:sp>
        <p:nvSpPr>
          <p:cNvPr id="5325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581507-7ABA-49B8-BA7E-21368C605D78}" type="slidenum">
              <a:rPr lang="en-US"/>
              <a:pPr/>
              <a:t>23</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r>
              <a:rPr lang="en-US"/>
              <a:t>Help me understand these M&amp;E slides, pls.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207183FA-9BF6-48D4-9677-18D8684CA6A6}" type="slidenum">
              <a:rPr lang="en-GB" smtClean="0"/>
              <a:pPr/>
              <a:t>24</a:t>
            </a:fld>
            <a:endParaRPr lang="en-GB" smtClean="0"/>
          </a:p>
        </p:txBody>
      </p:sp>
      <p:sp>
        <p:nvSpPr>
          <p:cNvPr id="35843" name="Slide Image Placeholder 1"/>
          <p:cNvSpPr>
            <a:spLocks noGrp="1" noRot="1" noChangeAspect="1" noTextEdit="1"/>
          </p:cNvSpPr>
          <p:nvPr>
            <p:ph type="sldImg"/>
          </p:nvPr>
        </p:nvSpPr>
        <p:spPr>
          <a:xfrm>
            <a:off x="895350" y="746125"/>
            <a:ext cx="4972050" cy="3729038"/>
          </a:xfrm>
          <a:ln/>
        </p:spPr>
      </p:sp>
      <p:sp>
        <p:nvSpPr>
          <p:cNvPr id="35844" name="Notes Placeholder 2"/>
          <p:cNvSpPr>
            <a:spLocks noGrp="1"/>
          </p:cNvSpPr>
          <p:nvPr>
            <p:ph type="body" idx="1"/>
          </p:nvPr>
        </p:nvSpPr>
        <p:spPr>
          <a:xfrm>
            <a:off x="675801" y="4722416"/>
            <a:ext cx="5409562" cy="4474369"/>
          </a:xfrm>
          <a:noFill/>
          <a:ln/>
        </p:spPr>
        <p:txBody>
          <a:bodyPr lIns="91440" tIns="45720" rIns="91440" bIns="45720"/>
          <a:lstStyle/>
          <a:p>
            <a:pPr eaLnBrk="1" hangingPunct="1">
              <a:spcBef>
                <a:spcPct val="0"/>
              </a:spcBef>
            </a:pPr>
            <a:endParaRPr lang="en-US" smtClean="0"/>
          </a:p>
        </p:txBody>
      </p:sp>
      <p:sp>
        <p:nvSpPr>
          <p:cNvPr id="35845" name="Slide Number Placeholder 3"/>
          <p:cNvSpPr txBox="1">
            <a:spLocks noGrp="1"/>
          </p:cNvSpPr>
          <p:nvPr/>
        </p:nvSpPr>
        <p:spPr bwMode="auto">
          <a:xfrm>
            <a:off x="3830589" y="9443241"/>
            <a:ext cx="2928996" cy="497682"/>
          </a:xfrm>
          <a:prstGeom prst="rect">
            <a:avLst/>
          </a:prstGeom>
          <a:noFill/>
          <a:ln w="9525">
            <a:noFill/>
            <a:miter lim="800000"/>
            <a:headEnd/>
            <a:tailEnd/>
          </a:ln>
        </p:spPr>
        <p:txBody>
          <a:bodyPr anchor="b"/>
          <a:lstStyle/>
          <a:p>
            <a:pPr algn="r">
              <a:spcBef>
                <a:spcPct val="0"/>
              </a:spcBef>
            </a:pPr>
            <a:fld id="{21BC02CB-5667-4F9B-B4DC-076CB7F954B0}" type="slidenum">
              <a:rPr lang="en-US" sz="1200" b="0" i="0">
                <a:solidFill>
                  <a:schemeClr val="tx1"/>
                </a:solidFill>
                <a:latin typeface="Arial" charset="0"/>
              </a:rPr>
              <a:pPr algn="r">
                <a:spcBef>
                  <a:spcPct val="0"/>
                </a:spcBef>
              </a:pPr>
              <a:t>24</a:t>
            </a:fld>
            <a:endParaRPr lang="en-US" sz="1200" b="0" i="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581507-7ABA-49B8-BA7E-21368C605D78}" type="slidenum">
              <a:rPr lang="en-US"/>
              <a:pPr/>
              <a:t>25</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r>
              <a:rPr lang="en-US"/>
              <a:t>Help me understand these M&amp;E slides, pls.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581507-7ABA-49B8-BA7E-21368C605D78}" type="slidenum">
              <a:rPr lang="en-US"/>
              <a:pPr/>
              <a:t>26</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r>
              <a:rPr lang="en-US"/>
              <a:t>Help me understand these M&amp;E slides, pls.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p:txBody>
          <a:bodyPr/>
          <a:lstStyle/>
          <a:p>
            <a:pPr>
              <a:defRPr/>
            </a:pPr>
            <a:fld id="{A55C370F-2893-47AB-938F-5132CA151F5B}" type="slidenum">
              <a:rPr lang="en-US" smtClean="0"/>
              <a:pPr>
                <a:defRPr/>
              </a:pPr>
              <a:t>2</a:t>
            </a:fld>
            <a:endParaRPr lang="en-US" dirty="0" smtClean="0"/>
          </a:p>
        </p:txBody>
      </p:sp>
      <p:sp>
        <p:nvSpPr>
          <p:cNvPr id="41987" name="Rectangle 2"/>
          <p:cNvSpPr>
            <a:spLocks noGrp="1" noRot="1" noChangeAspect="1" noChangeArrowheads="1" noTextEdit="1"/>
          </p:cNvSpPr>
          <p:nvPr>
            <p:ph type="sldImg"/>
          </p:nvPr>
        </p:nvSpPr>
        <p:spPr>
          <a:xfrm>
            <a:off x="895350" y="746125"/>
            <a:ext cx="4972050" cy="3729038"/>
          </a:xfrm>
          <a:ln/>
        </p:spPr>
      </p:sp>
      <p:sp>
        <p:nvSpPr>
          <p:cNvPr id="4198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B9746CB-121E-4621-8A26-E3495F5506F4}" type="slidenum">
              <a:rPr lang="en-GB" smtClean="0"/>
              <a:pPr/>
              <a:t>5</a:t>
            </a:fld>
            <a:endParaRPr lang="en-GB" smtClean="0"/>
          </a:p>
        </p:txBody>
      </p:sp>
      <p:sp>
        <p:nvSpPr>
          <p:cNvPr id="28675" name="Slide Image Placeholder 1"/>
          <p:cNvSpPr>
            <a:spLocks noGrp="1" noRot="1" noChangeAspect="1" noTextEdit="1"/>
          </p:cNvSpPr>
          <p:nvPr>
            <p:ph type="sldImg"/>
          </p:nvPr>
        </p:nvSpPr>
        <p:spPr>
          <a:xfrm>
            <a:off x="895350" y="746125"/>
            <a:ext cx="4972050" cy="3729038"/>
          </a:xfrm>
          <a:ln/>
        </p:spPr>
      </p:sp>
      <p:sp>
        <p:nvSpPr>
          <p:cNvPr id="28676" name="Notes Placeholder 2"/>
          <p:cNvSpPr>
            <a:spLocks noGrp="1"/>
          </p:cNvSpPr>
          <p:nvPr>
            <p:ph type="body" idx="1"/>
          </p:nvPr>
        </p:nvSpPr>
        <p:spPr>
          <a:xfrm>
            <a:off x="675801" y="4722416"/>
            <a:ext cx="5409562" cy="4474369"/>
          </a:xfrm>
          <a:noFill/>
          <a:ln/>
        </p:spPr>
        <p:txBody>
          <a:bodyPr lIns="91440" tIns="45720" rIns="91440" bIns="45720"/>
          <a:lstStyle/>
          <a:p>
            <a:pPr eaLnBrk="1" hangingPunct="1">
              <a:spcBef>
                <a:spcPct val="0"/>
              </a:spcBef>
            </a:pPr>
            <a:endParaRPr lang="en-US" smtClean="0"/>
          </a:p>
        </p:txBody>
      </p:sp>
      <p:sp>
        <p:nvSpPr>
          <p:cNvPr id="28677" name="Slide Number Placeholder 3"/>
          <p:cNvSpPr txBox="1">
            <a:spLocks noGrp="1"/>
          </p:cNvSpPr>
          <p:nvPr/>
        </p:nvSpPr>
        <p:spPr bwMode="auto">
          <a:xfrm>
            <a:off x="3830589" y="9443241"/>
            <a:ext cx="2928996" cy="497682"/>
          </a:xfrm>
          <a:prstGeom prst="rect">
            <a:avLst/>
          </a:prstGeom>
          <a:noFill/>
          <a:ln w="9525">
            <a:noFill/>
            <a:miter lim="800000"/>
            <a:headEnd/>
            <a:tailEnd/>
          </a:ln>
        </p:spPr>
        <p:txBody>
          <a:bodyPr anchor="b"/>
          <a:lstStyle/>
          <a:p>
            <a:pPr algn="r">
              <a:spcBef>
                <a:spcPct val="0"/>
              </a:spcBef>
            </a:pPr>
            <a:fld id="{3C2A9634-8E4D-459E-96AB-DC7D7C908622}" type="slidenum">
              <a:rPr lang="en-US" sz="1200" b="0" i="0">
                <a:solidFill>
                  <a:schemeClr val="tx1"/>
                </a:solidFill>
                <a:latin typeface="Arial" charset="0"/>
              </a:rPr>
              <a:pPr algn="r">
                <a:spcBef>
                  <a:spcPct val="0"/>
                </a:spcBef>
              </a:pPr>
              <a:t>5</a:t>
            </a:fld>
            <a:endParaRPr lang="en-US" sz="1200" b="0" i="0">
              <a:solidFill>
                <a:schemeClr val="tx1"/>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B9746CB-121E-4621-8A26-E3495F5506F4}" type="slidenum">
              <a:rPr lang="en-GB" smtClean="0"/>
              <a:pPr/>
              <a:t>6</a:t>
            </a:fld>
            <a:endParaRPr lang="en-GB" smtClean="0"/>
          </a:p>
        </p:txBody>
      </p:sp>
      <p:sp>
        <p:nvSpPr>
          <p:cNvPr id="28675" name="Slide Image Placeholder 1"/>
          <p:cNvSpPr>
            <a:spLocks noGrp="1" noRot="1" noChangeAspect="1" noTextEdit="1"/>
          </p:cNvSpPr>
          <p:nvPr>
            <p:ph type="sldImg"/>
          </p:nvPr>
        </p:nvSpPr>
        <p:spPr>
          <a:xfrm>
            <a:off x="895350" y="746125"/>
            <a:ext cx="4972050" cy="3729038"/>
          </a:xfrm>
          <a:ln/>
        </p:spPr>
      </p:sp>
      <p:sp>
        <p:nvSpPr>
          <p:cNvPr id="28676" name="Notes Placeholder 2"/>
          <p:cNvSpPr>
            <a:spLocks noGrp="1"/>
          </p:cNvSpPr>
          <p:nvPr>
            <p:ph type="body" idx="1"/>
          </p:nvPr>
        </p:nvSpPr>
        <p:spPr>
          <a:xfrm>
            <a:off x="675801" y="4722416"/>
            <a:ext cx="5409562" cy="4474369"/>
          </a:xfrm>
          <a:noFill/>
          <a:ln/>
        </p:spPr>
        <p:txBody>
          <a:bodyPr lIns="91440" tIns="45720" rIns="91440" bIns="45720"/>
          <a:lstStyle/>
          <a:p>
            <a:pPr eaLnBrk="1" hangingPunct="1">
              <a:spcBef>
                <a:spcPct val="0"/>
              </a:spcBef>
            </a:pPr>
            <a:endParaRPr lang="en-US" smtClean="0"/>
          </a:p>
        </p:txBody>
      </p:sp>
      <p:sp>
        <p:nvSpPr>
          <p:cNvPr id="28677" name="Slide Number Placeholder 3"/>
          <p:cNvSpPr txBox="1">
            <a:spLocks noGrp="1"/>
          </p:cNvSpPr>
          <p:nvPr/>
        </p:nvSpPr>
        <p:spPr bwMode="auto">
          <a:xfrm>
            <a:off x="3830589" y="9443241"/>
            <a:ext cx="2928996" cy="497682"/>
          </a:xfrm>
          <a:prstGeom prst="rect">
            <a:avLst/>
          </a:prstGeom>
          <a:noFill/>
          <a:ln w="9525">
            <a:noFill/>
            <a:miter lim="800000"/>
            <a:headEnd/>
            <a:tailEnd/>
          </a:ln>
        </p:spPr>
        <p:txBody>
          <a:bodyPr anchor="b"/>
          <a:lstStyle/>
          <a:p>
            <a:pPr algn="r">
              <a:spcBef>
                <a:spcPct val="0"/>
              </a:spcBef>
            </a:pPr>
            <a:fld id="{3C2A9634-8E4D-459E-96AB-DC7D7C908622}" type="slidenum">
              <a:rPr lang="en-US" sz="1200" b="0" i="0">
                <a:solidFill>
                  <a:schemeClr val="tx1"/>
                </a:solidFill>
                <a:latin typeface="Arial" charset="0"/>
              </a:rPr>
              <a:pPr algn="r">
                <a:spcBef>
                  <a:spcPct val="0"/>
                </a:spcBef>
              </a:pPr>
              <a:t>6</a:t>
            </a:fld>
            <a:endParaRPr lang="en-US" sz="1200" b="0" i="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B9746CB-121E-4621-8A26-E3495F5506F4}" type="slidenum">
              <a:rPr lang="en-GB" smtClean="0"/>
              <a:pPr/>
              <a:t>8</a:t>
            </a:fld>
            <a:endParaRPr lang="en-GB" smtClean="0"/>
          </a:p>
        </p:txBody>
      </p:sp>
      <p:sp>
        <p:nvSpPr>
          <p:cNvPr id="28675" name="Slide Image Placeholder 1"/>
          <p:cNvSpPr>
            <a:spLocks noGrp="1" noRot="1" noChangeAspect="1" noTextEdit="1"/>
          </p:cNvSpPr>
          <p:nvPr>
            <p:ph type="sldImg"/>
          </p:nvPr>
        </p:nvSpPr>
        <p:spPr>
          <a:xfrm>
            <a:off x="895350" y="746125"/>
            <a:ext cx="4972050" cy="3729038"/>
          </a:xfrm>
          <a:ln/>
        </p:spPr>
      </p:sp>
      <p:sp>
        <p:nvSpPr>
          <p:cNvPr id="28676" name="Notes Placeholder 2"/>
          <p:cNvSpPr>
            <a:spLocks noGrp="1"/>
          </p:cNvSpPr>
          <p:nvPr>
            <p:ph type="body" idx="1"/>
          </p:nvPr>
        </p:nvSpPr>
        <p:spPr>
          <a:xfrm>
            <a:off x="675801" y="4722416"/>
            <a:ext cx="5409562" cy="4474369"/>
          </a:xfrm>
          <a:noFill/>
          <a:ln/>
        </p:spPr>
        <p:txBody>
          <a:bodyPr lIns="91440" tIns="45720" rIns="91440" bIns="45720"/>
          <a:lstStyle/>
          <a:p>
            <a:pPr eaLnBrk="1" hangingPunct="1">
              <a:spcBef>
                <a:spcPct val="0"/>
              </a:spcBef>
            </a:pPr>
            <a:endParaRPr lang="en-US" smtClean="0"/>
          </a:p>
        </p:txBody>
      </p:sp>
      <p:sp>
        <p:nvSpPr>
          <p:cNvPr id="28677" name="Slide Number Placeholder 3"/>
          <p:cNvSpPr txBox="1">
            <a:spLocks noGrp="1"/>
          </p:cNvSpPr>
          <p:nvPr/>
        </p:nvSpPr>
        <p:spPr bwMode="auto">
          <a:xfrm>
            <a:off x="3830589" y="9443241"/>
            <a:ext cx="2928996" cy="497682"/>
          </a:xfrm>
          <a:prstGeom prst="rect">
            <a:avLst/>
          </a:prstGeom>
          <a:noFill/>
          <a:ln w="9525">
            <a:noFill/>
            <a:miter lim="800000"/>
            <a:headEnd/>
            <a:tailEnd/>
          </a:ln>
        </p:spPr>
        <p:txBody>
          <a:bodyPr anchor="b"/>
          <a:lstStyle/>
          <a:p>
            <a:pPr algn="r">
              <a:spcBef>
                <a:spcPct val="0"/>
              </a:spcBef>
            </a:pPr>
            <a:fld id="{3C2A9634-8E4D-459E-96AB-DC7D7C908622}" type="slidenum">
              <a:rPr lang="en-US" sz="1200" b="0" i="0">
                <a:solidFill>
                  <a:schemeClr val="tx1"/>
                </a:solidFill>
                <a:latin typeface="Arial" charset="0"/>
              </a:rPr>
              <a:pPr algn="r">
                <a:spcBef>
                  <a:spcPct val="0"/>
                </a:spcBef>
              </a:pPr>
              <a:t>8</a:t>
            </a:fld>
            <a:endParaRPr lang="en-US" sz="1200" b="0" i="0">
              <a:solidFill>
                <a:schemeClr val="tx1"/>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B9746CB-121E-4621-8A26-E3495F5506F4}" type="slidenum">
              <a:rPr lang="en-GB" smtClean="0"/>
              <a:pPr/>
              <a:t>9</a:t>
            </a:fld>
            <a:endParaRPr lang="en-GB" smtClean="0"/>
          </a:p>
        </p:txBody>
      </p:sp>
      <p:sp>
        <p:nvSpPr>
          <p:cNvPr id="28675" name="Slide Image Placeholder 1"/>
          <p:cNvSpPr>
            <a:spLocks noGrp="1" noRot="1" noChangeAspect="1" noTextEdit="1"/>
          </p:cNvSpPr>
          <p:nvPr>
            <p:ph type="sldImg"/>
          </p:nvPr>
        </p:nvSpPr>
        <p:spPr>
          <a:xfrm>
            <a:off x="895350" y="746125"/>
            <a:ext cx="4972050" cy="3729038"/>
          </a:xfrm>
          <a:ln/>
        </p:spPr>
      </p:sp>
      <p:sp>
        <p:nvSpPr>
          <p:cNvPr id="28676" name="Notes Placeholder 2"/>
          <p:cNvSpPr>
            <a:spLocks noGrp="1"/>
          </p:cNvSpPr>
          <p:nvPr>
            <p:ph type="body" idx="1"/>
          </p:nvPr>
        </p:nvSpPr>
        <p:spPr>
          <a:xfrm>
            <a:off x="675801" y="4722416"/>
            <a:ext cx="5409562" cy="4474369"/>
          </a:xfrm>
          <a:noFill/>
          <a:ln/>
        </p:spPr>
        <p:txBody>
          <a:bodyPr lIns="91440" tIns="45720" rIns="91440" bIns="45720"/>
          <a:lstStyle/>
          <a:p>
            <a:pPr eaLnBrk="1" hangingPunct="1">
              <a:spcBef>
                <a:spcPct val="0"/>
              </a:spcBef>
            </a:pPr>
            <a:endParaRPr lang="en-US" smtClean="0"/>
          </a:p>
        </p:txBody>
      </p:sp>
      <p:sp>
        <p:nvSpPr>
          <p:cNvPr id="28677" name="Slide Number Placeholder 3"/>
          <p:cNvSpPr txBox="1">
            <a:spLocks noGrp="1"/>
          </p:cNvSpPr>
          <p:nvPr/>
        </p:nvSpPr>
        <p:spPr bwMode="auto">
          <a:xfrm>
            <a:off x="3830589" y="9443241"/>
            <a:ext cx="2928996" cy="497682"/>
          </a:xfrm>
          <a:prstGeom prst="rect">
            <a:avLst/>
          </a:prstGeom>
          <a:noFill/>
          <a:ln w="9525">
            <a:noFill/>
            <a:miter lim="800000"/>
            <a:headEnd/>
            <a:tailEnd/>
          </a:ln>
        </p:spPr>
        <p:txBody>
          <a:bodyPr anchor="b"/>
          <a:lstStyle/>
          <a:p>
            <a:pPr algn="r">
              <a:spcBef>
                <a:spcPct val="0"/>
              </a:spcBef>
            </a:pPr>
            <a:fld id="{3C2A9634-8E4D-459E-96AB-DC7D7C908622}" type="slidenum">
              <a:rPr lang="en-US" sz="1200" b="0" i="0">
                <a:solidFill>
                  <a:schemeClr val="tx1"/>
                </a:solidFill>
                <a:latin typeface="Arial" charset="0"/>
              </a:rPr>
              <a:pPr algn="r">
                <a:spcBef>
                  <a:spcPct val="0"/>
                </a:spcBef>
              </a:pPr>
              <a:t>9</a:t>
            </a:fld>
            <a:endParaRPr lang="en-US" sz="1200" b="0" i="0">
              <a:solidFill>
                <a:schemeClr val="tx1"/>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B9746CB-121E-4621-8A26-E3495F5506F4}" type="slidenum">
              <a:rPr lang="en-GB" smtClean="0"/>
              <a:pPr/>
              <a:t>10</a:t>
            </a:fld>
            <a:endParaRPr lang="en-GB" smtClean="0"/>
          </a:p>
        </p:txBody>
      </p:sp>
      <p:sp>
        <p:nvSpPr>
          <p:cNvPr id="28675" name="Slide Image Placeholder 1"/>
          <p:cNvSpPr>
            <a:spLocks noGrp="1" noRot="1" noChangeAspect="1" noTextEdit="1"/>
          </p:cNvSpPr>
          <p:nvPr>
            <p:ph type="sldImg"/>
          </p:nvPr>
        </p:nvSpPr>
        <p:spPr>
          <a:xfrm>
            <a:off x="895350" y="746125"/>
            <a:ext cx="4972050" cy="3729038"/>
          </a:xfrm>
          <a:ln/>
        </p:spPr>
      </p:sp>
      <p:sp>
        <p:nvSpPr>
          <p:cNvPr id="28676" name="Notes Placeholder 2"/>
          <p:cNvSpPr>
            <a:spLocks noGrp="1"/>
          </p:cNvSpPr>
          <p:nvPr>
            <p:ph type="body" idx="1"/>
          </p:nvPr>
        </p:nvSpPr>
        <p:spPr>
          <a:xfrm>
            <a:off x="675801" y="4722416"/>
            <a:ext cx="5409562" cy="4474369"/>
          </a:xfrm>
          <a:noFill/>
          <a:ln/>
        </p:spPr>
        <p:txBody>
          <a:bodyPr lIns="91440" tIns="45720" rIns="91440" bIns="45720"/>
          <a:lstStyle/>
          <a:p>
            <a:pPr eaLnBrk="1" hangingPunct="1">
              <a:spcBef>
                <a:spcPct val="0"/>
              </a:spcBef>
            </a:pPr>
            <a:endParaRPr lang="en-US" smtClean="0"/>
          </a:p>
        </p:txBody>
      </p:sp>
      <p:sp>
        <p:nvSpPr>
          <p:cNvPr id="28677" name="Slide Number Placeholder 3"/>
          <p:cNvSpPr txBox="1">
            <a:spLocks noGrp="1"/>
          </p:cNvSpPr>
          <p:nvPr/>
        </p:nvSpPr>
        <p:spPr bwMode="auto">
          <a:xfrm>
            <a:off x="3830589" y="9443241"/>
            <a:ext cx="2928996" cy="497682"/>
          </a:xfrm>
          <a:prstGeom prst="rect">
            <a:avLst/>
          </a:prstGeom>
          <a:noFill/>
          <a:ln w="9525">
            <a:noFill/>
            <a:miter lim="800000"/>
            <a:headEnd/>
            <a:tailEnd/>
          </a:ln>
        </p:spPr>
        <p:txBody>
          <a:bodyPr anchor="b"/>
          <a:lstStyle/>
          <a:p>
            <a:pPr algn="r">
              <a:spcBef>
                <a:spcPct val="0"/>
              </a:spcBef>
            </a:pPr>
            <a:fld id="{3C2A9634-8E4D-459E-96AB-DC7D7C908622}" type="slidenum">
              <a:rPr lang="en-US" sz="1200" b="0" i="0">
                <a:solidFill>
                  <a:schemeClr val="tx1"/>
                </a:solidFill>
                <a:latin typeface="Arial" charset="0"/>
              </a:rPr>
              <a:pPr algn="r">
                <a:spcBef>
                  <a:spcPct val="0"/>
                </a:spcBef>
              </a:pPr>
              <a:t>10</a:t>
            </a:fld>
            <a:endParaRPr lang="en-US" sz="1200" b="0" i="0">
              <a:solidFill>
                <a:schemeClr val="tx1"/>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p:txBody>
          <a:bodyPr/>
          <a:lstStyle/>
          <a:p>
            <a:pPr>
              <a:defRPr/>
            </a:pPr>
            <a:fld id="{0A2CC4ED-560B-4F2A-B790-52E374EBB246}" type="slidenum">
              <a:rPr lang="en-GB" smtClean="0"/>
              <a:pPr>
                <a:defRPr/>
              </a:pPr>
              <a:t>14</a:t>
            </a:fld>
            <a:endParaRPr lang="en-GB" dirty="0" smtClean="0"/>
          </a:p>
        </p:txBody>
      </p:sp>
      <p:sp>
        <p:nvSpPr>
          <p:cNvPr id="43011" name="Slide Image Placeholder 1"/>
          <p:cNvSpPr>
            <a:spLocks noGrp="1" noRot="1" noChangeAspect="1" noTextEdit="1"/>
          </p:cNvSpPr>
          <p:nvPr>
            <p:ph type="sldImg"/>
          </p:nvPr>
        </p:nvSpPr>
        <p:spPr>
          <a:xfrm>
            <a:off x="896938" y="746125"/>
            <a:ext cx="4968875" cy="3727450"/>
          </a:xfrm>
          <a:ln/>
        </p:spPr>
      </p:sp>
      <p:sp>
        <p:nvSpPr>
          <p:cNvPr id="43012"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43013" name="Slide Number Placeholder 3"/>
          <p:cNvSpPr txBox="1">
            <a:spLocks noGrp="1"/>
          </p:cNvSpPr>
          <p:nvPr/>
        </p:nvSpPr>
        <p:spPr bwMode="auto">
          <a:xfrm>
            <a:off x="3830638" y="9444038"/>
            <a:ext cx="2928937" cy="496887"/>
          </a:xfrm>
          <a:prstGeom prst="rect">
            <a:avLst/>
          </a:prstGeom>
          <a:noFill/>
          <a:ln w="9525">
            <a:noFill/>
            <a:miter lim="800000"/>
            <a:headEnd/>
            <a:tailEnd/>
          </a:ln>
        </p:spPr>
        <p:txBody>
          <a:bodyPr anchor="b"/>
          <a:lstStyle/>
          <a:p>
            <a:pPr algn="r"/>
            <a:fld id="{8665E292-6148-42D9-9D47-FD6B2975A8BE}" type="slidenum">
              <a:rPr lang="en-US" sz="1200"/>
              <a:pPr algn="r"/>
              <a:t>14</a:t>
            </a:fld>
            <a:endParaRPr lang="en-US"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p:txBody>
          <a:bodyPr/>
          <a:lstStyle/>
          <a:p>
            <a:pPr>
              <a:defRPr/>
            </a:pPr>
            <a:fld id="{4FFA9DFF-675A-4C25-9D1F-D9ABA9AC8F03}" type="slidenum">
              <a:rPr lang="en-GB" smtClean="0">
                <a:latin typeface="Arial" pitchFamily="34" charset="0"/>
              </a:rPr>
              <a:pPr>
                <a:defRPr/>
              </a:pPr>
              <a:t>17</a:t>
            </a:fld>
            <a:endParaRPr lang="en-GB" dirty="0" smtClean="0">
              <a:latin typeface="Arial" pitchFamily="34" charset="0"/>
            </a:endParaRPr>
          </a:p>
        </p:txBody>
      </p:sp>
      <p:sp>
        <p:nvSpPr>
          <p:cNvPr id="49155" name="Slide Image Placeholder 1"/>
          <p:cNvSpPr>
            <a:spLocks noGrp="1" noRot="1" noChangeAspect="1" noTextEdit="1"/>
          </p:cNvSpPr>
          <p:nvPr>
            <p:ph type="sldImg"/>
          </p:nvPr>
        </p:nvSpPr>
        <p:spPr>
          <a:xfrm>
            <a:off x="895350" y="746125"/>
            <a:ext cx="4972050" cy="3729038"/>
          </a:xfrm>
          <a:ln/>
        </p:spPr>
      </p:sp>
      <p:sp>
        <p:nvSpPr>
          <p:cNvPr id="49156" name="Notes Placeholder 2"/>
          <p:cNvSpPr>
            <a:spLocks noGrp="1"/>
          </p:cNvSpPr>
          <p:nvPr>
            <p:ph type="body" idx="1"/>
          </p:nvPr>
        </p:nvSpPr>
        <p:spPr>
          <a:xfrm>
            <a:off x="676275" y="4722813"/>
            <a:ext cx="5408613" cy="4473575"/>
          </a:xfrm>
          <a:noFill/>
          <a:ln/>
        </p:spPr>
        <p:txBody>
          <a:bodyPr lIns="91440" tIns="45720" rIns="91440" bIns="45720"/>
          <a:lstStyle/>
          <a:p>
            <a:pPr eaLnBrk="1" hangingPunct="1">
              <a:spcBef>
                <a:spcPct val="0"/>
              </a:spcBef>
            </a:pPr>
            <a:endParaRPr lang="en-US" dirty="0" smtClean="0"/>
          </a:p>
        </p:txBody>
      </p:sp>
      <p:sp>
        <p:nvSpPr>
          <p:cNvPr id="49157" name="Slide Number Placeholder 3"/>
          <p:cNvSpPr txBox="1">
            <a:spLocks noGrp="1"/>
          </p:cNvSpPr>
          <p:nvPr/>
        </p:nvSpPr>
        <p:spPr bwMode="auto">
          <a:xfrm>
            <a:off x="3830638" y="9442450"/>
            <a:ext cx="2928937" cy="498475"/>
          </a:xfrm>
          <a:prstGeom prst="rect">
            <a:avLst/>
          </a:prstGeom>
          <a:noFill/>
          <a:ln w="9525">
            <a:noFill/>
            <a:miter lim="800000"/>
            <a:headEnd/>
            <a:tailEnd/>
          </a:ln>
        </p:spPr>
        <p:txBody>
          <a:bodyPr anchor="b"/>
          <a:lstStyle/>
          <a:p>
            <a:pPr algn="r"/>
            <a:fld id="{03BEEB6F-1438-41D4-96DA-A39E7B2C3F55}" type="slidenum">
              <a:rPr lang="en-US" sz="1200" b="0" i="0">
                <a:solidFill>
                  <a:schemeClr val="tx1"/>
                </a:solidFill>
                <a:latin typeface="Arial" charset="0"/>
              </a:rPr>
              <a:pPr algn="r"/>
              <a:t>17</a:t>
            </a:fld>
            <a:endParaRPr lang="en-US" sz="1200" b="0" i="0" dirty="0">
              <a:solidFill>
                <a:schemeClr val="tx1"/>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Text Box 4"/>
          <p:cNvSpPr txBox="1">
            <a:spLocks noChangeArrowheads="1"/>
          </p:cNvSpPr>
          <p:nvPr userDrawn="1"/>
        </p:nvSpPr>
        <p:spPr bwMode="auto">
          <a:xfrm>
            <a:off x="0" y="0"/>
            <a:ext cx="9144000" cy="579438"/>
          </a:xfrm>
          <a:prstGeom prst="rect">
            <a:avLst/>
          </a:prstGeom>
          <a:solidFill>
            <a:srgbClr val="000066"/>
          </a:solidFill>
          <a:ln w="9525">
            <a:noFill/>
            <a:miter lim="800000"/>
            <a:headEnd/>
            <a:tailEnd/>
          </a:ln>
          <a:effectLst/>
        </p:spPr>
        <p:txBody>
          <a:bodyPr>
            <a:spAutoFit/>
          </a:bodyPr>
          <a:lstStyle/>
          <a:p>
            <a:pPr algn="r" eaLnBrk="0" hangingPunct="0">
              <a:defRPr/>
            </a:pPr>
            <a:r>
              <a:rPr lang="en-US" sz="3200" i="0" dirty="0">
                <a:solidFill>
                  <a:srgbClr val="FFFFFF"/>
                </a:solidFill>
                <a:latin typeface="Arial" charset="0"/>
                <a:cs typeface="+mn-cs"/>
              </a:rPr>
              <a:t>OPERATIONAL MATTERS</a:t>
            </a:r>
            <a:endParaRPr lang="en-US" i="0" dirty="0">
              <a:solidFill>
                <a:srgbClr val="FFFFFF"/>
              </a:solidFill>
              <a:latin typeface="Arial" charset="0"/>
              <a:cs typeface="+mn-cs"/>
            </a:endParaRPr>
          </a:p>
        </p:txBody>
      </p:sp>
      <p:sp>
        <p:nvSpPr>
          <p:cNvPr id="4" name="Rectangle 5"/>
          <p:cNvSpPr>
            <a:spLocks noChangeArrowheads="1"/>
          </p:cNvSpPr>
          <p:nvPr userDrawn="1"/>
        </p:nvSpPr>
        <p:spPr bwMode="auto">
          <a:xfrm>
            <a:off x="1236663" y="6372225"/>
            <a:ext cx="5232400" cy="323850"/>
          </a:xfrm>
          <a:prstGeom prst="rect">
            <a:avLst/>
          </a:prstGeom>
          <a:noFill/>
          <a:ln w="9525">
            <a:noFill/>
            <a:miter lim="800000"/>
            <a:headEnd/>
            <a:tailEnd/>
          </a:ln>
          <a:effectLst/>
        </p:spPr>
        <p:txBody>
          <a:bodyPr/>
          <a:lstStyle/>
          <a:p>
            <a:pPr algn="ctr">
              <a:spcBef>
                <a:spcPct val="20000"/>
              </a:spcBef>
              <a:defRPr/>
            </a:pPr>
            <a:r>
              <a:rPr lang="en-US" sz="2800" b="0" i="0" dirty="0">
                <a:solidFill>
                  <a:schemeClr val="tx1"/>
                </a:solidFill>
                <a:latin typeface="Arial" charset="0"/>
                <a:cs typeface="+mn-cs"/>
              </a:rPr>
              <a:t>Mine  Health  and  Safety  Council		</a:t>
            </a:r>
          </a:p>
        </p:txBody>
      </p:sp>
      <p:sp>
        <p:nvSpPr>
          <p:cNvPr id="5" name="Rectangle 6"/>
          <p:cNvSpPr>
            <a:spLocks noChangeArrowheads="1"/>
          </p:cNvSpPr>
          <p:nvPr userDrawn="1"/>
        </p:nvSpPr>
        <p:spPr bwMode="auto">
          <a:xfrm>
            <a:off x="0" y="6138863"/>
            <a:ext cx="9144000" cy="38100"/>
          </a:xfrm>
          <a:prstGeom prst="rect">
            <a:avLst/>
          </a:prstGeom>
          <a:solidFill>
            <a:schemeClr val="accent2"/>
          </a:solidFill>
          <a:ln w="9525">
            <a:noFill/>
            <a:miter lim="800000"/>
            <a:headEnd/>
            <a:tailEnd/>
          </a:ln>
          <a:effectLst/>
        </p:spPr>
        <p:txBody>
          <a:bodyPr/>
          <a:lstStyle/>
          <a:p>
            <a:pPr algn="r">
              <a:defRPr/>
            </a:pPr>
            <a:endParaRPr lang="en-US" sz="1400" b="0" i="0" dirty="0">
              <a:solidFill>
                <a:schemeClr val="tx2"/>
              </a:solidFill>
              <a:latin typeface="ItcKabel-Medium" pitchFamily="2" charset="0"/>
              <a:cs typeface="+mn-cs"/>
            </a:endParaRPr>
          </a:p>
        </p:txBody>
      </p:sp>
      <p:pic>
        <p:nvPicPr>
          <p:cNvPr id="6" name="Picture 7" descr="MHSC logo"/>
          <p:cNvPicPr>
            <a:picLocks noChangeAspect="1" noChangeArrowheads="1"/>
          </p:cNvPicPr>
          <p:nvPr userDrawn="1"/>
        </p:nvPicPr>
        <p:blipFill>
          <a:blip r:embed="rId2" cstate="print"/>
          <a:srcRect/>
          <a:stretch>
            <a:fillRect/>
          </a:stretch>
        </p:blipFill>
        <p:spPr bwMode="auto">
          <a:xfrm>
            <a:off x="0" y="6219825"/>
            <a:ext cx="444500" cy="514350"/>
          </a:xfrm>
          <a:prstGeom prst="rect">
            <a:avLst/>
          </a:prstGeom>
          <a:noFill/>
          <a:ln w="9525">
            <a:noFill/>
            <a:miter lim="800000"/>
            <a:headEnd/>
            <a:tailEnd/>
          </a:ln>
        </p:spPr>
      </p:pic>
      <p:sp>
        <p:nvSpPr>
          <p:cNvPr id="799746" name="Rectangle 2"/>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9575" y="274638"/>
            <a:ext cx="2155825" cy="5605462"/>
          </a:xfrm>
          <a:prstGeom prst="rect">
            <a:avLst/>
          </a:prstGeo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292100" y="274638"/>
            <a:ext cx="6315075" cy="5605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ZA"/>
          </a:p>
        </p:txBody>
      </p:sp>
      <p:sp>
        <p:nvSpPr>
          <p:cNvPr id="3" name="Table Placeholder 2"/>
          <p:cNvSpPr>
            <a:spLocks noGrp="1"/>
          </p:cNvSpPr>
          <p:nvPr>
            <p:ph type="tbl" idx="1"/>
          </p:nvPr>
        </p:nvSpPr>
        <p:spPr>
          <a:xfrm>
            <a:off x="292100" y="1028700"/>
            <a:ext cx="8623300" cy="4851400"/>
          </a:xfrm>
        </p:spPr>
        <p:txBody>
          <a:bodyPr/>
          <a:lstStyle/>
          <a:p>
            <a:pPr lvl="0"/>
            <a:endParaRPr lang="en-ZA" noProof="0" dirty="0" smtClean="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92100" y="274638"/>
            <a:ext cx="8623300" cy="56054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ZA"/>
          </a:p>
        </p:txBody>
      </p:sp>
      <p:sp>
        <p:nvSpPr>
          <p:cNvPr id="3" name="Content Placeholder 2"/>
          <p:cNvSpPr>
            <a:spLocks noGrp="1"/>
          </p:cNvSpPr>
          <p:nvPr>
            <p:ph sz="half" idx="1"/>
          </p:nvPr>
        </p:nvSpPr>
        <p:spPr>
          <a:xfrm>
            <a:off x="292100" y="1028700"/>
            <a:ext cx="4235450" cy="485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79950" y="1028700"/>
            <a:ext cx="4235450" cy="4851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ZA"/>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292100" y="1028700"/>
            <a:ext cx="8623300" cy="4851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ltLang="en-GB" smtClean="0"/>
              <a:t>Click to edit Master text styles</a:t>
            </a:r>
          </a:p>
          <a:p>
            <a:pPr lvl="1"/>
            <a:r>
              <a:rPr lang="en-GB" altLang="en-GB" smtClean="0"/>
              <a:t>Second level</a:t>
            </a:r>
          </a:p>
          <a:p>
            <a:pPr lvl="2"/>
            <a:r>
              <a:rPr lang="en-GB" altLang="en-GB" smtClean="0"/>
              <a:t>Third level</a:t>
            </a:r>
          </a:p>
          <a:p>
            <a:pPr lvl="3"/>
            <a:r>
              <a:rPr lang="en-GB" altLang="en-GB" smtClean="0"/>
              <a:t>Fourth level</a:t>
            </a:r>
          </a:p>
          <a:p>
            <a:pPr lvl="4"/>
            <a:r>
              <a:rPr lang="en-GB" altLang="en-GB" smtClean="0"/>
              <a:t>Fifth level</a:t>
            </a:r>
          </a:p>
        </p:txBody>
      </p:sp>
      <p:sp>
        <p:nvSpPr>
          <p:cNvPr id="388103" name="Text Box 4103"/>
          <p:cNvSpPr txBox="1">
            <a:spLocks noChangeArrowheads="1"/>
          </p:cNvSpPr>
          <p:nvPr/>
        </p:nvSpPr>
        <p:spPr bwMode="auto">
          <a:xfrm>
            <a:off x="0" y="0"/>
            <a:ext cx="9144000" cy="641350"/>
          </a:xfrm>
          <a:prstGeom prst="rect">
            <a:avLst/>
          </a:prstGeom>
          <a:solidFill>
            <a:srgbClr val="000066"/>
          </a:solidFill>
          <a:ln w="9525">
            <a:noFill/>
            <a:miter lim="800000"/>
            <a:headEnd/>
            <a:tailEnd/>
          </a:ln>
          <a:effectLst/>
        </p:spPr>
        <p:txBody>
          <a:bodyPr>
            <a:spAutoFit/>
          </a:bodyPr>
          <a:lstStyle/>
          <a:p>
            <a:pPr algn="r" eaLnBrk="0" hangingPunct="0">
              <a:defRPr/>
            </a:pPr>
            <a:endParaRPr lang="en-US" i="0" dirty="0">
              <a:solidFill>
                <a:srgbClr val="FFFFFF"/>
              </a:solidFill>
              <a:latin typeface="Arial" charset="0"/>
              <a:cs typeface="+mn-cs"/>
            </a:endParaRPr>
          </a:p>
        </p:txBody>
      </p:sp>
      <p:sp>
        <p:nvSpPr>
          <p:cNvPr id="388105" name="Rectangle 4105"/>
          <p:cNvSpPr>
            <a:spLocks noChangeArrowheads="1"/>
          </p:cNvSpPr>
          <p:nvPr/>
        </p:nvSpPr>
        <p:spPr bwMode="auto">
          <a:xfrm>
            <a:off x="495300" y="6419850"/>
            <a:ext cx="8496300" cy="42863"/>
          </a:xfrm>
          <a:prstGeom prst="rect">
            <a:avLst/>
          </a:prstGeom>
          <a:solidFill>
            <a:schemeClr val="accent2"/>
          </a:solidFill>
          <a:ln w="9525">
            <a:noFill/>
            <a:miter lim="800000"/>
            <a:headEnd/>
            <a:tailEnd/>
          </a:ln>
          <a:effectLst/>
        </p:spPr>
        <p:txBody>
          <a:bodyPr/>
          <a:lstStyle/>
          <a:p>
            <a:pPr algn="r">
              <a:defRPr/>
            </a:pPr>
            <a:endParaRPr lang="en-US" sz="1400" b="0" i="0" dirty="0">
              <a:solidFill>
                <a:schemeClr val="tx2"/>
              </a:solidFill>
              <a:latin typeface="ItcKabel-Medium" pitchFamily="2" charset="0"/>
              <a:cs typeface="+mn-cs"/>
            </a:endParaRPr>
          </a:p>
        </p:txBody>
      </p:sp>
      <p:pic>
        <p:nvPicPr>
          <p:cNvPr id="1029" name="Picture 4106" descr="MHSC logo"/>
          <p:cNvPicPr>
            <a:picLocks noChangeAspect="1" noChangeArrowheads="1"/>
          </p:cNvPicPr>
          <p:nvPr/>
        </p:nvPicPr>
        <p:blipFill>
          <a:blip r:embed="rId16" cstate="print"/>
          <a:srcRect/>
          <a:stretch>
            <a:fillRect/>
          </a:stretch>
        </p:blipFill>
        <p:spPr bwMode="auto">
          <a:xfrm>
            <a:off x="0" y="6219825"/>
            <a:ext cx="444500" cy="5143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2"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Lst>
  <p:transition/>
  <p:timing>
    <p:tnLst>
      <p:par>
        <p:cTn id="1" dur="indefinite" restart="never" nodeType="tmRoot"/>
      </p:par>
    </p:tnLst>
  </p:timing>
  <p:hf hdr="0" ftr="0" dt="0"/>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ItcKabel-Medium" pitchFamily="2" charset="0"/>
        </a:defRPr>
      </a:lvl2pPr>
      <a:lvl3pPr algn="r" rtl="0" eaLnBrk="0" fontAlgn="base" hangingPunct="0">
        <a:spcBef>
          <a:spcPct val="0"/>
        </a:spcBef>
        <a:spcAft>
          <a:spcPct val="0"/>
        </a:spcAft>
        <a:defRPr sz="1400">
          <a:solidFill>
            <a:schemeClr val="tx2"/>
          </a:solidFill>
          <a:latin typeface="ItcKabel-Medium" pitchFamily="2" charset="0"/>
        </a:defRPr>
      </a:lvl3pPr>
      <a:lvl4pPr algn="r" rtl="0" eaLnBrk="0" fontAlgn="base" hangingPunct="0">
        <a:spcBef>
          <a:spcPct val="0"/>
        </a:spcBef>
        <a:spcAft>
          <a:spcPct val="0"/>
        </a:spcAft>
        <a:defRPr sz="1400">
          <a:solidFill>
            <a:schemeClr val="tx2"/>
          </a:solidFill>
          <a:latin typeface="ItcKabel-Medium" pitchFamily="2" charset="0"/>
        </a:defRPr>
      </a:lvl4pPr>
      <a:lvl5pPr algn="r" rtl="0" eaLnBrk="0" fontAlgn="base" hangingPunct="0">
        <a:spcBef>
          <a:spcPct val="0"/>
        </a:spcBef>
        <a:spcAft>
          <a:spcPct val="0"/>
        </a:spcAft>
        <a:defRPr sz="1400">
          <a:solidFill>
            <a:schemeClr val="tx2"/>
          </a:solidFill>
          <a:latin typeface="ItcKabel-Medium" pitchFamily="2" charset="0"/>
        </a:defRPr>
      </a:lvl5pPr>
      <a:lvl6pPr marL="457200" algn="r" rtl="0" fontAlgn="base">
        <a:spcBef>
          <a:spcPct val="0"/>
        </a:spcBef>
        <a:spcAft>
          <a:spcPct val="0"/>
        </a:spcAft>
        <a:defRPr sz="1400">
          <a:solidFill>
            <a:schemeClr val="tx2"/>
          </a:solidFill>
          <a:latin typeface="ItcKabel-Medium" pitchFamily="2" charset="0"/>
        </a:defRPr>
      </a:lvl6pPr>
      <a:lvl7pPr marL="914400" algn="r" rtl="0" fontAlgn="base">
        <a:spcBef>
          <a:spcPct val="0"/>
        </a:spcBef>
        <a:spcAft>
          <a:spcPct val="0"/>
        </a:spcAft>
        <a:defRPr sz="1400">
          <a:solidFill>
            <a:schemeClr val="tx2"/>
          </a:solidFill>
          <a:latin typeface="ItcKabel-Medium" pitchFamily="2" charset="0"/>
        </a:defRPr>
      </a:lvl7pPr>
      <a:lvl8pPr marL="1371600" algn="r" rtl="0" fontAlgn="base">
        <a:spcBef>
          <a:spcPct val="0"/>
        </a:spcBef>
        <a:spcAft>
          <a:spcPct val="0"/>
        </a:spcAft>
        <a:defRPr sz="1400">
          <a:solidFill>
            <a:schemeClr val="tx2"/>
          </a:solidFill>
          <a:latin typeface="ItcKabel-Medium" pitchFamily="2" charset="0"/>
        </a:defRPr>
      </a:lvl8pPr>
      <a:lvl9pPr marL="1828800" algn="r" rtl="0" fontAlgn="base">
        <a:spcBef>
          <a:spcPct val="0"/>
        </a:spcBef>
        <a:spcAft>
          <a:spcPct val="0"/>
        </a:spcAft>
        <a:defRPr sz="1400">
          <a:solidFill>
            <a:schemeClr val="tx2"/>
          </a:solidFill>
          <a:latin typeface="ItcKabel-Medium" pitchFamily="2"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sz="16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0" y="0"/>
            <a:ext cx="9144000" cy="6858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3074" name="Slide Number Placeholder 5"/>
          <p:cNvSpPr>
            <a:spLocks noGrp="1"/>
          </p:cNvSpPr>
          <p:nvPr>
            <p:ph type="sldNum" sz="quarter" idx="4294967295"/>
          </p:nvPr>
        </p:nvSpPr>
        <p:spPr bwMode="auto">
          <a:xfrm>
            <a:off x="6867525" y="6408738"/>
            <a:ext cx="2133600" cy="476250"/>
          </a:xfrm>
          <a:prstGeom prst="rect">
            <a:avLst/>
          </a:prstGeom>
          <a:noFill/>
          <a:ln>
            <a:miter lim="800000"/>
            <a:headEnd/>
            <a:tailEnd/>
          </a:ln>
        </p:spPr>
        <p:txBody>
          <a:bodyPr/>
          <a:lstStyle/>
          <a:p>
            <a:pPr algn="r"/>
            <a:fld id="{6E4492EA-19A8-4AB9-B1F9-73DC0DA0656E}" type="slidenum">
              <a:rPr lang="en-US" sz="1800">
                <a:solidFill>
                  <a:schemeClr val="tx1"/>
                </a:solidFill>
              </a:rPr>
              <a:pPr algn="r"/>
              <a:t>1</a:t>
            </a:fld>
            <a:endParaRPr lang="en-US" sz="1800" dirty="0">
              <a:solidFill>
                <a:schemeClr val="tx1"/>
              </a:solidFill>
            </a:endParaRPr>
          </a:p>
        </p:txBody>
      </p:sp>
      <p:sp>
        <p:nvSpPr>
          <p:cNvPr id="3075" name="Oval 2"/>
          <p:cNvSpPr>
            <a:spLocks noChangeArrowheads="1"/>
          </p:cNvSpPr>
          <p:nvPr/>
        </p:nvSpPr>
        <p:spPr bwMode="auto">
          <a:xfrm>
            <a:off x="6172200" y="4343400"/>
            <a:ext cx="914400" cy="914400"/>
          </a:xfrm>
          <a:prstGeom prst="ellipse">
            <a:avLst/>
          </a:prstGeom>
          <a:noFill/>
          <a:ln w="9525">
            <a:noFill/>
            <a:round/>
            <a:headEnd/>
            <a:tailEnd/>
          </a:ln>
        </p:spPr>
        <p:txBody>
          <a:bodyPr wrap="none" anchor="ctr"/>
          <a:lstStyle/>
          <a:p>
            <a:endParaRPr lang="en-ZA" dirty="0"/>
          </a:p>
        </p:txBody>
      </p:sp>
      <p:pic>
        <p:nvPicPr>
          <p:cNvPr id="3076" name="Picture 7" descr="MHSC logo"/>
          <p:cNvPicPr>
            <a:picLocks noChangeAspect="1" noChangeArrowheads="1"/>
          </p:cNvPicPr>
          <p:nvPr/>
        </p:nvPicPr>
        <p:blipFill>
          <a:blip r:embed="rId3" cstate="print"/>
          <a:srcRect l="9386" r="5455" b="25172"/>
          <a:stretch>
            <a:fillRect/>
          </a:stretch>
        </p:blipFill>
        <p:spPr bwMode="auto">
          <a:xfrm>
            <a:off x="3425587" y="1567420"/>
            <a:ext cx="2480083" cy="2947917"/>
          </a:xfrm>
          <a:prstGeom prst="rect">
            <a:avLst/>
          </a:prstGeom>
          <a:noFill/>
          <a:ln w="9525">
            <a:noFill/>
            <a:miter lim="800000"/>
            <a:headEnd/>
            <a:tailEnd/>
          </a:ln>
        </p:spPr>
      </p:pic>
      <p:sp>
        <p:nvSpPr>
          <p:cNvPr id="3077" name="Text Box 8"/>
          <p:cNvSpPr txBox="1">
            <a:spLocks noChangeArrowheads="1"/>
          </p:cNvSpPr>
          <p:nvPr/>
        </p:nvSpPr>
        <p:spPr bwMode="auto">
          <a:xfrm>
            <a:off x="507740" y="893905"/>
            <a:ext cx="8472487" cy="641350"/>
          </a:xfrm>
          <a:prstGeom prst="rect">
            <a:avLst/>
          </a:prstGeom>
          <a:noFill/>
          <a:ln w="9525">
            <a:noFill/>
            <a:miter lim="800000"/>
            <a:headEnd/>
            <a:tailEnd/>
          </a:ln>
        </p:spPr>
        <p:txBody>
          <a:bodyPr>
            <a:spAutoFit/>
          </a:bodyPr>
          <a:lstStyle/>
          <a:p>
            <a:pPr algn="ctr">
              <a:spcBef>
                <a:spcPct val="20000"/>
              </a:spcBef>
            </a:pPr>
            <a:r>
              <a:rPr lang="en-US" dirty="0">
                <a:solidFill>
                  <a:schemeClr val="tx1"/>
                </a:solidFill>
                <a:latin typeface="+mn-lt"/>
              </a:rPr>
              <a:t>Mine Health and Safety Council</a:t>
            </a:r>
          </a:p>
        </p:txBody>
      </p:sp>
      <p:sp>
        <p:nvSpPr>
          <p:cNvPr id="3078" name="Text Box 9"/>
          <p:cNvSpPr txBox="1">
            <a:spLocks noChangeArrowheads="1"/>
          </p:cNvSpPr>
          <p:nvPr/>
        </p:nvSpPr>
        <p:spPr bwMode="auto">
          <a:xfrm>
            <a:off x="655424" y="4539145"/>
            <a:ext cx="8308469" cy="2197525"/>
          </a:xfrm>
          <a:prstGeom prst="rect">
            <a:avLst/>
          </a:prstGeom>
          <a:solidFill>
            <a:schemeClr val="bg1"/>
          </a:solidFill>
          <a:ln w="9525">
            <a:noFill/>
            <a:miter lim="800000"/>
            <a:headEnd/>
            <a:tailEnd/>
          </a:ln>
        </p:spPr>
        <p:txBody>
          <a:bodyPr wrap="square">
            <a:spAutoFit/>
          </a:bodyPr>
          <a:lstStyle/>
          <a:p>
            <a:pPr algn="ctr">
              <a:spcBef>
                <a:spcPct val="20000"/>
              </a:spcBef>
            </a:pPr>
            <a:r>
              <a:rPr lang="en-US" dirty="0" smtClean="0">
                <a:solidFill>
                  <a:schemeClr val="tx1"/>
                </a:solidFill>
                <a:latin typeface="+mn-lt"/>
              </a:rPr>
              <a:t>Presentation to </a:t>
            </a:r>
            <a:r>
              <a:rPr lang="en-US" dirty="0" err="1" smtClean="0">
                <a:solidFill>
                  <a:schemeClr val="tx1"/>
                </a:solidFill>
                <a:latin typeface="+mn-lt"/>
              </a:rPr>
              <a:t>MMPA</a:t>
            </a:r>
            <a:r>
              <a:rPr lang="en-US" dirty="0" smtClean="0">
                <a:solidFill>
                  <a:schemeClr val="tx1"/>
                </a:solidFill>
                <a:latin typeface="+mn-lt"/>
              </a:rPr>
              <a:t> </a:t>
            </a:r>
          </a:p>
          <a:p>
            <a:pPr algn="ctr">
              <a:spcBef>
                <a:spcPct val="20000"/>
              </a:spcBef>
            </a:pPr>
            <a:r>
              <a:rPr lang="en-US" dirty="0" smtClean="0">
                <a:solidFill>
                  <a:schemeClr val="tx1"/>
                </a:solidFill>
                <a:latin typeface="+mn-lt"/>
              </a:rPr>
              <a:t>Annual Conference  </a:t>
            </a:r>
          </a:p>
          <a:p>
            <a:pPr algn="ctr">
              <a:spcBef>
                <a:spcPct val="20000"/>
              </a:spcBef>
            </a:pPr>
            <a:r>
              <a:rPr lang="en-US" sz="1600" dirty="0" smtClean="0">
                <a:solidFill>
                  <a:schemeClr val="tx1"/>
                </a:solidFill>
                <a:latin typeface="+mn-lt"/>
              </a:rPr>
              <a:t>18 May 2012 </a:t>
            </a:r>
          </a:p>
          <a:p>
            <a:pPr algn="ctr">
              <a:spcBef>
                <a:spcPct val="20000"/>
              </a:spcBef>
            </a:pPr>
            <a:r>
              <a:rPr lang="en-ZA" sz="1600" dirty="0" smtClean="0">
                <a:solidFill>
                  <a:schemeClr val="tx1"/>
                </a:solidFill>
                <a:latin typeface="+mn-lt"/>
              </a:rPr>
              <a:t>Valley Lodge</a:t>
            </a:r>
            <a:r>
              <a:rPr lang="en-US" sz="1600" dirty="0" smtClean="0">
                <a:solidFill>
                  <a:schemeClr val="tx1"/>
                </a:solidFill>
                <a:latin typeface="+mn-lt"/>
              </a:rPr>
              <a:t> – </a:t>
            </a:r>
            <a:r>
              <a:rPr lang="en-US" sz="1600" dirty="0" err="1" smtClean="0">
                <a:solidFill>
                  <a:schemeClr val="tx1"/>
                </a:solidFill>
                <a:latin typeface="+mn-lt"/>
              </a:rPr>
              <a:t>Magaliesburg</a:t>
            </a:r>
            <a:endParaRPr lang="en-US" sz="1600" dirty="0" smtClean="0">
              <a:solidFill>
                <a:schemeClr val="tx1"/>
              </a:solidFill>
              <a:latin typeface="+mn-lt"/>
            </a:endParaRPr>
          </a:p>
          <a:p>
            <a:pPr algn="ctr">
              <a:spcBef>
                <a:spcPct val="20000"/>
              </a:spcBef>
            </a:pPr>
            <a:r>
              <a:rPr lang="en-US" sz="1600" dirty="0" smtClean="0">
                <a:solidFill>
                  <a:schemeClr val="tx1"/>
                </a:solidFill>
                <a:latin typeface="+mn-lt"/>
              </a:rPr>
              <a:t>							</a:t>
            </a:r>
            <a:r>
              <a:rPr lang="en-US" sz="1600" dirty="0" err="1" smtClean="0">
                <a:solidFill>
                  <a:schemeClr val="tx1"/>
                </a:solidFill>
                <a:latin typeface="+mn-lt"/>
              </a:rPr>
              <a:t>Navin</a:t>
            </a:r>
            <a:r>
              <a:rPr lang="en-US" sz="1600" dirty="0" smtClean="0">
                <a:solidFill>
                  <a:schemeClr val="tx1"/>
                </a:solidFill>
                <a:latin typeface="+mn-lt"/>
              </a:rPr>
              <a:t> Singh</a:t>
            </a:r>
            <a:endParaRPr lang="en-ZA" sz="1600" dirty="0" smtClean="0">
              <a:solidFill>
                <a:schemeClr val="tx1"/>
              </a:solidFill>
              <a:latin typeface="+mn-l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a:solidFill>
                  <a:schemeClr val="bg1"/>
                </a:solidFill>
                <a:latin typeface="Arial" charset="0"/>
              </a:rPr>
              <a:t>Our track </a:t>
            </a:r>
            <a:r>
              <a:rPr lang="en-ZA" sz="3200" i="0" dirty="0" smtClean="0">
                <a:solidFill>
                  <a:schemeClr val="bg1"/>
                </a:solidFill>
                <a:latin typeface="Arial" charset="0"/>
              </a:rPr>
              <a:t>record - Safety</a:t>
            </a:r>
            <a:endParaRPr lang="en-US" sz="3200" i="0" dirty="0">
              <a:solidFill>
                <a:schemeClr val="bg1"/>
              </a:solidFill>
              <a:latin typeface="Arial" charset="0"/>
            </a:endParaRPr>
          </a:p>
        </p:txBody>
      </p:sp>
      <p:sp>
        <p:nvSpPr>
          <p:cNvPr id="5" name="Rectangle 4"/>
          <p:cNvSpPr/>
          <p:nvPr/>
        </p:nvSpPr>
        <p:spPr bwMode="auto">
          <a:xfrm>
            <a:off x="6614556" y="3099460"/>
            <a:ext cx="1769423" cy="26125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pic>
        <p:nvPicPr>
          <p:cNvPr id="1028" name="Picture 4"/>
          <p:cNvPicPr>
            <a:picLocks noChangeAspect="1" noChangeArrowheads="1"/>
          </p:cNvPicPr>
          <p:nvPr/>
        </p:nvPicPr>
        <p:blipFill>
          <a:blip r:embed="rId3"/>
          <a:srcRect/>
          <a:stretch>
            <a:fillRect/>
          </a:stretch>
        </p:blipFill>
        <p:spPr bwMode="auto">
          <a:xfrm>
            <a:off x="4708756" y="642938"/>
            <a:ext cx="4435244" cy="2855005"/>
          </a:xfrm>
          <a:prstGeom prst="rect">
            <a:avLst/>
          </a:prstGeom>
          <a:noFill/>
          <a:ln w="9525">
            <a:solidFill>
              <a:schemeClr val="tx1"/>
            </a:solidFill>
            <a:miter lim="800000"/>
            <a:headEnd/>
            <a:tailEnd/>
          </a:ln>
          <a:effectLst/>
        </p:spPr>
      </p:pic>
      <p:sp>
        <p:nvSpPr>
          <p:cNvPr id="7" name="Content Placeholder 2"/>
          <p:cNvSpPr txBox="1">
            <a:spLocks/>
          </p:cNvSpPr>
          <p:nvPr/>
        </p:nvSpPr>
        <p:spPr bwMode="auto">
          <a:xfrm>
            <a:off x="0" y="885825"/>
            <a:ext cx="3875964" cy="3726516"/>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Prior to 2003 milestones, focus was on safety</a:t>
            </a: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err="1" smtClean="0">
                <a:solidFill>
                  <a:schemeClr val="tx1"/>
                </a:solidFill>
                <a:latin typeface="+mn-lt"/>
                <a:cs typeface="Times New Roman" pitchFamily="18" charset="0"/>
              </a:rPr>
              <a:t>Respirable</a:t>
            </a:r>
            <a:r>
              <a:rPr lang="en-ZA" sz="2000" i="0" kern="0" dirty="0" smtClean="0">
                <a:solidFill>
                  <a:schemeClr val="tx1"/>
                </a:solidFill>
                <a:latin typeface="+mn-lt"/>
                <a:cs typeface="Times New Roman" pitchFamily="18" charset="0"/>
              </a:rPr>
              <a:t> related deaths approx 80%  </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730250" lvl="1" indent="-273050" algn="l">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p:txBody>
      </p:sp>
      <p:pic>
        <p:nvPicPr>
          <p:cNvPr id="2050" name="Picture 2"/>
          <p:cNvPicPr>
            <a:picLocks noChangeAspect="1" noChangeArrowheads="1"/>
          </p:cNvPicPr>
          <p:nvPr/>
        </p:nvPicPr>
        <p:blipFill>
          <a:blip r:embed="rId4"/>
          <a:srcRect/>
          <a:stretch>
            <a:fillRect/>
          </a:stretch>
        </p:blipFill>
        <p:spPr bwMode="auto">
          <a:xfrm>
            <a:off x="4693024" y="3513137"/>
            <a:ext cx="4450976" cy="2887663"/>
          </a:xfrm>
          <a:prstGeom prst="rect">
            <a:avLst/>
          </a:prstGeom>
          <a:noFill/>
          <a:ln w="9525">
            <a:solidFill>
              <a:schemeClr val="tx1"/>
            </a:solidFill>
            <a:miter lim="800000"/>
            <a:headEnd/>
            <a:tailEnd/>
          </a:ln>
          <a:effectLst/>
        </p:spPr>
      </p:pic>
      <p:sp>
        <p:nvSpPr>
          <p:cNvPr id="12" name="Rectangle 11"/>
          <p:cNvSpPr/>
          <p:nvPr/>
        </p:nvSpPr>
        <p:spPr bwMode="auto">
          <a:xfrm>
            <a:off x="5244353" y="5311588"/>
            <a:ext cx="1344706" cy="21515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pic>
        <p:nvPicPr>
          <p:cNvPr id="2051" name="Picture 3"/>
          <p:cNvPicPr>
            <a:picLocks noChangeAspect="1" noChangeArrowheads="1"/>
          </p:cNvPicPr>
          <p:nvPr/>
        </p:nvPicPr>
        <p:blipFill>
          <a:blip r:embed="rId5"/>
          <a:srcRect/>
          <a:stretch>
            <a:fillRect/>
          </a:stretch>
        </p:blipFill>
        <p:spPr bwMode="auto">
          <a:xfrm>
            <a:off x="4693024" y="3486243"/>
            <a:ext cx="4450976" cy="291455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art 5"/>
          <p:cNvPicPr/>
          <p:nvPr/>
        </p:nvPicPr>
        <p:blipFill>
          <a:blip r:embed="rId2" cstate="print"/>
          <a:srcRect l="10022" b="-66"/>
          <a:stretch>
            <a:fillRect/>
          </a:stretch>
        </p:blipFill>
        <p:spPr bwMode="auto">
          <a:xfrm>
            <a:off x="4316506" y="634914"/>
            <a:ext cx="4827494" cy="3036133"/>
          </a:xfrm>
          <a:prstGeom prst="rect">
            <a:avLst/>
          </a:prstGeom>
          <a:noFill/>
          <a:ln w="6350" cmpd="sng">
            <a:solidFill>
              <a:srgbClr val="000000"/>
            </a:solidFill>
            <a:miter lim="800000"/>
            <a:headEnd/>
            <a:tailEnd/>
          </a:ln>
          <a:effectLst/>
        </p:spPr>
      </p:pic>
      <p:pic>
        <p:nvPicPr>
          <p:cNvPr id="3" name="Chart 1"/>
          <p:cNvPicPr/>
          <p:nvPr/>
        </p:nvPicPr>
        <p:blipFill>
          <a:blip r:embed="rId3" cstate="print"/>
          <a:srcRect b="-66"/>
          <a:stretch>
            <a:fillRect/>
          </a:stretch>
        </p:blipFill>
        <p:spPr bwMode="auto">
          <a:xfrm>
            <a:off x="4303058" y="3684494"/>
            <a:ext cx="4840941" cy="2743200"/>
          </a:xfrm>
          <a:prstGeom prst="rect">
            <a:avLst/>
          </a:prstGeom>
          <a:noFill/>
          <a:ln w="6350" cmpd="sng">
            <a:solidFill>
              <a:srgbClr val="000000"/>
            </a:solidFill>
            <a:miter lim="800000"/>
            <a:headEnd/>
            <a:tailEnd/>
          </a:ln>
          <a:effectLst/>
        </p:spPr>
      </p:pic>
      <p:sp>
        <p:nvSpPr>
          <p:cNvPr id="4"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Fatigue – A factor?</a:t>
            </a:r>
            <a:endParaRPr lang="en-US" sz="3200" i="0" dirty="0">
              <a:solidFill>
                <a:schemeClr val="bg1"/>
              </a:solidFill>
              <a:latin typeface="Arial" charset="0"/>
            </a:endParaRPr>
          </a:p>
        </p:txBody>
      </p:sp>
      <p:sp>
        <p:nvSpPr>
          <p:cNvPr id="5" name="Content Placeholder 2"/>
          <p:cNvSpPr txBox="1">
            <a:spLocks/>
          </p:cNvSpPr>
          <p:nvPr/>
        </p:nvSpPr>
        <p:spPr bwMode="auto">
          <a:xfrm>
            <a:off x="0" y="885825"/>
            <a:ext cx="3875964" cy="3726516"/>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It was first postulated that accidents occur on either side of shut-down periods.</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Close inspection shows accidents peak around 10H00</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730250" lvl="1" indent="-273050" algn="l">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0" y="885825"/>
            <a:ext cx="4316506" cy="5783916"/>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lvl="0" indent="-273050">
              <a:spcBef>
                <a:spcPct val="20000"/>
              </a:spcBef>
              <a:buFontTx/>
              <a:buChar char="•"/>
              <a:defRPr/>
            </a:pPr>
            <a:r>
              <a:rPr lang="en-ZA" sz="2000" i="0" dirty="0" smtClean="0">
                <a:solidFill>
                  <a:schemeClr val="tx1"/>
                </a:solidFill>
                <a:latin typeface="Arial" pitchFamily="34" charset="0"/>
                <a:cs typeface="Arial" pitchFamily="34" charset="0"/>
              </a:rPr>
              <a:t>If one assumes that a shift starts at 05H00 in the morning and would end at 13H00</a:t>
            </a:r>
          </a:p>
          <a:p>
            <a:pPr marL="273050" lvl="0" indent="-273050">
              <a:spcBef>
                <a:spcPct val="20000"/>
              </a:spcBef>
              <a:buFontTx/>
              <a:buChar char="•"/>
              <a:defRPr/>
            </a:pPr>
            <a:endParaRPr lang="en-ZA" sz="2000" i="0" dirty="0" smtClean="0">
              <a:solidFill>
                <a:schemeClr val="tx1"/>
              </a:solidFill>
              <a:latin typeface="Arial" pitchFamily="34" charset="0"/>
              <a:cs typeface="Arial" pitchFamily="34" charset="0"/>
            </a:endParaRPr>
          </a:p>
          <a:p>
            <a:pPr marL="273050" lvl="0" indent="-273050">
              <a:spcBef>
                <a:spcPct val="20000"/>
              </a:spcBef>
              <a:buFontTx/>
              <a:buChar char="•"/>
              <a:defRPr/>
            </a:pPr>
            <a:r>
              <a:rPr lang="en-ZA" sz="2000" i="0" dirty="0" smtClean="0">
                <a:solidFill>
                  <a:schemeClr val="tx1"/>
                </a:solidFill>
                <a:latin typeface="Arial" pitchFamily="34" charset="0"/>
                <a:cs typeface="Arial" pitchFamily="34" charset="0"/>
              </a:rPr>
              <a:t>approximately 26% of accidents occur within the first three hours of the start shift </a:t>
            </a:r>
          </a:p>
          <a:p>
            <a:pPr marL="273050" lvl="0" indent="-273050">
              <a:spcBef>
                <a:spcPct val="20000"/>
              </a:spcBef>
              <a:buFontTx/>
              <a:buChar char="•"/>
              <a:defRPr/>
            </a:pPr>
            <a:endParaRPr lang="en-ZA" sz="2000" i="0" dirty="0" smtClean="0">
              <a:solidFill>
                <a:schemeClr val="tx1"/>
              </a:solidFill>
              <a:latin typeface="Arial" pitchFamily="34" charset="0"/>
              <a:cs typeface="Arial" pitchFamily="34" charset="0"/>
            </a:endParaRPr>
          </a:p>
          <a:p>
            <a:pPr marL="273050" lvl="0" indent="-273050">
              <a:spcBef>
                <a:spcPct val="20000"/>
              </a:spcBef>
              <a:buFontTx/>
              <a:buChar char="•"/>
              <a:defRPr/>
            </a:pPr>
            <a:r>
              <a:rPr lang="en-ZA" sz="2000" i="0" dirty="0" smtClean="0">
                <a:solidFill>
                  <a:schemeClr val="tx1"/>
                </a:solidFill>
                <a:latin typeface="Arial" pitchFamily="34" charset="0"/>
                <a:cs typeface="Arial" pitchFamily="34" charset="0"/>
              </a:rPr>
              <a:t>Approximately 60% of accidents occur within by 12H30.</a:t>
            </a:r>
          </a:p>
          <a:p>
            <a:pPr marL="273050" lvl="0" indent="-273050">
              <a:spcBef>
                <a:spcPct val="20000"/>
              </a:spcBef>
              <a:buFontTx/>
              <a:buChar char="•"/>
              <a:defRPr/>
            </a:pPr>
            <a:endParaRPr lang="en-ZA" sz="2000" i="0" dirty="0" smtClean="0">
              <a:solidFill>
                <a:schemeClr val="tx1"/>
              </a:solidFill>
              <a:latin typeface="Arial" pitchFamily="34" charset="0"/>
              <a:cs typeface="Arial" pitchFamily="34" charset="0"/>
            </a:endParaRPr>
          </a:p>
          <a:p>
            <a:pPr marL="273050" lvl="0" indent="-273050">
              <a:spcBef>
                <a:spcPct val="20000"/>
              </a:spcBef>
              <a:buFontTx/>
              <a:buChar char="•"/>
              <a:defRPr/>
            </a:pPr>
            <a:r>
              <a:rPr lang="en-ZA" sz="2000" i="0" dirty="0" smtClean="0">
                <a:solidFill>
                  <a:schemeClr val="tx1"/>
                </a:solidFill>
                <a:latin typeface="Arial" pitchFamily="34" charset="0"/>
                <a:cs typeface="Arial" pitchFamily="34" charset="0"/>
              </a:rPr>
              <a:t>Shifts may be 8 hours but what is the true start times and end times?</a:t>
            </a:r>
          </a:p>
          <a:p>
            <a:pPr marL="273050" lvl="0" indent="-273050">
              <a:spcBef>
                <a:spcPct val="20000"/>
              </a:spcBef>
              <a:buFontTx/>
              <a:buChar char="•"/>
              <a:defRPr/>
            </a:pPr>
            <a:endParaRPr lang="en-ZA" sz="2000" i="0" dirty="0" smtClean="0">
              <a:solidFill>
                <a:schemeClr val="tx1"/>
              </a:solidFill>
              <a:latin typeface="Arial" pitchFamily="34" charset="0"/>
              <a:cs typeface="Arial" pitchFamily="34" charset="0"/>
            </a:endParaRPr>
          </a:p>
          <a:p>
            <a:pPr marL="273050" lvl="0" indent="-273050">
              <a:spcBef>
                <a:spcPct val="20000"/>
              </a:spcBef>
              <a:buFontTx/>
              <a:buChar char="•"/>
              <a:defRPr/>
            </a:pPr>
            <a:r>
              <a:rPr lang="en-ZA" sz="2000" i="0" dirty="0" smtClean="0">
                <a:solidFill>
                  <a:schemeClr val="tx1"/>
                </a:solidFill>
                <a:latin typeface="Arial" pitchFamily="34" charset="0"/>
                <a:cs typeface="Arial" pitchFamily="34" charset="0"/>
              </a:rPr>
              <a:t>Influenced by nutrition, fluid intake, health and medication</a:t>
            </a:r>
          </a:p>
          <a:p>
            <a:pPr marL="273050" lvl="0" indent="-273050">
              <a:spcBef>
                <a:spcPct val="20000"/>
              </a:spcBef>
              <a:buFontTx/>
              <a:buChar char="•"/>
              <a:defRPr/>
            </a:pPr>
            <a:endParaRPr lang="en-ZA" sz="2000" i="0" kern="0" dirty="0" smtClean="0">
              <a:solidFill>
                <a:schemeClr val="tx1"/>
              </a:solidFill>
              <a:latin typeface="Arial" pitchFamily="34" charset="0"/>
              <a:cs typeface="Arial" pitchFamily="34" charset="0"/>
            </a:endParaRPr>
          </a:p>
          <a:p>
            <a:pPr marL="273050" lvl="0" indent="-273050">
              <a:spcBef>
                <a:spcPct val="20000"/>
              </a:spcBef>
              <a:buFontTx/>
              <a:buChar char="•"/>
              <a:defRPr/>
            </a:pPr>
            <a:endParaRPr lang="en-ZA" sz="2000" i="0" kern="0" dirty="0" smtClean="0">
              <a:solidFill>
                <a:schemeClr val="tx1"/>
              </a:solidFill>
              <a:latin typeface="Arial" pitchFamily="34" charset="0"/>
              <a:cs typeface="Arial" pitchFamily="34"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730250" lvl="1" indent="-273050" algn="l">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p:txBody>
      </p:sp>
      <p:pic>
        <p:nvPicPr>
          <p:cNvPr id="5" name="Picture 4"/>
          <p:cNvPicPr/>
          <p:nvPr/>
        </p:nvPicPr>
        <p:blipFill>
          <a:blip r:embed="rId2" cstate="print"/>
          <a:srcRect t="6255" b="13422"/>
          <a:stretch>
            <a:fillRect/>
          </a:stretch>
        </p:blipFill>
        <p:spPr bwMode="auto">
          <a:xfrm>
            <a:off x="4289612" y="3657600"/>
            <a:ext cx="4854388" cy="2931459"/>
          </a:xfrm>
          <a:prstGeom prst="rect">
            <a:avLst/>
          </a:prstGeom>
          <a:noFill/>
          <a:ln w="6350" cmpd="sng">
            <a:solidFill>
              <a:schemeClr val="tx1"/>
            </a:solidFill>
            <a:miter lim="800000"/>
            <a:headEnd/>
            <a:tailEnd/>
          </a:ln>
          <a:effectLst/>
        </p:spPr>
      </p:pic>
      <p:pic>
        <p:nvPicPr>
          <p:cNvPr id="4" name="Chart 4"/>
          <p:cNvPicPr/>
          <p:nvPr/>
        </p:nvPicPr>
        <p:blipFill>
          <a:blip r:embed="rId3" cstate="print"/>
          <a:srcRect b="-66"/>
          <a:stretch>
            <a:fillRect/>
          </a:stretch>
        </p:blipFill>
        <p:spPr bwMode="auto">
          <a:xfrm>
            <a:off x="4303058" y="633089"/>
            <a:ext cx="4840941" cy="3011063"/>
          </a:xfrm>
          <a:prstGeom prst="rect">
            <a:avLst/>
          </a:prstGeom>
          <a:noFill/>
          <a:ln w="6350" cmpd="sng">
            <a:solidFill>
              <a:schemeClr val="tx1"/>
            </a:solid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p:cNvPicPr>
            <a:picLocks noChangeAspect="1" noChangeArrowheads="1"/>
          </p:cNvPicPr>
          <p:nvPr/>
        </p:nvPicPr>
        <p:blipFill>
          <a:blip r:embed="rId2" cstate="print"/>
          <a:srcRect r="13719" b="6005"/>
          <a:stretch>
            <a:fillRect/>
          </a:stretch>
        </p:blipFill>
        <p:spPr bwMode="auto">
          <a:xfrm>
            <a:off x="4419600" y="3459874"/>
            <a:ext cx="4724400" cy="2882869"/>
          </a:xfrm>
          <a:prstGeom prst="rect">
            <a:avLst/>
          </a:prstGeom>
          <a:noFill/>
          <a:ln w="9525">
            <a:noFill/>
            <a:miter lim="800000"/>
            <a:headEnd/>
            <a:tailEnd/>
          </a:ln>
          <a:effectLst/>
        </p:spPr>
      </p:pic>
      <p:sp>
        <p:nvSpPr>
          <p:cNvPr id="4" name="Title 13"/>
          <p:cNvSpPr txBox="1">
            <a:spLocks/>
          </p:cNvSpPr>
          <p:nvPr/>
        </p:nvSpPr>
        <p:spPr>
          <a:xfrm>
            <a:off x="285750" y="0"/>
            <a:ext cx="8858250" cy="709613"/>
          </a:xfrm>
          <a:prstGeom prst="rect">
            <a:avLst/>
          </a:prstGeom>
        </p:spPr>
        <p:txBody>
          <a:bodyPr/>
          <a:lstStyle/>
          <a:p>
            <a:pPr algn="r">
              <a:defRPr/>
            </a:pPr>
            <a:r>
              <a:rPr lang="en-ZA" sz="3200" b="1" i="1" kern="0" dirty="0" smtClean="0">
                <a:solidFill>
                  <a:schemeClr val="bg1"/>
                </a:solidFill>
                <a:latin typeface="+mn-lt"/>
                <a:ea typeface="+mj-ea"/>
                <a:cs typeface="+mj-cs"/>
              </a:rPr>
              <a:t>The road to ZERO  HARM</a:t>
            </a:r>
            <a:endParaRPr lang="en-ZA" sz="3200" b="1" i="1" kern="0" dirty="0">
              <a:solidFill>
                <a:schemeClr val="bg1"/>
              </a:solidFill>
              <a:latin typeface="+mn-lt"/>
              <a:ea typeface="+mj-ea"/>
              <a:cs typeface="+mj-cs"/>
            </a:endParaRPr>
          </a:p>
        </p:txBody>
      </p:sp>
      <p:sp>
        <p:nvSpPr>
          <p:cNvPr id="6" name="Content Placeholder 2"/>
          <p:cNvSpPr>
            <a:spLocks/>
          </p:cNvSpPr>
          <p:nvPr/>
        </p:nvSpPr>
        <p:spPr bwMode="auto">
          <a:xfrm>
            <a:off x="0" y="780147"/>
            <a:ext cx="4838701" cy="5468253"/>
          </a:xfrm>
          <a:prstGeom prst="rect">
            <a:avLst/>
          </a:prstGeom>
          <a:noFill/>
          <a:ln w="9525">
            <a:noFill/>
            <a:miter lim="800000"/>
            <a:headEnd/>
            <a:tailEnd/>
          </a:ln>
        </p:spPr>
        <p:txBody>
          <a:bodyPr/>
          <a:lstStyle/>
          <a:p>
            <a:pPr marL="273050" indent="-273050">
              <a:buClr>
                <a:schemeClr val="tx1"/>
              </a:buClr>
              <a:buSzPts val="2000"/>
              <a:buFont typeface="Arial" pitchFamily="34" charset="0"/>
              <a:buChar char="•"/>
            </a:pPr>
            <a:r>
              <a:rPr lang="en-ZA" sz="2000" i="0" dirty="0" smtClean="0">
                <a:solidFill>
                  <a:schemeClr val="tx1"/>
                </a:solidFill>
                <a:latin typeface="+mn-lt"/>
              </a:rPr>
              <a:t>Attaining ZERO HARM is a journey </a:t>
            </a:r>
          </a:p>
          <a:p>
            <a:pPr marL="730250" lvl="1" indent="-273050">
              <a:buClr>
                <a:schemeClr val="tx1"/>
              </a:buClr>
              <a:buSzPts val="2000"/>
              <a:buFont typeface="Arial" pitchFamily="34" charset="0"/>
              <a:buChar char="•"/>
            </a:pPr>
            <a:r>
              <a:rPr lang="en-ZA" sz="2000" i="0" dirty="0" smtClean="0">
                <a:solidFill>
                  <a:schemeClr val="tx1"/>
                </a:solidFill>
                <a:latin typeface="+mn-lt"/>
              </a:rPr>
              <a:t>Long</a:t>
            </a:r>
          </a:p>
          <a:p>
            <a:pPr marL="730250" lvl="1" indent="-273050">
              <a:buClr>
                <a:schemeClr val="tx1"/>
              </a:buClr>
              <a:buSzPts val="2000"/>
              <a:buFont typeface="Arial" pitchFamily="34" charset="0"/>
              <a:buChar char="•"/>
            </a:pPr>
            <a:r>
              <a:rPr lang="en-ZA" sz="2000" i="0" dirty="0" smtClean="0">
                <a:solidFill>
                  <a:schemeClr val="tx1"/>
                </a:solidFill>
                <a:latin typeface="+mn-lt"/>
              </a:rPr>
              <a:t>Windy</a:t>
            </a:r>
          </a:p>
          <a:p>
            <a:pPr marL="730250" lvl="1" indent="-273050">
              <a:buClr>
                <a:schemeClr val="tx1"/>
              </a:buClr>
              <a:buSzPts val="2000"/>
              <a:buFont typeface="Arial" pitchFamily="34" charset="0"/>
              <a:buChar char="•"/>
            </a:pPr>
            <a:r>
              <a:rPr lang="en-ZA" sz="2000" i="0" dirty="0" smtClean="0">
                <a:solidFill>
                  <a:schemeClr val="tx1"/>
                </a:solidFill>
                <a:latin typeface="+mn-lt"/>
              </a:rPr>
              <a:t>Very bumpy</a:t>
            </a:r>
          </a:p>
          <a:p>
            <a:pPr marL="273050" indent="-273050">
              <a:buClr>
                <a:schemeClr val="tx1"/>
              </a:buClr>
              <a:buSzPts val="2000"/>
              <a:buFont typeface="Arial" pitchFamily="34" charset="0"/>
              <a:buChar char="•"/>
            </a:pPr>
            <a:endParaRPr lang="en-ZA" sz="2000" i="0" dirty="0" smtClean="0">
              <a:solidFill>
                <a:schemeClr val="tx1"/>
              </a:solidFill>
              <a:latin typeface="+mn-lt"/>
            </a:endParaRPr>
          </a:p>
          <a:p>
            <a:pPr marL="273050" indent="-273050">
              <a:buClr>
                <a:schemeClr val="tx1"/>
              </a:buClr>
              <a:buSzPts val="2000"/>
              <a:buFont typeface="Arial" pitchFamily="34" charset="0"/>
              <a:buChar char="•"/>
            </a:pPr>
            <a:r>
              <a:rPr lang="en-ZA" sz="2000" i="0" dirty="0" smtClean="0">
                <a:solidFill>
                  <a:schemeClr val="tx1"/>
                </a:solidFill>
                <a:latin typeface="+mn-lt"/>
              </a:rPr>
              <a:t>SAMI has achieved major successes but the challenge is ever-constant.</a:t>
            </a:r>
          </a:p>
          <a:p>
            <a:pPr marL="273050" indent="-273050">
              <a:buClr>
                <a:schemeClr val="tx1"/>
              </a:buClr>
              <a:buSzPts val="2000"/>
              <a:buFont typeface="Arial" pitchFamily="34" charset="0"/>
              <a:buChar char="•"/>
            </a:pPr>
            <a:endParaRPr lang="en-ZA" sz="2000" i="0" dirty="0" smtClean="0">
              <a:solidFill>
                <a:schemeClr val="tx1"/>
              </a:solidFill>
              <a:latin typeface="+mn-lt"/>
            </a:endParaRPr>
          </a:p>
          <a:p>
            <a:pPr marL="273050" indent="-273050">
              <a:buClr>
                <a:schemeClr val="tx1"/>
              </a:buClr>
              <a:buSzPts val="2000"/>
            </a:pPr>
            <a:endParaRPr lang="en-ZA" sz="2000" dirty="0" smtClean="0">
              <a:solidFill>
                <a:schemeClr val="tx1"/>
              </a:solidFill>
              <a:latin typeface="+mn-lt"/>
            </a:endParaRPr>
          </a:p>
          <a:p>
            <a:pPr marL="273050" indent="-273050">
              <a:buClr>
                <a:schemeClr val="tx1"/>
              </a:buClr>
              <a:buSzPts val="2000"/>
              <a:buFont typeface="Arial" pitchFamily="34" charset="0"/>
              <a:buChar char="•"/>
            </a:pPr>
            <a:endParaRPr lang="en-ZA" sz="2000" dirty="0" smtClean="0">
              <a:solidFill>
                <a:schemeClr val="tx1"/>
              </a:solidFill>
              <a:latin typeface="+mn-lt"/>
            </a:endParaRPr>
          </a:p>
        </p:txBody>
      </p:sp>
      <p:pic>
        <p:nvPicPr>
          <p:cNvPr id="7" name="Picture 2"/>
          <p:cNvPicPr>
            <a:picLocks noChangeAspect="1" noChangeArrowheads="1"/>
          </p:cNvPicPr>
          <p:nvPr/>
        </p:nvPicPr>
        <p:blipFill>
          <a:blip r:embed="rId3" cstate="print"/>
          <a:srcRect b="11514"/>
          <a:stretch>
            <a:fillRect/>
          </a:stretch>
        </p:blipFill>
        <p:spPr bwMode="auto">
          <a:xfrm>
            <a:off x="851337" y="3371567"/>
            <a:ext cx="2754189" cy="2587799"/>
          </a:xfrm>
          <a:prstGeom prst="rect">
            <a:avLst/>
          </a:prstGeom>
          <a:noFill/>
          <a:ln w="9525">
            <a:noFill/>
            <a:miter lim="800000"/>
            <a:headEnd/>
            <a:tailEnd/>
          </a:ln>
          <a:effectLst/>
        </p:spPr>
      </p:pic>
      <p:pic>
        <p:nvPicPr>
          <p:cNvPr id="8" name="Picture 2"/>
          <p:cNvPicPr>
            <a:picLocks noChangeAspect="1" noChangeArrowheads="1"/>
          </p:cNvPicPr>
          <p:nvPr/>
        </p:nvPicPr>
        <p:blipFill>
          <a:blip r:embed="rId3" cstate="print"/>
          <a:srcRect/>
          <a:stretch>
            <a:fillRect/>
          </a:stretch>
        </p:blipFill>
        <p:spPr bwMode="auto">
          <a:xfrm>
            <a:off x="851337" y="3371567"/>
            <a:ext cx="2754189" cy="2924526"/>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cstate="print"/>
          <a:srcRect/>
          <a:stretch>
            <a:fillRect/>
          </a:stretch>
        </p:blipFill>
        <p:spPr bwMode="auto">
          <a:xfrm>
            <a:off x="4884737" y="628650"/>
            <a:ext cx="4259263" cy="2628900"/>
          </a:xfrm>
          <a:prstGeom prst="rect">
            <a:avLst/>
          </a:prstGeom>
          <a:noFill/>
          <a:ln w="9525">
            <a:noFill/>
            <a:miter lim="800000"/>
            <a:headEnd/>
            <a:tailEnd/>
          </a:ln>
          <a:effectLst/>
        </p:spPr>
      </p:pic>
      <p:sp>
        <p:nvSpPr>
          <p:cNvPr id="9" name="Rectangle 8"/>
          <p:cNvSpPr/>
          <p:nvPr/>
        </p:nvSpPr>
        <p:spPr bwMode="auto">
          <a:xfrm>
            <a:off x="6858000" y="3676650"/>
            <a:ext cx="1238250" cy="13335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2"/>
          <p:cNvSpPr>
            <a:spLocks/>
          </p:cNvSpPr>
          <p:nvPr/>
        </p:nvSpPr>
        <p:spPr bwMode="auto">
          <a:xfrm>
            <a:off x="347663" y="655638"/>
            <a:ext cx="8686800" cy="5530850"/>
          </a:xfrm>
          <a:prstGeom prst="rect">
            <a:avLst/>
          </a:prstGeom>
          <a:noFill/>
          <a:ln w="9525">
            <a:noFill/>
            <a:miter lim="800000"/>
            <a:headEnd/>
            <a:tailEnd/>
          </a:ln>
        </p:spPr>
        <p:txBody>
          <a:bodyPr/>
          <a:lstStyle/>
          <a:p>
            <a:pPr>
              <a:spcBef>
                <a:spcPct val="20000"/>
              </a:spcBef>
              <a:buClr>
                <a:schemeClr val="tx1"/>
              </a:buClr>
              <a:buSzPts val="2000"/>
              <a:buFont typeface="Arial" charset="0"/>
              <a:buChar char="•"/>
              <a:defRPr/>
            </a:pPr>
            <a:endParaRPr lang="en-GB" sz="1800" dirty="0">
              <a:latin typeface="+mn-lt"/>
            </a:endParaRPr>
          </a:p>
        </p:txBody>
      </p:sp>
      <p:sp>
        <p:nvSpPr>
          <p:cNvPr id="5123" name="Content Placeholder 5"/>
          <p:cNvSpPr>
            <a:spLocks noGrp="1"/>
          </p:cNvSpPr>
          <p:nvPr>
            <p:ph idx="1"/>
          </p:nvPr>
        </p:nvSpPr>
        <p:spPr>
          <a:xfrm>
            <a:off x="223838" y="796925"/>
            <a:ext cx="8623300" cy="5099050"/>
          </a:xfrm>
        </p:spPr>
        <p:txBody>
          <a:bodyPr/>
          <a:lstStyle/>
          <a:p>
            <a:pPr>
              <a:buClr>
                <a:schemeClr val="tx1"/>
              </a:buClr>
              <a:buSzPts val="2000"/>
            </a:pPr>
            <a:r>
              <a:rPr lang="en-ZA" b="1" dirty="0" smtClean="0"/>
              <a:t>Advise the Minister on all occupational health and safety issues in the mining industry relating to legislation, research and promotion</a:t>
            </a:r>
          </a:p>
          <a:p>
            <a:pPr>
              <a:buClr>
                <a:schemeClr val="tx1"/>
              </a:buClr>
              <a:buSzPts val="2000"/>
            </a:pPr>
            <a:r>
              <a:rPr lang="en-ZA" b="1" dirty="0" smtClean="0"/>
              <a:t>Review and develop legislation for recommendation to the Minister</a:t>
            </a:r>
          </a:p>
          <a:p>
            <a:pPr>
              <a:buClr>
                <a:schemeClr val="tx1"/>
              </a:buClr>
              <a:buSzPts val="2000"/>
            </a:pPr>
            <a:r>
              <a:rPr lang="en-ZA" b="1" dirty="0" smtClean="0"/>
              <a:t>Promote health and safety in the mining industry</a:t>
            </a:r>
          </a:p>
          <a:p>
            <a:pPr>
              <a:buClr>
                <a:schemeClr val="tx1"/>
              </a:buClr>
              <a:buSzPts val="2000"/>
            </a:pPr>
            <a:r>
              <a:rPr lang="en-ZA" b="1" dirty="0" smtClean="0"/>
              <a:t>Oversee research in relation to health and safety in the mining industry</a:t>
            </a:r>
          </a:p>
          <a:p>
            <a:pPr>
              <a:buClr>
                <a:schemeClr val="tx1"/>
              </a:buClr>
              <a:buSzPts val="2000"/>
            </a:pPr>
            <a:r>
              <a:rPr lang="en-ZA" b="1" dirty="0" smtClean="0"/>
              <a:t>Liaise with other bodies concerned with health and safety issues</a:t>
            </a:r>
            <a:endParaRPr lang="en-GB" sz="2000" b="1" dirty="0" smtClean="0"/>
          </a:p>
        </p:txBody>
      </p:sp>
      <p:sp>
        <p:nvSpPr>
          <p:cNvPr id="5124" name="Slide Number Placeholder 4"/>
          <p:cNvSpPr>
            <a:spLocks noGrp="1"/>
          </p:cNvSpPr>
          <p:nvPr>
            <p:ph type="sldNum" sz="quarter" idx="4294967295"/>
          </p:nvPr>
        </p:nvSpPr>
        <p:spPr bwMode="auto">
          <a:xfrm>
            <a:off x="6958013" y="6423025"/>
            <a:ext cx="2185987" cy="476250"/>
          </a:xfrm>
          <a:prstGeom prst="rect">
            <a:avLst/>
          </a:prstGeom>
          <a:noFill/>
          <a:ln>
            <a:miter lim="800000"/>
            <a:headEnd/>
            <a:tailEnd/>
          </a:ln>
        </p:spPr>
        <p:txBody>
          <a:bodyPr/>
          <a:lstStyle/>
          <a:p>
            <a:pPr algn="r"/>
            <a:fld id="{A1DB9FF3-B9B8-4F29-AD01-9C40B19636DF}" type="slidenum">
              <a:rPr lang="en-US" sz="1800">
                <a:solidFill>
                  <a:schemeClr val="tx1"/>
                </a:solidFill>
              </a:rPr>
              <a:pPr algn="r"/>
              <a:t>14</a:t>
            </a:fld>
            <a:endParaRPr lang="en-US" sz="1800" dirty="0">
              <a:solidFill>
                <a:schemeClr val="tx1"/>
              </a:solidFill>
            </a:endParaRPr>
          </a:p>
        </p:txBody>
      </p:sp>
      <p:sp>
        <p:nvSpPr>
          <p:cNvPr id="5125" name="Text Box 2"/>
          <p:cNvSpPr txBox="1">
            <a:spLocks noChangeArrowheads="1"/>
          </p:cNvSpPr>
          <p:nvPr/>
        </p:nvSpPr>
        <p:spPr bwMode="auto">
          <a:xfrm>
            <a:off x="0" y="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MHSC </a:t>
            </a:r>
            <a:r>
              <a:rPr lang="en-US" sz="3200" dirty="0">
                <a:solidFill>
                  <a:schemeClr val="bg1"/>
                </a:solidFill>
                <a:latin typeface="+mn-lt"/>
              </a:rPr>
              <a:t>Mandate</a:t>
            </a:r>
          </a:p>
        </p:txBody>
      </p:sp>
      <p:sp>
        <p:nvSpPr>
          <p:cNvPr id="6" name="Content Placeholder 5"/>
          <p:cNvSpPr txBox="1">
            <a:spLocks/>
          </p:cNvSpPr>
          <p:nvPr/>
        </p:nvSpPr>
        <p:spPr bwMode="auto">
          <a:xfrm>
            <a:off x="216094" y="789181"/>
            <a:ext cx="8623300" cy="5099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kumimoji="0" lang="en-ZA" sz="2800" b="1" i="0" u="none" strike="noStrike" kern="0" cap="none" spc="0" normalizeH="0" baseline="0" noProof="0" dirty="0" smtClean="0">
                <a:ln>
                  <a:noFill/>
                </a:ln>
                <a:solidFill>
                  <a:srgbClr val="FF0000"/>
                </a:solidFill>
                <a:effectLst/>
                <a:uLnTx/>
                <a:uFillTx/>
                <a:latin typeface="+mn-lt"/>
                <a:ea typeface="+mn-ea"/>
                <a:cs typeface="+mn-cs"/>
              </a:rPr>
              <a:t>Advise the Minister </a:t>
            </a:r>
            <a:r>
              <a:rPr kumimoji="0" lang="en-ZA" sz="2800" b="1" i="0" u="none" strike="noStrike" kern="0" cap="none" spc="0" normalizeH="0" baseline="0" noProof="0" dirty="0" smtClean="0">
                <a:ln>
                  <a:noFill/>
                </a:ln>
                <a:solidFill>
                  <a:schemeClr val="tx1"/>
                </a:solidFill>
                <a:effectLst/>
                <a:uLnTx/>
                <a:uFillTx/>
                <a:latin typeface="+mn-lt"/>
                <a:ea typeface="+mn-ea"/>
                <a:cs typeface="+mn-cs"/>
              </a:rPr>
              <a:t>on all occupational health and safety issues in the mining industry relating to legislation, research and promotion</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kumimoji="0" lang="en-ZA" sz="2800" b="1" i="0" u="none" strike="noStrike" kern="0" cap="none" spc="0" normalizeH="0" baseline="0" noProof="0" dirty="0" smtClean="0">
                <a:ln>
                  <a:noFill/>
                </a:ln>
                <a:solidFill>
                  <a:srgbClr val="FF0000"/>
                </a:solidFill>
                <a:effectLst/>
                <a:uLnTx/>
                <a:uFillTx/>
                <a:latin typeface="+mn-lt"/>
                <a:ea typeface="+mn-ea"/>
                <a:cs typeface="+mn-cs"/>
              </a:rPr>
              <a:t>Review and develop legislation </a:t>
            </a:r>
            <a:r>
              <a:rPr kumimoji="0" lang="en-ZA" sz="2800" b="1" i="0" u="none" strike="noStrike" kern="0" cap="none" spc="0" normalizeH="0" baseline="0" noProof="0" dirty="0" smtClean="0">
                <a:ln>
                  <a:noFill/>
                </a:ln>
                <a:solidFill>
                  <a:schemeClr val="tx1"/>
                </a:solidFill>
                <a:effectLst/>
                <a:uLnTx/>
                <a:uFillTx/>
                <a:latin typeface="+mn-lt"/>
                <a:ea typeface="+mn-ea"/>
                <a:cs typeface="+mn-cs"/>
              </a:rPr>
              <a:t>for recommendation to the Minister</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kumimoji="0" lang="en-ZA" sz="2800" b="1" i="0" u="none" strike="noStrike" kern="0" cap="none" spc="0" normalizeH="0" baseline="0" noProof="0" dirty="0" smtClean="0">
                <a:ln>
                  <a:noFill/>
                </a:ln>
                <a:solidFill>
                  <a:srgbClr val="FF3300"/>
                </a:solidFill>
                <a:effectLst/>
                <a:uLnTx/>
                <a:uFillTx/>
                <a:latin typeface="+mn-lt"/>
                <a:ea typeface="+mn-ea"/>
                <a:cs typeface="+mn-cs"/>
              </a:rPr>
              <a:t>Promote</a:t>
            </a:r>
            <a:r>
              <a:rPr kumimoji="0" lang="en-ZA" sz="2800" b="1" i="0" u="none" strike="noStrike" kern="0" cap="none" spc="0" normalizeH="0" baseline="0" noProof="0" dirty="0" smtClean="0">
                <a:ln>
                  <a:noFill/>
                </a:ln>
                <a:solidFill>
                  <a:schemeClr val="tx1"/>
                </a:solidFill>
                <a:effectLst/>
                <a:uLnTx/>
                <a:uFillTx/>
                <a:latin typeface="+mn-lt"/>
                <a:ea typeface="+mn-ea"/>
                <a:cs typeface="+mn-cs"/>
              </a:rPr>
              <a:t> </a:t>
            </a:r>
            <a:r>
              <a:rPr kumimoji="0" lang="en-ZA" sz="2800" b="1" i="0" u="none" strike="noStrike" kern="0" cap="none" spc="0" normalizeH="0" baseline="0" noProof="0" dirty="0" smtClean="0">
                <a:ln>
                  <a:noFill/>
                </a:ln>
                <a:solidFill>
                  <a:srgbClr val="FF0000"/>
                </a:solidFill>
                <a:effectLst/>
                <a:uLnTx/>
                <a:uFillTx/>
                <a:latin typeface="+mn-lt"/>
                <a:ea typeface="+mn-ea"/>
                <a:cs typeface="+mn-cs"/>
              </a:rPr>
              <a:t>health and safety </a:t>
            </a:r>
            <a:r>
              <a:rPr kumimoji="0" lang="en-ZA" sz="2800" b="1" i="0" u="none" strike="noStrike" kern="0" cap="none" spc="0" normalizeH="0" baseline="0" noProof="0" dirty="0" smtClean="0">
                <a:ln>
                  <a:noFill/>
                </a:ln>
                <a:solidFill>
                  <a:schemeClr val="tx1"/>
                </a:solidFill>
                <a:effectLst/>
                <a:uLnTx/>
                <a:uFillTx/>
                <a:latin typeface="+mn-lt"/>
                <a:ea typeface="+mn-ea"/>
                <a:cs typeface="+mn-cs"/>
              </a:rPr>
              <a:t>in the mining industry</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kumimoji="0" lang="en-ZA" sz="2800" b="1" i="0" u="none" strike="noStrike" kern="0" cap="none" spc="0" normalizeH="0" baseline="0" noProof="0" dirty="0" smtClean="0">
                <a:ln>
                  <a:noFill/>
                </a:ln>
                <a:solidFill>
                  <a:srgbClr val="FF0000"/>
                </a:solidFill>
                <a:effectLst/>
                <a:uLnTx/>
                <a:uFillTx/>
                <a:latin typeface="+mn-lt"/>
                <a:ea typeface="+mn-ea"/>
                <a:cs typeface="+mn-cs"/>
              </a:rPr>
              <a:t>Oversee </a:t>
            </a:r>
            <a:r>
              <a:rPr kumimoji="0" lang="en-ZA" sz="2800" b="1" i="0" u="none" strike="noStrike" kern="0" cap="none" spc="0" normalizeH="0" baseline="0" noProof="0" dirty="0" smtClean="0">
                <a:ln>
                  <a:noFill/>
                </a:ln>
                <a:solidFill>
                  <a:srgbClr val="FF3300"/>
                </a:solidFill>
                <a:effectLst/>
                <a:uLnTx/>
                <a:uFillTx/>
                <a:latin typeface="+mn-lt"/>
                <a:ea typeface="+mn-ea"/>
                <a:cs typeface="+mn-cs"/>
              </a:rPr>
              <a:t>research</a:t>
            </a:r>
            <a:r>
              <a:rPr kumimoji="0" lang="en-ZA" sz="2800" b="1" i="0" u="none" strike="noStrike" kern="0" cap="none" spc="0" normalizeH="0" baseline="0" noProof="0" dirty="0" smtClean="0">
                <a:ln>
                  <a:noFill/>
                </a:ln>
                <a:solidFill>
                  <a:schemeClr val="tx1"/>
                </a:solidFill>
                <a:effectLst/>
                <a:uLnTx/>
                <a:uFillTx/>
                <a:latin typeface="+mn-lt"/>
                <a:ea typeface="+mn-ea"/>
                <a:cs typeface="+mn-cs"/>
              </a:rPr>
              <a:t> in relation to health and safety in the mining industry</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kumimoji="0" lang="en-ZA" sz="2800" b="1" i="0" u="none" strike="noStrike" kern="0" cap="none" spc="0" normalizeH="0" baseline="0" noProof="0" dirty="0" smtClean="0">
                <a:ln>
                  <a:noFill/>
                </a:ln>
                <a:solidFill>
                  <a:srgbClr val="FF3300"/>
                </a:solidFill>
                <a:effectLst/>
                <a:uLnTx/>
                <a:uFillTx/>
                <a:latin typeface="+mn-lt"/>
                <a:ea typeface="+mn-ea"/>
                <a:cs typeface="+mn-cs"/>
              </a:rPr>
              <a:t>Liaise</a:t>
            </a:r>
            <a:r>
              <a:rPr kumimoji="0" lang="en-ZA" sz="2800" b="1" i="0" u="none" strike="noStrike" kern="0" cap="none" spc="0" normalizeH="0" baseline="0" noProof="0" dirty="0" smtClean="0">
                <a:ln>
                  <a:noFill/>
                </a:ln>
                <a:solidFill>
                  <a:schemeClr val="tx1"/>
                </a:solidFill>
                <a:effectLst/>
                <a:uLnTx/>
                <a:uFillTx/>
                <a:latin typeface="+mn-lt"/>
                <a:ea typeface="+mn-ea"/>
                <a:cs typeface="+mn-cs"/>
              </a:rPr>
              <a:t> </a:t>
            </a:r>
            <a:r>
              <a:rPr kumimoji="0" lang="en-ZA" sz="2800" b="1" i="0" u="none" strike="noStrike" kern="0" cap="none" spc="0" normalizeH="0" baseline="0" noProof="0" dirty="0" smtClean="0">
                <a:ln>
                  <a:noFill/>
                </a:ln>
                <a:solidFill>
                  <a:srgbClr val="FF0000"/>
                </a:solidFill>
                <a:effectLst/>
                <a:uLnTx/>
                <a:uFillTx/>
                <a:latin typeface="+mn-lt"/>
                <a:ea typeface="+mn-ea"/>
                <a:cs typeface="+mn-cs"/>
              </a:rPr>
              <a:t>with other bodies </a:t>
            </a:r>
            <a:r>
              <a:rPr kumimoji="0" lang="en-ZA" sz="2800" b="1" i="0" u="none" strike="noStrike" kern="0" cap="none" spc="0" normalizeH="0" baseline="0" noProof="0" dirty="0" smtClean="0">
                <a:ln>
                  <a:noFill/>
                </a:ln>
                <a:solidFill>
                  <a:schemeClr val="tx1"/>
                </a:solidFill>
                <a:effectLst/>
                <a:uLnTx/>
                <a:uFillTx/>
                <a:latin typeface="+mn-lt"/>
                <a:ea typeface="+mn-ea"/>
                <a:cs typeface="+mn-cs"/>
              </a:rPr>
              <a:t>concerned with health and safety issues</a:t>
            </a:r>
            <a:endParaRPr kumimoji="0" lang="en-GB" sz="2000" b="1"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194" name="Straight Connector 3818"/>
          <p:cNvCxnSpPr>
            <a:cxnSpLocks noChangeShapeType="1"/>
          </p:cNvCxnSpPr>
          <p:nvPr/>
        </p:nvCxnSpPr>
        <p:spPr bwMode="auto">
          <a:xfrm>
            <a:off x="9842500" y="1568450"/>
            <a:ext cx="914400" cy="914400"/>
          </a:xfrm>
          <a:prstGeom prst="line">
            <a:avLst/>
          </a:prstGeom>
          <a:noFill/>
          <a:ln w="9525" algn="ctr">
            <a:noFill/>
            <a:round/>
            <a:headEnd/>
            <a:tailEnd/>
          </a:ln>
        </p:spPr>
      </p:cxnSp>
      <p:graphicFrame>
        <p:nvGraphicFramePr>
          <p:cNvPr id="3820" name="Diagram 3819"/>
          <p:cNvGraphicFramePr/>
          <p:nvPr/>
        </p:nvGraphicFramePr>
        <p:xfrm>
          <a:off x="0" y="732928"/>
          <a:ext cx="8953501" cy="3705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196" name="TextBox 3820"/>
          <p:cNvSpPr txBox="1">
            <a:spLocks noChangeArrowheads="1"/>
          </p:cNvSpPr>
          <p:nvPr/>
        </p:nvSpPr>
        <p:spPr bwMode="auto">
          <a:xfrm>
            <a:off x="0" y="4448509"/>
            <a:ext cx="1635125" cy="1077913"/>
          </a:xfrm>
          <a:prstGeom prst="rect">
            <a:avLst/>
          </a:prstGeom>
          <a:noFill/>
          <a:ln w="9525">
            <a:noFill/>
            <a:miter lim="800000"/>
            <a:headEnd/>
            <a:tailEnd/>
          </a:ln>
        </p:spPr>
        <p:txBody>
          <a:bodyPr anchor="ctr">
            <a:spAutoFit/>
          </a:bodyPr>
          <a:lstStyle/>
          <a:p>
            <a:r>
              <a:rPr lang="en-ZA" sz="1600" dirty="0">
                <a:solidFill>
                  <a:schemeClr val="tx1"/>
                </a:solidFill>
              </a:rPr>
              <a:t>Legislation</a:t>
            </a:r>
          </a:p>
          <a:p>
            <a:r>
              <a:rPr lang="en-ZA" sz="1600" dirty="0">
                <a:solidFill>
                  <a:schemeClr val="tx1"/>
                </a:solidFill>
              </a:rPr>
              <a:t>Regulations</a:t>
            </a:r>
          </a:p>
          <a:p>
            <a:r>
              <a:rPr lang="en-ZA" sz="1600" dirty="0">
                <a:solidFill>
                  <a:schemeClr val="tx1"/>
                </a:solidFill>
              </a:rPr>
              <a:t>Guidelines</a:t>
            </a:r>
          </a:p>
          <a:p>
            <a:r>
              <a:rPr lang="en-ZA" sz="1600" dirty="0">
                <a:solidFill>
                  <a:schemeClr val="tx1"/>
                </a:solidFill>
              </a:rPr>
              <a:t>Standards</a:t>
            </a:r>
          </a:p>
        </p:txBody>
      </p:sp>
      <p:sp>
        <p:nvSpPr>
          <p:cNvPr id="8197" name="TextBox 3821"/>
          <p:cNvSpPr txBox="1">
            <a:spLocks noChangeArrowheads="1"/>
          </p:cNvSpPr>
          <p:nvPr/>
        </p:nvSpPr>
        <p:spPr bwMode="auto">
          <a:xfrm>
            <a:off x="2392316" y="4481513"/>
            <a:ext cx="2060812" cy="1077912"/>
          </a:xfrm>
          <a:prstGeom prst="rect">
            <a:avLst/>
          </a:prstGeom>
          <a:noFill/>
          <a:ln w="9525">
            <a:noFill/>
            <a:miter lim="800000"/>
            <a:headEnd/>
            <a:tailEnd/>
          </a:ln>
        </p:spPr>
        <p:txBody>
          <a:bodyPr wrap="square" anchor="ctr">
            <a:spAutoFit/>
          </a:bodyPr>
          <a:lstStyle/>
          <a:p>
            <a:r>
              <a:rPr lang="en-ZA" sz="1600" dirty="0">
                <a:solidFill>
                  <a:schemeClr val="tx1"/>
                </a:solidFill>
              </a:rPr>
              <a:t>Health Policy</a:t>
            </a:r>
          </a:p>
          <a:p>
            <a:r>
              <a:rPr lang="en-ZA" sz="1600" dirty="0">
                <a:solidFill>
                  <a:schemeClr val="tx1"/>
                </a:solidFill>
              </a:rPr>
              <a:t>Health information</a:t>
            </a:r>
          </a:p>
          <a:p>
            <a:r>
              <a:rPr lang="en-ZA" sz="1600" dirty="0">
                <a:solidFill>
                  <a:schemeClr val="tx1"/>
                </a:solidFill>
              </a:rPr>
              <a:t>Health regulations</a:t>
            </a:r>
          </a:p>
          <a:p>
            <a:r>
              <a:rPr lang="en-ZA" sz="1600" dirty="0">
                <a:solidFill>
                  <a:schemeClr val="tx1"/>
                </a:solidFill>
              </a:rPr>
              <a:t>Research input</a:t>
            </a:r>
          </a:p>
        </p:txBody>
      </p:sp>
      <p:sp>
        <p:nvSpPr>
          <p:cNvPr id="8198" name="TextBox 3822"/>
          <p:cNvSpPr txBox="1">
            <a:spLocks noChangeArrowheads="1"/>
          </p:cNvSpPr>
          <p:nvPr/>
        </p:nvSpPr>
        <p:spPr bwMode="auto">
          <a:xfrm>
            <a:off x="5134206" y="4525560"/>
            <a:ext cx="2084741" cy="830997"/>
          </a:xfrm>
          <a:prstGeom prst="rect">
            <a:avLst/>
          </a:prstGeom>
          <a:noFill/>
          <a:ln w="9525">
            <a:noFill/>
            <a:miter lim="800000"/>
            <a:headEnd/>
            <a:tailEnd/>
          </a:ln>
        </p:spPr>
        <p:txBody>
          <a:bodyPr wrap="square" anchor="ctr">
            <a:spAutoFit/>
          </a:bodyPr>
          <a:lstStyle/>
          <a:p>
            <a:r>
              <a:rPr lang="en-ZA" sz="1600" dirty="0">
                <a:solidFill>
                  <a:schemeClr val="tx1"/>
                </a:solidFill>
              </a:rPr>
              <a:t>Research needs</a:t>
            </a:r>
          </a:p>
          <a:p>
            <a:r>
              <a:rPr lang="en-ZA" sz="1600" dirty="0">
                <a:solidFill>
                  <a:schemeClr val="tx1"/>
                </a:solidFill>
              </a:rPr>
              <a:t>Research </a:t>
            </a:r>
            <a:r>
              <a:rPr lang="en-ZA" sz="1600" dirty="0" smtClean="0">
                <a:solidFill>
                  <a:schemeClr val="tx1"/>
                </a:solidFill>
              </a:rPr>
              <a:t>programmes</a:t>
            </a:r>
            <a:endParaRPr lang="en-ZA" sz="1600" dirty="0">
              <a:solidFill>
                <a:schemeClr val="tx1"/>
              </a:solidFill>
            </a:endParaRPr>
          </a:p>
        </p:txBody>
      </p:sp>
      <p:sp>
        <p:nvSpPr>
          <p:cNvPr id="8199" name="Rectangle 3823"/>
          <p:cNvSpPr>
            <a:spLocks noChangeArrowheads="1"/>
          </p:cNvSpPr>
          <p:nvPr/>
        </p:nvSpPr>
        <p:spPr bwMode="auto">
          <a:xfrm>
            <a:off x="682625" y="5834063"/>
            <a:ext cx="8031163" cy="571500"/>
          </a:xfrm>
          <a:prstGeom prst="rect">
            <a:avLst/>
          </a:prstGeom>
          <a:gradFill rotWithShape="0">
            <a:gsLst>
              <a:gs pos="0">
                <a:srgbClr val="000066"/>
              </a:gs>
              <a:gs pos="50000">
                <a:srgbClr val="ACACCD"/>
              </a:gs>
              <a:gs pos="100000">
                <a:srgbClr val="000066"/>
              </a:gs>
            </a:gsLst>
            <a:lin ang="5400000" scaled="1"/>
          </a:gradFill>
          <a:ln w="9525" algn="ctr">
            <a:noFill/>
            <a:round/>
            <a:headEnd/>
            <a:tailEnd/>
          </a:ln>
        </p:spPr>
        <p:txBody>
          <a:bodyPr/>
          <a:lstStyle/>
          <a:p>
            <a:pPr algn="ctr">
              <a:spcBef>
                <a:spcPct val="20000"/>
              </a:spcBef>
            </a:pPr>
            <a:r>
              <a:rPr lang="en-ZA" sz="2800" dirty="0">
                <a:solidFill>
                  <a:srgbClr val="002060"/>
                </a:solidFill>
              </a:rPr>
              <a:t>Operational Execution and Implementation</a:t>
            </a:r>
          </a:p>
        </p:txBody>
      </p:sp>
      <p:sp>
        <p:nvSpPr>
          <p:cNvPr id="8200" name="Right Brace 3825"/>
          <p:cNvSpPr>
            <a:spLocks/>
          </p:cNvSpPr>
          <p:nvPr/>
        </p:nvSpPr>
        <p:spPr bwMode="auto">
          <a:xfrm>
            <a:off x="6987733" y="974265"/>
            <a:ext cx="300037" cy="833438"/>
          </a:xfrm>
          <a:prstGeom prst="rightBrace">
            <a:avLst>
              <a:gd name="adj1" fmla="val 8346"/>
              <a:gd name="adj2" fmla="val 50000"/>
            </a:avLst>
          </a:prstGeom>
          <a:noFill/>
          <a:ln w="9525" algn="ctr">
            <a:solidFill>
              <a:schemeClr val="tx1"/>
            </a:solidFill>
            <a:round/>
            <a:headEnd/>
            <a:tailEnd/>
          </a:ln>
        </p:spPr>
        <p:txBody>
          <a:bodyPr/>
          <a:lstStyle/>
          <a:p>
            <a:pPr algn="ctr">
              <a:spcBef>
                <a:spcPct val="20000"/>
              </a:spcBef>
            </a:pPr>
            <a:endParaRPr lang="en-ZA" dirty="0"/>
          </a:p>
        </p:txBody>
      </p:sp>
      <p:sp>
        <p:nvSpPr>
          <p:cNvPr id="8201" name="TextBox 3826"/>
          <p:cNvSpPr txBox="1">
            <a:spLocks noChangeArrowheads="1"/>
          </p:cNvSpPr>
          <p:nvPr/>
        </p:nvSpPr>
        <p:spPr bwMode="auto">
          <a:xfrm>
            <a:off x="7447604" y="977498"/>
            <a:ext cx="1228725" cy="738188"/>
          </a:xfrm>
          <a:prstGeom prst="rect">
            <a:avLst/>
          </a:prstGeom>
          <a:noFill/>
          <a:ln w="9525">
            <a:noFill/>
            <a:miter lim="800000"/>
            <a:headEnd/>
            <a:tailEnd/>
          </a:ln>
        </p:spPr>
        <p:txBody>
          <a:bodyPr>
            <a:spAutoFit/>
          </a:bodyPr>
          <a:lstStyle/>
          <a:p>
            <a:r>
              <a:rPr lang="en-ZA" sz="1400" dirty="0">
                <a:solidFill>
                  <a:srgbClr val="002060"/>
                </a:solidFill>
              </a:rPr>
              <a:t>State</a:t>
            </a:r>
          </a:p>
          <a:p>
            <a:r>
              <a:rPr lang="en-ZA" sz="1400" dirty="0">
                <a:solidFill>
                  <a:srgbClr val="002060"/>
                </a:solidFill>
              </a:rPr>
              <a:t>Labour</a:t>
            </a:r>
          </a:p>
          <a:p>
            <a:r>
              <a:rPr lang="en-ZA" sz="1400" dirty="0">
                <a:solidFill>
                  <a:srgbClr val="002060"/>
                </a:solidFill>
              </a:rPr>
              <a:t>Employers</a:t>
            </a:r>
          </a:p>
        </p:txBody>
      </p:sp>
      <p:sp>
        <p:nvSpPr>
          <p:cNvPr id="8202" name="Text Box 2"/>
          <p:cNvSpPr txBox="1">
            <a:spLocks noChangeArrowheads="1"/>
          </p:cNvSpPr>
          <p:nvPr/>
        </p:nvSpPr>
        <p:spPr bwMode="auto">
          <a:xfrm>
            <a:off x="3973512" y="44450"/>
            <a:ext cx="5170488" cy="584775"/>
          </a:xfrm>
          <a:prstGeom prst="rect">
            <a:avLst/>
          </a:prstGeom>
          <a:noFill/>
          <a:ln w="9525">
            <a:noFill/>
            <a:miter lim="800000"/>
            <a:headEnd/>
            <a:tailEnd/>
          </a:ln>
        </p:spPr>
        <p:txBody>
          <a:bodyPr>
            <a:spAutoFit/>
          </a:bodyPr>
          <a:lstStyle/>
          <a:p>
            <a:pPr algn="r"/>
            <a:r>
              <a:rPr lang="en-US" sz="3200" dirty="0" smtClean="0">
                <a:solidFill>
                  <a:schemeClr val="bg1"/>
                </a:solidFill>
                <a:latin typeface="+mn-lt"/>
              </a:rPr>
              <a:t>MHSC Overview</a:t>
            </a:r>
            <a:endParaRPr lang="en-US" sz="3200" dirty="0">
              <a:solidFill>
                <a:schemeClr val="bg1"/>
              </a:solidFill>
              <a:latin typeface="+mn-lt"/>
            </a:endParaRPr>
          </a:p>
        </p:txBody>
      </p:sp>
      <p:sp>
        <p:nvSpPr>
          <p:cNvPr id="8203" name="Slide Number Placeholder 4"/>
          <p:cNvSpPr txBox="1">
            <a:spLocks/>
          </p:cNvSpPr>
          <p:nvPr/>
        </p:nvSpPr>
        <p:spPr bwMode="auto">
          <a:xfrm>
            <a:off x="6723063" y="6408738"/>
            <a:ext cx="2185987" cy="476250"/>
          </a:xfrm>
          <a:prstGeom prst="rect">
            <a:avLst/>
          </a:prstGeom>
          <a:noFill/>
          <a:ln w="9525">
            <a:noFill/>
            <a:miter lim="800000"/>
            <a:headEnd/>
            <a:tailEnd/>
          </a:ln>
        </p:spPr>
        <p:txBody>
          <a:bodyPr/>
          <a:lstStyle/>
          <a:p>
            <a:pPr algn="r"/>
            <a:fld id="{C8B03DD9-019B-4363-A0A4-3EEDEFA43CAE}" type="slidenum">
              <a:rPr lang="en-US" sz="1800">
                <a:solidFill>
                  <a:schemeClr val="tx1"/>
                </a:solidFill>
              </a:rPr>
              <a:pPr algn="r"/>
              <a:t>15</a:t>
            </a:fld>
            <a:endParaRPr lang="en-US" sz="1800" dirty="0">
              <a:solidFill>
                <a:schemeClr val="tx1"/>
              </a:solidFill>
            </a:endParaRPr>
          </a:p>
        </p:txBody>
      </p:sp>
      <p:sp>
        <p:nvSpPr>
          <p:cNvPr id="12" name="TextBox 3822"/>
          <p:cNvSpPr txBox="1">
            <a:spLocks noChangeArrowheads="1"/>
          </p:cNvSpPr>
          <p:nvPr/>
        </p:nvSpPr>
        <p:spPr bwMode="auto">
          <a:xfrm>
            <a:off x="7139471" y="4584502"/>
            <a:ext cx="2084741" cy="584775"/>
          </a:xfrm>
          <a:prstGeom prst="rect">
            <a:avLst/>
          </a:prstGeom>
          <a:noFill/>
          <a:ln w="9525">
            <a:noFill/>
            <a:miter lim="800000"/>
            <a:headEnd/>
            <a:tailEnd/>
          </a:ln>
        </p:spPr>
        <p:txBody>
          <a:bodyPr wrap="square" anchor="ctr">
            <a:spAutoFit/>
          </a:bodyPr>
          <a:lstStyle/>
          <a:p>
            <a:r>
              <a:rPr lang="en-ZA" sz="1600" dirty="0" smtClean="0">
                <a:solidFill>
                  <a:schemeClr val="tx1"/>
                </a:solidFill>
              </a:rPr>
              <a:t>HIV/AIDS and TB programmes</a:t>
            </a:r>
            <a:endParaRPr lang="en-ZA" sz="1600" dirty="0">
              <a:solidFill>
                <a:schemeClr val="tx1"/>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a:stretch>
            <a:fillRect/>
          </a:stretch>
        </p:blipFill>
        <p:spPr bwMode="auto">
          <a:xfrm>
            <a:off x="285750" y="762000"/>
            <a:ext cx="8515350" cy="5505449"/>
          </a:xfrm>
          <a:prstGeom prst="rect">
            <a:avLst/>
          </a:prstGeom>
          <a:noFill/>
          <a:ln w="9525">
            <a:noFill/>
            <a:miter lim="800000"/>
            <a:headEnd/>
            <a:tailEnd/>
          </a:ln>
        </p:spPr>
      </p:pic>
      <p:sp>
        <p:nvSpPr>
          <p:cNvPr id="3" name="Text Box 2"/>
          <p:cNvSpPr txBox="1">
            <a:spLocks noChangeArrowheads="1"/>
          </p:cNvSpPr>
          <p:nvPr/>
        </p:nvSpPr>
        <p:spPr bwMode="auto">
          <a:xfrm>
            <a:off x="0" y="4445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The Plan – </a:t>
            </a:r>
            <a:r>
              <a:rPr lang="en-US" sz="3200" dirty="0" err="1" smtClean="0">
                <a:solidFill>
                  <a:schemeClr val="bg1"/>
                </a:solidFill>
                <a:latin typeface="+mn-lt"/>
              </a:rPr>
              <a:t>summarised</a:t>
            </a:r>
            <a:endParaRPr lang="en-US" sz="3200" dirty="0">
              <a:solidFill>
                <a:schemeClr val="bg1"/>
              </a:solidFill>
              <a:latin typeface="+mn-lt"/>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sz="1800" b="0" i="0" dirty="0">
              <a:solidFill>
                <a:schemeClr val="tx1"/>
              </a:solidFill>
              <a:latin typeface="Arial" charset="0"/>
            </a:endParaRPr>
          </a:p>
        </p:txBody>
      </p:sp>
      <p:graphicFrame>
        <p:nvGraphicFramePr>
          <p:cNvPr id="9" name="Table 8"/>
          <p:cNvGraphicFramePr>
            <a:graphicFrameLocks noGrp="1"/>
          </p:cNvGraphicFramePr>
          <p:nvPr/>
        </p:nvGraphicFramePr>
        <p:xfrm>
          <a:off x="1" y="677275"/>
          <a:ext cx="2671010" cy="3257727"/>
        </p:xfrm>
        <a:graphic>
          <a:graphicData uri="http://schemas.openxmlformats.org/drawingml/2006/table">
            <a:tbl>
              <a:tblPr/>
              <a:tblGrid>
                <a:gridCol w="2671010"/>
              </a:tblGrid>
              <a:tr h="410421">
                <a:tc>
                  <a:txBody>
                    <a:bodyPr/>
                    <a:lstStyle/>
                    <a:p>
                      <a:pPr>
                        <a:spcAft>
                          <a:spcPts val="0"/>
                        </a:spcAft>
                      </a:pPr>
                      <a:r>
                        <a:rPr lang="en-GB" sz="2000" b="1" dirty="0" smtClean="0">
                          <a:solidFill>
                            <a:srgbClr val="0000FF"/>
                          </a:solidFill>
                          <a:latin typeface="Arial"/>
                          <a:ea typeface="Times New Roman"/>
                        </a:rPr>
                        <a:t>Health and Safety Culture</a:t>
                      </a:r>
                      <a:endParaRPr lang="en-ZA" sz="2000" dirty="0">
                        <a:latin typeface="Times New Roman"/>
                        <a:ea typeface="Times New Roman"/>
                      </a:endParaRP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1065907">
                <a:tc>
                  <a:txBody>
                    <a:bodyPr/>
                    <a:lstStyle/>
                    <a:p>
                      <a:pPr marL="173038" indent="-173038">
                        <a:spcAft>
                          <a:spcPts val="0"/>
                        </a:spcAft>
                        <a:buFont typeface="Arial" pitchFamily="34" charset="0"/>
                        <a:buChar char="•"/>
                      </a:pPr>
                      <a:r>
                        <a:rPr lang="en-GB" sz="1600" b="1" dirty="0" smtClean="0">
                          <a:latin typeface="Arial" pitchFamily="34" charset="0"/>
                          <a:ea typeface="Times New Roman"/>
                          <a:cs typeface="Arial" pitchFamily="34" charset="0"/>
                        </a:rPr>
                        <a:t>Implement </a:t>
                      </a:r>
                      <a:r>
                        <a:rPr lang="en-GB" sz="1600" b="1" dirty="0">
                          <a:latin typeface="Arial" pitchFamily="34" charset="0"/>
                          <a:ea typeface="Times New Roman"/>
                          <a:cs typeface="Arial" pitchFamily="34" charset="0"/>
                        </a:rPr>
                        <a:t>culture transformation </a:t>
                      </a:r>
                      <a:r>
                        <a:rPr lang="en-GB" sz="1600" b="1" dirty="0" smtClean="0">
                          <a:latin typeface="Arial" pitchFamily="34" charset="0"/>
                          <a:ea typeface="Times New Roman"/>
                          <a:cs typeface="Arial" pitchFamily="34" charset="0"/>
                        </a:rPr>
                        <a:t>framework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5901">
                <a:tc>
                  <a:txBody>
                    <a:bodyPr/>
                    <a:lstStyle/>
                    <a:p>
                      <a:pPr marL="173038" indent="-173038">
                        <a:buFont typeface="Arial" pitchFamily="34" charset="0"/>
                        <a:buChar char="•"/>
                      </a:pPr>
                      <a:r>
                        <a:rPr lang="en-GB" sz="1600" b="1" kern="1200" dirty="0" smtClean="0">
                          <a:solidFill>
                            <a:schemeClr val="tx1"/>
                          </a:solidFill>
                          <a:latin typeface="Arial" pitchFamily="34" charset="0"/>
                          <a:ea typeface="+mn-ea"/>
                          <a:cs typeface="Arial" pitchFamily="34" charset="0"/>
                        </a:rPr>
                        <a:t>Improve tripartite relations</a:t>
                      </a: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6319">
                <a:tc>
                  <a:txBody>
                    <a:bodyPr/>
                    <a:lstStyle/>
                    <a:p>
                      <a:pPr marL="173038" indent="-173038">
                        <a:buFont typeface="Arial" pitchFamily="34" charset="0"/>
                        <a:buChar char="•"/>
                      </a:pPr>
                      <a:r>
                        <a:rPr lang="en-GB" sz="1600" b="1" kern="1200" dirty="0" smtClean="0">
                          <a:solidFill>
                            <a:schemeClr val="tx1"/>
                          </a:solidFill>
                          <a:latin typeface="Arial" pitchFamily="34" charset="0"/>
                          <a:ea typeface="+mn-ea"/>
                          <a:cs typeface="Arial" pitchFamily="34" charset="0"/>
                        </a:rPr>
                        <a:t>Ensure implementation of summit commitments</a:t>
                      </a:r>
                      <a:endParaRPr lang="en-ZA" sz="1600" kern="1200" dirty="0" smtClean="0">
                        <a:solidFill>
                          <a:schemeClr val="tx1"/>
                        </a:solidFill>
                        <a:latin typeface="Arial" pitchFamily="34" charset="0"/>
                        <a:ea typeface="+mn-ea"/>
                        <a:cs typeface="Arial" pitchFamily="34" charset="0"/>
                      </a:endParaRP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424" name="Slide Number Placeholder 4"/>
          <p:cNvSpPr txBox="1">
            <a:spLocks/>
          </p:cNvSpPr>
          <p:nvPr/>
        </p:nvSpPr>
        <p:spPr bwMode="auto">
          <a:xfrm>
            <a:off x="6818313" y="6435725"/>
            <a:ext cx="2185987" cy="476250"/>
          </a:xfrm>
          <a:prstGeom prst="rect">
            <a:avLst/>
          </a:prstGeom>
          <a:noFill/>
          <a:ln w="9525">
            <a:noFill/>
            <a:miter lim="800000"/>
            <a:headEnd/>
            <a:tailEnd/>
          </a:ln>
        </p:spPr>
        <p:txBody>
          <a:bodyPr/>
          <a:lstStyle/>
          <a:p>
            <a:pPr algn="r"/>
            <a:fld id="{FEB71C77-ECAC-4181-B47B-4B98DC15F790}" type="slidenum">
              <a:rPr lang="en-US" sz="1800">
                <a:solidFill>
                  <a:schemeClr val="tx1"/>
                </a:solidFill>
              </a:rPr>
              <a:pPr algn="r"/>
              <a:t>17</a:t>
            </a:fld>
            <a:endParaRPr lang="en-US" sz="1800" dirty="0">
              <a:solidFill>
                <a:schemeClr val="tx1"/>
              </a:solidFill>
            </a:endParaRPr>
          </a:p>
        </p:txBody>
      </p:sp>
      <p:graphicFrame>
        <p:nvGraphicFramePr>
          <p:cNvPr id="7" name="Table 6"/>
          <p:cNvGraphicFramePr>
            <a:graphicFrameLocks noGrp="1"/>
          </p:cNvGraphicFramePr>
          <p:nvPr/>
        </p:nvGraphicFramePr>
        <p:xfrm>
          <a:off x="2671010" y="673769"/>
          <a:ext cx="3256224" cy="5519415"/>
        </p:xfrm>
        <a:graphic>
          <a:graphicData uri="http://schemas.openxmlformats.org/drawingml/2006/table">
            <a:tbl>
              <a:tblPr/>
              <a:tblGrid>
                <a:gridCol w="3256224"/>
              </a:tblGrid>
              <a:tr h="601578">
                <a:tc>
                  <a:txBody>
                    <a:bodyPr/>
                    <a:lstStyle/>
                    <a:p>
                      <a:pPr>
                        <a:spcAft>
                          <a:spcPts val="0"/>
                        </a:spcAft>
                      </a:pPr>
                      <a:r>
                        <a:rPr lang="en-GB" sz="1800" b="1" dirty="0">
                          <a:solidFill>
                            <a:srgbClr val="0000FF"/>
                          </a:solidFill>
                          <a:latin typeface="Arial"/>
                          <a:ea typeface="Times New Roman"/>
                        </a:rPr>
                        <a:t>Learning </a:t>
                      </a:r>
                      <a:r>
                        <a:rPr lang="en-GB" sz="1800" b="1" dirty="0" smtClean="0">
                          <a:solidFill>
                            <a:srgbClr val="0000FF"/>
                          </a:solidFill>
                          <a:latin typeface="Arial"/>
                          <a:ea typeface="Times New Roman"/>
                        </a:rPr>
                        <a:t>industry</a:t>
                      </a: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1087709">
                <a:tc>
                  <a:txBody>
                    <a:bodyPr/>
                    <a:lstStyle/>
                    <a:p>
                      <a:pPr marL="173038" indent="-173038">
                        <a:spcAft>
                          <a:spcPts val="0"/>
                        </a:spcAft>
                        <a:buFont typeface="Arial" pitchFamily="34" charset="0"/>
                        <a:buChar char="•"/>
                      </a:pPr>
                      <a:r>
                        <a:rPr lang="en-GB" sz="1600" b="1" dirty="0">
                          <a:latin typeface="+mn-lt"/>
                          <a:ea typeface="Times New Roman"/>
                        </a:rPr>
                        <a:t>Establish Centre of Excellence for research, research implementation and capacity-building focusing on</a:t>
                      </a:r>
                      <a:r>
                        <a:rPr lang="en-GB" sz="1600" b="1" dirty="0" smtClean="0">
                          <a:latin typeface="+mn-lt"/>
                          <a:ea typeface="Times New Roman"/>
                        </a:rPr>
                        <a:t>:</a:t>
                      </a:r>
                      <a:endParaRPr lang="en-ZA" sz="1600" dirty="0">
                        <a:latin typeface="+mn-lt"/>
                        <a:ea typeface="Times New Roman"/>
                      </a:endParaRP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7516">
                <a:tc>
                  <a:txBody>
                    <a:bodyPr/>
                    <a:lstStyle/>
                    <a:p>
                      <a:pPr marL="173038" indent="-173038">
                        <a:spcAft>
                          <a:spcPts val="0"/>
                        </a:spcAft>
                        <a:buFont typeface="Arial" pitchFamily="34" charset="0"/>
                        <a:buChar char="•"/>
                      </a:pPr>
                      <a:r>
                        <a:rPr lang="en-GB" sz="1600" b="1" dirty="0">
                          <a:latin typeface="+mn-lt"/>
                          <a:ea typeface="Times New Roman"/>
                        </a:rPr>
                        <a:t>Improve OHS </a:t>
                      </a:r>
                      <a:r>
                        <a:rPr lang="en-GB" sz="1600" b="1" dirty="0" smtClean="0">
                          <a:latin typeface="+mn-lt"/>
                          <a:ea typeface="Times New Roman"/>
                        </a:rPr>
                        <a:t>capacity</a:t>
                      </a:r>
                      <a:endParaRPr lang="en-ZA" sz="1600" dirty="0">
                        <a:latin typeface="+mn-lt"/>
                        <a:ea typeface="Times New Roman"/>
                      </a:endParaRP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0804">
                <a:tc>
                  <a:txBody>
                    <a:bodyPr/>
                    <a:lstStyle/>
                    <a:p>
                      <a:pPr marL="173038" indent="-173038">
                        <a:spcAft>
                          <a:spcPts val="0"/>
                        </a:spcAft>
                        <a:buFont typeface="Arial" pitchFamily="34" charset="0"/>
                        <a:buChar char="•"/>
                      </a:pPr>
                      <a:r>
                        <a:rPr lang="en-GB" sz="1600" b="1" dirty="0">
                          <a:latin typeface="+mn-lt"/>
                          <a:ea typeface="Times New Roman"/>
                        </a:rPr>
                        <a:t>Reduce illiteracy in the mining </a:t>
                      </a:r>
                      <a:r>
                        <a:rPr lang="en-GB" sz="1600" b="1" dirty="0" smtClean="0">
                          <a:latin typeface="+mn-lt"/>
                          <a:ea typeface="Times New Roman"/>
                        </a:rPr>
                        <a:t>sector</a:t>
                      </a:r>
                      <a:endParaRPr lang="en-ZA" sz="1600" dirty="0">
                        <a:latin typeface="+mn-lt"/>
                        <a:ea typeface="Times New Roman"/>
                      </a:endParaRP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0804">
                <a:tc>
                  <a:txBody>
                    <a:bodyPr/>
                    <a:lstStyle/>
                    <a:p>
                      <a:pPr marL="173038" indent="-173038">
                        <a:spcAft>
                          <a:spcPts val="0"/>
                        </a:spcAft>
                        <a:buFont typeface="Arial" pitchFamily="34" charset="0"/>
                        <a:buChar char="•"/>
                      </a:pPr>
                      <a:r>
                        <a:rPr lang="en-ZA" sz="1600" b="1" dirty="0">
                          <a:latin typeface="+mn-lt"/>
                          <a:ea typeface="Times New Roman"/>
                          <a:cs typeface="Times New Roman"/>
                        </a:rPr>
                        <a:t>Increase scarce skills that are critical to OHS </a:t>
                      </a:r>
                      <a:endParaRPr lang="en-ZA" sz="1600" b="1" dirty="0" smtClean="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1004">
                <a:tc>
                  <a:txBody>
                    <a:bodyPr/>
                    <a:lstStyle/>
                    <a:p>
                      <a:pPr marL="173038" indent="-173038">
                        <a:spcAft>
                          <a:spcPts val="0"/>
                        </a:spcAft>
                        <a:buFont typeface="Arial" pitchFamily="34" charset="0"/>
                        <a:buChar char="•"/>
                      </a:pPr>
                      <a:r>
                        <a:rPr lang="en-ZA" sz="1600" b="1" dirty="0">
                          <a:latin typeface="+mn-lt"/>
                          <a:ea typeface="Times New Roman"/>
                          <a:cs typeface="Times New Roman"/>
                        </a:rPr>
                        <a:t>Improve monitoring of occupation </a:t>
                      </a:r>
                      <a:r>
                        <a:rPr lang="en-ZA" sz="1600" b="1" dirty="0" smtClean="0">
                          <a:latin typeface="+mn-lt"/>
                          <a:ea typeface="Times New Roman"/>
                          <a:cs typeface="Times New Roman"/>
                        </a:rPr>
                        <a:t>diseases</a:t>
                      </a:r>
                    </a:p>
                    <a:p>
                      <a:pPr>
                        <a:spcAft>
                          <a:spcPts val="0"/>
                        </a:spcAft>
                        <a:buFont typeface="Arial" pitchFamily="34" charset="0"/>
                        <a:buChar char="•"/>
                      </a:pPr>
                      <a:endParaRPr lang="en-ZA" sz="1600" dirty="0">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8" name="Table 7"/>
          <p:cNvGraphicFramePr>
            <a:graphicFrameLocks noGrp="1"/>
          </p:cNvGraphicFramePr>
          <p:nvPr/>
        </p:nvGraphicFramePr>
        <p:xfrm>
          <a:off x="5917914" y="685549"/>
          <a:ext cx="3226085" cy="4957853"/>
        </p:xfrm>
        <a:graphic>
          <a:graphicData uri="http://schemas.openxmlformats.org/drawingml/2006/table">
            <a:tbl>
              <a:tblPr/>
              <a:tblGrid>
                <a:gridCol w="3226085"/>
              </a:tblGrid>
              <a:tr h="589798">
                <a:tc>
                  <a:txBody>
                    <a:bodyPr/>
                    <a:lstStyle/>
                    <a:p>
                      <a:pPr>
                        <a:spcAft>
                          <a:spcPts val="0"/>
                        </a:spcAft>
                      </a:pPr>
                      <a:r>
                        <a:rPr lang="en-GB" sz="1800" b="1" dirty="0" smtClean="0">
                          <a:solidFill>
                            <a:srgbClr val="0000FF"/>
                          </a:solidFill>
                          <a:latin typeface="Arial"/>
                          <a:ea typeface="Times New Roman"/>
                        </a:rPr>
                        <a:t>Healthy and Safe Workplaces</a:t>
                      </a:r>
                      <a:endParaRPr lang="en-ZA" sz="1800" dirty="0">
                        <a:latin typeface="Times New Roman"/>
                        <a:ea typeface="Times New Roman"/>
                      </a:endParaRP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669929">
                <a:tc>
                  <a:txBody>
                    <a:bodyPr/>
                    <a:lstStyle/>
                    <a:p>
                      <a:pPr marL="168275" indent="-168275">
                        <a:buFont typeface="Arial" pitchFamily="34" charset="0"/>
                        <a:buChar char="•"/>
                      </a:pPr>
                      <a:r>
                        <a:rPr lang="en-GB" sz="1600" b="1" kern="1200" dirty="0" smtClean="0">
                          <a:solidFill>
                            <a:schemeClr val="tx1"/>
                          </a:solidFill>
                          <a:latin typeface="+mn-lt"/>
                          <a:ea typeface="+mn-ea"/>
                          <a:cs typeface="+mn-cs"/>
                        </a:rPr>
                        <a:t>Eliminate Silicosis</a:t>
                      </a:r>
                    </a:p>
                    <a:p>
                      <a:pPr marL="168275" indent="-168275">
                        <a:buFont typeface="Arial" pitchFamily="34" charset="0"/>
                        <a:buChar char="•"/>
                      </a:pPr>
                      <a:endParaRPr lang="en-ZA" sz="1600" kern="1200" dirty="0" smtClean="0">
                        <a:solidFill>
                          <a:schemeClr val="tx1"/>
                        </a:solidFill>
                        <a:latin typeface="+mn-lt"/>
                        <a:ea typeface="+mn-ea"/>
                        <a:cs typeface="+mn-cs"/>
                      </a:endParaRPr>
                    </a:p>
                    <a:p>
                      <a:pPr marL="168275" indent="-168275">
                        <a:buFont typeface="Arial" pitchFamily="34" charset="0"/>
                        <a:buChar char="•"/>
                      </a:pPr>
                      <a:r>
                        <a:rPr lang="en-GB" sz="1600" b="1" kern="1200" dirty="0" smtClean="0">
                          <a:solidFill>
                            <a:schemeClr val="tx1"/>
                          </a:solidFill>
                          <a:latin typeface="+mn-lt"/>
                          <a:ea typeface="+mn-ea"/>
                          <a:cs typeface="+mn-cs"/>
                        </a:rPr>
                        <a:t>Eliminate NIHL</a:t>
                      </a:r>
                      <a:endParaRPr lang="en-ZA" sz="1600" kern="1200" dirty="0" smtClean="0">
                        <a:solidFill>
                          <a:schemeClr val="tx1"/>
                        </a:solidFill>
                        <a:latin typeface="+mn-lt"/>
                        <a:ea typeface="+mn-ea"/>
                        <a:cs typeface="+mn-cs"/>
                      </a:endParaRPr>
                    </a:p>
                    <a:p>
                      <a:pPr marL="168275" indent="-168275">
                        <a:buFont typeface="Arial" pitchFamily="34" charset="0"/>
                        <a:buChar char="•"/>
                      </a:pPr>
                      <a:endParaRPr lang="en-GB" sz="1600" b="1" kern="1200" dirty="0" smtClean="0">
                        <a:solidFill>
                          <a:schemeClr val="tx1"/>
                        </a:solidFill>
                        <a:latin typeface="+mn-lt"/>
                        <a:ea typeface="+mn-ea"/>
                        <a:cs typeface="+mn-cs"/>
                      </a:endParaRPr>
                    </a:p>
                    <a:p>
                      <a:pPr marL="168275" indent="-168275">
                        <a:buFont typeface="Arial" pitchFamily="34" charset="0"/>
                        <a:buChar char="•"/>
                      </a:pPr>
                      <a:r>
                        <a:rPr lang="en-GB" sz="1600" b="1" kern="1200" dirty="0" smtClean="0">
                          <a:solidFill>
                            <a:schemeClr val="tx1"/>
                          </a:solidFill>
                          <a:latin typeface="+mn-lt"/>
                          <a:ea typeface="+mn-ea"/>
                          <a:cs typeface="+mn-cs"/>
                        </a:rPr>
                        <a:t>Eliminate falls of Ground</a:t>
                      </a:r>
                      <a:endParaRPr lang="en-ZA" sz="1600" kern="1200" dirty="0" smtClean="0">
                        <a:solidFill>
                          <a:schemeClr val="tx1"/>
                        </a:solidFill>
                        <a:latin typeface="+mn-lt"/>
                        <a:ea typeface="+mn-ea"/>
                        <a:cs typeface="+mn-cs"/>
                      </a:endParaRPr>
                    </a:p>
                    <a:p>
                      <a:pPr marL="168275" indent="-168275">
                        <a:buFont typeface="Arial" pitchFamily="34" charset="0"/>
                        <a:buChar char="•"/>
                      </a:pPr>
                      <a:endParaRPr lang="en-GB" sz="1600" b="1" kern="1200" dirty="0" smtClean="0">
                        <a:solidFill>
                          <a:schemeClr val="tx1"/>
                        </a:solidFill>
                        <a:latin typeface="+mn-lt"/>
                        <a:ea typeface="+mn-ea"/>
                        <a:cs typeface="+mn-cs"/>
                      </a:endParaRPr>
                    </a:p>
                    <a:p>
                      <a:pPr marL="168275" indent="-168275">
                        <a:buFont typeface="Arial" pitchFamily="34" charset="0"/>
                        <a:buChar char="•"/>
                      </a:pPr>
                      <a:r>
                        <a:rPr lang="en-GB" sz="1600" b="1" kern="1200" dirty="0" smtClean="0">
                          <a:solidFill>
                            <a:schemeClr val="tx1"/>
                          </a:solidFill>
                          <a:latin typeface="+mn-lt"/>
                          <a:ea typeface="+mn-ea"/>
                          <a:cs typeface="+mn-cs"/>
                        </a:rPr>
                        <a:t>Eliminate transport and machinery accidents</a:t>
                      </a:r>
                      <a:endParaRPr lang="en-ZA" sz="1600" kern="1200" dirty="0" smtClean="0">
                        <a:solidFill>
                          <a:schemeClr val="tx1"/>
                        </a:solidFill>
                        <a:latin typeface="+mn-lt"/>
                        <a:ea typeface="+mn-ea"/>
                        <a:cs typeface="+mn-cs"/>
                      </a:endParaRPr>
                    </a:p>
                    <a:p>
                      <a:pPr>
                        <a:buFont typeface="Arial" pitchFamily="34" charset="0"/>
                        <a:buNone/>
                      </a:pPr>
                      <a:endParaRPr lang="en-ZA" sz="1600" dirty="0">
                        <a:latin typeface="+mn-lt"/>
                        <a:ea typeface="Times New Roman"/>
                      </a:endParaRP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7416">
                <a:tc>
                  <a:txBody>
                    <a:bodyPr/>
                    <a:lstStyle/>
                    <a:p>
                      <a:pPr marL="173038" indent="-173038">
                        <a:buFont typeface="Arial" pitchFamily="34" charset="0"/>
                        <a:buChar char="•"/>
                      </a:pPr>
                      <a:r>
                        <a:rPr lang="en-GB" sz="1600" b="1" kern="1200" dirty="0" smtClean="0">
                          <a:solidFill>
                            <a:schemeClr val="tx1"/>
                          </a:solidFill>
                          <a:latin typeface="+mn-lt"/>
                          <a:ea typeface="+mn-ea"/>
                          <a:cs typeface="+mn-cs"/>
                        </a:rPr>
                        <a:t>Improve lifestyle of mine workers </a:t>
                      </a:r>
                      <a:endParaRPr lang="en-ZA" sz="1600" kern="1200" dirty="0" smtClean="0">
                        <a:solidFill>
                          <a:schemeClr val="tx1"/>
                        </a:solidFill>
                        <a:latin typeface="+mn-lt"/>
                        <a:ea typeface="+mn-ea"/>
                        <a:cs typeface="+mn-cs"/>
                      </a:endParaRP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0710">
                <a:tc>
                  <a:txBody>
                    <a:bodyPr/>
                    <a:lstStyle/>
                    <a:p>
                      <a:pPr marL="173038" indent="-173038">
                        <a:buFont typeface="Arial" pitchFamily="34" charset="0"/>
                        <a:buChar char="•"/>
                      </a:pPr>
                      <a:r>
                        <a:rPr lang="en-GB" sz="1600" b="1" kern="1200" dirty="0" smtClean="0">
                          <a:solidFill>
                            <a:schemeClr val="tx1"/>
                          </a:solidFill>
                          <a:latin typeface="+mn-lt"/>
                          <a:ea typeface="+mn-ea"/>
                          <a:cs typeface="+mn-cs"/>
                        </a:rPr>
                        <a:t>Integrate and simplify compensation system</a:t>
                      </a:r>
                      <a:endParaRPr lang="en-ZA" sz="1600" kern="1200" dirty="0" smtClean="0">
                        <a:solidFill>
                          <a:schemeClr val="tx1"/>
                        </a:solidFill>
                        <a:latin typeface="+mn-lt"/>
                        <a:ea typeface="+mn-ea"/>
                        <a:cs typeface="+mn-cs"/>
                      </a:endParaRPr>
                    </a:p>
                  </a:txBody>
                  <a:tcPr marL="61258" marR="612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 name="Text Box 2"/>
          <p:cNvSpPr txBox="1">
            <a:spLocks noChangeArrowheads="1"/>
          </p:cNvSpPr>
          <p:nvPr/>
        </p:nvSpPr>
        <p:spPr bwMode="auto">
          <a:xfrm>
            <a:off x="0" y="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MHSC Initiatives- OHS Summit</a:t>
            </a:r>
            <a:endParaRPr lang="en-US" sz="3200" dirty="0">
              <a:solidFill>
                <a:schemeClr val="bg1"/>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sz="1800" b="0" i="0" dirty="0">
              <a:solidFill>
                <a:schemeClr val="tx1"/>
              </a:solidFill>
              <a:latin typeface="Arial" charset="0"/>
            </a:endParaRPr>
          </a:p>
        </p:txBody>
      </p:sp>
      <p:sp>
        <p:nvSpPr>
          <p:cNvPr id="17424" name="Slide Number Placeholder 4"/>
          <p:cNvSpPr txBox="1">
            <a:spLocks/>
          </p:cNvSpPr>
          <p:nvPr/>
        </p:nvSpPr>
        <p:spPr bwMode="auto">
          <a:xfrm>
            <a:off x="6818313" y="6435725"/>
            <a:ext cx="2185987" cy="476250"/>
          </a:xfrm>
          <a:prstGeom prst="rect">
            <a:avLst/>
          </a:prstGeom>
          <a:noFill/>
          <a:ln w="9525">
            <a:noFill/>
            <a:miter lim="800000"/>
            <a:headEnd/>
            <a:tailEnd/>
          </a:ln>
        </p:spPr>
        <p:txBody>
          <a:bodyPr/>
          <a:lstStyle/>
          <a:p>
            <a:pPr algn="r"/>
            <a:fld id="{FEB71C77-ECAC-4181-B47B-4B98DC15F790}" type="slidenum">
              <a:rPr lang="en-US" sz="1800">
                <a:solidFill>
                  <a:schemeClr val="tx1"/>
                </a:solidFill>
              </a:rPr>
              <a:pPr algn="r"/>
              <a:t>18</a:t>
            </a:fld>
            <a:endParaRPr lang="en-US" sz="1800" dirty="0">
              <a:solidFill>
                <a:schemeClr val="tx1"/>
              </a:solidFill>
            </a:endParaRPr>
          </a:p>
        </p:txBody>
      </p:sp>
      <p:sp>
        <p:nvSpPr>
          <p:cNvPr id="10" name="Text Box 2"/>
          <p:cNvSpPr txBox="1">
            <a:spLocks noChangeArrowheads="1"/>
          </p:cNvSpPr>
          <p:nvPr/>
        </p:nvSpPr>
        <p:spPr bwMode="auto">
          <a:xfrm>
            <a:off x="0" y="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MHSC Initiatives- HIV/AIDS &amp; TB Summit</a:t>
            </a:r>
            <a:endParaRPr lang="en-US" sz="3200" dirty="0">
              <a:solidFill>
                <a:schemeClr val="bg1"/>
              </a:solidFill>
              <a:latin typeface="+mn-lt"/>
            </a:endParaRPr>
          </a:p>
        </p:txBody>
      </p:sp>
      <p:pic>
        <p:nvPicPr>
          <p:cNvPr id="1026" name="Picture 2"/>
          <p:cNvPicPr>
            <a:picLocks noChangeAspect="1" noChangeArrowheads="1"/>
          </p:cNvPicPr>
          <p:nvPr/>
        </p:nvPicPr>
        <p:blipFill>
          <a:blip r:embed="rId3" cstate="print"/>
          <a:srcRect/>
          <a:stretch>
            <a:fillRect/>
          </a:stretch>
        </p:blipFill>
        <p:spPr bwMode="auto">
          <a:xfrm>
            <a:off x="3924300" y="1657350"/>
            <a:ext cx="5154613" cy="4651375"/>
          </a:xfrm>
          <a:prstGeom prst="rect">
            <a:avLst/>
          </a:prstGeom>
          <a:noFill/>
          <a:ln w="9525">
            <a:noFill/>
            <a:miter lim="800000"/>
            <a:headEnd/>
            <a:tailEnd/>
          </a:ln>
          <a:effectLst/>
        </p:spPr>
      </p:pic>
      <p:sp>
        <p:nvSpPr>
          <p:cNvPr id="8" name="Content Placeholder 5"/>
          <p:cNvSpPr txBox="1">
            <a:spLocks/>
          </p:cNvSpPr>
          <p:nvPr/>
        </p:nvSpPr>
        <p:spPr bwMode="auto">
          <a:xfrm>
            <a:off x="216094" y="789181"/>
            <a:ext cx="8623300" cy="5099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kumimoji="0" lang="en-GB" sz="2000" b="1" i="0" u="none" strike="noStrike" kern="0" cap="none" spc="0" normalizeH="0" baseline="0" noProof="0" dirty="0" smtClean="0">
                <a:ln>
                  <a:noFill/>
                </a:ln>
                <a:solidFill>
                  <a:schemeClr val="tx1"/>
                </a:solidFill>
                <a:effectLst/>
                <a:uLnTx/>
                <a:uFillTx/>
                <a:latin typeface="+mn-lt"/>
                <a:ea typeface="+mn-ea"/>
                <a:cs typeface="+mn-cs"/>
              </a:rPr>
              <a:t>At the Summit in November 2011, the principals</a:t>
            </a:r>
            <a:r>
              <a:rPr kumimoji="0" lang="en-GB" sz="2000" b="1" i="0" u="none" strike="noStrike" kern="0" cap="none" spc="0" normalizeH="0" noProof="0" dirty="0" smtClean="0">
                <a:ln>
                  <a:noFill/>
                </a:ln>
                <a:solidFill>
                  <a:schemeClr val="tx1"/>
                </a:solidFill>
                <a:effectLst/>
                <a:uLnTx/>
                <a:uFillTx/>
                <a:latin typeface="+mn-lt"/>
                <a:ea typeface="+mn-ea"/>
                <a:cs typeface="+mn-cs"/>
              </a:rPr>
              <a:t> agreed to work </a:t>
            </a:r>
            <a:r>
              <a:rPr lang="en-GB" sz="2000" i="0" kern="0" noProof="0" dirty="0" smtClean="0">
                <a:solidFill>
                  <a:schemeClr val="tx1"/>
                </a:solidFill>
                <a:latin typeface="+mn-lt"/>
                <a:cs typeface="+mn-cs"/>
              </a:rPr>
              <a:t>to the three pillars on HIV/AIDS, TB and Silicosis in the mining sector</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kumimoji="0" lang="en-GB" sz="2000" b="1" i="0" u="none" strike="noStrike" kern="0" cap="none" spc="0" normalizeH="0" baseline="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lang="en-GB" sz="2000" i="0" kern="0" noProof="0" dirty="0" smtClean="0">
                <a:solidFill>
                  <a:schemeClr val="tx1"/>
                </a:solidFill>
                <a:latin typeface="+mn-lt"/>
                <a:cs typeface="+mn-cs"/>
              </a:rPr>
              <a:t>PREVENTION</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lang="en-GB" sz="2000" i="0" kern="0" dirty="0" smtClean="0">
              <a:solidFill>
                <a:schemeClr val="tx1"/>
              </a:solidFill>
              <a:latin typeface="+mn-lt"/>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lang="en-GB" sz="2000" i="0" kern="0" dirty="0" smtClean="0">
                <a:solidFill>
                  <a:schemeClr val="tx1"/>
                </a:solidFill>
                <a:latin typeface="+mn-lt"/>
                <a:cs typeface="+mn-cs"/>
              </a:rPr>
              <a:t>TREATMENT, CARE AND </a:t>
            </a:r>
            <a:br>
              <a:rPr lang="en-GB" sz="2000" i="0" kern="0" dirty="0" smtClean="0">
                <a:solidFill>
                  <a:schemeClr val="tx1"/>
                </a:solidFill>
                <a:latin typeface="+mn-lt"/>
                <a:cs typeface="+mn-cs"/>
              </a:rPr>
            </a:br>
            <a:r>
              <a:rPr lang="en-GB" sz="2000" i="0" kern="0" dirty="0" smtClean="0">
                <a:solidFill>
                  <a:schemeClr val="tx1"/>
                </a:solidFill>
                <a:latin typeface="+mn-lt"/>
                <a:cs typeface="+mn-cs"/>
              </a:rPr>
              <a:t>SUPPORT</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lang="en-GB" sz="2000" i="0" kern="0" noProof="0" dirty="0" smtClean="0">
              <a:solidFill>
                <a:schemeClr val="tx1"/>
              </a:solidFill>
              <a:latin typeface="+mn-lt"/>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lang="en-GB" sz="2000" i="0" kern="0" dirty="0" smtClean="0">
                <a:solidFill>
                  <a:schemeClr val="tx1"/>
                </a:solidFill>
                <a:latin typeface="+mn-lt"/>
                <a:cs typeface="+mn-cs"/>
              </a:rPr>
              <a:t>RESEARCH, MONITORING</a:t>
            </a:r>
            <a:br>
              <a:rPr lang="en-GB" sz="2000" i="0" kern="0" dirty="0" smtClean="0">
                <a:solidFill>
                  <a:schemeClr val="tx1"/>
                </a:solidFill>
                <a:latin typeface="+mn-lt"/>
                <a:cs typeface="+mn-cs"/>
              </a:rPr>
            </a:br>
            <a:r>
              <a:rPr lang="en-GB" sz="2000" i="0" kern="0" dirty="0" smtClean="0">
                <a:solidFill>
                  <a:schemeClr val="tx1"/>
                </a:solidFill>
                <a:latin typeface="+mn-lt"/>
                <a:cs typeface="+mn-cs"/>
              </a:rPr>
              <a:t>&amp; SURVEILLANCE</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lang="en-GB" sz="2000" i="0" kern="0" noProof="0" dirty="0" smtClean="0">
              <a:solidFill>
                <a:schemeClr val="tx1"/>
              </a:solidFill>
              <a:latin typeface="+mn-lt"/>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lang="en-GB" sz="2000" i="0" kern="0" dirty="0" smtClean="0">
                <a:solidFill>
                  <a:schemeClr val="tx1"/>
                </a:solidFill>
                <a:latin typeface="+mn-lt"/>
                <a:cs typeface="+mn-cs"/>
              </a:rPr>
              <a:t>In total there are 22 areas</a:t>
            </a:r>
            <a:br>
              <a:rPr lang="en-GB" sz="2000" i="0" kern="0" dirty="0" smtClean="0">
                <a:solidFill>
                  <a:schemeClr val="tx1"/>
                </a:solidFill>
                <a:latin typeface="+mn-lt"/>
                <a:cs typeface="+mn-cs"/>
              </a:rPr>
            </a:br>
            <a:r>
              <a:rPr lang="en-GB" sz="2000" i="0" kern="0" dirty="0" smtClean="0">
                <a:solidFill>
                  <a:schemeClr val="tx1"/>
                </a:solidFill>
                <a:latin typeface="+mn-lt"/>
                <a:cs typeface="+mn-cs"/>
              </a:rPr>
              <a:t>focus.</a:t>
            </a:r>
            <a:endParaRPr lang="en-GB" sz="2000" i="0" kern="0" noProof="0" dirty="0" smtClean="0">
              <a:solidFill>
                <a:schemeClr val="tx1"/>
              </a:solidFill>
              <a:latin typeface="+mn-lt"/>
              <a:cs typeface="+mn-cs"/>
            </a:endParaRPr>
          </a:p>
        </p:txBody>
      </p:sp>
      <p:sp>
        <p:nvSpPr>
          <p:cNvPr id="9" name="Rectangle 8"/>
          <p:cNvSpPr/>
          <p:nvPr/>
        </p:nvSpPr>
        <p:spPr bwMode="auto">
          <a:xfrm>
            <a:off x="3962400" y="1640113"/>
            <a:ext cx="1582057" cy="47382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11" name="Rectangle 10"/>
          <p:cNvSpPr/>
          <p:nvPr/>
        </p:nvSpPr>
        <p:spPr bwMode="auto">
          <a:xfrm>
            <a:off x="5529943" y="1683657"/>
            <a:ext cx="1727199" cy="4673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12" name="Rectangle 11"/>
          <p:cNvSpPr/>
          <p:nvPr/>
        </p:nvSpPr>
        <p:spPr bwMode="auto">
          <a:xfrm>
            <a:off x="7257143" y="1654629"/>
            <a:ext cx="1810657" cy="47035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xit"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sz="1800" b="0" i="0" dirty="0">
              <a:solidFill>
                <a:schemeClr val="tx1"/>
              </a:solidFill>
              <a:latin typeface="Arial" charset="0"/>
            </a:endParaRPr>
          </a:p>
        </p:txBody>
      </p:sp>
      <p:sp>
        <p:nvSpPr>
          <p:cNvPr id="17424" name="Slide Number Placeholder 4"/>
          <p:cNvSpPr txBox="1">
            <a:spLocks/>
          </p:cNvSpPr>
          <p:nvPr/>
        </p:nvSpPr>
        <p:spPr bwMode="auto">
          <a:xfrm>
            <a:off x="6818313" y="6435725"/>
            <a:ext cx="2185987" cy="476250"/>
          </a:xfrm>
          <a:prstGeom prst="rect">
            <a:avLst/>
          </a:prstGeom>
          <a:noFill/>
          <a:ln w="9525">
            <a:noFill/>
            <a:miter lim="800000"/>
            <a:headEnd/>
            <a:tailEnd/>
          </a:ln>
        </p:spPr>
        <p:txBody>
          <a:bodyPr/>
          <a:lstStyle/>
          <a:p>
            <a:pPr algn="r"/>
            <a:fld id="{FEB71C77-ECAC-4181-B47B-4B98DC15F790}" type="slidenum">
              <a:rPr lang="en-US" sz="1800">
                <a:solidFill>
                  <a:schemeClr val="tx1"/>
                </a:solidFill>
              </a:rPr>
              <a:pPr algn="r"/>
              <a:t>19</a:t>
            </a:fld>
            <a:endParaRPr lang="en-US" sz="1800" dirty="0">
              <a:solidFill>
                <a:schemeClr val="tx1"/>
              </a:solidFill>
            </a:endParaRPr>
          </a:p>
        </p:txBody>
      </p:sp>
      <p:sp>
        <p:nvSpPr>
          <p:cNvPr id="10" name="Text Box 2"/>
          <p:cNvSpPr txBox="1">
            <a:spLocks noChangeArrowheads="1"/>
          </p:cNvSpPr>
          <p:nvPr/>
        </p:nvSpPr>
        <p:spPr bwMode="auto">
          <a:xfrm>
            <a:off x="0" y="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MHSC Initiatives- Culture Transformation</a:t>
            </a:r>
            <a:endParaRPr lang="en-US" sz="3200" dirty="0">
              <a:solidFill>
                <a:schemeClr val="bg1"/>
              </a:solidFill>
              <a:latin typeface="+mn-lt"/>
            </a:endParaRPr>
          </a:p>
        </p:txBody>
      </p:sp>
      <p:graphicFrame>
        <p:nvGraphicFramePr>
          <p:cNvPr id="5" name="Table 4"/>
          <p:cNvGraphicFramePr>
            <a:graphicFrameLocks noGrp="1"/>
          </p:cNvGraphicFramePr>
          <p:nvPr/>
        </p:nvGraphicFramePr>
        <p:xfrm>
          <a:off x="5181600" y="661584"/>
          <a:ext cx="3780065" cy="4621258"/>
        </p:xfrm>
        <a:graphic>
          <a:graphicData uri="http://schemas.openxmlformats.org/drawingml/2006/table">
            <a:tbl>
              <a:tblPr/>
              <a:tblGrid>
                <a:gridCol w="624678"/>
                <a:gridCol w="3155387"/>
              </a:tblGrid>
              <a:tr h="94512">
                <a:tc gridSpan="2">
                  <a:txBody>
                    <a:bodyPr/>
                    <a:lstStyle/>
                    <a:p>
                      <a:pPr algn="ctr">
                        <a:lnSpc>
                          <a:spcPct val="150000"/>
                        </a:lnSpc>
                        <a:spcAft>
                          <a:spcPts val="0"/>
                        </a:spcAft>
                      </a:pPr>
                      <a:r>
                        <a:rPr lang="en-ZA" sz="1200" b="1" cap="all" dirty="0">
                          <a:solidFill>
                            <a:srgbClr val="000000"/>
                          </a:solidFill>
                          <a:latin typeface="Arial"/>
                          <a:ea typeface="Times New Roman"/>
                          <a:cs typeface="Times New Roman"/>
                        </a:rPr>
                        <a:t>PILLAR</a:t>
                      </a:r>
                      <a:endParaRPr lang="en-ZA" sz="1200" dirty="0">
                        <a:solidFill>
                          <a:srgbClr val="000000"/>
                        </a:solidFill>
                        <a:latin typeface="Arial"/>
                        <a:ea typeface="Calibri"/>
                        <a:cs typeface="Times New Roman"/>
                      </a:endParaRPr>
                    </a:p>
                  </a:txBody>
                  <a:tcPr marL="28353" marR="283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ZA"/>
                    </a:p>
                  </a:txBody>
                  <a:tcPr/>
                </a:tc>
              </a:tr>
              <a:tr h="378046">
                <a:tc>
                  <a:txBody>
                    <a:bodyPr/>
                    <a:lstStyle/>
                    <a:p>
                      <a:pPr algn="l">
                        <a:lnSpc>
                          <a:spcPct val="150000"/>
                        </a:lnSpc>
                        <a:spcAft>
                          <a:spcPts val="0"/>
                        </a:spcAft>
                      </a:pPr>
                      <a:r>
                        <a:rPr lang="en-ZA" sz="1100" b="1" cap="all" dirty="0">
                          <a:solidFill>
                            <a:srgbClr val="000000"/>
                          </a:solidFill>
                          <a:latin typeface="Arial"/>
                          <a:ea typeface="Times New Roman"/>
                          <a:cs typeface="Times New Roman"/>
                        </a:rPr>
                        <a:t>1</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rgbClr val="000000"/>
                          </a:solidFill>
                          <a:latin typeface="Arial"/>
                          <a:ea typeface="Times New Roman"/>
                          <a:cs typeface="Times New Roman"/>
                        </a:rPr>
                        <a:t>Integrated mining activities</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72558">
                <a:tc>
                  <a:txBody>
                    <a:bodyPr/>
                    <a:lstStyle/>
                    <a:p>
                      <a:pPr algn="l">
                        <a:lnSpc>
                          <a:spcPct val="150000"/>
                        </a:lnSpc>
                        <a:spcAft>
                          <a:spcPts val="0"/>
                        </a:spcAft>
                      </a:pPr>
                      <a:r>
                        <a:rPr lang="en-ZA" sz="1100" b="1" cap="all" dirty="0">
                          <a:solidFill>
                            <a:srgbClr val="FF0000"/>
                          </a:solidFill>
                          <a:latin typeface="Arial"/>
                          <a:ea typeface="Times New Roman"/>
                          <a:cs typeface="Times New Roman"/>
                        </a:rPr>
                        <a:t>2</a:t>
                      </a:r>
                      <a:endParaRPr lang="en-ZA" sz="1100" dirty="0">
                        <a:solidFill>
                          <a:srgbClr val="FF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50000"/>
                        </a:lnSpc>
                        <a:spcAft>
                          <a:spcPts val="0"/>
                        </a:spcAft>
                      </a:pPr>
                      <a:r>
                        <a:rPr lang="en-ZA" sz="1100" b="1" cap="all" dirty="0">
                          <a:solidFill>
                            <a:srgbClr val="FF0000"/>
                          </a:solidFill>
                          <a:latin typeface="Arial"/>
                          <a:ea typeface="Times New Roman"/>
                          <a:cs typeface="Times New Roman"/>
                        </a:rPr>
                        <a:t>Risk management</a:t>
                      </a:r>
                      <a:r>
                        <a:rPr lang="en-ZA" sz="1100" b="1" cap="all" dirty="0">
                          <a:solidFill>
                            <a:srgbClr val="000000"/>
                          </a:solidFill>
                          <a:latin typeface="Arial"/>
                          <a:ea typeface="Times New Roman"/>
                          <a:cs typeface="Times New Roman"/>
                        </a:rPr>
                        <a:t>*</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47092">
                <a:tc>
                  <a:txBody>
                    <a:bodyPr/>
                    <a:lstStyle/>
                    <a:p>
                      <a:pPr algn="l">
                        <a:lnSpc>
                          <a:spcPct val="150000"/>
                        </a:lnSpc>
                        <a:spcAft>
                          <a:spcPts val="0"/>
                        </a:spcAft>
                      </a:pPr>
                      <a:r>
                        <a:rPr lang="en-ZA" sz="1100" b="1" cap="all" dirty="0">
                          <a:solidFill>
                            <a:srgbClr val="000000"/>
                          </a:solidFill>
                          <a:latin typeface="Arial"/>
                          <a:ea typeface="Times New Roman"/>
                          <a:cs typeface="Times New Roman"/>
                        </a:rPr>
                        <a:t>3</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rgbClr val="000000"/>
                          </a:solidFill>
                          <a:latin typeface="Arial"/>
                          <a:ea typeface="Times New Roman"/>
                          <a:cs typeface="Times New Roman"/>
                        </a:rPr>
                        <a:t>Technology</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dirty="0">
                          <a:solidFill>
                            <a:srgbClr val="FF0000"/>
                          </a:solidFill>
                          <a:latin typeface="Arial"/>
                          <a:ea typeface="Times New Roman"/>
                          <a:cs typeface="Times New Roman"/>
                        </a:rPr>
                        <a:t>4</a:t>
                      </a:r>
                      <a:endParaRPr lang="en-ZA" sz="1100" dirty="0">
                        <a:solidFill>
                          <a:srgbClr val="FF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50000"/>
                        </a:lnSpc>
                        <a:spcAft>
                          <a:spcPts val="0"/>
                        </a:spcAft>
                      </a:pPr>
                      <a:r>
                        <a:rPr lang="en-ZA" sz="1100" b="1" cap="all" dirty="0" err="1">
                          <a:solidFill>
                            <a:srgbClr val="FF0000"/>
                          </a:solidFill>
                          <a:latin typeface="Arial"/>
                          <a:ea typeface="Times New Roman"/>
                          <a:cs typeface="Times New Roman"/>
                        </a:rPr>
                        <a:t>LEaDING</a:t>
                      </a:r>
                      <a:r>
                        <a:rPr lang="en-ZA" sz="1100" b="1" cap="all" dirty="0">
                          <a:solidFill>
                            <a:srgbClr val="FF0000"/>
                          </a:solidFill>
                          <a:latin typeface="Arial"/>
                          <a:ea typeface="Times New Roman"/>
                          <a:cs typeface="Times New Roman"/>
                        </a:rPr>
                        <a:t> practice*</a:t>
                      </a:r>
                      <a:endParaRPr lang="en-ZA" sz="1100" dirty="0">
                        <a:solidFill>
                          <a:srgbClr val="FF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78046">
                <a:tc>
                  <a:txBody>
                    <a:bodyPr/>
                    <a:lstStyle/>
                    <a:p>
                      <a:pPr algn="l">
                        <a:lnSpc>
                          <a:spcPct val="150000"/>
                        </a:lnSpc>
                        <a:spcAft>
                          <a:spcPts val="0"/>
                        </a:spcAft>
                      </a:pPr>
                      <a:r>
                        <a:rPr lang="en-ZA" sz="1100" b="1" cap="all" dirty="0">
                          <a:solidFill>
                            <a:srgbClr val="FF0000"/>
                          </a:solidFill>
                          <a:latin typeface="Arial"/>
                          <a:ea typeface="Times New Roman"/>
                          <a:cs typeface="Times New Roman"/>
                        </a:rPr>
                        <a:t>5</a:t>
                      </a:r>
                      <a:endParaRPr lang="en-ZA" sz="1100" dirty="0">
                        <a:solidFill>
                          <a:srgbClr val="FF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50000"/>
                        </a:lnSpc>
                        <a:spcAft>
                          <a:spcPts val="0"/>
                        </a:spcAft>
                      </a:pPr>
                      <a:r>
                        <a:rPr lang="en-ZA" sz="1100" b="1" cap="all" dirty="0">
                          <a:solidFill>
                            <a:srgbClr val="FF0000"/>
                          </a:solidFill>
                          <a:latin typeface="Arial"/>
                          <a:ea typeface="Times New Roman"/>
                          <a:cs typeface="Times New Roman"/>
                        </a:rPr>
                        <a:t>Elimination of DISCRIMINATION*</a:t>
                      </a:r>
                      <a:endParaRPr lang="en-ZA" sz="1100" dirty="0">
                        <a:solidFill>
                          <a:srgbClr val="FF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78046">
                <a:tc>
                  <a:txBody>
                    <a:bodyPr/>
                    <a:lstStyle/>
                    <a:p>
                      <a:pPr algn="l">
                        <a:lnSpc>
                          <a:spcPct val="150000"/>
                        </a:lnSpc>
                        <a:spcAft>
                          <a:spcPts val="0"/>
                        </a:spcAft>
                      </a:pPr>
                      <a:r>
                        <a:rPr lang="en-ZA" sz="1100" b="1" cap="all">
                          <a:solidFill>
                            <a:srgbClr val="FF0000"/>
                          </a:solidFill>
                          <a:latin typeface="Arial"/>
                          <a:ea typeface="Times New Roman"/>
                          <a:cs typeface="Times New Roman"/>
                        </a:rPr>
                        <a:t>6</a:t>
                      </a:r>
                      <a:endParaRPr lang="en-ZA" sz="1100">
                        <a:solidFill>
                          <a:srgbClr val="FF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50000"/>
                        </a:lnSpc>
                        <a:spcAft>
                          <a:spcPts val="0"/>
                        </a:spcAft>
                      </a:pPr>
                      <a:r>
                        <a:rPr lang="en-ZA" sz="1100" b="1" cap="all" dirty="0">
                          <a:solidFill>
                            <a:srgbClr val="FF0000"/>
                          </a:solidFill>
                          <a:latin typeface="Arial"/>
                          <a:ea typeface="Times New Roman"/>
                          <a:cs typeface="Times New Roman"/>
                        </a:rPr>
                        <a:t>Bonuses and Performance Incentives*</a:t>
                      </a:r>
                      <a:endParaRPr lang="en-ZA" sz="1100" dirty="0">
                        <a:solidFill>
                          <a:srgbClr val="FF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78046">
                <a:tc>
                  <a:txBody>
                    <a:bodyPr/>
                    <a:lstStyle/>
                    <a:p>
                      <a:pPr algn="l">
                        <a:lnSpc>
                          <a:spcPct val="150000"/>
                        </a:lnSpc>
                        <a:spcAft>
                          <a:spcPts val="0"/>
                        </a:spcAft>
                      </a:pPr>
                      <a:r>
                        <a:rPr lang="en-ZA" sz="1100" b="1" cap="all" dirty="0">
                          <a:solidFill>
                            <a:srgbClr val="000000"/>
                          </a:solidFill>
                          <a:latin typeface="Arial"/>
                          <a:ea typeface="Times New Roman"/>
                          <a:cs typeface="Times New Roman"/>
                        </a:rPr>
                        <a:t>7</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err="1">
                          <a:solidFill>
                            <a:srgbClr val="000000"/>
                          </a:solidFill>
                          <a:latin typeface="Arial"/>
                          <a:ea typeface="Times New Roman"/>
                          <a:cs typeface="Times New Roman"/>
                        </a:rPr>
                        <a:t>Tripartism</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a:solidFill>
                            <a:srgbClr val="000000"/>
                          </a:solidFill>
                          <a:latin typeface="Arial"/>
                          <a:ea typeface="Times New Roman"/>
                          <a:cs typeface="Times New Roman"/>
                        </a:rPr>
                        <a:t>8</a:t>
                      </a:r>
                      <a:endParaRPr lang="en-ZA" sz="110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rgbClr val="000000"/>
                          </a:solidFill>
                          <a:latin typeface="Arial"/>
                          <a:ea typeface="Times New Roman"/>
                          <a:cs typeface="Times New Roman"/>
                        </a:rPr>
                        <a:t>Regulatory framework</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a:solidFill>
                            <a:srgbClr val="000000"/>
                          </a:solidFill>
                          <a:latin typeface="Arial"/>
                          <a:ea typeface="Times New Roman"/>
                          <a:cs typeface="Times New Roman"/>
                        </a:rPr>
                        <a:t>9</a:t>
                      </a:r>
                      <a:endParaRPr lang="en-ZA" sz="110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rgbClr val="000000"/>
                          </a:solidFill>
                          <a:latin typeface="Arial"/>
                          <a:ea typeface="Times New Roman"/>
                          <a:cs typeface="Times New Roman"/>
                        </a:rPr>
                        <a:t>Inspectorate</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dirty="0">
                          <a:solidFill>
                            <a:srgbClr val="000000"/>
                          </a:solidFill>
                          <a:latin typeface="Arial"/>
                          <a:ea typeface="Times New Roman"/>
                          <a:cs typeface="Times New Roman"/>
                        </a:rPr>
                        <a:t>10</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rgbClr val="000000"/>
                          </a:solidFill>
                          <a:latin typeface="Arial"/>
                          <a:ea typeface="Times New Roman"/>
                          <a:cs typeface="Times New Roman"/>
                        </a:rPr>
                        <a:t>Data</a:t>
                      </a:r>
                      <a:endParaRPr lang="en-ZA" sz="1100" dirty="0">
                        <a:solidFill>
                          <a:srgbClr val="00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a:solidFill>
                            <a:srgbClr val="FF0000"/>
                          </a:solidFill>
                          <a:latin typeface="Arial"/>
                          <a:ea typeface="Times New Roman"/>
                          <a:cs typeface="Times New Roman"/>
                        </a:rPr>
                        <a:t>11</a:t>
                      </a:r>
                      <a:endParaRPr lang="en-ZA" sz="1100">
                        <a:solidFill>
                          <a:srgbClr val="FF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a:lnSpc>
                          <a:spcPct val="150000"/>
                        </a:lnSpc>
                        <a:spcAft>
                          <a:spcPts val="0"/>
                        </a:spcAft>
                      </a:pPr>
                      <a:r>
                        <a:rPr lang="en-ZA" sz="1100" b="1" cap="all" dirty="0">
                          <a:solidFill>
                            <a:srgbClr val="FF0000"/>
                          </a:solidFill>
                          <a:latin typeface="Arial"/>
                          <a:ea typeface="Times New Roman"/>
                          <a:cs typeface="Times New Roman"/>
                        </a:rPr>
                        <a:t>Leadership*</a:t>
                      </a:r>
                      <a:endParaRPr lang="en-ZA" sz="1100" dirty="0">
                        <a:solidFill>
                          <a:srgbClr val="FF0000"/>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graphicFrame>
        <p:nvGraphicFramePr>
          <p:cNvPr id="9" name="Table 8"/>
          <p:cNvGraphicFramePr>
            <a:graphicFrameLocks noGrp="1"/>
          </p:cNvGraphicFramePr>
          <p:nvPr/>
        </p:nvGraphicFramePr>
        <p:xfrm>
          <a:off x="5188855" y="668847"/>
          <a:ext cx="3780065" cy="4604302"/>
        </p:xfrm>
        <a:graphic>
          <a:graphicData uri="http://schemas.openxmlformats.org/drawingml/2006/table">
            <a:tbl>
              <a:tblPr/>
              <a:tblGrid>
                <a:gridCol w="624678"/>
                <a:gridCol w="3155387"/>
              </a:tblGrid>
              <a:tr h="94512">
                <a:tc gridSpan="2">
                  <a:txBody>
                    <a:bodyPr/>
                    <a:lstStyle/>
                    <a:p>
                      <a:pPr algn="ctr">
                        <a:lnSpc>
                          <a:spcPct val="150000"/>
                        </a:lnSpc>
                        <a:spcAft>
                          <a:spcPts val="0"/>
                        </a:spcAft>
                      </a:pPr>
                      <a:r>
                        <a:rPr lang="en-ZA" sz="1200" b="1" cap="all" dirty="0">
                          <a:solidFill>
                            <a:schemeClr val="tx1"/>
                          </a:solidFill>
                          <a:latin typeface="Arial"/>
                          <a:ea typeface="Times New Roman"/>
                          <a:cs typeface="Times New Roman"/>
                        </a:rPr>
                        <a:t>PILLAR</a:t>
                      </a:r>
                      <a:endParaRPr lang="en-ZA" sz="1200" dirty="0">
                        <a:solidFill>
                          <a:schemeClr val="tx1"/>
                        </a:solidFill>
                        <a:latin typeface="Arial"/>
                        <a:ea typeface="Calibri"/>
                        <a:cs typeface="Times New Roman"/>
                      </a:endParaRPr>
                    </a:p>
                  </a:txBody>
                  <a:tcPr marL="28353" marR="283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ZA"/>
                    </a:p>
                  </a:txBody>
                  <a:tcPr/>
                </a:tc>
              </a:tr>
              <a:tr h="378046">
                <a:tc>
                  <a:txBody>
                    <a:bodyPr/>
                    <a:lstStyle/>
                    <a:p>
                      <a:pPr algn="l">
                        <a:lnSpc>
                          <a:spcPct val="150000"/>
                        </a:lnSpc>
                        <a:spcAft>
                          <a:spcPts val="0"/>
                        </a:spcAft>
                      </a:pPr>
                      <a:r>
                        <a:rPr lang="en-ZA" sz="1100" b="1" cap="all" dirty="0">
                          <a:solidFill>
                            <a:schemeClr val="tx1"/>
                          </a:solidFill>
                          <a:latin typeface="Arial"/>
                          <a:ea typeface="Times New Roman"/>
                          <a:cs typeface="Times New Roman"/>
                        </a:rPr>
                        <a:t>1</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chemeClr val="tx1"/>
                          </a:solidFill>
                          <a:latin typeface="Arial"/>
                          <a:ea typeface="Times New Roman"/>
                          <a:cs typeface="Times New Roman"/>
                        </a:rPr>
                        <a:t>Integrated mining activities</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72558">
                <a:tc>
                  <a:txBody>
                    <a:bodyPr/>
                    <a:lstStyle/>
                    <a:p>
                      <a:pPr algn="l">
                        <a:lnSpc>
                          <a:spcPct val="150000"/>
                        </a:lnSpc>
                        <a:spcAft>
                          <a:spcPts val="0"/>
                        </a:spcAft>
                      </a:pPr>
                      <a:r>
                        <a:rPr lang="en-ZA" sz="1100" b="1" cap="all" dirty="0">
                          <a:solidFill>
                            <a:schemeClr val="tx1"/>
                          </a:solidFill>
                          <a:latin typeface="Arial"/>
                          <a:ea typeface="Times New Roman"/>
                          <a:cs typeface="Times New Roman"/>
                        </a:rPr>
                        <a:t>2</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chemeClr val="tx1"/>
                          </a:solidFill>
                          <a:latin typeface="Arial"/>
                          <a:ea typeface="Times New Roman"/>
                          <a:cs typeface="Times New Roman"/>
                        </a:rPr>
                        <a:t>Risk management*</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30136">
                <a:tc>
                  <a:txBody>
                    <a:bodyPr/>
                    <a:lstStyle/>
                    <a:p>
                      <a:pPr algn="l">
                        <a:lnSpc>
                          <a:spcPct val="150000"/>
                        </a:lnSpc>
                        <a:spcAft>
                          <a:spcPts val="0"/>
                        </a:spcAft>
                      </a:pPr>
                      <a:r>
                        <a:rPr lang="en-ZA" sz="1100" b="1" cap="all" dirty="0">
                          <a:solidFill>
                            <a:schemeClr val="tx1"/>
                          </a:solidFill>
                          <a:latin typeface="Arial"/>
                          <a:ea typeface="Times New Roman"/>
                          <a:cs typeface="Times New Roman"/>
                        </a:rPr>
                        <a:t>3</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chemeClr val="tx1"/>
                          </a:solidFill>
                          <a:latin typeface="Arial"/>
                          <a:ea typeface="Times New Roman"/>
                          <a:cs typeface="Times New Roman"/>
                        </a:rPr>
                        <a:t>Technology</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dirty="0">
                          <a:solidFill>
                            <a:schemeClr val="tx1"/>
                          </a:solidFill>
                          <a:latin typeface="Arial"/>
                          <a:ea typeface="Times New Roman"/>
                          <a:cs typeface="Times New Roman"/>
                        </a:rPr>
                        <a:t>4</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err="1">
                          <a:solidFill>
                            <a:schemeClr val="tx1"/>
                          </a:solidFill>
                          <a:latin typeface="Arial"/>
                          <a:ea typeface="Times New Roman"/>
                          <a:cs typeface="Times New Roman"/>
                        </a:rPr>
                        <a:t>LEaDING</a:t>
                      </a:r>
                      <a:r>
                        <a:rPr lang="en-ZA" sz="1100" b="1" cap="all" dirty="0">
                          <a:solidFill>
                            <a:schemeClr val="tx1"/>
                          </a:solidFill>
                          <a:latin typeface="Arial"/>
                          <a:ea typeface="Times New Roman"/>
                          <a:cs typeface="Times New Roman"/>
                        </a:rPr>
                        <a:t> practice*</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dirty="0">
                          <a:solidFill>
                            <a:schemeClr val="tx1"/>
                          </a:solidFill>
                          <a:latin typeface="Arial"/>
                          <a:ea typeface="Times New Roman"/>
                          <a:cs typeface="Times New Roman"/>
                        </a:rPr>
                        <a:t>5</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chemeClr val="tx1"/>
                          </a:solidFill>
                          <a:latin typeface="Arial"/>
                          <a:ea typeface="Times New Roman"/>
                          <a:cs typeface="Times New Roman"/>
                        </a:rPr>
                        <a:t>Elimination of DISCRIMINATION*</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a:solidFill>
                            <a:schemeClr val="tx1"/>
                          </a:solidFill>
                          <a:latin typeface="Arial"/>
                          <a:ea typeface="Times New Roman"/>
                          <a:cs typeface="Times New Roman"/>
                        </a:rPr>
                        <a:t>6</a:t>
                      </a:r>
                      <a:endParaRPr lang="en-ZA" sz="110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chemeClr val="tx1"/>
                          </a:solidFill>
                          <a:latin typeface="Arial"/>
                          <a:ea typeface="Times New Roman"/>
                          <a:cs typeface="Times New Roman"/>
                        </a:rPr>
                        <a:t>Bonuses and Performance Incentives*</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a:solidFill>
                            <a:schemeClr val="tx1"/>
                          </a:solidFill>
                          <a:latin typeface="Arial"/>
                          <a:ea typeface="Times New Roman"/>
                          <a:cs typeface="Times New Roman"/>
                        </a:rPr>
                        <a:t>7</a:t>
                      </a:r>
                      <a:endParaRPr lang="en-ZA" sz="110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err="1">
                          <a:solidFill>
                            <a:schemeClr val="tx1"/>
                          </a:solidFill>
                          <a:latin typeface="Arial"/>
                          <a:ea typeface="Times New Roman"/>
                          <a:cs typeface="Times New Roman"/>
                        </a:rPr>
                        <a:t>Tripartism</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a:solidFill>
                            <a:schemeClr val="tx1"/>
                          </a:solidFill>
                          <a:latin typeface="Arial"/>
                          <a:ea typeface="Times New Roman"/>
                          <a:cs typeface="Times New Roman"/>
                        </a:rPr>
                        <a:t>8</a:t>
                      </a:r>
                      <a:endParaRPr lang="en-ZA" sz="110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chemeClr val="tx1"/>
                          </a:solidFill>
                          <a:latin typeface="Arial"/>
                          <a:ea typeface="Times New Roman"/>
                          <a:cs typeface="Times New Roman"/>
                        </a:rPr>
                        <a:t>Regulatory framework</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a:solidFill>
                            <a:schemeClr val="tx1"/>
                          </a:solidFill>
                          <a:latin typeface="Arial"/>
                          <a:ea typeface="Times New Roman"/>
                          <a:cs typeface="Times New Roman"/>
                        </a:rPr>
                        <a:t>9</a:t>
                      </a:r>
                      <a:endParaRPr lang="en-ZA" sz="110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a:solidFill>
                            <a:schemeClr val="tx1"/>
                          </a:solidFill>
                          <a:latin typeface="Arial"/>
                          <a:ea typeface="Times New Roman"/>
                          <a:cs typeface="Times New Roman"/>
                        </a:rPr>
                        <a:t>Inspectorate</a:t>
                      </a:r>
                      <a:endParaRPr lang="en-ZA" sz="110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a:solidFill>
                            <a:schemeClr val="tx1"/>
                          </a:solidFill>
                          <a:latin typeface="Arial"/>
                          <a:ea typeface="Times New Roman"/>
                          <a:cs typeface="Times New Roman"/>
                        </a:rPr>
                        <a:t>10</a:t>
                      </a:r>
                      <a:endParaRPr lang="en-ZA" sz="110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chemeClr val="tx1"/>
                          </a:solidFill>
                          <a:latin typeface="Arial"/>
                          <a:ea typeface="Times New Roman"/>
                          <a:cs typeface="Times New Roman"/>
                        </a:rPr>
                        <a:t>Data</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78046">
                <a:tc>
                  <a:txBody>
                    <a:bodyPr/>
                    <a:lstStyle/>
                    <a:p>
                      <a:pPr algn="l">
                        <a:lnSpc>
                          <a:spcPct val="150000"/>
                        </a:lnSpc>
                        <a:spcAft>
                          <a:spcPts val="0"/>
                        </a:spcAft>
                      </a:pPr>
                      <a:r>
                        <a:rPr lang="en-ZA" sz="1100" b="1" cap="all">
                          <a:solidFill>
                            <a:schemeClr val="tx1"/>
                          </a:solidFill>
                          <a:latin typeface="Arial"/>
                          <a:ea typeface="Times New Roman"/>
                          <a:cs typeface="Times New Roman"/>
                        </a:rPr>
                        <a:t>11</a:t>
                      </a:r>
                      <a:endParaRPr lang="en-ZA" sz="110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50000"/>
                        </a:lnSpc>
                        <a:spcAft>
                          <a:spcPts val="0"/>
                        </a:spcAft>
                      </a:pPr>
                      <a:r>
                        <a:rPr lang="en-ZA" sz="1100" b="1" cap="all" dirty="0">
                          <a:solidFill>
                            <a:schemeClr val="tx1"/>
                          </a:solidFill>
                          <a:latin typeface="Arial"/>
                          <a:ea typeface="Times New Roman"/>
                          <a:cs typeface="Times New Roman"/>
                        </a:rPr>
                        <a:t>Leadership*</a:t>
                      </a:r>
                      <a:endParaRPr lang="en-ZA" sz="1100" dirty="0">
                        <a:solidFill>
                          <a:schemeClr val="tx1"/>
                        </a:solidFill>
                        <a:latin typeface="Arial"/>
                        <a:ea typeface="Calibri"/>
                        <a:cs typeface="Times New Roman"/>
                      </a:endParaRPr>
                    </a:p>
                  </a:txBody>
                  <a:tcPr marL="28353" marR="283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11" name="Content Placeholder 5"/>
          <p:cNvSpPr txBox="1">
            <a:spLocks/>
          </p:cNvSpPr>
          <p:nvPr/>
        </p:nvSpPr>
        <p:spPr bwMode="auto">
          <a:xfrm>
            <a:off x="216094" y="789181"/>
            <a:ext cx="4994535" cy="55825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kumimoji="0" lang="en-GB" sz="2000" b="1" i="0" u="none" strike="noStrike" kern="0" cap="none" spc="0" normalizeH="0" baseline="0" noProof="0" dirty="0" smtClean="0">
                <a:ln>
                  <a:noFill/>
                </a:ln>
                <a:solidFill>
                  <a:schemeClr val="tx1"/>
                </a:solidFill>
                <a:effectLst/>
                <a:uLnTx/>
                <a:uFillTx/>
                <a:latin typeface="+mn-lt"/>
                <a:ea typeface="+mn-ea"/>
                <a:cs typeface="+mn-cs"/>
              </a:rPr>
              <a:t>At the Summit in November 2011, the principals</a:t>
            </a:r>
            <a:r>
              <a:rPr kumimoji="0" lang="en-GB" sz="2000" b="1" i="0" u="none" strike="noStrike" kern="0" cap="none" spc="0" normalizeH="0" noProof="0" dirty="0" smtClean="0">
                <a:ln>
                  <a:noFill/>
                </a:ln>
                <a:solidFill>
                  <a:schemeClr val="tx1"/>
                </a:solidFill>
                <a:effectLst/>
                <a:uLnTx/>
                <a:uFillTx/>
                <a:latin typeface="+mn-lt"/>
                <a:ea typeface="+mn-ea"/>
                <a:cs typeface="+mn-cs"/>
              </a:rPr>
              <a:t> </a:t>
            </a:r>
            <a:r>
              <a:rPr lang="en-GB" sz="2000" i="0" kern="0" dirty="0" smtClean="0">
                <a:solidFill>
                  <a:schemeClr val="tx1"/>
                </a:solidFill>
                <a:latin typeface="+mn-lt"/>
                <a:cs typeface="+mn-cs"/>
              </a:rPr>
              <a:t>launched the </a:t>
            </a:r>
            <a:r>
              <a:rPr kumimoji="0" lang="en-GB" sz="2000" b="1" i="0" u="none" strike="noStrike" kern="0" cap="none" spc="0" normalizeH="0" noProof="0" dirty="0" smtClean="0">
                <a:ln>
                  <a:noFill/>
                </a:ln>
                <a:solidFill>
                  <a:schemeClr val="tx1"/>
                </a:solidFill>
                <a:effectLst/>
                <a:uLnTx/>
                <a:uFillTx/>
                <a:latin typeface="+mn-lt"/>
                <a:ea typeface="+mn-ea"/>
                <a:cs typeface="+mn-cs"/>
              </a:rPr>
              <a:t>Culture Transformation Framework</a:t>
            </a:r>
            <a:endParaRPr lang="en-GB" sz="2000" i="0" kern="0" noProof="0" dirty="0" smtClean="0">
              <a:solidFill>
                <a:schemeClr val="tx1"/>
              </a:solidFill>
              <a:latin typeface="+mn-lt"/>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kumimoji="0" lang="en-GB" sz="2000" b="1" i="0" u="none" strike="noStrike" kern="0" cap="none" spc="0" normalizeH="0" baseline="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lang="en-GB" sz="2000" i="0" kern="0" noProof="0" dirty="0" smtClean="0">
                <a:solidFill>
                  <a:schemeClr val="tx1"/>
                </a:solidFill>
                <a:latin typeface="+mn-lt"/>
                <a:cs typeface="+mn-cs"/>
              </a:rPr>
              <a:t>11 pillars were identified</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lang="en-GB" sz="2000" i="0" kern="0" dirty="0" smtClean="0">
              <a:solidFill>
                <a:schemeClr val="tx1"/>
              </a:solidFill>
              <a:latin typeface="+mn-lt"/>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lang="en-GB" sz="2000" i="0" kern="0" noProof="0" dirty="0" smtClean="0">
                <a:solidFill>
                  <a:schemeClr val="tx1"/>
                </a:solidFill>
                <a:latin typeface="+mn-lt"/>
                <a:cs typeface="+mn-cs"/>
              </a:rPr>
              <a:t>Each focussing on various aspects that would improve the attitude</a:t>
            </a:r>
            <a:r>
              <a:rPr lang="en-GB" sz="2000" i="0" kern="0" dirty="0" smtClean="0">
                <a:solidFill>
                  <a:schemeClr val="tx1"/>
                </a:solidFill>
                <a:latin typeface="+mn-lt"/>
                <a:cs typeface="+mn-cs"/>
              </a:rPr>
              <a:t> and approach to OHS in the sector.</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lang="en-GB" sz="2000" i="0" kern="0" dirty="0" smtClean="0">
              <a:solidFill>
                <a:schemeClr val="tx1"/>
              </a:solidFill>
              <a:latin typeface="+mn-lt"/>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lang="en-GB" sz="2000" i="0" kern="0" dirty="0" smtClean="0">
                <a:solidFill>
                  <a:schemeClr val="tx1"/>
                </a:solidFill>
                <a:latin typeface="+mn-lt"/>
                <a:cs typeface="+mn-cs"/>
              </a:rPr>
              <a:t>Stakeholder prioritised 5 of the pillars.</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lang="en-GB" sz="2000" i="0" kern="0" noProof="0" dirty="0" smtClean="0">
              <a:solidFill>
                <a:schemeClr val="tx1"/>
              </a:solidFill>
              <a:latin typeface="+mn-lt"/>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r>
              <a:rPr lang="en-GB" sz="2000" i="0" kern="0" dirty="0" smtClean="0">
                <a:solidFill>
                  <a:schemeClr val="tx1"/>
                </a:solidFill>
                <a:latin typeface="+mn-lt"/>
                <a:cs typeface="+mn-cs"/>
              </a:rPr>
              <a:t>Focus is on promotion and implementation of the CTF</a:t>
            </a: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lang="en-GB" sz="2000" i="0" kern="0" noProof="0" dirty="0" smtClean="0">
              <a:solidFill>
                <a:schemeClr val="tx1"/>
              </a:solidFill>
              <a:latin typeface="+mn-lt"/>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lang="en-GB" sz="2000" i="0" kern="0" noProof="0" dirty="0" smtClean="0">
              <a:solidFill>
                <a:schemeClr val="tx1"/>
              </a:solidFill>
              <a:latin typeface="+mn-lt"/>
              <a:cs typeface="+mn-cs"/>
            </a:endParaRPr>
          </a:p>
          <a:p>
            <a:pPr marL="342900" marR="0" lvl="0" indent="-342900" algn="l" defTabSz="914400" rtl="0" eaLnBrk="0" fontAlgn="base" latinLnBrk="0" hangingPunct="0">
              <a:lnSpc>
                <a:spcPct val="100000"/>
              </a:lnSpc>
              <a:spcBef>
                <a:spcPct val="20000"/>
              </a:spcBef>
              <a:spcAft>
                <a:spcPct val="0"/>
              </a:spcAft>
              <a:buClr>
                <a:schemeClr val="tx1"/>
              </a:buClr>
              <a:buSzPts val="2000"/>
              <a:buFontTx/>
              <a:buChar char="•"/>
              <a:tabLst/>
              <a:defRPr/>
            </a:pPr>
            <a:endParaRPr lang="en-GB" sz="2000" i="0" kern="0" noProof="0" dirty="0" smtClean="0">
              <a:solidFill>
                <a:schemeClr val="tx1"/>
              </a:solidFill>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6" end="6"/>
                                            </p:txEl>
                                          </p:spTgt>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4114800" y="0"/>
            <a:ext cx="5029200" cy="584775"/>
          </a:xfrm>
          <a:prstGeom prst="rect">
            <a:avLst/>
          </a:prstGeom>
          <a:noFill/>
          <a:ln w="9525">
            <a:noFill/>
            <a:miter lim="800000"/>
            <a:headEnd/>
            <a:tailEnd/>
          </a:ln>
        </p:spPr>
        <p:txBody>
          <a:bodyPr>
            <a:spAutoFit/>
          </a:bodyPr>
          <a:lstStyle/>
          <a:p>
            <a:pPr algn="r"/>
            <a:r>
              <a:rPr lang="en-US" sz="3200" dirty="0">
                <a:solidFill>
                  <a:schemeClr val="bg1"/>
                </a:solidFill>
                <a:latin typeface="+mn-lt"/>
              </a:rPr>
              <a:t>Contents</a:t>
            </a:r>
          </a:p>
        </p:txBody>
      </p:sp>
      <p:sp>
        <p:nvSpPr>
          <p:cNvPr id="4099" name="Content Placeholder 7"/>
          <p:cNvSpPr>
            <a:spLocks noGrp="1"/>
          </p:cNvSpPr>
          <p:nvPr>
            <p:ph idx="1"/>
          </p:nvPr>
        </p:nvSpPr>
        <p:spPr>
          <a:xfrm>
            <a:off x="288925" y="797015"/>
            <a:ext cx="8623300" cy="5835800"/>
          </a:xfrm>
        </p:spPr>
        <p:txBody>
          <a:bodyPr/>
          <a:lstStyle/>
          <a:p>
            <a:pPr marL="438150" lvl="1">
              <a:spcBef>
                <a:spcPct val="50000"/>
              </a:spcBef>
            </a:pPr>
            <a:r>
              <a:rPr lang="en-US" sz="3200" b="1" i="1" dirty="0" smtClean="0"/>
              <a:t>MHSC Mandate </a:t>
            </a:r>
          </a:p>
          <a:p>
            <a:pPr marL="438150" lvl="1">
              <a:spcBef>
                <a:spcPct val="50000"/>
              </a:spcBef>
            </a:pPr>
            <a:r>
              <a:rPr lang="en-US" sz="3200" b="1" i="1" dirty="0" smtClean="0"/>
              <a:t>The Road to Zero Harm</a:t>
            </a:r>
          </a:p>
          <a:p>
            <a:pPr marL="438150" lvl="1">
              <a:spcBef>
                <a:spcPct val="50000"/>
              </a:spcBef>
            </a:pPr>
            <a:r>
              <a:rPr lang="en-US" sz="3200" b="1" i="1" dirty="0" smtClean="0"/>
              <a:t>MHSC Overview</a:t>
            </a:r>
            <a:endParaRPr lang="en-US" sz="2000" b="1" i="1" dirty="0" smtClean="0"/>
          </a:p>
          <a:p>
            <a:pPr marL="438150" lvl="1">
              <a:spcBef>
                <a:spcPct val="50000"/>
              </a:spcBef>
            </a:pPr>
            <a:r>
              <a:rPr lang="en-US" sz="3200" b="1" i="1" dirty="0" err="1" smtClean="0"/>
              <a:t>MHSC</a:t>
            </a:r>
            <a:r>
              <a:rPr lang="en-US" sz="3200" b="1" i="1" dirty="0" smtClean="0"/>
              <a:t> Objectives</a:t>
            </a:r>
          </a:p>
          <a:p>
            <a:pPr marL="438150" lvl="1">
              <a:spcBef>
                <a:spcPct val="50000"/>
              </a:spcBef>
            </a:pPr>
            <a:r>
              <a:rPr lang="en-US" sz="3200" b="1" i="1" dirty="0" smtClean="0"/>
              <a:t>MHSC Initiatives</a:t>
            </a:r>
          </a:p>
          <a:p>
            <a:pPr marL="438150" lvl="1">
              <a:spcBef>
                <a:spcPct val="50000"/>
              </a:spcBef>
            </a:pPr>
            <a:r>
              <a:rPr lang="en-US" sz="3200" b="1" i="1" dirty="0" smtClean="0"/>
              <a:t>Attaining ZERO HARM</a:t>
            </a:r>
          </a:p>
          <a:p>
            <a:pPr marL="438150" lvl="1">
              <a:spcBef>
                <a:spcPct val="50000"/>
              </a:spcBef>
            </a:pPr>
            <a:r>
              <a:rPr lang="en-US" sz="3200" b="1" i="1" dirty="0" smtClean="0"/>
              <a:t>Conclusions</a:t>
            </a:r>
            <a:endParaRPr lang="en-ZA" sz="3200" i="1" dirty="0" smtClean="0"/>
          </a:p>
        </p:txBody>
      </p:sp>
      <p:sp>
        <p:nvSpPr>
          <p:cNvPr id="4100" name="Slide Number Placeholder 7"/>
          <p:cNvSpPr>
            <a:spLocks noGrp="1"/>
          </p:cNvSpPr>
          <p:nvPr>
            <p:ph type="sldNum" sz="quarter" idx="4294967295"/>
          </p:nvPr>
        </p:nvSpPr>
        <p:spPr bwMode="auto">
          <a:xfrm>
            <a:off x="7010400" y="6408738"/>
            <a:ext cx="2133600" cy="476250"/>
          </a:xfrm>
          <a:prstGeom prst="rect">
            <a:avLst/>
          </a:prstGeom>
          <a:noFill/>
          <a:ln>
            <a:miter lim="800000"/>
            <a:headEnd/>
            <a:tailEnd/>
          </a:ln>
        </p:spPr>
        <p:txBody>
          <a:bodyPr/>
          <a:lstStyle/>
          <a:p>
            <a:pPr algn="r"/>
            <a:fld id="{3F8B0ADB-28FD-4490-A169-ECBBC5CE7AB3}" type="slidenum">
              <a:rPr lang="en-US" sz="1800">
                <a:solidFill>
                  <a:schemeClr val="tx1"/>
                </a:solidFill>
              </a:rPr>
              <a:pPr algn="r"/>
              <a:t>2</a:t>
            </a:fld>
            <a:endParaRPr lang="en-US" sz="1800" dirty="0">
              <a:solidFill>
                <a:schemeClr val="tx1"/>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1"/>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sz="1800" b="0" i="0" dirty="0">
              <a:solidFill>
                <a:schemeClr val="tx1"/>
              </a:solidFill>
              <a:latin typeface="Arial" charset="0"/>
            </a:endParaRPr>
          </a:p>
        </p:txBody>
      </p:sp>
      <p:sp>
        <p:nvSpPr>
          <p:cNvPr id="17424" name="Slide Number Placeholder 4"/>
          <p:cNvSpPr txBox="1">
            <a:spLocks/>
          </p:cNvSpPr>
          <p:nvPr/>
        </p:nvSpPr>
        <p:spPr bwMode="auto">
          <a:xfrm>
            <a:off x="6818313" y="6435725"/>
            <a:ext cx="2185987" cy="476250"/>
          </a:xfrm>
          <a:prstGeom prst="rect">
            <a:avLst/>
          </a:prstGeom>
          <a:noFill/>
          <a:ln w="9525">
            <a:noFill/>
            <a:miter lim="800000"/>
            <a:headEnd/>
            <a:tailEnd/>
          </a:ln>
        </p:spPr>
        <p:txBody>
          <a:bodyPr/>
          <a:lstStyle/>
          <a:p>
            <a:pPr algn="r"/>
            <a:fld id="{FEB71C77-ECAC-4181-B47B-4B98DC15F790}" type="slidenum">
              <a:rPr lang="en-US" sz="1800">
                <a:solidFill>
                  <a:schemeClr val="tx1"/>
                </a:solidFill>
              </a:rPr>
              <a:pPr algn="r"/>
              <a:t>20</a:t>
            </a:fld>
            <a:endParaRPr lang="en-US" sz="1800" dirty="0">
              <a:solidFill>
                <a:schemeClr val="tx1"/>
              </a:solidFill>
            </a:endParaRPr>
          </a:p>
        </p:txBody>
      </p:sp>
      <p:sp>
        <p:nvSpPr>
          <p:cNvPr id="5" name="Text Box 2"/>
          <p:cNvSpPr txBox="1">
            <a:spLocks noChangeArrowheads="1"/>
          </p:cNvSpPr>
          <p:nvPr/>
        </p:nvSpPr>
        <p:spPr bwMode="auto">
          <a:xfrm>
            <a:off x="0" y="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MHSC Initiatives- Centre of Excellence</a:t>
            </a:r>
            <a:endParaRPr lang="en-US" sz="3200" dirty="0">
              <a:solidFill>
                <a:schemeClr val="bg1"/>
              </a:solidFill>
              <a:latin typeface="+mn-lt"/>
            </a:endParaRPr>
          </a:p>
        </p:txBody>
      </p:sp>
      <p:sp>
        <p:nvSpPr>
          <p:cNvPr id="25601" name="Rectangle 1"/>
          <p:cNvSpPr>
            <a:spLocks noChangeArrowheads="1"/>
          </p:cNvSpPr>
          <p:nvPr/>
        </p:nvSpPr>
        <p:spPr bwMode="auto">
          <a:xfrm>
            <a:off x="0" y="1153626"/>
            <a:ext cx="9144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66700" marR="0" lvl="0" indent="-266700" algn="just" defTabSz="914400" rtl="0" eaLnBrk="1" fontAlgn="base" latinLnBrk="0" hangingPunct="1">
              <a:lnSpc>
                <a:spcPct val="100000"/>
              </a:lnSpc>
              <a:spcBef>
                <a:spcPct val="0"/>
              </a:spcBef>
              <a:spcAft>
                <a:spcPct val="0"/>
              </a:spcAft>
              <a:buClrTx/>
              <a:buSzTx/>
              <a:buFontTx/>
              <a:buChar char="•"/>
              <a:tabLst/>
            </a:pPr>
            <a:r>
              <a:rPr kumimoji="0" lang="en-ZA" sz="2400" i="0" u="none" strike="noStrike" cap="none" normalizeH="0" baseline="0" dirty="0" smtClean="0">
                <a:ln>
                  <a:noFill/>
                </a:ln>
                <a:solidFill>
                  <a:schemeClr val="tx1"/>
                </a:solidFill>
                <a:effectLst/>
                <a:latin typeface="Arial" pitchFamily="34" charset="0"/>
                <a:ea typeface="Calibri" pitchFamily="34" charset="0"/>
                <a:cs typeface="Arial" pitchFamily="34" charset="0"/>
              </a:rPr>
              <a:t>The MHSC will fund the Centre of Excellence in line with an approved Business Plan for the Centre.  </a:t>
            </a:r>
            <a:endParaRPr kumimoji="0" lang="en-ZA" sz="2400" i="0" u="none" strike="noStrike" cap="none" normalizeH="0" baseline="0" dirty="0" smtClean="0">
              <a:ln>
                <a:noFill/>
              </a:ln>
              <a:solidFill>
                <a:schemeClr val="tx1"/>
              </a:solidFill>
              <a:effectLst/>
              <a:latin typeface="Arial" pitchFamily="34" charset="0"/>
              <a:cs typeface="Arial" pitchFamily="34" charset="0"/>
            </a:endParaRPr>
          </a:p>
          <a:p>
            <a:pPr marL="266700" marR="0" lvl="0" indent="-266700" algn="just" defTabSz="914400" rtl="0" eaLnBrk="0" fontAlgn="base" latinLnBrk="0" hangingPunct="0">
              <a:lnSpc>
                <a:spcPct val="100000"/>
              </a:lnSpc>
              <a:spcBef>
                <a:spcPct val="0"/>
              </a:spcBef>
              <a:spcAft>
                <a:spcPct val="0"/>
              </a:spcAft>
              <a:buClrTx/>
              <a:buSzTx/>
              <a:buFontTx/>
              <a:buChar char="•"/>
              <a:tabLst/>
            </a:pPr>
            <a:endParaRPr kumimoji="0" lang="en-ZA" sz="240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266700" marR="0" lvl="0" indent="-266700" algn="just" defTabSz="914400" rtl="0" eaLnBrk="0" fontAlgn="base" latinLnBrk="0" hangingPunct="0">
              <a:lnSpc>
                <a:spcPct val="100000"/>
              </a:lnSpc>
              <a:spcBef>
                <a:spcPct val="0"/>
              </a:spcBef>
              <a:spcAft>
                <a:spcPct val="0"/>
              </a:spcAft>
              <a:buClrTx/>
              <a:buSzTx/>
              <a:buFontTx/>
              <a:buChar char="•"/>
              <a:tabLst/>
            </a:pPr>
            <a:r>
              <a:rPr kumimoji="0" lang="en-ZA" sz="2400" i="0" u="none" strike="noStrike" cap="none" normalizeH="0" baseline="0" dirty="0" smtClean="0">
                <a:ln>
                  <a:noFill/>
                </a:ln>
                <a:solidFill>
                  <a:schemeClr val="tx1"/>
                </a:solidFill>
                <a:effectLst/>
                <a:latin typeface="Arial" pitchFamily="34" charset="0"/>
                <a:ea typeface="Calibri" pitchFamily="34" charset="0"/>
                <a:cs typeface="Arial" pitchFamily="34" charset="0"/>
              </a:rPr>
              <a:t>The MHSC will ensure that leadership of the Centre implement a strategic plan in a coordinated and comprehensive manner in line with the mandate of the MHSC and purpose of the Centre.</a:t>
            </a:r>
          </a:p>
          <a:p>
            <a:pPr marL="266700" marR="0" lvl="0" indent="-266700" algn="just" defTabSz="914400" rtl="0" eaLnBrk="0" fontAlgn="base" latinLnBrk="0" hangingPunct="0">
              <a:lnSpc>
                <a:spcPct val="100000"/>
              </a:lnSpc>
              <a:spcBef>
                <a:spcPct val="0"/>
              </a:spcBef>
              <a:spcAft>
                <a:spcPct val="0"/>
              </a:spcAft>
              <a:buClrTx/>
              <a:buSzTx/>
              <a:buFontTx/>
              <a:buChar char="•"/>
              <a:tabLst/>
            </a:pPr>
            <a:endParaRPr lang="en-ZA" sz="2400" i="0" dirty="0" smtClean="0">
              <a:solidFill>
                <a:schemeClr val="tx1"/>
              </a:solidFill>
              <a:latin typeface="Arial" pitchFamily="34" charset="0"/>
              <a:ea typeface="Calibri" pitchFamily="34" charset="0"/>
              <a:cs typeface="Arial" pitchFamily="34" charset="0"/>
            </a:endParaRPr>
          </a:p>
          <a:p>
            <a:pPr marL="266700" marR="0" lvl="0" indent="-266700" algn="just" defTabSz="914400" rtl="0" eaLnBrk="0" fontAlgn="base" latinLnBrk="0" hangingPunct="0">
              <a:lnSpc>
                <a:spcPct val="100000"/>
              </a:lnSpc>
              <a:spcBef>
                <a:spcPct val="0"/>
              </a:spcBef>
              <a:spcAft>
                <a:spcPct val="0"/>
              </a:spcAft>
              <a:buClrTx/>
              <a:buSzTx/>
              <a:buFontTx/>
              <a:buChar char="•"/>
              <a:tabLst/>
            </a:pPr>
            <a:r>
              <a:rPr kumimoji="0" lang="en-ZA" sz="2400" i="0" u="none" strike="noStrike" cap="none" normalizeH="0" baseline="0" dirty="0" smtClean="0">
                <a:ln>
                  <a:noFill/>
                </a:ln>
                <a:solidFill>
                  <a:schemeClr val="tx1"/>
                </a:solidFill>
                <a:effectLst/>
                <a:latin typeface="Arial" pitchFamily="34" charset="0"/>
                <a:ea typeface="Calibri" pitchFamily="34" charset="0"/>
                <a:cs typeface="Arial" pitchFamily="34" charset="0"/>
              </a:rPr>
              <a:t>The MHSC will consider the Centre of Excellence as a provider of choice for research and capacity building as the Centre develops its own capacity to deliver.</a:t>
            </a:r>
          </a:p>
          <a:p>
            <a:pPr marL="266700" marR="0" lvl="0" indent="-266700" algn="just" defTabSz="914400" rtl="0" eaLnBrk="0" fontAlgn="base" latinLnBrk="0" hangingPunct="0">
              <a:lnSpc>
                <a:spcPct val="100000"/>
              </a:lnSpc>
              <a:spcBef>
                <a:spcPct val="0"/>
              </a:spcBef>
              <a:spcAft>
                <a:spcPct val="0"/>
              </a:spcAft>
              <a:buClrTx/>
              <a:buSzTx/>
              <a:buFontTx/>
              <a:buChar char="•"/>
              <a:tabLst/>
            </a:pPr>
            <a:endParaRPr lang="en-ZA" sz="2400" i="0" dirty="0" smtClean="0">
              <a:solidFill>
                <a:schemeClr val="tx1"/>
              </a:solidFill>
              <a:latin typeface="Arial" pitchFamily="34" charset="0"/>
              <a:ea typeface="Calibri" pitchFamily="34" charset="0"/>
              <a:cs typeface="Arial" pitchFamily="34" charset="0"/>
            </a:endParaRPr>
          </a:p>
          <a:p>
            <a:pPr marL="266700" marR="0" lvl="0" indent="-266700" algn="just" defTabSz="914400" rtl="0" eaLnBrk="0" fontAlgn="base" latinLnBrk="0" hangingPunct="0">
              <a:lnSpc>
                <a:spcPct val="100000"/>
              </a:lnSpc>
              <a:spcBef>
                <a:spcPct val="0"/>
              </a:spcBef>
              <a:spcAft>
                <a:spcPct val="0"/>
              </a:spcAft>
              <a:buClrTx/>
              <a:buSzTx/>
              <a:tabLst/>
            </a:pPr>
            <a:endParaRPr kumimoji="0" lang="en-ZA" sz="2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0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699245"/>
          <a:ext cx="9144000" cy="5218298"/>
        </p:xfrm>
        <a:graphic>
          <a:graphicData uri="http://schemas.openxmlformats.org/drawingml/2006/table">
            <a:tbl>
              <a:tblPr/>
              <a:tblGrid>
                <a:gridCol w="4224401"/>
                <a:gridCol w="4919599"/>
              </a:tblGrid>
              <a:tr h="243881">
                <a:tc>
                  <a:txBody>
                    <a:bodyPr/>
                    <a:lstStyle/>
                    <a:p>
                      <a:pPr algn="just">
                        <a:lnSpc>
                          <a:spcPct val="115000"/>
                        </a:lnSpc>
                        <a:spcAft>
                          <a:spcPts val="0"/>
                        </a:spcAft>
                      </a:pPr>
                      <a:r>
                        <a:rPr lang="en-GB" sz="1600" b="1" dirty="0">
                          <a:latin typeface="Arial"/>
                          <a:ea typeface="Times New Roman"/>
                          <a:cs typeface="Times New Roman"/>
                        </a:rPr>
                        <a:t>Project name</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600" b="1" dirty="0">
                          <a:latin typeface="Arial"/>
                          <a:ea typeface="Times New Roman"/>
                          <a:cs typeface="Times New Roman"/>
                        </a:rPr>
                        <a:t>Objectives </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1642">
                <a:tc>
                  <a:txBody>
                    <a:bodyPr/>
                    <a:lstStyle/>
                    <a:p>
                      <a:pPr algn="just">
                        <a:lnSpc>
                          <a:spcPct val="115000"/>
                        </a:lnSpc>
                        <a:spcAft>
                          <a:spcPts val="0"/>
                        </a:spcAft>
                      </a:pPr>
                      <a:r>
                        <a:rPr lang="en-GB" sz="1600" b="1" dirty="0">
                          <a:latin typeface="Arial"/>
                          <a:ea typeface="Times New Roman"/>
                          <a:cs typeface="Times New Roman"/>
                        </a:rPr>
                        <a:t>Investigation into surface activity of airborne particles in the gold, platinum and coal mining environment’</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600" b="1" dirty="0">
                          <a:latin typeface="Arial"/>
                          <a:ea typeface="Times New Roman"/>
                          <a:cs typeface="Times New Roman"/>
                        </a:rPr>
                        <a:t>Draft best practice manuals for sector with regards physicochemical properties of </a:t>
                      </a:r>
                      <a:r>
                        <a:rPr lang="en-GB" sz="1600" b="1" dirty="0" err="1">
                          <a:latin typeface="Arial"/>
                          <a:ea typeface="Times New Roman"/>
                          <a:cs typeface="Times New Roman"/>
                        </a:rPr>
                        <a:t>respirable</a:t>
                      </a:r>
                      <a:r>
                        <a:rPr lang="en-GB" sz="1600" b="1" dirty="0">
                          <a:latin typeface="Arial"/>
                          <a:ea typeface="Times New Roman"/>
                          <a:cs typeface="Times New Roman"/>
                        </a:rPr>
                        <a:t> dust samples </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1642">
                <a:tc>
                  <a:txBody>
                    <a:bodyPr/>
                    <a:lstStyle/>
                    <a:p>
                      <a:pPr algn="just">
                        <a:lnSpc>
                          <a:spcPct val="115000"/>
                        </a:lnSpc>
                        <a:spcAft>
                          <a:spcPts val="0"/>
                        </a:spcAft>
                      </a:pPr>
                      <a:r>
                        <a:rPr lang="en-GB" sz="1600" b="1" dirty="0">
                          <a:latin typeface="Arial"/>
                          <a:ea typeface="Times New Roman"/>
                          <a:cs typeface="Times New Roman"/>
                        </a:rPr>
                        <a:t>Adverse Health Impacts from Dust Tailings Facilities</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600" b="1" dirty="0">
                          <a:latin typeface="Arial"/>
                          <a:ea typeface="Times New Roman"/>
                          <a:cs typeface="Times New Roman"/>
                        </a:rPr>
                        <a:t>Year 2 will consolidate the preliminary studies associated with the dust from Tailings Facilities.</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1642">
                <a:tc>
                  <a:txBody>
                    <a:bodyPr/>
                    <a:lstStyle/>
                    <a:p>
                      <a:pPr algn="just">
                        <a:lnSpc>
                          <a:spcPct val="115000"/>
                        </a:lnSpc>
                        <a:spcAft>
                          <a:spcPts val="0"/>
                        </a:spcAft>
                      </a:pPr>
                      <a:r>
                        <a:rPr lang="en-GB" sz="1600" b="1">
                          <a:latin typeface="Arial"/>
                          <a:ea typeface="Times New Roman"/>
                          <a:cs typeface="Times New Roman"/>
                        </a:rPr>
                        <a:t>Characterising the Risk of Human Exposure and Health Impacts from AMD in SA</a:t>
                      </a:r>
                      <a:endParaRPr lang="en-ZA" sz="1600" b="1">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600" b="1" dirty="0">
                          <a:latin typeface="Arial"/>
                          <a:ea typeface="Times New Roman"/>
                          <a:cs typeface="Times New Roman"/>
                        </a:rPr>
                        <a:t>To understand the risks from exposure to AMD </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1642">
                <a:tc>
                  <a:txBody>
                    <a:bodyPr/>
                    <a:lstStyle/>
                    <a:p>
                      <a:pPr algn="just">
                        <a:lnSpc>
                          <a:spcPct val="115000"/>
                        </a:lnSpc>
                        <a:spcAft>
                          <a:spcPts val="0"/>
                        </a:spcAft>
                      </a:pPr>
                      <a:r>
                        <a:rPr lang="en-GB" sz="1600" b="1">
                          <a:latin typeface="Arial"/>
                          <a:ea typeface="Times New Roman"/>
                          <a:cs typeface="Times New Roman"/>
                        </a:rPr>
                        <a:t>Fluid Induced Seismicity (FIS)</a:t>
                      </a:r>
                      <a:endParaRPr lang="en-ZA" sz="1600" b="1">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600" b="1" dirty="0">
                          <a:latin typeface="Arial"/>
                          <a:ea typeface="Times New Roman"/>
                          <a:cs typeface="Times New Roman"/>
                        </a:rPr>
                        <a:t>To assess the Risk posed to </a:t>
                      </a:r>
                      <a:r>
                        <a:rPr lang="en-GB" sz="1600" b="1" dirty="0" err="1">
                          <a:latin typeface="Arial"/>
                          <a:ea typeface="Times New Roman"/>
                          <a:cs typeface="Times New Roman"/>
                        </a:rPr>
                        <a:t>Jhb</a:t>
                      </a:r>
                      <a:r>
                        <a:rPr lang="en-GB" sz="1600" b="1" dirty="0">
                          <a:latin typeface="Arial"/>
                          <a:ea typeface="Times New Roman"/>
                          <a:cs typeface="Times New Roman"/>
                        </a:rPr>
                        <a:t> and surrounding areas from </a:t>
                      </a:r>
                      <a:r>
                        <a:rPr lang="en-GB" sz="1600" b="1" dirty="0" err="1">
                          <a:latin typeface="Arial"/>
                          <a:ea typeface="Times New Roman"/>
                          <a:cs typeface="Times New Roman"/>
                        </a:rPr>
                        <a:t>FIS</a:t>
                      </a:r>
                      <a:r>
                        <a:rPr lang="en-GB" sz="1600" b="1" dirty="0">
                          <a:latin typeface="Arial"/>
                          <a:ea typeface="Times New Roman"/>
                          <a:cs typeface="Times New Roman"/>
                        </a:rPr>
                        <a:t> from abandoned mined</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87762">
                <a:tc>
                  <a:txBody>
                    <a:bodyPr/>
                    <a:lstStyle/>
                    <a:p>
                      <a:pPr algn="just">
                        <a:lnSpc>
                          <a:spcPct val="115000"/>
                        </a:lnSpc>
                        <a:spcAft>
                          <a:spcPts val="0"/>
                        </a:spcAft>
                      </a:pPr>
                      <a:r>
                        <a:rPr lang="en-GB" sz="1600" b="1">
                          <a:latin typeface="Arial"/>
                          <a:ea typeface="Times New Roman"/>
                          <a:cs typeface="Times New Roman"/>
                        </a:rPr>
                        <a:t>Integration of national seismic network and the mine networks</a:t>
                      </a:r>
                      <a:endParaRPr lang="en-ZA" sz="1600" b="1">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600" b="1" dirty="0">
                          <a:latin typeface="Arial"/>
                          <a:ea typeface="Times New Roman"/>
                          <a:cs typeface="Times New Roman"/>
                        </a:rPr>
                        <a:t>To integrate the mine network with the national network</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1642">
                <a:tc>
                  <a:txBody>
                    <a:bodyPr/>
                    <a:lstStyle/>
                    <a:p>
                      <a:pPr algn="just">
                        <a:lnSpc>
                          <a:spcPct val="115000"/>
                        </a:lnSpc>
                        <a:spcAft>
                          <a:spcPts val="0"/>
                        </a:spcAft>
                      </a:pPr>
                      <a:r>
                        <a:rPr lang="en-GB" sz="1600" b="1">
                          <a:latin typeface="Arial"/>
                          <a:ea typeface="Times New Roman"/>
                          <a:cs typeface="Times New Roman"/>
                        </a:rPr>
                        <a:t>Noise Control for Fans and Other Sources</a:t>
                      </a:r>
                      <a:endParaRPr lang="en-ZA" sz="1600" b="1">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600" b="1" dirty="0">
                          <a:latin typeface="Arial"/>
                          <a:ea typeface="Times New Roman"/>
                          <a:cs typeface="Times New Roman"/>
                        </a:rPr>
                        <a:t>To finalise the testing of equipment for sound levels and to negate sources of sound prior to sending the underground</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43881">
                <a:tc>
                  <a:txBody>
                    <a:bodyPr/>
                    <a:lstStyle/>
                    <a:p>
                      <a:pPr algn="just">
                        <a:lnSpc>
                          <a:spcPct val="115000"/>
                        </a:lnSpc>
                        <a:spcAft>
                          <a:spcPts val="0"/>
                        </a:spcAft>
                      </a:pPr>
                      <a:r>
                        <a:rPr lang="en-GB" sz="1600" b="1">
                          <a:latin typeface="Arial"/>
                          <a:ea typeface="Times New Roman"/>
                          <a:cs typeface="Times New Roman"/>
                        </a:rPr>
                        <a:t>Technology Transfer</a:t>
                      </a:r>
                      <a:endParaRPr lang="en-ZA" sz="1600" b="1">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GB" sz="1600" b="1" dirty="0">
                          <a:latin typeface="Arial"/>
                          <a:ea typeface="Times New Roman"/>
                          <a:cs typeface="Times New Roman"/>
                        </a:rPr>
                        <a:t>Technology Transfer Opportunities </a:t>
                      </a:r>
                      <a:endParaRPr lang="en-ZA" sz="1600" b="1" dirty="0">
                        <a:latin typeface="Arial"/>
                        <a:ea typeface="Times New Roman"/>
                        <a:cs typeface="Times New Roman"/>
                      </a:endParaRPr>
                    </a:p>
                  </a:txBody>
                  <a:tcPr marL="68537" marR="685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3" name="Rectangle 2"/>
          <p:cNvSpPr/>
          <p:nvPr/>
        </p:nvSpPr>
        <p:spPr bwMode="auto">
          <a:xfrm>
            <a:off x="0" y="1815353"/>
            <a:ext cx="9144000" cy="75303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4" name="Rectangle 3"/>
          <p:cNvSpPr/>
          <p:nvPr/>
        </p:nvSpPr>
        <p:spPr bwMode="auto">
          <a:xfrm>
            <a:off x="0" y="2572870"/>
            <a:ext cx="9144000" cy="84268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5" name="Rectangle 4"/>
          <p:cNvSpPr/>
          <p:nvPr/>
        </p:nvSpPr>
        <p:spPr bwMode="auto">
          <a:xfrm>
            <a:off x="0" y="3411070"/>
            <a:ext cx="9144000" cy="84268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6" name="Rectangle 5"/>
          <p:cNvSpPr/>
          <p:nvPr/>
        </p:nvSpPr>
        <p:spPr bwMode="auto">
          <a:xfrm>
            <a:off x="0" y="4235823"/>
            <a:ext cx="9144000" cy="57822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7" name="Rectangle 6"/>
          <p:cNvSpPr/>
          <p:nvPr/>
        </p:nvSpPr>
        <p:spPr bwMode="auto">
          <a:xfrm>
            <a:off x="0" y="4805082"/>
            <a:ext cx="9144000" cy="84268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8" name="Rectangle 7"/>
          <p:cNvSpPr/>
          <p:nvPr/>
        </p:nvSpPr>
        <p:spPr bwMode="auto">
          <a:xfrm>
            <a:off x="0" y="5629834"/>
            <a:ext cx="9144000" cy="35410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9" name="Text Box 2"/>
          <p:cNvSpPr txBox="1">
            <a:spLocks noChangeArrowheads="1"/>
          </p:cNvSpPr>
          <p:nvPr/>
        </p:nvSpPr>
        <p:spPr bwMode="auto">
          <a:xfrm>
            <a:off x="0" y="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MHSC Initiatives-  research </a:t>
            </a:r>
            <a:r>
              <a:rPr lang="en-US" sz="3200" dirty="0" err="1" smtClean="0">
                <a:solidFill>
                  <a:schemeClr val="bg1"/>
                </a:solidFill>
                <a:latin typeface="+mn-lt"/>
              </a:rPr>
              <a:t>programme</a:t>
            </a:r>
            <a:endParaRPr lang="en-US" sz="3200" dirty="0">
              <a:solidFill>
                <a:schemeClr val="bg1"/>
              </a:solidFill>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2643188" y="1714500"/>
            <a:ext cx="4356100" cy="4132263"/>
          </a:xfrm>
          <a:prstGeom prst="rect">
            <a:avLst/>
          </a:prstGeom>
          <a:noFill/>
          <a:ln w="9525">
            <a:noFill/>
            <a:miter lim="800000"/>
            <a:headEnd/>
            <a:tailEnd/>
          </a:ln>
        </p:spPr>
        <p:txBody>
          <a:bodyPr/>
          <a:lstStyle/>
          <a:p>
            <a:pPr marL="342900" indent="-342900">
              <a:lnSpc>
                <a:spcPct val="80000"/>
              </a:lnSpc>
              <a:spcBef>
                <a:spcPct val="20000"/>
              </a:spcBef>
              <a:buFontTx/>
              <a:buChar char="•"/>
            </a:pPr>
            <a:endParaRPr lang="en-ZA" dirty="0">
              <a:solidFill>
                <a:srgbClr val="008000"/>
              </a:solidFill>
            </a:endParaRPr>
          </a:p>
        </p:txBody>
      </p:sp>
      <p:sp>
        <p:nvSpPr>
          <p:cNvPr id="21508" name="Rectangle 4"/>
          <p:cNvSpPr>
            <a:spLocks noChangeArrowheads="1"/>
          </p:cNvSpPr>
          <p:nvPr/>
        </p:nvSpPr>
        <p:spPr bwMode="auto">
          <a:xfrm>
            <a:off x="233363" y="3363913"/>
            <a:ext cx="8270875" cy="396875"/>
          </a:xfrm>
          <a:prstGeom prst="rect">
            <a:avLst/>
          </a:prstGeom>
          <a:noFill/>
          <a:ln w="9525">
            <a:noFill/>
            <a:miter lim="800000"/>
            <a:headEnd/>
            <a:tailEnd/>
          </a:ln>
        </p:spPr>
        <p:txBody>
          <a:bodyPr anchor="ctr">
            <a:spAutoFit/>
          </a:bodyPr>
          <a:lstStyle/>
          <a:p>
            <a:pPr>
              <a:spcBef>
                <a:spcPct val="20000"/>
              </a:spcBef>
              <a:tabLst>
                <a:tab pos="1143000" algn="l"/>
              </a:tabLst>
            </a:pPr>
            <a:endParaRPr lang="en-US" sz="2000" dirty="0">
              <a:solidFill>
                <a:schemeClr val="accent2"/>
              </a:solidFill>
            </a:endParaRPr>
          </a:p>
        </p:txBody>
      </p:sp>
      <p:sp>
        <p:nvSpPr>
          <p:cNvPr id="21509" name="Text Box 5"/>
          <p:cNvSpPr txBox="1">
            <a:spLocks noChangeArrowheads="1"/>
          </p:cNvSpPr>
          <p:nvPr/>
        </p:nvSpPr>
        <p:spPr bwMode="auto">
          <a:xfrm>
            <a:off x="660400" y="5334000"/>
            <a:ext cx="7150100" cy="641350"/>
          </a:xfrm>
          <a:prstGeom prst="rect">
            <a:avLst/>
          </a:prstGeom>
          <a:noFill/>
          <a:ln w="9525">
            <a:noFill/>
            <a:miter lim="800000"/>
            <a:headEnd/>
            <a:tailEnd/>
          </a:ln>
        </p:spPr>
        <p:txBody>
          <a:bodyPr>
            <a:spAutoFit/>
          </a:bodyPr>
          <a:lstStyle/>
          <a:p>
            <a:pPr>
              <a:spcBef>
                <a:spcPct val="50000"/>
              </a:spcBef>
            </a:pPr>
            <a:endParaRPr lang="en-US" dirty="0"/>
          </a:p>
        </p:txBody>
      </p:sp>
      <p:sp>
        <p:nvSpPr>
          <p:cNvPr id="21511" name="Slide Number Placeholder 4"/>
          <p:cNvSpPr txBox="1">
            <a:spLocks/>
          </p:cNvSpPr>
          <p:nvPr/>
        </p:nvSpPr>
        <p:spPr bwMode="auto">
          <a:xfrm>
            <a:off x="6818313" y="6435725"/>
            <a:ext cx="2185987" cy="476250"/>
          </a:xfrm>
          <a:prstGeom prst="rect">
            <a:avLst/>
          </a:prstGeom>
          <a:noFill/>
          <a:ln w="9525">
            <a:noFill/>
            <a:miter lim="800000"/>
            <a:headEnd/>
            <a:tailEnd/>
          </a:ln>
        </p:spPr>
        <p:txBody>
          <a:bodyPr/>
          <a:lstStyle/>
          <a:p>
            <a:pPr algn="r"/>
            <a:fld id="{F87E0CCA-F58F-454A-991B-B1475AA647D8}" type="slidenum">
              <a:rPr lang="en-US" sz="1800">
                <a:solidFill>
                  <a:schemeClr val="tx1"/>
                </a:solidFill>
              </a:rPr>
              <a:pPr algn="r"/>
              <a:t>22</a:t>
            </a:fld>
            <a:endParaRPr lang="en-US" sz="1800" dirty="0">
              <a:solidFill>
                <a:schemeClr val="tx1"/>
              </a:solidFill>
            </a:endParaRPr>
          </a:p>
        </p:txBody>
      </p:sp>
      <p:pic>
        <p:nvPicPr>
          <p:cNvPr id="19457" name="Picture 1"/>
          <p:cNvPicPr>
            <a:picLocks noChangeAspect="1" noChangeArrowheads="1"/>
          </p:cNvPicPr>
          <p:nvPr/>
        </p:nvPicPr>
        <p:blipFill>
          <a:blip r:embed="rId3" cstate="print"/>
          <a:srcRect/>
          <a:stretch>
            <a:fillRect/>
          </a:stretch>
        </p:blipFill>
        <p:spPr bwMode="auto">
          <a:xfrm>
            <a:off x="537029" y="1227221"/>
            <a:ext cx="8606971" cy="4957011"/>
          </a:xfrm>
          <a:prstGeom prst="rect">
            <a:avLst/>
          </a:prstGeom>
          <a:noFill/>
          <a:ln w="9525">
            <a:noFill/>
            <a:miter lim="800000"/>
            <a:headEnd/>
            <a:tailEnd/>
          </a:ln>
          <a:effectLst/>
        </p:spPr>
      </p:pic>
      <p:sp>
        <p:nvSpPr>
          <p:cNvPr id="12" name="Text Box 2"/>
          <p:cNvSpPr txBox="1">
            <a:spLocks noChangeArrowheads="1"/>
          </p:cNvSpPr>
          <p:nvPr/>
        </p:nvSpPr>
        <p:spPr bwMode="auto">
          <a:xfrm>
            <a:off x="0" y="4445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Paradigm Shift Required</a:t>
            </a:r>
            <a:endParaRPr lang="en-US" sz="3200" dirty="0">
              <a:solidFill>
                <a:schemeClr val="bg1"/>
              </a:solidFill>
              <a:latin typeface="+mn-lt"/>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2"/>
          <p:cNvSpPr txBox="1">
            <a:spLocks noChangeArrowheads="1"/>
          </p:cNvSpPr>
          <p:nvPr/>
        </p:nvSpPr>
        <p:spPr bwMode="auto">
          <a:xfrm>
            <a:off x="0" y="4445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Paradigm Shift Required</a:t>
            </a:r>
            <a:endParaRPr lang="en-US" sz="3200" dirty="0">
              <a:solidFill>
                <a:schemeClr val="bg1"/>
              </a:solidFill>
              <a:latin typeface="+mn-lt"/>
            </a:endParaRPr>
          </a:p>
        </p:txBody>
      </p:sp>
      <p:pic>
        <p:nvPicPr>
          <p:cNvPr id="4" name="Picture 3"/>
          <p:cNvPicPr/>
          <p:nvPr/>
        </p:nvPicPr>
        <p:blipFill>
          <a:blip r:embed="rId3" cstate="print"/>
          <a:srcRect l="21671" t="37458" r="45193" b="29688"/>
          <a:stretch>
            <a:fillRect/>
          </a:stretch>
        </p:blipFill>
        <p:spPr bwMode="auto">
          <a:xfrm>
            <a:off x="522514" y="856343"/>
            <a:ext cx="8418286" cy="5341257"/>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0" y="2899465"/>
            <a:ext cx="5126182" cy="993662"/>
          </a:xfrm>
          <a:prstGeom prst="rect">
            <a:avLst/>
          </a:prstGeom>
          <a:noFill/>
          <a:ln w="9525">
            <a:noFill/>
            <a:miter lim="800000"/>
            <a:headEnd/>
            <a:tailEnd/>
          </a:ln>
        </p:spPr>
        <p:txBody>
          <a:bodyPr/>
          <a:lstStyle/>
          <a:p>
            <a:pPr eaLnBrk="0" hangingPunct="0">
              <a:buClr>
                <a:srgbClr val="969696"/>
              </a:buClr>
              <a:buSzPct val="95000"/>
            </a:pPr>
            <a:r>
              <a:rPr lang="en-ZA" sz="2000" i="0" dirty="0" smtClean="0">
                <a:solidFill>
                  <a:schemeClr val="tx1"/>
                </a:solidFill>
                <a:latin typeface="Arial" charset="0"/>
                <a:cs typeface="Times New Roman" pitchFamily="18" charset="0"/>
              </a:rPr>
              <a:t>Each </a:t>
            </a:r>
            <a:r>
              <a:rPr lang="en-ZA" sz="2000" i="0" dirty="0">
                <a:solidFill>
                  <a:schemeClr val="tx1"/>
                </a:solidFill>
                <a:latin typeface="Arial" charset="0"/>
                <a:cs typeface="Times New Roman" pitchFamily="18" charset="0"/>
              </a:rPr>
              <a:t>set is </a:t>
            </a:r>
            <a:r>
              <a:rPr lang="en-ZA" sz="2000" i="0" dirty="0" smtClean="0">
                <a:solidFill>
                  <a:schemeClr val="tx1"/>
                </a:solidFill>
                <a:latin typeface="Arial" charset="0"/>
                <a:cs typeface="Times New Roman" pitchFamily="18" charset="0"/>
              </a:rPr>
              <a:t>critically important  to the reach the target…</a:t>
            </a:r>
            <a:endParaRPr lang="en-AU" sz="2000" i="0" dirty="0">
              <a:solidFill>
                <a:schemeClr val="tx1"/>
              </a:solidFill>
              <a:latin typeface="Arial" charset="0"/>
              <a:cs typeface="Times New Roman" pitchFamily="18" charset="0"/>
            </a:endParaRPr>
          </a:p>
        </p:txBody>
      </p:sp>
      <p:graphicFrame>
        <p:nvGraphicFramePr>
          <p:cNvPr id="16" name="Diagram 15"/>
          <p:cNvGraphicFramePr/>
          <p:nvPr/>
        </p:nvGraphicFramePr>
        <p:xfrm>
          <a:off x="4380932" y="1478886"/>
          <a:ext cx="4763068" cy="468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Oval 16"/>
          <p:cNvSpPr/>
          <p:nvPr/>
        </p:nvSpPr>
        <p:spPr bwMode="auto">
          <a:xfrm>
            <a:off x="5936776" y="3166682"/>
            <a:ext cx="1596788" cy="1610436"/>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cxnSp>
        <p:nvCxnSpPr>
          <p:cNvPr id="19" name="Straight Arrow Connector 18"/>
          <p:cNvCxnSpPr/>
          <p:nvPr/>
        </p:nvCxnSpPr>
        <p:spPr bwMode="auto">
          <a:xfrm flipV="1">
            <a:off x="5627077" y="4325938"/>
            <a:ext cx="300892" cy="253877"/>
          </a:xfrm>
          <a:prstGeom prst="straightConnector1">
            <a:avLst/>
          </a:prstGeom>
          <a:gradFill rotWithShape="0">
            <a:gsLst>
              <a:gs pos="0">
                <a:srgbClr val="000066"/>
              </a:gs>
              <a:gs pos="50000">
                <a:srgbClr val="000066">
                  <a:gamma/>
                  <a:tint val="32549"/>
                  <a:invGamma/>
                </a:srgbClr>
              </a:gs>
              <a:gs pos="100000">
                <a:srgbClr val="000066"/>
              </a:gs>
            </a:gsLst>
            <a:lin ang="5400000" scaled="1"/>
          </a:gradFill>
          <a:ln w="38100" cap="flat" cmpd="sng" algn="ctr">
            <a:solidFill>
              <a:schemeClr val="tx1"/>
            </a:solidFill>
            <a:prstDash val="solid"/>
            <a:round/>
            <a:headEnd type="none" w="med" len="med"/>
            <a:tailEnd type="arrow"/>
          </a:ln>
          <a:effectLst/>
        </p:spPr>
      </p:cxnSp>
      <p:cxnSp>
        <p:nvCxnSpPr>
          <p:cNvPr id="21" name="Straight Arrow Connector 20"/>
          <p:cNvCxnSpPr/>
          <p:nvPr/>
        </p:nvCxnSpPr>
        <p:spPr bwMode="auto">
          <a:xfrm rot="5400000">
            <a:off x="6570436" y="2884313"/>
            <a:ext cx="380912" cy="16800"/>
          </a:xfrm>
          <a:prstGeom prst="straightConnector1">
            <a:avLst/>
          </a:prstGeom>
          <a:gradFill rotWithShape="0">
            <a:gsLst>
              <a:gs pos="0">
                <a:srgbClr val="000066"/>
              </a:gs>
              <a:gs pos="50000">
                <a:srgbClr val="000066">
                  <a:gamma/>
                  <a:tint val="32549"/>
                  <a:invGamma/>
                </a:srgbClr>
              </a:gs>
              <a:gs pos="100000">
                <a:srgbClr val="000066"/>
              </a:gs>
            </a:gsLst>
            <a:lin ang="5400000" scaled="1"/>
          </a:gradFill>
          <a:ln w="38100" cap="flat" cmpd="sng" algn="ctr">
            <a:solidFill>
              <a:schemeClr val="tx1"/>
            </a:solidFill>
            <a:prstDash val="solid"/>
            <a:round/>
            <a:headEnd type="none" w="med" len="med"/>
            <a:tailEnd type="arrow"/>
          </a:ln>
          <a:effectLst/>
        </p:spPr>
      </p:cxnSp>
      <p:cxnSp>
        <p:nvCxnSpPr>
          <p:cNvPr id="24" name="Straight Arrow Connector 23"/>
          <p:cNvCxnSpPr/>
          <p:nvPr/>
        </p:nvCxnSpPr>
        <p:spPr bwMode="auto">
          <a:xfrm rot="10800000">
            <a:off x="7600462" y="4325938"/>
            <a:ext cx="347786" cy="199172"/>
          </a:xfrm>
          <a:prstGeom prst="straightConnector1">
            <a:avLst/>
          </a:prstGeom>
          <a:gradFill rotWithShape="0">
            <a:gsLst>
              <a:gs pos="0">
                <a:srgbClr val="000066"/>
              </a:gs>
              <a:gs pos="50000">
                <a:srgbClr val="000066">
                  <a:gamma/>
                  <a:tint val="32549"/>
                  <a:invGamma/>
                </a:srgbClr>
              </a:gs>
              <a:gs pos="100000">
                <a:srgbClr val="000066"/>
              </a:gs>
            </a:gsLst>
            <a:lin ang="5400000" scaled="1"/>
          </a:gradFill>
          <a:ln w="38100" cap="flat" cmpd="sng" algn="ctr">
            <a:solidFill>
              <a:schemeClr val="tx1"/>
            </a:solidFill>
            <a:prstDash val="solid"/>
            <a:round/>
            <a:headEnd type="none" w="med" len="med"/>
            <a:tailEnd type="arrow"/>
          </a:ln>
          <a:effectLst/>
        </p:spPr>
      </p:cxnSp>
      <p:sp>
        <p:nvSpPr>
          <p:cNvPr id="9" name="Content Placeholder 2"/>
          <p:cNvSpPr txBox="1">
            <a:spLocks/>
          </p:cNvSpPr>
          <p:nvPr/>
        </p:nvSpPr>
        <p:spPr bwMode="auto">
          <a:xfrm>
            <a:off x="221673" y="4035568"/>
            <a:ext cx="4306549" cy="619589"/>
          </a:xfrm>
          <a:prstGeom prst="rect">
            <a:avLst/>
          </a:prstGeom>
          <a:noFill/>
          <a:ln w="9525">
            <a:noFill/>
            <a:miter lim="800000"/>
            <a:headEnd/>
            <a:tailEnd/>
          </a:ln>
        </p:spPr>
        <p:txBody>
          <a:bodyPr/>
          <a:lstStyle/>
          <a:p>
            <a:pPr eaLnBrk="0" hangingPunct="0">
              <a:buClr>
                <a:srgbClr val="969696"/>
              </a:buClr>
              <a:buSzPct val="95000"/>
            </a:pPr>
            <a:r>
              <a:rPr lang="en-ZA" sz="2000" i="0" dirty="0" smtClean="0">
                <a:solidFill>
                  <a:schemeClr val="tx1"/>
                </a:solidFill>
                <a:latin typeface="Arial" charset="0"/>
                <a:cs typeface="Times New Roman" pitchFamily="18" charset="0"/>
              </a:rPr>
              <a:t>The right mind set….</a:t>
            </a:r>
            <a:endParaRPr lang="en-AU" sz="2000" i="0" dirty="0">
              <a:solidFill>
                <a:schemeClr val="tx1"/>
              </a:solidFill>
              <a:latin typeface="Arial" charset="0"/>
              <a:cs typeface="Times New Roman" pitchFamily="18" charset="0"/>
            </a:endParaRPr>
          </a:p>
        </p:txBody>
      </p:sp>
      <p:sp>
        <p:nvSpPr>
          <p:cNvPr id="10" name="Oval 9"/>
          <p:cNvSpPr/>
          <p:nvPr/>
        </p:nvSpPr>
        <p:spPr bwMode="auto">
          <a:xfrm>
            <a:off x="4502728" y="4308765"/>
            <a:ext cx="1246908" cy="1260762"/>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11" name="Content Placeholder 2"/>
          <p:cNvSpPr txBox="1">
            <a:spLocks/>
          </p:cNvSpPr>
          <p:nvPr/>
        </p:nvSpPr>
        <p:spPr bwMode="auto">
          <a:xfrm>
            <a:off x="263234" y="4645168"/>
            <a:ext cx="4306549" cy="619589"/>
          </a:xfrm>
          <a:prstGeom prst="rect">
            <a:avLst/>
          </a:prstGeom>
          <a:noFill/>
          <a:ln w="9525">
            <a:noFill/>
            <a:miter lim="800000"/>
            <a:headEnd/>
            <a:tailEnd/>
          </a:ln>
        </p:spPr>
        <p:txBody>
          <a:bodyPr/>
          <a:lstStyle/>
          <a:p>
            <a:pPr eaLnBrk="0" hangingPunct="0">
              <a:buClr>
                <a:srgbClr val="969696"/>
              </a:buClr>
              <a:buSzPct val="95000"/>
            </a:pPr>
            <a:r>
              <a:rPr lang="en-ZA" sz="2000" i="0" dirty="0" smtClean="0">
                <a:solidFill>
                  <a:schemeClr val="tx1"/>
                </a:solidFill>
                <a:latin typeface="Arial" charset="0"/>
                <a:cs typeface="Times New Roman" pitchFamily="18" charset="0"/>
              </a:rPr>
              <a:t>Doing the right things….</a:t>
            </a:r>
            <a:endParaRPr lang="en-AU" sz="2000" i="0" dirty="0">
              <a:solidFill>
                <a:schemeClr val="tx1"/>
              </a:solidFill>
              <a:latin typeface="Arial" charset="0"/>
              <a:cs typeface="Times New Roman" pitchFamily="18" charset="0"/>
            </a:endParaRPr>
          </a:p>
        </p:txBody>
      </p:sp>
      <p:sp>
        <p:nvSpPr>
          <p:cNvPr id="12" name="Content Placeholder 2"/>
          <p:cNvSpPr txBox="1">
            <a:spLocks/>
          </p:cNvSpPr>
          <p:nvPr/>
        </p:nvSpPr>
        <p:spPr bwMode="auto">
          <a:xfrm>
            <a:off x="249374" y="5351750"/>
            <a:ext cx="4306549" cy="619589"/>
          </a:xfrm>
          <a:prstGeom prst="rect">
            <a:avLst/>
          </a:prstGeom>
          <a:noFill/>
          <a:ln w="9525">
            <a:noFill/>
            <a:miter lim="800000"/>
            <a:headEnd/>
            <a:tailEnd/>
          </a:ln>
        </p:spPr>
        <p:txBody>
          <a:bodyPr/>
          <a:lstStyle/>
          <a:p>
            <a:pPr eaLnBrk="0" hangingPunct="0">
              <a:buClr>
                <a:srgbClr val="969696"/>
              </a:buClr>
              <a:buSzPct val="95000"/>
            </a:pPr>
            <a:r>
              <a:rPr lang="en-ZA" sz="2000" i="0" dirty="0" smtClean="0">
                <a:solidFill>
                  <a:schemeClr val="tx1"/>
                </a:solidFill>
                <a:latin typeface="Arial" charset="0"/>
                <a:cs typeface="Times New Roman" pitchFamily="18" charset="0"/>
              </a:rPr>
              <a:t>With the right support….</a:t>
            </a:r>
            <a:endParaRPr lang="en-AU" sz="2000" i="0" dirty="0">
              <a:solidFill>
                <a:schemeClr val="tx1"/>
              </a:solidFill>
              <a:latin typeface="Arial" charset="0"/>
              <a:cs typeface="Times New Roman" pitchFamily="18" charset="0"/>
            </a:endParaRPr>
          </a:p>
        </p:txBody>
      </p:sp>
      <p:sp>
        <p:nvSpPr>
          <p:cNvPr id="13" name="Oval 12"/>
          <p:cNvSpPr/>
          <p:nvPr/>
        </p:nvSpPr>
        <p:spPr bwMode="auto">
          <a:xfrm>
            <a:off x="6165273" y="1510145"/>
            <a:ext cx="1219200" cy="1191491"/>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14" name="Oval 13"/>
          <p:cNvSpPr/>
          <p:nvPr/>
        </p:nvSpPr>
        <p:spPr bwMode="auto">
          <a:xfrm>
            <a:off x="7786257" y="4336472"/>
            <a:ext cx="1219200" cy="1191491"/>
          </a:xfrm>
          <a:prstGeom prst="ellipse">
            <a:avLst/>
          </a:prstGeom>
          <a:solidFill>
            <a:srgbClr val="009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15"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Attaining </a:t>
            </a:r>
            <a:r>
              <a:rPr lang="en-ZA" sz="3200" dirty="0" smtClean="0">
                <a:solidFill>
                  <a:schemeClr val="bg1"/>
                </a:solidFill>
                <a:latin typeface="Arial" charset="0"/>
              </a:rPr>
              <a:t>ZERO </a:t>
            </a:r>
            <a:r>
              <a:rPr lang="en-ZA" sz="3200" dirty="0">
                <a:solidFill>
                  <a:schemeClr val="bg1"/>
                </a:solidFill>
                <a:latin typeface="Arial" charset="0"/>
              </a:rPr>
              <a:t>HARM </a:t>
            </a:r>
            <a:endParaRPr lang="en-US" sz="3200" dirty="0">
              <a:solidFill>
                <a:schemeClr val="bg1"/>
              </a:solidFill>
              <a:latin typeface="Arial" charset="0"/>
            </a:endParaRPr>
          </a:p>
        </p:txBody>
      </p:sp>
      <p:pic>
        <p:nvPicPr>
          <p:cNvPr id="1026" name="Picture 2"/>
          <p:cNvPicPr>
            <a:picLocks noChangeAspect="1" noChangeArrowheads="1"/>
          </p:cNvPicPr>
          <p:nvPr/>
        </p:nvPicPr>
        <p:blipFill>
          <a:blip r:embed="rId8" cstate="print"/>
          <a:srcRect/>
          <a:stretch>
            <a:fillRect/>
          </a:stretch>
        </p:blipFill>
        <p:spPr bwMode="auto">
          <a:xfrm>
            <a:off x="1" y="748146"/>
            <a:ext cx="2092036" cy="222142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p:bldP spid="10" grpId="0" animBg="1"/>
      <p:bldP spid="11" grpId="0"/>
      <p:bldP spid="12" grpId="0"/>
      <p:bldP spid="13"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Content Placeholder 5"/>
          <p:cNvSpPr>
            <a:spLocks noGrp="1"/>
          </p:cNvSpPr>
          <p:nvPr>
            <p:ph idx="4294967295"/>
          </p:nvPr>
        </p:nvSpPr>
        <p:spPr>
          <a:xfrm>
            <a:off x="264481" y="809910"/>
            <a:ext cx="8647289" cy="5634433"/>
          </a:xfrm>
        </p:spPr>
        <p:txBody>
          <a:bodyPr/>
          <a:lstStyle/>
          <a:p>
            <a:r>
              <a:rPr lang="en-ZA" b="1" dirty="0" smtClean="0"/>
              <a:t>Poor track record on dissemination</a:t>
            </a:r>
          </a:p>
          <a:p>
            <a:endParaRPr lang="en-ZA" b="1" dirty="0" smtClean="0"/>
          </a:p>
          <a:p>
            <a:r>
              <a:rPr lang="en-ZA" b="1" dirty="0" smtClean="0"/>
              <a:t>Poor track record on implementation</a:t>
            </a:r>
          </a:p>
          <a:p>
            <a:endParaRPr lang="en-ZA" b="1" dirty="0" smtClean="0"/>
          </a:p>
          <a:p>
            <a:r>
              <a:rPr lang="en-ZA" b="1" dirty="0" smtClean="0"/>
              <a:t>Mining Charter forces employers to focus on research</a:t>
            </a:r>
          </a:p>
          <a:p>
            <a:endParaRPr lang="en-ZA" b="1" dirty="0" smtClean="0"/>
          </a:p>
          <a:p>
            <a:r>
              <a:rPr lang="en-ZA" b="1" dirty="0" smtClean="0"/>
              <a:t>How does the MHSC initiatives reach the target audience?</a:t>
            </a:r>
          </a:p>
          <a:p>
            <a:endParaRPr lang="en-ZA" b="1" dirty="0" smtClean="0"/>
          </a:p>
          <a:p>
            <a:r>
              <a:rPr lang="en-ZA" b="1" dirty="0" smtClean="0"/>
              <a:t>How do issues on the ground reach the MHSC?</a:t>
            </a:r>
            <a:endParaRPr lang="en-US" b="1" dirty="0" smtClean="0"/>
          </a:p>
        </p:txBody>
      </p:sp>
      <p:sp>
        <p:nvSpPr>
          <p:cNvPr id="9" name="Text Box 2"/>
          <p:cNvSpPr txBox="1">
            <a:spLocks noChangeArrowheads="1"/>
          </p:cNvSpPr>
          <p:nvPr/>
        </p:nvSpPr>
        <p:spPr bwMode="auto">
          <a:xfrm>
            <a:off x="0" y="44450"/>
            <a:ext cx="9144000" cy="584775"/>
          </a:xfrm>
          <a:prstGeom prst="rect">
            <a:avLst/>
          </a:prstGeom>
          <a:noFill/>
          <a:ln w="9525">
            <a:noFill/>
            <a:miter lim="800000"/>
            <a:headEnd/>
            <a:tailEnd/>
          </a:ln>
        </p:spPr>
        <p:txBody>
          <a:bodyPr wrap="square">
            <a:spAutoFit/>
          </a:bodyPr>
          <a:lstStyle/>
          <a:p>
            <a:pPr algn="r"/>
            <a:r>
              <a:rPr lang="en-US" sz="3200" dirty="0" err="1" smtClean="0">
                <a:solidFill>
                  <a:schemeClr val="bg1"/>
                </a:solidFill>
                <a:latin typeface="+mn-lt"/>
              </a:rPr>
              <a:t>OHS</a:t>
            </a:r>
            <a:r>
              <a:rPr lang="en-US" sz="3200" dirty="0" smtClean="0">
                <a:solidFill>
                  <a:schemeClr val="bg1"/>
                </a:solidFill>
                <a:latin typeface="+mn-lt"/>
              </a:rPr>
              <a:t> initiatives sector perspective</a:t>
            </a:r>
            <a:endParaRPr lang="en-US" sz="3200" dirty="0">
              <a:solidFill>
                <a:schemeClr val="bg1"/>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61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1619">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1619">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161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Content Placeholder 5"/>
          <p:cNvSpPr>
            <a:spLocks noGrp="1"/>
          </p:cNvSpPr>
          <p:nvPr>
            <p:ph idx="4294967295"/>
          </p:nvPr>
        </p:nvSpPr>
        <p:spPr>
          <a:xfrm>
            <a:off x="264481" y="809910"/>
            <a:ext cx="8647289" cy="5634433"/>
          </a:xfrm>
        </p:spPr>
        <p:txBody>
          <a:bodyPr/>
          <a:lstStyle/>
          <a:p>
            <a:r>
              <a:rPr lang="en-ZA" b="1" dirty="0" smtClean="0"/>
              <a:t>Regional Tripartite Forums provide ideal opportunity for  shared</a:t>
            </a:r>
          </a:p>
          <a:p>
            <a:endParaRPr lang="en-ZA" b="1" dirty="0" smtClean="0"/>
          </a:p>
          <a:p>
            <a:r>
              <a:rPr lang="en-ZA" b="1" dirty="0" smtClean="0"/>
              <a:t>MHSC will support such initiatives</a:t>
            </a:r>
          </a:p>
          <a:p>
            <a:endParaRPr lang="en-ZA" b="1" dirty="0" smtClean="0"/>
          </a:p>
          <a:p>
            <a:r>
              <a:rPr lang="en-ZA" b="1" dirty="0" smtClean="0"/>
              <a:t>Currently dominated by safety issues</a:t>
            </a:r>
          </a:p>
          <a:p>
            <a:endParaRPr lang="en-ZA" b="1" dirty="0" smtClean="0"/>
          </a:p>
          <a:p>
            <a:r>
              <a:rPr lang="en-ZA" b="1" dirty="0" smtClean="0"/>
              <a:t>If 80% of mine deaths are HEALTH related why are health issues not brought to the fore?</a:t>
            </a:r>
          </a:p>
          <a:p>
            <a:endParaRPr lang="en-ZA" b="1" dirty="0" smtClean="0"/>
          </a:p>
        </p:txBody>
      </p:sp>
      <p:sp>
        <p:nvSpPr>
          <p:cNvPr id="9" name="Text Box 2"/>
          <p:cNvSpPr txBox="1">
            <a:spLocks noChangeArrowheads="1"/>
          </p:cNvSpPr>
          <p:nvPr/>
        </p:nvSpPr>
        <p:spPr bwMode="auto">
          <a:xfrm>
            <a:off x="0" y="4445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Promotion of the </a:t>
            </a:r>
            <a:r>
              <a:rPr lang="en-US" sz="3200" dirty="0" err="1" smtClean="0">
                <a:solidFill>
                  <a:schemeClr val="bg1"/>
                </a:solidFill>
                <a:latin typeface="+mn-lt"/>
              </a:rPr>
              <a:t>MHSC</a:t>
            </a:r>
            <a:r>
              <a:rPr lang="en-US" sz="3200" dirty="0" smtClean="0">
                <a:solidFill>
                  <a:schemeClr val="bg1"/>
                </a:solidFill>
                <a:latin typeface="+mn-lt"/>
              </a:rPr>
              <a:t>  </a:t>
            </a:r>
            <a:endParaRPr lang="en-US" sz="3200" dirty="0">
              <a:solidFill>
                <a:schemeClr val="bg1"/>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111619">
                                            <p:txEl>
                                              <p:pRg st="2" end="2"/>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111619">
                                            <p:txEl>
                                              <p:pRg st="4" end="4"/>
                                            </p:txEl>
                                          </p:spTgt>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1116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17751"/>
            <a:ext cx="4635062" cy="4524315"/>
          </a:xfrm>
          <a:prstGeom prst="rect">
            <a:avLst/>
          </a:prstGeom>
        </p:spPr>
        <p:txBody>
          <a:bodyPr wrap="square">
            <a:spAutoFit/>
          </a:bodyPr>
          <a:lstStyle/>
          <a:p>
            <a:r>
              <a:rPr lang="en-ZA" sz="2400" dirty="0" smtClean="0">
                <a:solidFill>
                  <a:schemeClr val="tx2"/>
                </a:solidFill>
                <a:latin typeface="+mn-lt"/>
              </a:rPr>
              <a:t>The MHSC continues to work tirelessly to make a meaningful contribution towards the realisation of ZERO HARM at South African mines. </a:t>
            </a:r>
          </a:p>
          <a:p>
            <a:endParaRPr lang="en-ZA" sz="2400" dirty="0" smtClean="0">
              <a:solidFill>
                <a:schemeClr val="tx2"/>
              </a:solidFill>
              <a:latin typeface="+mn-lt"/>
            </a:endParaRPr>
          </a:p>
          <a:p>
            <a:r>
              <a:rPr lang="en-ZA" sz="2400" dirty="0" smtClean="0">
                <a:solidFill>
                  <a:schemeClr val="tx2"/>
                </a:solidFill>
                <a:latin typeface="+mn-lt"/>
              </a:rPr>
              <a:t>Reaching the industry’s 2013 milestones is indeed a mammoth task that calls for dedication and co-operation from all</a:t>
            </a:r>
            <a:endParaRPr lang="en-ZA" sz="2400" dirty="0">
              <a:solidFill>
                <a:schemeClr val="tx2"/>
              </a:solidFill>
              <a:latin typeface="+mn-lt"/>
            </a:endParaRPr>
          </a:p>
        </p:txBody>
      </p:sp>
      <p:pic>
        <p:nvPicPr>
          <p:cNvPr id="5" name="Picture 1"/>
          <p:cNvPicPr>
            <a:picLocks noChangeAspect="1" noChangeArrowheads="1"/>
          </p:cNvPicPr>
          <p:nvPr/>
        </p:nvPicPr>
        <p:blipFill>
          <a:blip r:embed="rId2" cstate="print"/>
          <a:srcRect r="13719"/>
          <a:stretch>
            <a:fillRect/>
          </a:stretch>
        </p:blipFill>
        <p:spPr bwMode="auto">
          <a:xfrm>
            <a:off x="4419600" y="763970"/>
            <a:ext cx="4724400" cy="3067050"/>
          </a:xfrm>
          <a:prstGeom prst="rect">
            <a:avLst/>
          </a:prstGeom>
          <a:noFill/>
          <a:ln w="9525">
            <a:noFill/>
            <a:miter lim="800000"/>
            <a:headEnd/>
            <a:tailEnd/>
          </a:ln>
          <a:effectLst/>
        </p:spPr>
      </p:pic>
      <p:pic>
        <p:nvPicPr>
          <p:cNvPr id="6" name="Picture 5"/>
          <p:cNvPicPr/>
          <p:nvPr/>
        </p:nvPicPr>
        <p:blipFill>
          <a:blip r:embed="rId3" cstate="print"/>
          <a:srcRect/>
          <a:stretch>
            <a:fillRect/>
          </a:stretch>
        </p:blipFill>
        <p:spPr bwMode="auto">
          <a:xfrm>
            <a:off x="4477407" y="3831021"/>
            <a:ext cx="4666593" cy="3026979"/>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1686909" y="4858916"/>
            <a:ext cx="1556009" cy="1652243"/>
          </a:xfrm>
          <a:prstGeom prst="rect">
            <a:avLst/>
          </a:prstGeom>
          <a:noFill/>
          <a:ln w="9525">
            <a:noFill/>
            <a:miter lim="800000"/>
            <a:headEnd/>
            <a:tailEnd/>
          </a:ln>
          <a:effectLst/>
        </p:spPr>
      </p:pic>
      <p:sp>
        <p:nvSpPr>
          <p:cNvPr id="8"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Attaining </a:t>
            </a:r>
            <a:r>
              <a:rPr lang="en-ZA" sz="3200" dirty="0" smtClean="0">
                <a:solidFill>
                  <a:schemeClr val="bg1"/>
                </a:solidFill>
                <a:latin typeface="Arial" charset="0"/>
              </a:rPr>
              <a:t>ZERO </a:t>
            </a:r>
            <a:r>
              <a:rPr lang="en-ZA" sz="3200" dirty="0">
                <a:solidFill>
                  <a:schemeClr val="bg1"/>
                </a:solidFill>
                <a:latin typeface="Arial" charset="0"/>
              </a:rPr>
              <a:t>HARM </a:t>
            </a:r>
            <a:endParaRPr lang="en-US" sz="3200" dirty="0">
              <a:solidFill>
                <a:schemeClr val="bg1"/>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100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rcRect r="64310" b="52954"/>
          <a:stretch>
            <a:fillRect/>
          </a:stretch>
        </p:blipFill>
        <p:spPr bwMode="auto">
          <a:xfrm>
            <a:off x="0" y="3620815"/>
            <a:ext cx="3263461" cy="2685392"/>
          </a:xfrm>
          <a:prstGeom prst="rect">
            <a:avLst/>
          </a:prstGeom>
          <a:noFill/>
          <a:ln w="9525">
            <a:solidFill>
              <a:srgbClr val="000000"/>
            </a:solidFill>
            <a:miter lim="800000"/>
            <a:headEnd/>
            <a:tailEnd/>
          </a:ln>
        </p:spPr>
      </p:pic>
      <p:sp>
        <p:nvSpPr>
          <p:cNvPr id="12" name="Text Box 2"/>
          <p:cNvSpPr txBox="1">
            <a:spLocks noChangeArrowheads="1"/>
          </p:cNvSpPr>
          <p:nvPr/>
        </p:nvSpPr>
        <p:spPr bwMode="auto">
          <a:xfrm>
            <a:off x="0" y="4445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Conclusion</a:t>
            </a:r>
            <a:endParaRPr lang="en-US" sz="3200" dirty="0">
              <a:solidFill>
                <a:schemeClr val="bg1"/>
              </a:solidFill>
              <a:latin typeface="+mn-lt"/>
            </a:endParaRPr>
          </a:p>
        </p:txBody>
      </p:sp>
      <p:pic>
        <p:nvPicPr>
          <p:cNvPr id="13" name="Picture 12" descr="4ps for mhsc.jpg"/>
          <p:cNvPicPr>
            <a:picLocks noChangeAspect="1"/>
          </p:cNvPicPr>
          <p:nvPr/>
        </p:nvPicPr>
        <p:blipFill>
          <a:blip r:embed="rId3" cstate="print"/>
          <a:stretch>
            <a:fillRect/>
          </a:stretch>
        </p:blipFill>
        <p:spPr>
          <a:xfrm>
            <a:off x="5344518" y="3799485"/>
            <a:ext cx="2615692" cy="2585547"/>
          </a:xfrm>
          <a:prstGeom prst="rect">
            <a:avLst/>
          </a:prstGeom>
        </p:spPr>
      </p:pic>
      <p:pic>
        <p:nvPicPr>
          <p:cNvPr id="14" name="Picture 2"/>
          <p:cNvPicPr>
            <a:picLocks noChangeAspect="1" noChangeArrowheads="1"/>
          </p:cNvPicPr>
          <p:nvPr/>
        </p:nvPicPr>
        <p:blipFill>
          <a:blip r:embed="rId4" cstate="print"/>
          <a:srcRect/>
          <a:stretch>
            <a:fillRect/>
          </a:stretch>
        </p:blipFill>
        <p:spPr bwMode="auto">
          <a:xfrm>
            <a:off x="5167804" y="666684"/>
            <a:ext cx="2699189" cy="2312999"/>
          </a:xfrm>
          <a:prstGeom prst="rect">
            <a:avLst/>
          </a:prstGeom>
          <a:noFill/>
          <a:ln w="9525">
            <a:noFill/>
            <a:miter lim="800000"/>
            <a:headEnd/>
            <a:tailEnd/>
          </a:ln>
          <a:effectLst/>
        </p:spPr>
      </p:pic>
      <p:cxnSp>
        <p:nvCxnSpPr>
          <p:cNvPr id="47" name="Straight Arrow Connector 46"/>
          <p:cNvCxnSpPr>
            <a:stCxn id="14" idx="2"/>
            <a:endCxn id="13" idx="0"/>
          </p:cNvCxnSpPr>
          <p:nvPr/>
        </p:nvCxnSpPr>
        <p:spPr bwMode="auto">
          <a:xfrm>
            <a:off x="6517399" y="2979683"/>
            <a:ext cx="134965" cy="819802"/>
          </a:xfrm>
          <a:prstGeom prst="straightConnector1">
            <a:avLst/>
          </a:prstGeom>
          <a:gradFill rotWithShape="0">
            <a:gsLst>
              <a:gs pos="0">
                <a:srgbClr val="000066"/>
              </a:gs>
              <a:gs pos="50000">
                <a:srgbClr val="000066">
                  <a:gamma/>
                  <a:tint val="32549"/>
                  <a:invGamma/>
                </a:srgbClr>
              </a:gs>
              <a:gs pos="100000">
                <a:srgbClr val="000066"/>
              </a:gs>
            </a:gsLst>
            <a:lin ang="5400000" scaled="1"/>
          </a:gradFill>
          <a:ln w="57150" cap="flat" cmpd="sng" algn="ctr">
            <a:solidFill>
              <a:schemeClr val="tx1"/>
            </a:solidFill>
            <a:prstDash val="solid"/>
            <a:round/>
            <a:headEnd type="arrow"/>
            <a:tailEnd type="arrow"/>
          </a:ln>
          <a:effectLst/>
        </p:spPr>
      </p:cxnSp>
      <p:sp>
        <p:nvSpPr>
          <p:cNvPr id="54" name="Text Box 2"/>
          <p:cNvSpPr txBox="1">
            <a:spLocks noChangeArrowheads="1"/>
          </p:cNvSpPr>
          <p:nvPr/>
        </p:nvSpPr>
        <p:spPr bwMode="auto">
          <a:xfrm rot="21094744">
            <a:off x="3373799" y="2041420"/>
            <a:ext cx="1560808" cy="338554"/>
          </a:xfrm>
          <a:prstGeom prst="rect">
            <a:avLst/>
          </a:prstGeom>
          <a:noFill/>
          <a:ln w="9525">
            <a:noFill/>
            <a:miter lim="800000"/>
            <a:headEnd/>
            <a:tailEnd/>
          </a:ln>
        </p:spPr>
        <p:txBody>
          <a:bodyPr wrap="square">
            <a:spAutoFit/>
          </a:bodyPr>
          <a:lstStyle/>
          <a:p>
            <a:r>
              <a:rPr lang="en-US" sz="1600" dirty="0" smtClean="0">
                <a:solidFill>
                  <a:srgbClr val="002060"/>
                </a:solidFill>
                <a:latin typeface="+mn-lt"/>
              </a:rPr>
              <a:t>Supported by</a:t>
            </a:r>
            <a:endParaRPr lang="en-US" sz="1600" dirty="0">
              <a:solidFill>
                <a:srgbClr val="002060"/>
              </a:solidFill>
              <a:latin typeface="+mn-lt"/>
            </a:endParaRPr>
          </a:p>
        </p:txBody>
      </p:sp>
      <p:sp>
        <p:nvSpPr>
          <p:cNvPr id="55" name="Text Box 2"/>
          <p:cNvSpPr txBox="1">
            <a:spLocks noChangeArrowheads="1"/>
          </p:cNvSpPr>
          <p:nvPr/>
        </p:nvSpPr>
        <p:spPr bwMode="auto">
          <a:xfrm rot="208929">
            <a:off x="3683854" y="5063134"/>
            <a:ext cx="1560808" cy="338554"/>
          </a:xfrm>
          <a:prstGeom prst="rect">
            <a:avLst/>
          </a:prstGeom>
          <a:noFill/>
          <a:ln w="9525">
            <a:noFill/>
            <a:miter lim="800000"/>
            <a:headEnd/>
            <a:tailEnd/>
          </a:ln>
        </p:spPr>
        <p:txBody>
          <a:bodyPr wrap="square">
            <a:spAutoFit/>
          </a:bodyPr>
          <a:lstStyle/>
          <a:p>
            <a:r>
              <a:rPr lang="en-US" sz="1600" dirty="0" smtClean="0">
                <a:solidFill>
                  <a:srgbClr val="002060"/>
                </a:solidFill>
                <a:latin typeface="+mn-lt"/>
              </a:rPr>
              <a:t>Towards</a:t>
            </a:r>
            <a:endParaRPr lang="en-US" sz="1600" dirty="0">
              <a:solidFill>
                <a:srgbClr val="002060"/>
              </a:solidFill>
              <a:latin typeface="+mn-lt"/>
            </a:endParaRPr>
          </a:p>
        </p:txBody>
      </p:sp>
      <p:sp>
        <p:nvSpPr>
          <p:cNvPr id="56" name="Text Box 2"/>
          <p:cNvSpPr txBox="1">
            <a:spLocks noChangeArrowheads="1"/>
          </p:cNvSpPr>
          <p:nvPr/>
        </p:nvSpPr>
        <p:spPr bwMode="auto">
          <a:xfrm>
            <a:off x="6863233" y="3292149"/>
            <a:ext cx="1560808" cy="338554"/>
          </a:xfrm>
          <a:prstGeom prst="rect">
            <a:avLst/>
          </a:prstGeom>
          <a:noFill/>
          <a:ln w="9525">
            <a:noFill/>
            <a:miter lim="800000"/>
            <a:headEnd/>
            <a:tailEnd/>
          </a:ln>
        </p:spPr>
        <p:txBody>
          <a:bodyPr wrap="square">
            <a:spAutoFit/>
          </a:bodyPr>
          <a:lstStyle/>
          <a:p>
            <a:r>
              <a:rPr lang="en-US" sz="1600" dirty="0" smtClean="0">
                <a:solidFill>
                  <a:srgbClr val="002060"/>
                </a:solidFill>
                <a:latin typeface="+mn-lt"/>
              </a:rPr>
              <a:t>Driven by</a:t>
            </a:r>
            <a:endParaRPr lang="en-US" sz="1600" dirty="0">
              <a:solidFill>
                <a:srgbClr val="002060"/>
              </a:solidFill>
              <a:latin typeface="+mn-lt"/>
            </a:endParaRPr>
          </a:p>
        </p:txBody>
      </p:sp>
      <p:pic>
        <p:nvPicPr>
          <p:cNvPr id="57" name="Picture 56"/>
          <p:cNvPicPr/>
          <p:nvPr/>
        </p:nvPicPr>
        <p:blipFill>
          <a:blip r:embed="rId2" cstate="print"/>
          <a:srcRect t="47690" r="64310"/>
          <a:stretch>
            <a:fillRect/>
          </a:stretch>
        </p:blipFill>
        <p:spPr bwMode="auto">
          <a:xfrm>
            <a:off x="0" y="630621"/>
            <a:ext cx="3263461" cy="2985896"/>
          </a:xfrm>
          <a:prstGeom prst="rect">
            <a:avLst/>
          </a:prstGeom>
          <a:noFill/>
          <a:ln w="9525">
            <a:solidFill>
              <a:srgbClr val="000000"/>
            </a:solidFill>
            <a:miter lim="800000"/>
            <a:headEnd/>
            <a:tailEnd/>
          </a:ln>
        </p:spPr>
      </p:pic>
      <p:cxnSp>
        <p:nvCxnSpPr>
          <p:cNvPr id="59" name="Straight Arrow Connector 58"/>
          <p:cNvCxnSpPr>
            <a:stCxn id="57" idx="3"/>
            <a:endCxn id="14" idx="1"/>
          </p:cNvCxnSpPr>
          <p:nvPr/>
        </p:nvCxnSpPr>
        <p:spPr bwMode="auto">
          <a:xfrm flipV="1">
            <a:off x="3263461" y="1823184"/>
            <a:ext cx="1904343" cy="300385"/>
          </a:xfrm>
          <a:prstGeom prst="straightConnector1">
            <a:avLst/>
          </a:prstGeom>
          <a:gradFill rotWithShape="0">
            <a:gsLst>
              <a:gs pos="0">
                <a:srgbClr val="000066"/>
              </a:gs>
              <a:gs pos="50000">
                <a:srgbClr val="000066">
                  <a:gamma/>
                  <a:tint val="32549"/>
                  <a:invGamma/>
                </a:srgbClr>
              </a:gs>
              <a:gs pos="100000">
                <a:srgbClr val="000066"/>
              </a:gs>
            </a:gsLst>
            <a:lin ang="5400000" scaled="1"/>
          </a:gradFill>
          <a:ln w="57150" cap="flat" cmpd="sng" algn="ctr">
            <a:solidFill>
              <a:schemeClr val="tx1"/>
            </a:solidFill>
            <a:prstDash val="solid"/>
            <a:round/>
            <a:headEnd type="none" w="med" len="med"/>
            <a:tailEnd type="arrow"/>
          </a:ln>
          <a:effectLst/>
        </p:spPr>
      </p:cxnSp>
      <p:cxnSp>
        <p:nvCxnSpPr>
          <p:cNvPr id="60" name="Straight Arrow Connector 59"/>
          <p:cNvCxnSpPr>
            <a:stCxn id="13" idx="1"/>
            <a:endCxn id="2" idx="3"/>
          </p:cNvCxnSpPr>
          <p:nvPr/>
        </p:nvCxnSpPr>
        <p:spPr bwMode="auto">
          <a:xfrm flipH="1" flipV="1">
            <a:off x="3263461" y="4963511"/>
            <a:ext cx="2081057" cy="128748"/>
          </a:xfrm>
          <a:prstGeom prst="straightConnector1">
            <a:avLst/>
          </a:prstGeom>
          <a:gradFill rotWithShape="0">
            <a:gsLst>
              <a:gs pos="0">
                <a:srgbClr val="000066"/>
              </a:gs>
              <a:gs pos="50000">
                <a:srgbClr val="000066">
                  <a:gamma/>
                  <a:tint val="32549"/>
                  <a:invGamma/>
                </a:srgbClr>
              </a:gs>
              <a:gs pos="100000">
                <a:srgbClr val="000066"/>
              </a:gs>
            </a:gsLst>
            <a:lin ang="5400000" scaled="1"/>
          </a:gradFill>
          <a:ln w="57150" cap="flat" cmpd="sng" algn="ctr">
            <a:solidFill>
              <a:schemeClr val="tx1"/>
            </a:solidFill>
            <a:prstDash val="solid"/>
            <a:round/>
            <a:headEnd type="none" w="med" len="med"/>
            <a:tailEnd type="arrow"/>
          </a:ln>
          <a:effectLst/>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1000"/>
                                  </p:stCondLst>
                                  <p:childTnLst>
                                    <p:set>
                                      <p:cBhvr>
                                        <p:cTn id="21" dur="1" fill="hold">
                                          <p:stCondLst>
                                            <p:cond delay="0"/>
                                          </p:stCondLst>
                                        </p:cTn>
                                        <p:tgtEl>
                                          <p:spTgt spid="60"/>
                                        </p:tgtEl>
                                        <p:attrNameLst>
                                          <p:attrName>style.visibility</p:attrName>
                                        </p:attrNameLst>
                                      </p:cBhvr>
                                      <p:to>
                                        <p:strVal val="visible"/>
                                      </p:to>
                                    </p:set>
                                  </p:childTnLst>
                                </p:cTn>
                              </p:par>
                            </p:childTnLst>
                          </p:cTn>
                        </p:par>
                        <p:par>
                          <p:cTn id="22" fill="hold">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5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 y="817751"/>
            <a:ext cx="9144001" cy="4893647"/>
          </a:xfrm>
          <a:prstGeom prst="rect">
            <a:avLst/>
          </a:prstGeom>
        </p:spPr>
        <p:txBody>
          <a:bodyPr wrap="square">
            <a:spAutoFit/>
          </a:bodyPr>
          <a:lstStyle/>
          <a:p>
            <a:r>
              <a:rPr lang="en-ZA" sz="2400" dirty="0" smtClean="0">
                <a:solidFill>
                  <a:schemeClr val="tx2"/>
                </a:solidFill>
                <a:latin typeface="+mn-lt"/>
              </a:rPr>
              <a:t>ZERO HARM  is not just about SAFETY but HEALTH as well </a:t>
            </a:r>
          </a:p>
          <a:p>
            <a:endParaRPr lang="en-ZA" sz="2400" dirty="0" smtClean="0">
              <a:solidFill>
                <a:schemeClr val="tx2"/>
              </a:solidFill>
              <a:latin typeface="+mn-lt"/>
            </a:endParaRPr>
          </a:p>
          <a:p>
            <a:endParaRPr lang="en-ZA" sz="2400" dirty="0" smtClean="0">
              <a:solidFill>
                <a:schemeClr val="tx2"/>
              </a:solidFill>
              <a:latin typeface="+mn-lt"/>
            </a:endParaRPr>
          </a:p>
          <a:p>
            <a:r>
              <a:rPr lang="en-ZA" sz="2400" dirty="0" smtClean="0">
                <a:solidFill>
                  <a:schemeClr val="tx2"/>
                </a:solidFill>
                <a:latin typeface="+mn-lt"/>
              </a:rPr>
              <a:t>What is needed to elevate the issues of health?</a:t>
            </a:r>
          </a:p>
          <a:p>
            <a:endParaRPr lang="en-ZA" sz="2400" dirty="0" smtClean="0">
              <a:solidFill>
                <a:schemeClr val="tx2"/>
              </a:solidFill>
              <a:latin typeface="+mn-lt"/>
            </a:endParaRPr>
          </a:p>
          <a:p>
            <a:endParaRPr lang="en-ZA" sz="2400" dirty="0" smtClean="0">
              <a:solidFill>
                <a:schemeClr val="tx2"/>
              </a:solidFill>
              <a:latin typeface="+mn-lt"/>
            </a:endParaRPr>
          </a:p>
          <a:p>
            <a:endParaRPr lang="en-ZA" sz="2400" dirty="0" smtClean="0">
              <a:solidFill>
                <a:schemeClr val="tx2"/>
              </a:solidFill>
              <a:latin typeface="+mn-lt"/>
            </a:endParaRPr>
          </a:p>
          <a:p>
            <a:pPr algn="ctr"/>
            <a:r>
              <a:rPr lang="en-ZA" sz="2400" dirty="0" smtClean="0">
                <a:solidFill>
                  <a:schemeClr val="tx2"/>
                </a:solidFill>
                <a:latin typeface="+mn-lt"/>
              </a:rPr>
              <a:t>“who is going to drive the bus?”</a:t>
            </a:r>
          </a:p>
          <a:p>
            <a:pPr algn="ctr"/>
            <a:endParaRPr lang="en-ZA" sz="2400" dirty="0" smtClean="0">
              <a:solidFill>
                <a:schemeClr val="tx2"/>
              </a:solidFill>
              <a:latin typeface="+mn-lt"/>
            </a:endParaRPr>
          </a:p>
          <a:p>
            <a:pPr algn="ctr"/>
            <a:r>
              <a:rPr lang="en-ZA" sz="2400" dirty="0" smtClean="0">
                <a:solidFill>
                  <a:schemeClr val="tx2"/>
                </a:solidFill>
                <a:latin typeface="+mn-lt"/>
              </a:rPr>
              <a:t>the time for talking is over</a:t>
            </a:r>
          </a:p>
          <a:p>
            <a:pPr algn="ctr"/>
            <a:endParaRPr lang="en-ZA" sz="2400" dirty="0" smtClean="0">
              <a:solidFill>
                <a:schemeClr val="tx2"/>
              </a:solidFill>
              <a:latin typeface="+mn-lt"/>
            </a:endParaRPr>
          </a:p>
          <a:p>
            <a:pPr algn="ctr"/>
            <a:r>
              <a:rPr lang="en-ZA" sz="2400" dirty="0" smtClean="0">
                <a:solidFill>
                  <a:schemeClr val="tx2"/>
                </a:solidFill>
              </a:rPr>
              <a:t>ZERO HARM THROUGH ACTION</a:t>
            </a:r>
          </a:p>
          <a:p>
            <a:pPr algn="ctr"/>
            <a:endParaRPr lang="en-ZA" sz="2400" dirty="0" smtClean="0">
              <a:solidFill>
                <a:schemeClr val="tx2"/>
              </a:solidFill>
              <a:latin typeface="+mn-lt"/>
            </a:endParaRPr>
          </a:p>
        </p:txBody>
      </p:sp>
      <p:pic>
        <p:nvPicPr>
          <p:cNvPr id="7" name="Picture 2"/>
          <p:cNvPicPr>
            <a:picLocks noChangeAspect="1" noChangeArrowheads="1"/>
          </p:cNvPicPr>
          <p:nvPr/>
        </p:nvPicPr>
        <p:blipFill>
          <a:blip r:embed="rId2" cstate="print"/>
          <a:srcRect b="13846"/>
          <a:stretch>
            <a:fillRect/>
          </a:stretch>
        </p:blipFill>
        <p:spPr bwMode="auto">
          <a:xfrm>
            <a:off x="7497701" y="4921622"/>
            <a:ext cx="1646299" cy="1506071"/>
          </a:xfrm>
          <a:prstGeom prst="rect">
            <a:avLst/>
          </a:prstGeom>
          <a:noFill/>
          <a:ln w="9525">
            <a:noFill/>
            <a:miter lim="800000"/>
            <a:headEnd/>
            <a:tailEnd/>
          </a:ln>
          <a:effectLst/>
        </p:spPr>
      </p:pic>
      <p:sp>
        <p:nvSpPr>
          <p:cNvPr id="8"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ZERO HARM</a:t>
            </a:r>
            <a:endParaRPr lang="en-US" sz="3200" dirty="0">
              <a:solidFill>
                <a:schemeClr val="bg1"/>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78797" name="Group 205"/>
          <p:cNvGraphicFramePr>
            <a:graphicFrameLocks noGrp="1"/>
          </p:cNvGraphicFramePr>
          <p:nvPr>
            <p:ph idx="1"/>
          </p:nvPr>
        </p:nvGraphicFramePr>
        <p:xfrm>
          <a:off x="214313" y="709613"/>
          <a:ext cx="8738080" cy="5721532"/>
        </p:xfrm>
        <a:graphic>
          <a:graphicData uri="http://schemas.openxmlformats.org/drawingml/2006/table">
            <a:tbl>
              <a:tblPr/>
              <a:tblGrid>
                <a:gridCol w="2591433"/>
                <a:gridCol w="6146647"/>
              </a:tblGrid>
              <a:tr h="291170">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Times New Roman" pitchFamily="18" charset="0"/>
                          <a:cs typeface="Arial" charset="0"/>
                        </a:rPr>
                        <a:t>Occupational Safety – Fatalities and Injuries – Milestones</a:t>
                      </a:r>
                      <a:endParaRPr kumimoji="0" lang="en-GB" sz="1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en-ZA"/>
                    </a:p>
                  </a:txBody>
                  <a:tcPr/>
                </a:tc>
              </a:tr>
              <a:tr h="698807">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sz="1800" b="1" i="0" u="none" strike="noStrike" cap="none" normalizeH="0" baseline="0" dirty="0" smtClean="0">
                          <a:ln>
                            <a:noFill/>
                          </a:ln>
                          <a:solidFill>
                            <a:schemeClr val="tx1"/>
                          </a:solidFill>
                          <a:effectLst/>
                          <a:latin typeface="Arial" charset="0"/>
                          <a:ea typeface="Times New Roman" pitchFamily="18" charset="0"/>
                          <a:cs typeface="Arial" charset="0"/>
                        </a:rPr>
                        <a:t>Industry Target: Zero rate of fatalities and injuries</a:t>
                      </a:r>
                      <a:endParaRPr kumimoji="0" lang="en-GB" sz="18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In the Gold Sector: By 2013, achieve safety performance levels equivalent to at least current international benchmarks for underground metalliferous mines</a:t>
                      </a:r>
                      <a:endParaRPr kumimoji="0" lang="en-GB" sz="14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8807">
                <a:tc vMerge="1">
                  <a:txBody>
                    <a:bodyPr/>
                    <a:lstStyle/>
                    <a:p>
                      <a:endParaRPr lang="en-ZA"/>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In the Platinum, Coal and Other Sectors: By 2013, achieve constant and continuous improvement equivalent to at least current international benchmarks</a:t>
                      </a:r>
                      <a:endParaRPr kumimoji="0" lang="en-GB" sz="14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1170">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Times New Roman" pitchFamily="18" charset="0"/>
                          <a:cs typeface="Arial" charset="0"/>
                        </a:rPr>
                        <a:t>Occupational Health – Milestones</a:t>
                      </a:r>
                      <a:endParaRPr kumimoji="0" lang="en-GB" sz="1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en-ZA"/>
                    </a:p>
                  </a:txBody>
                  <a:tcPr/>
                </a:tc>
              </a:tr>
              <a:tr h="863949">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sz="1800" b="1" i="0" u="none" strike="noStrike" cap="none" normalizeH="0" baseline="0" dirty="0" smtClean="0">
                          <a:ln>
                            <a:noFill/>
                          </a:ln>
                          <a:solidFill>
                            <a:schemeClr val="tx1"/>
                          </a:solidFill>
                          <a:effectLst/>
                          <a:latin typeface="Arial" charset="0"/>
                          <a:ea typeface="Times New Roman" pitchFamily="18" charset="0"/>
                          <a:cs typeface="Arial" charset="0"/>
                        </a:rPr>
                        <a:t>Industry Target: Elimination of Silicosis</a:t>
                      </a:r>
                      <a:endParaRPr kumimoji="0" lang="en-GB" sz="18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By December 2008, 95% of all exposure measurement results will be below the occupational exposure limit for respirable crystalline silica of 0.1mg/m3 (these results are individual readings and not average results)</a:t>
                      </a:r>
                      <a:endParaRPr kumimoji="0" lang="en-GB" sz="14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8636">
                <a:tc vMerge="1">
                  <a:txBody>
                    <a:bodyPr/>
                    <a:lstStyle/>
                    <a:p>
                      <a:endParaRPr lang="en-ZA"/>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After December 2013, using present diagnostic techniques, no new cases of silicosis will occur amongst previously unexposed individuals (Previously unexposed individuals = individuals unexposed prior to 2008, i.e. equivalent to a new person entering the industry in 2008)</a:t>
                      </a:r>
                      <a:endParaRPr kumimoji="0" lang="en-GB" sz="14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2835">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sz="1800" b="1" i="0" u="none" strike="noStrike" cap="none" normalizeH="0" baseline="0" dirty="0" smtClean="0">
                          <a:ln>
                            <a:noFill/>
                          </a:ln>
                          <a:solidFill>
                            <a:schemeClr val="tx1"/>
                          </a:solidFill>
                          <a:effectLst/>
                          <a:latin typeface="Arial" charset="0"/>
                          <a:ea typeface="Times New Roman" pitchFamily="18" charset="0"/>
                          <a:cs typeface="Arial" charset="0"/>
                        </a:rPr>
                        <a:t>Industry target: Elimination of Noise Induced Hearing Loss (NIHL)</a:t>
                      </a:r>
                      <a:endParaRPr kumimoji="0" lang="en-ZA"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After December 2008, the hearing conservation programme implemented by the industry must ensure that there is no deterioration in hearing greater that 10% amongst occupationally exposed individuals</a:t>
                      </a:r>
                      <a:endParaRPr kumimoji="0" lang="en-GB" sz="14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72541">
                <a:tc vMerge="1">
                  <a:txBody>
                    <a:bodyPr/>
                    <a:lstStyle/>
                    <a:p>
                      <a:endParaRPr lang="en-ZA"/>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By December 2013, the total noise emitted by all equipment installed in any workplace must not exceed a sound pressure level of 110dB(A) at any location in that workplace (includes individual pieces of equipment)</a:t>
                      </a:r>
                      <a:endParaRPr kumimoji="0" lang="en-GB" sz="14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Title 13"/>
          <p:cNvSpPr>
            <a:spLocks noGrp="1"/>
          </p:cNvSpPr>
          <p:nvPr>
            <p:ph type="title"/>
          </p:nvPr>
        </p:nvSpPr>
        <p:spPr>
          <a:xfrm>
            <a:off x="1571625" y="0"/>
            <a:ext cx="7572375" cy="428625"/>
          </a:xfrm>
        </p:spPr>
        <p:txBody>
          <a:bodyPr/>
          <a:lstStyle/>
          <a:p>
            <a:pPr eaLnBrk="1" hangingPunct="1">
              <a:defRPr/>
            </a:pPr>
            <a:r>
              <a:rPr lang="en-ZA" sz="3600" b="1" i="1" dirty="0" smtClean="0">
                <a:solidFill>
                  <a:schemeClr val="bg1"/>
                </a:solidFill>
                <a:latin typeface="+mn-lt"/>
              </a:rPr>
              <a:t>Health and Safety Yardstick</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7" descr="MHSC logo"/>
          <p:cNvPicPr>
            <a:picLocks noChangeAspect="1" noChangeArrowheads="1"/>
          </p:cNvPicPr>
          <p:nvPr/>
        </p:nvPicPr>
        <p:blipFill>
          <a:blip r:embed="rId2" cstate="print"/>
          <a:srcRect l="9386" r="5455" b="25172"/>
          <a:stretch>
            <a:fillRect/>
          </a:stretch>
        </p:blipFill>
        <p:spPr bwMode="auto">
          <a:xfrm>
            <a:off x="2490953" y="1680661"/>
            <a:ext cx="4162096" cy="3947629"/>
          </a:xfrm>
          <a:prstGeom prst="rect">
            <a:avLst/>
          </a:prstGeom>
          <a:noFill/>
          <a:ln w="9525">
            <a:noFill/>
            <a:miter lim="800000"/>
            <a:headEnd/>
            <a:tailEnd/>
          </a:ln>
        </p:spPr>
      </p:pic>
      <p:sp>
        <p:nvSpPr>
          <p:cNvPr id="17" name="Rectangle 7"/>
          <p:cNvSpPr>
            <a:spLocks noChangeArrowheads="1"/>
          </p:cNvSpPr>
          <p:nvPr/>
        </p:nvSpPr>
        <p:spPr bwMode="auto">
          <a:xfrm>
            <a:off x="0" y="6130925"/>
            <a:ext cx="9144000" cy="727075"/>
          </a:xfrm>
          <a:prstGeom prst="rect">
            <a:avLst/>
          </a:prstGeom>
          <a:solidFill>
            <a:schemeClr val="bg1"/>
          </a:solidFill>
          <a:ln w="9525">
            <a:noFill/>
            <a:miter lim="800000"/>
            <a:headEnd/>
            <a:tailEnd/>
          </a:ln>
          <a:effectLst/>
        </p:spPr>
        <p:txBody>
          <a:bodyPr wrap="square" anchor="ctr">
            <a:spAutoFit/>
          </a:bodyPr>
          <a:lstStyle/>
          <a:p>
            <a:pPr>
              <a:spcBef>
                <a:spcPct val="20000"/>
              </a:spcBef>
            </a:pPr>
            <a:r>
              <a:rPr lang="en-AU" sz="800" b="1" i="1" dirty="0">
                <a:solidFill>
                  <a:schemeClr val="tx1"/>
                </a:solidFill>
                <a:latin typeface="Arial" pitchFamily="34" charset="0"/>
                <a:cs typeface="Arial" pitchFamily="34" charset="0"/>
              </a:rPr>
              <a:t>MHSC  Disclaimer:</a:t>
            </a:r>
            <a:endParaRPr lang="en-ZA" sz="800" b="1" i="1" dirty="0">
              <a:solidFill>
                <a:schemeClr val="tx1"/>
              </a:solidFill>
              <a:latin typeface="Arial" pitchFamily="34" charset="0"/>
              <a:cs typeface="Arial" pitchFamily="34" charset="0"/>
            </a:endParaRPr>
          </a:p>
          <a:p>
            <a:pPr>
              <a:spcBef>
                <a:spcPct val="20000"/>
              </a:spcBef>
            </a:pPr>
            <a:r>
              <a:rPr lang="en-AU" sz="800" b="1" i="1" dirty="0">
                <a:solidFill>
                  <a:schemeClr val="tx1"/>
                </a:solidFill>
                <a:latin typeface="Arial" pitchFamily="34" charset="0"/>
                <a:cs typeface="Arial" pitchFamily="34" charset="0"/>
              </a:rPr>
              <a:t>All views expressed herein are the views of the author and do not reflect the views of the Mine Health and Safety Council unless specifically stated otherwise. The information is intended only for the person or entity to which it is addressed and may contain confidential and/or privileged material. Any review, retransmission, dissemination or other use of, this information by persons or entities other than those intended recipient/s is prohibited.  The replication of this material in any form will require approval from the author and Mine Health and Safety Council.</a:t>
            </a:r>
          </a:p>
        </p:txBody>
      </p:sp>
      <p:sp>
        <p:nvSpPr>
          <p:cNvPr id="22" name="Text Box 2"/>
          <p:cNvSpPr txBox="1">
            <a:spLocks noChangeArrowheads="1"/>
          </p:cNvSpPr>
          <p:nvPr/>
        </p:nvSpPr>
        <p:spPr bwMode="auto">
          <a:xfrm>
            <a:off x="0" y="5378450"/>
            <a:ext cx="9144000" cy="584775"/>
          </a:xfrm>
          <a:prstGeom prst="rect">
            <a:avLst/>
          </a:prstGeom>
          <a:noFill/>
          <a:ln w="9525">
            <a:noFill/>
            <a:miter lim="800000"/>
            <a:headEnd/>
            <a:tailEnd/>
          </a:ln>
        </p:spPr>
        <p:txBody>
          <a:bodyPr wrap="square">
            <a:spAutoFit/>
          </a:bodyPr>
          <a:lstStyle/>
          <a:p>
            <a:pPr algn="ctr"/>
            <a:r>
              <a:rPr lang="en-US" sz="3200" dirty="0" smtClean="0">
                <a:solidFill>
                  <a:srgbClr val="002060"/>
                </a:solidFill>
                <a:latin typeface="+mn-lt"/>
              </a:rPr>
              <a:t>Mine Health and Safety Council</a:t>
            </a:r>
            <a:endParaRPr lang="en-US" sz="3200" dirty="0">
              <a:solidFill>
                <a:srgbClr val="002060"/>
              </a:solidFill>
              <a:latin typeface="+mn-lt"/>
            </a:endParaRPr>
          </a:p>
        </p:txBody>
      </p:sp>
      <p:sp>
        <p:nvSpPr>
          <p:cNvPr id="24" name="Text Box 2"/>
          <p:cNvSpPr txBox="1">
            <a:spLocks noChangeArrowheads="1"/>
          </p:cNvSpPr>
          <p:nvPr/>
        </p:nvSpPr>
        <p:spPr bwMode="auto">
          <a:xfrm>
            <a:off x="0" y="44450"/>
            <a:ext cx="9144000" cy="584775"/>
          </a:xfrm>
          <a:prstGeom prst="rect">
            <a:avLst/>
          </a:prstGeom>
          <a:noFill/>
          <a:ln w="9525">
            <a:noFill/>
            <a:miter lim="800000"/>
            <a:headEnd/>
            <a:tailEnd/>
          </a:ln>
        </p:spPr>
        <p:txBody>
          <a:bodyPr wrap="square">
            <a:spAutoFit/>
          </a:bodyPr>
          <a:lstStyle/>
          <a:p>
            <a:pPr algn="r"/>
            <a:r>
              <a:rPr lang="en-US" sz="3200" dirty="0" smtClean="0">
                <a:solidFill>
                  <a:schemeClr val="bg1"/>
                </a:solidFill>
                <a:latin typeface="+mn-lt"/>
              </a:rPr>
              <a:t>Thank you</a:t>
            </a:r>
            <a:endParaRPr lang="en-US" sz="3200" dirty="0">
              <a:solidFill>
                <a:schemeClr val="bg1"/>
              </a:solidFill>
              <a:latin typeface="+mn-lt"/>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78797" name="Group 205"/>
          <p:cNvGraphicFramePr>
            <a:graphicFrameLocks noGrp="1"/>
          </p:cNvGraphicFramePr>
          <p:nvPr>
            <p:ph idx="1"/>
          </p:nvPr>
        </p:nvGraphicFramePr>
        <p:xfrm>
          <a:off x="251520" y="709613"/>
          <a:ext cx="8738080" cy="5575175"/>
        </p:xfrm>
        <a:graphic>
          <a:graphicData uri="http://schemas.openxmlformats.org/drawingml/2006/table">
            <a:tbl>
              <a:tblPr/>
              <a:tblGrid>
                <a:gridCol w="2591433"/>
                <a:gridCol w="6146647"/>
              </a:tblGrid>
              <a:tr h="291170">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Times New Roman" pitchFamily="18" charset="0"/>
                          <a:cs typeface="Arial" charset="0"/>
                        </a:rPr>
                        <a:t>Occupational Safety – Fatalities and Injuries – Milestones</a:t>
                      </a:r>
                      <a:endParaRPr kumimoji="0" lang="en-GB" sz="1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en-ZA"/>
                    </a:p>
                  </a:txBody>
                  <a:tcPr/>
                </a:tc>
              </a:tr>
              <a:tr h="139761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sz="1800" b="1" i="0" u="none" strike="noStrike" cap="none" normalizeH="0" baseline="0" dirty="0" smtClean="0">
                          <a:ln>
                            <a:noFill/>
                          </a:ln>
                          <a:solidFill>
                            <a:schemeClr val="tx1"/>
                          </a:solidFill>
                          <a:effectLst/>
                          <a:latin typeface="Arial" charset="0"/>
                          <a:ea typeface="Times New Roman" pitchFamily="18" charset="0"/>
                          <a:cs typeface="Arial" charset="0"/>
                        </a:rPr>
                        <a:t>Industry Target: Zero rate of fatalities and injuries</a:t>
                      </a:r>
                      <a:endParaRPr kumimoji="0" lang="en-GB" sz="18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en-ZA" sz="1400" dirty="0" smtClean="0">
                          <a:solidFill>
                            <a:srgbClr val="FF0000"/>
                          </a:solidFill>
                        </a:rPr>
                        <a:t>Benchmark less than 1 fatality per 33 million hours worked by 2013</a:t>
                      </a:r>
                    </a:p>
                    <a:p>
                      <a:pPr algn="ctr"/>
                      <a:endParaRPr lang="en-ZA" sz="1400" dirty="0" smtClean="0">
                        <a:solidFill>
                          <a:srgbClr val="FF0000"/>
                        </a:solidFill>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1170">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Times New Roman" pitchFamily="18" charset="0"/>
                          <a:cs typeface="Arial" charset="0"/>
                        </a:rPr>
                        <a:t>Occupational Health – Milestones</a:t>
                      </a:r>
                      <a:endParaRPr kumimoji="0" lang="en-GB" sz="14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en-ZA"/>
                    </a:p>
                  </a:txBody>
                  <a:tcPr/>
                </a:tc>
              </a:tr>
              <a:tr h="18725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sz="1800" b="1" i="0" u="none" strike="noStrike" cap="none" normalizeH="0" baseline="0" dirty="0" smtClean="0">
                          <a:ln>
                            <a:noFill/>
                          </a:ln>
                          <a:solidFill>
                            <a:schemeClr val="tx1"/>
                          </a:solidFill>
                          <a:effectLst/>
                          <a:latin typeface="Arial" charset="0"/>
                          <a:ea typeface="Times New Roman" pitchFamily="18" charset="0"/>
                          <a:cs typeface="Arial" charset="0"/>
                        </a:rPr>
                        <a:t>Industry Target: Elimination of Silicosis</a:t>
                      </a:r>
                      <a:endParaRPr kumimoji="0" lang="en-GB" sz="1800" b="1"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en-ZA" sz="1400" dirty="0" smtClean="0">
                          <a:solidFill>
                            <a:srgbClr val="FF0000"/>
                          </a:solidFill>
                        </a:rPr>
                        <a:t>No new cases of silicosis for new employees from 2008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69537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sz="1800" b="1" i="0" u="none" strike="noStrike" cap="none" normalizeH="0" baseline="0" dirty="0" smtClean="0">
                          <a:ln>
                            <a:noFill/>
                          </a:ln>
                          <a:solidFill>
                            <a:schemeClr val="tx1"/>
                          </a:solidFill>
                          <a:effectLst/>
                          <a:latin typeface="Arial" charset="0"/>
                          <a:ea typeface="Times New Roman" pitchFamily="18" charset="0"/>
                          <a:cs typeface="Arial" charset="0"/>
                        </a:rPr>
                        <a:t>Industry target: Elimination of Noise Induced Hearing Loss (NIHL)</a:t>
                      </a:r>
                      <a:endParaRPr kumimoji="0" lang="en-ZA"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en-ZA" sz="1400" dirty="0" smtClean="0">
                          <a:solidFill>
                            <a:srgbClr val="FF0000"/>
                          </a:solidFill>
                        </a:rPr>
                        <a:t>Deterioration &lt; 10%</a:t>
                      </a:r>
                    </a:p>
                    <a:p>
                      <a:pPr algn="ctr"/>
                      <a:endParaRPr lang="en-ZA" sz="1400" dirty="0" smtClean="0">
                        <a:solidFill>
                          <a:srgbClr val="FF0000"/>
                        </a:solidFill>
                      </a:endParaRPr>
                    </a:p>
                    <a:p>
                      <a:pPr algn="ctr"/>
                      <a:r>
                        <a:rPr lang="en-ZA" sz="1400" dirty="0" smtClean="0">
                          <a:solidFill>
                            <a:srgbClr val="FF0000"/>
                          </a:solidFill>
                        </a:rPr>
                        <a:t>Noise from any &amp; all equipment &lt; 110 dB(A)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 name="Title 13"/>
          <p:cNvSpPr>
            <a:spLocks noGrp="1"/>
          </p:cNvSpPr>
          <p:nvPr>
            <p:ph type="title"/>
          </p:nvPr>
        </p:nvSpPr>
        <p:spPr>
          <a:xfrm>
            <a:off x="1571625" y="0"/>
            <a:ext cx="7572375" cy="428625"/>
          </a:xfrm>
        </p:spPr>
        <p:txBody>
          <a:bodyPr/>
          <a:lstStyle/>
          <a:p>
            <a:pPr eaLnBrk="1" hangingPunct="1">
              <a:defRPr/>
            </a:pPr>
            <a:r>
              <a:rPr lang="en-ZA" sz="3600" b="1" i="1" dirty="0" smtClean="0">
                <a:solidFill>
                  <a:schemeClr val="bg1"/>
                </a:solidFill>
                <a:latin typeface="+mn-lt"/>
              </a:rPr>
              <a:t>Health and Safety Yardstick</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a:solidFill>
                  <a:schemeClr val="bg1"/>
                </a:solidFill>
                <a:latin typeface="Arial" charset="0"/>
              </a:rPr>
              <a:t>Our track </a:t>
            </a:r>
            <a:r>
              <a:rPr lang="en-ZA" sz="3200" i="0" dirty="0" smtClean="0">
                <a:solidFill>
                  <a:schemeClr val="bg1"/>
                </a:solidFill>
                <a:latin typeface="Arial" charset="0"/>
              </a:rPr>
              <a:t>record - Safety</a:t>
            </a:r>
            <a:endParaRPr lang="en-US" sz="3200" i="0" dirty="0">
              <a:solidFill>
                <a:schemeClr val="bg1"/>
              </a:solidFill>
              <a:latin typeface="Arial" charset="0"/>
            </a:endParaRPr>
          </a:p>
        </p:txBody>
      </p:sp>
      <p:sp>
        <p:nvSpPr>
          <p:cNvPr id="5" name="Rectangle 4"/>
          <p:cNvSpPr/>
          <p:nvPr/>
        </p:nvSpPr>
        <p:spPr bwMode="auto">
          <a:xfrm>
            <a:off x="6614556" y="3099460"/>
            <a:ext cx="1769423" cy="26125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6" name="Rectangle 5"/>
          <p:cNvSpPr/>
          <p:nvPr/>
        </p:nvSpPr>
        <p:spPr bwMode="auto">
          <a:xfrm>
            <a:off x="6970816" y="5759532"/>
            <a:ext cx="1306285" cy="2872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pic>
        <p:nvPicPr>
          <p:cNvPr id="10" name="Object 3"/>
          <p:cNvPicPr/>
          <p:nvPr/>
        </p:nvPicPr>
        <p:blipFill>
          <a:blip r:embed="rId3" cstate="print"/>
          <a:srcRect t="-163" b="-510"/>
          <a:stretch>
            <a:fillRect/>
          </a:stretch>
        </p:blipFill>
        <p:spPr bwMode="auto">
          <a:xfrm>
            <a:off x="0" y="618565"/>
            <a:ext cx="9144000" cy="6239435"/>
          </a:xfrm>
          <a:prstGeom prst="rect">
            <a:avLst/>
          </a:prstGeom>
          <a:noFill/>
          <a:ln w="6350" cmpd="sng">
            <a:solidFill>
              <a:srgbClr val="000000"/>
            </a:solid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a:solidFill>
                  <a:schemeClr val="bg1"/>
                </a:solidFill>
                <a:latin typeface="Arial" charset="0"/>
              </a:rPr>
              <a:t>Our track </a:t>
            </a:r>
            <a:r>
              <a:rPr lang="en-ZA" sz="3200" i="0" dirty="0" smtClean="0">
                <a:solidFill>
                  <a:schemeClr val="bg1"/>
                </a:solidFill>
                <a:latin typeface="Arial" charset="0"/>
              </a:rPr>
              <a:t>record - Safety</a:t>
            </a:r>
            <a:endParaRPr lang="en-US" sz="3200" i="0" dirty="0">
              <a:solidFill>
                <a:schemeClr val="bg1"/>
              </a:solidFill>
              <a:latin typeface="Arial" charset="0"/>
            </a:endParaRPr>
          </a:p>
        </p:txBody>
      </p:sp>
      <p:sp>
        <p:nvSpPr>
          <p:cNvPr id="5" name="Rectangle 4"/>
          <p:cNvSpPr/>
          <p:nvPr/>
        </p:nvSpPr>
        <p:spPr bwMode="auto">
          <a:xfrm>
            <a:off x="6614556" y="3099460"/>
            <a:ext cx="1769423" cy="26125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6" name="Rectangle 5"/>
          <p:cNvSpPr/>
          <p:nvPr/>
        </p:nvSpPr>
        <p:spPr bwMode="auto">
          <a:xfrm>
            <a:off x="6970816" y="5759532"/>
            <a:ext cx="1306285" cy="2872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9" name="Content Placeholder 2"/>
          <p:cNvSpPr txBox="1">
            <a:spLocks/>
          </p:cNvSpPr>
          <p:nvPr/>
        </p:nvSpPr>
        <p:spPr bwMode="auto">
          <a:xfrm>
            <a:off x="5333404" y="3777915"/>
            <a:ext cx="3425588" cy="236851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ctr" defTabSz="914400" rtl="0" eaLnBrk="1" fontAlgn="base" latinLnBrk="0" hangingPunct="1">
              <a:lnSpc>
                <a:spcPct val="100000"/>
              </a:lnSpc>
              <a:spcBef>
                <a:spcPct val="20000"/>
              </a:spcBef>
              <a:spcAft>
                <a:spcPct val="0"/>
              </a:spcAft>
              <a:buClrTx/>
              <a:buSzTx/>
              <a:tabLst/>
              <a:defRPr/>
            </a:pPr>
            <a:r>
              <a:rPr kumimoji="0" lang="en-ZA" b="1" i="0" u="none" strike="noStrike" kern="0" cap="none" spc="0" normalizeH="0" baseline="0" noProof="0" dirty="0" smtClean="0">
                <a:ln>
                  <a:noFill/>
                </a:ln>
                <a:solidFill>
                  <a:srgbClr val="FF0000"/>
                </a:solidFill>
                <a:effectLst/>
                <a:uLnTx/>
                <a:uFillTx/>
                <a:latin typeface="+mn-lt"/>
                <a:ea typeface="+mn-ea"/>
                <a:cs typeface="Times New Roman" pitchFamily="18" charset="0"/>
              </a:rPr>
              <a:t>THE</a:t>
            </a:r>
          </a:p>
          <a:p>
            <a:pPr marL="273050" marR="0" lvl="0" indent="-273050" algn="ctr" defTabSz="914400" rtl="0" eaLnBrk="1" fontAlgn="base" latinLnBrk="0" hangingPunct="1">
              <a:lnSpc>
                <a:spcPct val="100000"/>
              </a:lnSpc>
              <a:spcBef>
                <a:spcPct val="20000"/>
              </a:spcBef>
              <a:spcAft>
                <a:spcPct val="0"/>
              </a:spcAft>
              <a:buClrTx/>
              <a:buSzTx/>
              <a:tabLst/>
              <a:defRPr/>
            </a:pPr>
            <a:r>
              <a:rPr kumimoji="0" lang="en-ZA" b="1" i="0" u="none" strike="noStrike" kern="0" cap="none" spc="0" normalizeH="0" baseline="0" noProof="0" dirty="0" smtClean="0">
                <a:ln>
                  <a:noFill/>
                </a:ln>
                <a:solidFill>
                  <a:srgbClr val="FF0000"/>
                </a:solidFill>
                <a:effectLst/>
                <a:uLnTx/>
                <a:uFillTx/>
                <a:latin typeface="+mn-lt"/>
                <a:ea typeface="+mn-ea"/>
                <a:cs typeface="Times New Roman" pitchFamily="18" charset="0"/>
              </a:rPr>
              <a:t>CHALLENGE  </a:t>
            </a:r>
          </a:p>
          <a:p>
            <a:pPr marL="273050" marR="0" lvl="0" indent="-273050" algn="ctr" defTabSz="914400" rtl="0" eaLnBrk="1" fontAlgn="base" latinLnBrk="0" hangingPunct="1">
              <a:lnSpc>
                <a:spcPct val="100000"/>
              </a:lnSpc>
              <a:spcBef>
                <a:spcPct val="20000"/>
              </a:spcBef>
              <a:spcAft>
                <a:spcPct val="0"/>
              </a:spcAft>
              <a:buClrTx/>
              <a:buSzTx/>
              <a:tabLst/>
              <a:defRPr/>
            </a:pPr>
            <a:r>
              <a:rPr kumimoji="0" lang="en-ZA" b="1" i="0" u="none" strike="noStrike" kern="0" cap="none" spc="0" normalizeH="0" baseline="0" noProof="0" dirty="0" smtClean="0">
                <a:ln>
                  <a:noFill/>
                </a:ln>
                <a:solidFill>
                  <a:srgbClr val="FF0000"/>
                </a:solidFill>
                <a:effectLst/>
                <a:uLnTx/>
                <a:uFillTx/>
                <a:latin typeface="+mn-lt"/>
                <a:ea typeface="+mn-ea"/>
                <a:cs typeface="Times New Roman" pitchFamily="18" charset="0"/>
              </a:rPr>
              <a:t>REMAINS</a:t>
            </a:r>
            <a:endParaRPr kumimoji="0" lang="en-US" b="1" i="0" u="none" strike="noStrike" kern="0" cap="none" spc="0" normalizeH="0" baseline="0" noProof="0" dirty="0" smtClean="0">
              <a:ln>
                <a:noFill/>
              </a:ln>
              <a:solidFill>
                <a:srgbClr val="FF0000"/>
              </a:solidFill>
              <a:effectLst/>
              <a:uLnTx/>
              <a:uFillTx/>
              <a:latin typeface="+mn-lt"/>
              <a:ea typeface="+mn-ea"/>
              <a:cs typeface="Times New Roman" pitchFamily="18" charset="0"/>
            </a:endParaRPr>
          </a:p>
        </p:txBody>
      </p:sp>
      <p:pic>
        <p:nvPicPr>
          <p:cNvPr id="1026" name="Picture 2"/>
          <p:cNvPicPr>
            <a:picLocks noChangeAspect="1" noChangeArrowheads="1"/>
          </p:cNvPicPr>
          <p:nvPr/>
        </p:nvPicPr>
        <p:blipFill>
          <a:blip r:embed="rId3"/>
          <a:srcRect/>
          <a:stretch>
            <a:fillRect/>
          </a:stretch>
        </p:blipFill>
        <p:spPr bwMode="auto">
          <a:xfrm>
            <a:off x="0" y="3538912"/>
            <a:ext cx="4587875" cy="2765425"/>
          </a:xfrm>
          <a:prstGeom prst="rect">
            <a:avLst/>
          </a:prstGeom>
          <a:noFill/>
          <a:ln w="9525">
            <a:noFill/>
            <a:miter lim="800000"/>
            <a:headEnd/>
            <a:tailEnd/>
          </a:ln>
          <a:effectLst/>
        </p:spPr>
      </p:pic>
      <p:pic>
        <p:nvPicPr>
          <p:cNvPr id="12" name="Picture 11"/>
          <p:cNvPicPr/>
          <p:nvPr/>
        </p:nvPicPr>
        <p:blipFill>
          <a:blip r:embed="rId4" cstate="print"/>
          <a:srcRect l="2502" t="22636" r="55745" b="29182"/>
          <a:stretch>
            <a:fillRect/>
          </a:stretch>
        </p:blipFill>
        <p:spPr bwMode="auto">
          <a:xfrm>
            <a:off x="0" y="634769"/>
            <a:ext cx="4545106" cy="2878452"/>
          </a:xfrm>
          <a:prstGeom prst="rect">
            <a:avLst/>
          </a:prstGeom>
          <a:noFill/>
          <a:ln w="6350" cmpd="sng">
            <a:solidFill>
              <a:srgbClr val="000000"/>
            </a:solidFill>
            <a:miter lim="800000"/>
            <a:headEnd/>
            <a:tailEnd/>
          </a:ln>
          <a:effectLst/>
        </p:spPr>
      </p:pic>
      <p:pic>
        <p:nvPicPr>
          <p:cNvPr id="13" name="Picture 12"/>
          <p:cNvPicPr/>
          <p:nvPr/>
        </p:nvPicPr>
        <p:blipFill>
          <a:blip r:embed="rId4" cstate="print"/>
          <a:srcRect l="44131" t="22636" r="13498" b="29182"/>
          <a:stretch>
            <a:fillRect/>
          </a:stretch>
        </p:blipFill>
        <p:spPr bwMode="auto">
          <a:xfrm>
            <a:off x="4531659" y="634769"/>
            <a:ext cx="4612341" cy="2878452"/>
          </a:xfrm>
          <a:prstGeom prst="rect">
            <a:avLst/>
          </a:prstGeom>
          <a:noFill/>
          <a:ln w="6350" cmpd="sng">
            <a:solidFill>
              <a:srgbClr val="00000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1" y="885825"/>
            <a:ext cx="9144001" cy="5596862"/>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Prior to 2003 milestones, focus was on safety</a:t>
            </a: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err="1" smtClean="0">
                <a:solidFill>
                  <a:schemeClr val="tx1"/>
                </a:solidFill>
                <a:latin typeface="+mn-lt"/>
                <a:cs typeface="Times New Roman" pitchFamily="18" charset="0"/>
              </a:rPr>
              <a:t>Respirable</a:t>
            </a:r>
            <a:r>
              <a:rPr lang="en-ZA" sz="2000" i="0" kern="0" dirty="0" smtClean="0">
                <a:solidFill>
                  <a:schemeClr val="tx1"/>
                </a:solidFill>
                <a:latin typeface="+mn-lt"/>
                <a:cs typeface="Times New Roman" pitchFamily="18" charset="0"/>
              </a:rPr>
              <a:t> related deaths approx 80%  </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noProof="0" dirty="0" smtClean="0">
              <a:solidFill>
                <a:schemeClr val="tx1"/>
              </a:solidFill>
              <a:latin typeface="+mn-lt"/>
              <a:cs typeface="Times New Roman" pitchFamily="18" charset="0"/>
            </a:endParaRPr>
          </a:p>
          <a:p>
            <a:pPr marL="730250" lvl="1" indent="-273050" algn="l">
              <a:buFontTx/>
              <a:buChar char="•"/>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p:txBody>
      </p:sp>
      <p:sp>
        <p:nvSpPr>
          <p:cNvPr id="7"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 Safety vs. Health</a:t>
            </a:r>
            <a:endParaRPr lang="en-US" sz="3200" i="0" dirty="0">
              <a:solidFill>
                <a:schemeClr val="bg1"/>
              </a:solidFill>
              <a:latin typeface="Arial" charset="0"/>
            </a:endParaRPr>
          </a:p>
        </p:txBody>
      </p:sp>
      <p:pic>
        <p:nvPicPr>
          <p:cNvPr id="9" name="Picture 8"/>
          <p:cNvPicPr/>
          <p:nvPr/>
        </p:nvPicPr>
        <p:blipFill>
          <a:blip r:embed="rId2" cstate="print"/>
          <a:srcRect/>
          <a:stretch>
            <a:fillRect/>
          </a:stretch>
        </p:blipFill>
        <p:spPr bwMode="auto">
          <a:xfrm>
            <a:off x="2380343" y="1988457"/>
            <a:ext cx="6763657" cy="4869543"/>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614556" y="3099460"/>
            <a:ext cx="1769423" cy="26125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6" name="Rectangle 5"/>
          <p:cNvSpPr/>
          <p:nvPr/>
        </p:nvSpPr>
        <p:spPr bwMode="auto">
          <a:xfrm>
            <a:off x="6970816" y="5759532"/>
            <a:ext cx="1306285" cy="2872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9" name="Content Placeholder 2"/>
          <p:cNvSpPr txBox="1">
            <a:spLocks/>
          </p:cNvSpPr>
          <p:nvPr/>
        </p:nvSpPr>
        <p:spPr bwMode="auto">
          <a:xfrm>
            <a:off x="0" y="885825"/>
            <a:ext cx="3425588" cy="48895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rPr>
              <a:t>Silicosis</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OEL of 0.1 mg.m</a:t>
            </a:r>
            <a:r>
              <a:rPr lang="en-ZA" sz="2000" i="0" kern="0" baseline="30000" dirty="0" smtClean="0">
                <a:solidFill>
                  <a:schemeClr val="tx1"/>
                </a:solidFill>
                <a:latin typeface="+mn-lt"/>
                <a:cs typeface="Times New Roman" pitchFamily="18" charset="0"/>
              </a:rPr>
              <a:t>-3</a:t>
            </a: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baseline="3000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Country as a whole has steadily regressed.</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Only 3/9 provinces showing upward trend</a:t>
            </a:r>
            <a:endParaRPr lang="en-ZA" sz="2000" i="0" kern="0" baseline="3000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GP, NW, FS combined have largest workforce – 70%, 85% 70% compliance only</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p:txBody>
      </p:sp>
      <p:pic>
        <p:nvPicPr>
          <p:cNvPr id="4099" name="Picture 3"/>
          <p:cNvPicPr>
            <a:picLocks noChangeAspect="1" noChangeArrowheads="1"/>
          </p:cNvPicPr>
          <p:nvPr/>
        </p:nvPicPr>
        <p:blipFill>
          <a:blip r:embed="rId3" cstate="print"/>
          <a:srcRect/>
          <a:stretch>
            <a:fillRect/>
          </a:stretch>
        </p:blipFill>
        <p:spPr bwMode="auto">
          <a:xfrm>
            <a:off x="3206338" y="3463296"/>
            <a:ext cx="5937662" cy="2795615"/>
          </a:xfrm>
          <a:prstGeom prst="rect">
            <a:avLst/>
          </a:prstGeom>
          <a:noFill/>
          <a:ln w="9525">
            <a:noFill/>
            <a:miter lim="800000"/>
            <a:headEnd/>
            <a:tailEnd/>
          </a:ln>
          <a:effectLst/>
        </p:spPr>
      </p:pic>
      <p:sp>
        <p:nvSpPr>
          <p:cNvPr id="14"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Health – Silicosis</a:t>
            </a:r>
            <a:endParaRPr lang="en-US" sz="3200" i="0" dirty="0">
              <a:solidFill>
                <a:schemeClr val="bg1"/>
              </a:solidFill>
              <a:latin typeface="Arial" charset="0"/>
            </a:endParaRPr>
          </a:p>
        </p:txBody>
      </p:sp>
      <p:pic>
        <p:nvPicPr>
          <p:cNvPr id="6146" name="Picture 2"/>
          <p:cNvPicPr>
            <a:picLocks noChangeAspect="1" noChangeArrowheads="1"/>
          </p:cNvPicPr>
          <p:nvPr/>
        </p:nvPicPr>
        <p:blipFill>
          <a:blip r:embed="rId4" cstate="print"/>
          <a:srcRect/>
          <a:stretch>
            <a:fillRect/>
          </a:stretch>
        </p:blipFill>
        <p:spPr bwMode="auto">
          <a:xfrm>
            <a:off x="3208228" y="630620"/>
            <a:ext cx="5935772" cy="2826024"/>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6614556" y="3099460"/>
            <a:ext cx="1769423" cy="26125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6" name="Rectangle 5"/>
          <p:cNvSpPr/>
          <p:nvPr/>
        </p:nvSpPr>
        <p:spPr bwMode="auto">
          <a:xfrm>
            <a:off x="6970816" y="5759532"/>
            <a:ext cx="1306285" cy="2872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endParaRPr kumimoji="0" lang="en-ZA" sz="3600" b="1" i="1" u="none" strike="noStrike" cap="none" normalizeH="0" baseline="0" smtClean="0">
              <a:ln>
                <a:noFill/>
              </a:ln>
              <a:solidFill>
                <a:srgbClr val="FFCC00"/>
              </a:solidFill>
              <a:effectLst/>
              <a:latin typeface="Comic Sans MS" pitchFamily="66" charset="0"/>
            </a:endParaRPr>
          </a:p>
        </p:txBody>
      </p:sp>
      <p:sp>
        <p:nvSpPr>
          <p:cNvPr id="9" name="Content Placeholder 2"/>
          <p:cNvSpPr txBox="1">
            <a:spLocks/>
          </p:cNvSpPr>
          <p:nvPr/>
        </p:nvSpPr>
        <p:spPr bwMode="auto">
          <a:xfrm>
            <a:off x="0" y="885825"/>
            <a:ext cx="3425588" cy="4889500"/>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rPr>
              <a:t>Same areas in the</a:t>
            </a:r>
            <a:r>
              <a:rPr kumimoji="0" lang="en-ZA" sz="2000" b="1" i="0" u="none" strike="noStrike" kern="0" cap="none" spc="0" normalizeH="0" noProof="0" dirty="0" smtClean="0">
                <a:ln>
                  <a:noFill/>
                </a:ln>
                <a:solidFill>
                  <a:schemeClr val="tx1"/>
                </a:solidFill>
                <a:effectLst/>
                <a:uLnTx/>
                <a:uFillTx/>
                <a:latin typeface="+mn-lt"/>
                <a:ea typeface="+mn-ea"/>
                <a:cs typeface="Times New Roman" pitchFamily="18" charset="0"/>
              </a:rPr>
              <a:t> last few years</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kumimoji="0" lang="en-ZA" sz="2000" b="1" i="0" u="none" strike="noStrike" kern="0" cap="none" spc="0" normalizeH="0" noProof="0" dirty="0" smtClean="0">
                <a:ln>
                  <a:noFill/>
                </a:ln>
                <a:solidFill>
                  <a:schemeClr val="tx1"/>
                </a:solidFill>
                <a:effectLst/>
                <a:uLnTx/>
                <a:uFillTx/>
                <a:latin typeface="+mn-lt"/>
                <a:ea typeface="+mn-ea"/>
                <a:cs typeface="Times New Roman" pitchFamily="18" charset="0"/>
              </a:rPr>
              <a:t>SILICOSIS</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kumimoji="0" lang="en-ZA" sz="2000" b="1" i="0" u="none" strike="noStrike" kern="0" cap="none" spc="0" normalizeH="0" noProof="0" dirty="0" smtClean="0">
                <a:ln>
                  <a:noFill/>
                </a:ln>
                <a:solidFill>
                  <a:schemeClr val="tx1"/>
                </a:solidFill>
                <a:effectLst/>
                <a:uLnTx/>
                <a:uFillTx/>
                <a:latin typeface="+mn-lt"/>
                <a:ea typeface="+mn-ea"/>
                <a:cs typeface="Times New Roman" pitchFamily="18" charset="0"/>
              </a:rPr>
              <a:t>TB</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kumimoji="0" lang="en-ZA" sz="2000" b="1" i="0" u="none" strike="noStrike" kern="0" cap="none" spc="0" normalizeH="0" noProof="0" dirty="0" err="1" smtClean="0">
                <a:ln>
                  <a:noFill/>
                </a:ln>
                <a:solidFill>
                  <a:schemeClr val="tx1"/>
                </a:solidFill>
                <a:effectLst/>
                <a:uLnTx/>
                <a:uFillTx/>
                <a:latin typeface="+mn-lt"/>
                <a:ea typeface="+mn-ea"/>
                <a:cs typeface="Times New Roman" pitchFamily="18" charset="0"/>
              </a:rPr>
              <a:t>NIHL</a:t>
            </a:r>
            <a:endParaRPr kumimoji="0" lang="en-ZA" sz="2000" b="1" i="0" u="none" strike="noStrike" kern="0" cap="none" spc="0" normalizeH="0" noProof="0" dirty="0" smtClean="0">
              <a:ln>
                <a:noFill/>
              </a:ln>
              <a:solidFill>
                <a:schemeClr val="tx1"/>
              </a:solidFill>
              <a:effectLst/>
              <a:uLnTx/>
              <a:uFillTx/>
              <a:latin typeface="+mn-lt"/>
              <a:ea typeface="+mn-ea"/>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p:txBody>
      </p:sp>
      <p:sp>
        <p:nvSpPr>
          <p:cNvPr id="14"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Health  - Occupational Diseases</a:t>
            </a:r>
            <a:endParaRPr lang="en-US" sz="3200" i="0" dirty="0">
              <a:solidFill>
                <a:schemeClr val="bg1"/>
              </a:solidFill>
              <a:latin typeface="Arial" charset="0"/>
            </a:endParaRPr>
          </a:p>
        </p:txBody>
      </p:sp>
      <p:pic>
        <p:nvPicPr>
          <p:cNvPr id="7170" name="Picture 2"/>
          <p:cNvPicPr>
            <a:picLocks noChangeAspect="1" noChangeArrowheads="1"/>
          </p:cNvPicPr>
          <p:nvPr/>
        </p:nvPicPr>
        <p:blipFill>
          <a:blip r:embed="rId3" cstate="print"/>
          <a:srcRect/>
          <a:stretch>
            <a:fillRect/>
          </a:stretch>
        </p:blipFill>
        <p:spPr bwMode="auto">
          <a:xfrm>
            <a:off x="3846286" y="3526971"/>
            <a:ext cx="5297714" cy="2873829"/>
          </a:xfrm>
          <a:prstGeom prst="rect">
            <a:avLst/>
          </a:prstGeom>
          <a:noFill/>
          <a:ln w="9525">
            <a:solidFill>
              <a:schemeClr val="tx1"/>
            </a:solidFill>
            <a:miter lim="800000"/>
            <a:headEnd/>
            <a:tailEnd/>
          </a:ln>
          <a:effectLst/>
        </p:spPr>
      </p:pic>
      <p:pic>
        <p:nvPicPr>
          <p:cNvPr id="7" name="Chart 18"/>
          <p:cNvPicPr/>
          <p:nvPr/>
        </p:nvPicPr>
        <p:blipFill>
          <a:blip r:embed="rId4" cstate="print"/>
          <a:srcRect/>
          <a:stretch>
            <a:fillRect/>
          </a:stretch>
        </p:blipFill>
        <p:spPr bwMode="auto">
          <a:xfrm>
            <a:off x="3875964" y="618254"/>
            <a:ext cx="5268036" cy="2902868"/>
          </a:xfrm>
          <a:prstGeom prst="rect">
            <a:avLst/>
          </a:prstGeom>
          <a:noFill/>
          <a:ln w="6350" cmpd="sng">
            <a:solidFill>
              <a:srgbClr val="00000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ItcKabel-Medium"/>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rgbClr val="000066"/>
            </a:gs>
            <a:gs pos="50000">
              <a:srgbClr val="000066">
                <a:gamma/>
                <a:tint val="32549"/>
                <a:invGamma/>
              </a:srgbClr>
            </a:gs>
            <a:gs pos="100000">
              <a:srgbClr val="000066"/>
            </a:gs>
          </a:gsLst>
          <a:lin ang="5400000" scaled="1"/>
        </a:gra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GB" sz="3600" b="1" i="1" u="none" strike="noStrike" cap="none" normalizeH="0" baseline="0" smtClean="0">
            <a:ln>
              <a:noFill/>
            </a:ln>
            <a:solidFill>
              <a:srgbClr val="FFCC00"/>
            </a:solidFill>
            <a:effectLst/>
            <a:latin typeface="Comic Sans MS" pitchFamily="66" charset="0"/>
          </a:defRPr>
        </a:defPPr>
      </a:lstStyle>
    </a:spDef>
    <a:lnDef>
      <a:spPr bwMode="auto">
        <a:xfrm>
          <a:off x="0" y="0"/>
          <a:ext cx="1" cy="1"/>
        </a:xfrm>
        <a:custGeom>
          <a:avLst/>
          <a:gdLst/>
          <a:ahLst/>
          <a:cxnLst/>
          <a:rect l="0" t="0" r="0" b="0"/>
          <a:pathLst/>
        </a:custGeom>
        <a:gradFill rotWithShape="0">
          <a:gsLst>
            <a:gs pos="0">
              <a:srgbClr val="000066"/>
            </a:gs>
            <a:gs pos="50000">
              <a:srgbClr val="000066">
                <a:gamma/>
                <a:tint val="32549"/>
                <a:invGamma/>
              </a:srgbClr>
            </a:gs>
            <a:gs pos="100000">
              <a:srgbClr val="000066"/>
            </a:gs>
          </a:gsLst>
          <a:lin ang="5400000" scaled="1"/>
        </a:gra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GB" sz="3600" b="1" i="1" u="none" strike="noStrike" cap="none" normalizeH="0" baseline="0" smtClean="0">
            <a:ln>
              <a:noFill/>
            </a:ln>
            <a:solidFill>
              <a:srgbClr val="FFCC00"/>
            </a:solidFill>
            <a:effectLst/>
            <a:latin typeface="Comic Sans MS" pitchFamily="66"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21538</TotalTime>
  <Words>1664</Words>
  <Application>Microsoft Office PowerPoint</Application>
  <PresentationFormat>On-screen Show (4:3)</PresentationFormat>
  <Paragraphs>337</Paragraphs>
  <Slides>30</Slides>
  <Notes>17</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Default Design</vt:lpstr>
      <vt:lpstr>PowerPoint Presentation</vt:lpstr>
      <vt:lpstr>PowerPoint Presentation</vt:lpstr>
      <vt:lpstr>Health and Safety Yardstick</vt:lpstr>
      <vt:lpstr>Health and Safety Yardstick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Gomes</dc:creator>
  <cp:lastModifiedBy>Jacqui</cp:lastModifiedBy>
  <cp:revision>1034</cp:revision>
  <cp:lastPrinted>2004-10-20T14:10:55Z</cp:lastPrinted>
  <dcterms:created xsi:type="dcterms:W3CDTF">2001-04-05T07:21:13Z</dcterms:created>
  <dcterms:modified xsi:type="dcterms:W3CDTF">2012-05-19T05:57:56Z</dcterms:modified>
</cp:coreProperties>
</file>