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34"/>
  </p:notesMasterIdLst>
  <p:sldIdLst>
    <p:sldId id="421" r:id="rId3"/>
    <p:sldId id="422" r:id="rId4"/>
    <p:sldId id="418" r:id="rId5"/>
    <p:sldId id="394" r:id="rId6"/>
    <p:sldId id="419" r:id="rId7"/>
    <p:sldId id="346" r:id="rId8"/>
    <p:sldId id="342" r:id="rId9"/>
    <p:sldId id="401" r:id="rId10"/>
    <p:sldId id="378" r:id="rId11"/>
    <p:sldId id="386" r:id="rId12"/>
    <p:sldId id="395" r:id="rId13"/>
    <p:sldId id="420" r:id="rId14"/>
    <p:sldId id="416" r:id="rId15"/>
    <p:sldId id="400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DCE"/>
    <a:srgbClr val="FFFF99"/>
    <a:srgbClr val="FFE07D"/>
    <a:srgbClr val="DAB0B0"/>
    <a:srgbClr val="8064A2"/>
    <a:srgbClr val="9BBB59"/>
    <a:srgbClr val="C0504D"/>
    <a:srgbClr val="E8D0D0"/>
    <a:srgbClr val="CDC6D7"/>
    <a:srgbClr val="D5E0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65C96-FDF4-42CD-A068-895FBA9DE50E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ZA"/>
        </a:p>
      </dgm:t>
    </dgm:pt>
    <dgm:pt modelId="{A171165F-3946-4EC8-BB5A-F67D2060C0A3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Identify key adopters and other stakeholders 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0E81E-CFED-4EF8-AFD5-EA4DD4BA81D9}" type="parTrans" cxnId="{0780C9D4-CE08-43E2-A472-B7B83C3D0F55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561687-F3F9-4D33-94D4-5BAFBAFEDB04}" type="sibTrans" cxnId="{0780C9D4-CE08-43E2-A472-B7B83C3D0F55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036516-3860-4E56-8444-583E3473D930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Develop direct enquiry protocol (procedures / questions)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244583-D207-40BF-B8A0-4D51909952A2}" type="parTrans" cxnId="{61FBA393-827E-4674-85F0-9905479A9627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4B7161-3B94-497B-885F-F1D17F039E7D}" type="sibTrans" cxnId="{61FBA393-827E-4674-85F0-9905479A9627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725845-4982-4A0A-9CAE-0683870BE27A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Select persons to be interviewed  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9FA9C-DD27-455B-AFE7-C41EF6B69E42}" type="parTrans" cxnId="{70C032A2-71D9-4424-A0C5-787CB2420C7E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BF693B-F085-4EEB-9561-0F8E9BC6ADB9}" type="sibTrans" cxnId="{70C032A2-71D9-4424-A0C5-787CB2420C7E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5AB3FB-BEA0-43B2-9575-8A0B5657F8FE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Train interviewers and conduct enquiries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5B1FD0-41C7-4FE9-99FA-94275CC5951D}" type="parTrans" cxnId="{8DC03C1C-7FBC-41DE-B175-3182A20932A6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9878D8-EE3B-4512-A347-FFE2288BDFD3}" type="sibTrans" cxnId="{8DC03C1C-7FBC-41DE-B175-3182A20932A6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239C47-4D42-4E57-A81C-322F2A4920D4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Analyse responses and establish mental model    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C93FF2-8DA6-4376-91F6-4963B42AB6A3}" type="parTrans" cxnId="{DF066668-C2CD-4E68-837A-BF23293BE85B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3441AE-8034-49FF-90E7-121D1C5A8BFD}" type="sibTrans" cxnId="{DF066668-C2CD-4E68-837A-BF23293BE85B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9F39E-F457-49DD-BDA1-BE2CF343A1AC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Review mental model against expert model and behaviour science    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C3A93A-4EED-49F1-8523-3DD7871CCBCF}" type="parTrans" cxnId="{DFA035E0-8F9D-484E-8781-0BE9BA32B7F4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02CCD-0FC2-4E2D-989B-DFE1D72B7E10}" type="sibTrans" cxnId="{DFA035E0-8F9D-484E-8781-0BE9BA32B7F4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292E63-E2F7-4D16-8830-62445170E9E8}">
      <dgm:prSet phldrT="[Text]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Develop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behavioural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 communication and leadership </a:t>
          </a:r>
          <a:r>
            <a:rPr lang="en-US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behaviour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 plans    </a:t>
          </a:r>
          <a:endParaRPr lang="en-ZA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D6F7F0-1491-49C2-92FD-17A064C9A9CF}" type="parTrans" cxnId="{16429C1C-35B2-45E2-BE85-3EB210BA90AC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7CBD5E-9662-411E-B95A-BECCCFC4B54F}" type="sibTrans" cxnId="{16429C1C-35B2-45E2-BE85-3EB210BA90AC}">
      <dgm:prSet/>
      <dgm:spPr/>
      <dgm:t>
        <a:bodyPr/>
        <a:lstStyle/>
        <a:p>
          <a:endParaRPr lang="en-ZA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0C71BD-9250-4FA1-BCD8-AD1474AF0567}" type="pres">
      <dgm:prSet presAssocID="{9DA65C96-FDF4-42CD-A068-895FBA9DE5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5134EF8-4109-49A9-8135-1B747CD88610}" type="pres">
      <dgm:prSet presAssocID="{43292E63-E2F7-4D16-8830-62445170E9E8}" presName="boxAndChildren" presStyleCnt="0"/>
      <dgm:spPr/>
    </dgm:pt>
    <dgm:pt modelId="{CCD60404-26B5-43EE-8B18-B6FD5E14737F}" type="pres">
      <dgm:prSet presAssocID="{43292E63-E2F7-4D16-8830-62445170E9E8}" presName="parentTextBox" presStyleLbl="node1" presStyleIdx="0" presStyleCnt="7"/>
      <dgm:spPr/>
      <dgm:t>
        <a:bodyPr/>
        <a:lstStyle/>
        <a:p>
          <a:endParaRPr lang="en-ZA"/>
        </a:p>
      </dgm:t>
    </dgm:pt>
    <dgm:pt modelId="{BEC1ED46-F94D-47FB-95FA-6F99E04AC41E}" type="pres">
      <dgm:prSet presAssocID="{D0902CCD-0FC2-4E2D-989B-DFE1D72B7E10}" presName="sp" presStyleCnt="0"/>
      <dgm:spPr/>
    </dgm:pt>
    <dgm:pt modelId="{2B93101C-CB77-4767-A358-82249A46DE73}" type="pres">
      <dgm:prSet presAssocID="{D909F39E-F457-49DD-BDA1-BE2CF343A1AC}" presName="arrowAndChildren" presStyleCnt="0"/>
      <dgm:spPr/>
    </dgm:pt>
    <dgm:pt modelId="{C980625C-6A7B-4C48-A7D2-AB403B9720D5}" type="pres">
      <dgm:prSet presAssocID="{D909F39E-F457-49DD-BDA1-BE2CF343A1AC}" presName="parentTextArrow" presStyleLbl="node1" presStyleIdx="1" presStyleCnt="7"/>
      <dgm:spPr/>
      <dgm:t>
        <a:bodyPr/>
        <a:lstStyle/>
        <a:p>
          <a:endParaRPr lang="en-ZA"/>
        </a:p>
      </dgm:t>
    </dgm:pt>
    <dgm:pt modelId="{C283BA0C-8E31-4A2D-BB48-FC297D10C9D3}" type="pres">
      <dgm:prSet presAssocID="{153441AE-8034-49FF-90E7-121D1C5A8BFD}" presName="sp" presStyleCnt="0"/>
      <dgm:spPr/>
    </dgm:pt>
    <dgm:pt modelId="{311E2DD5-C67F-474F-B5E2-7A22D5365031}" type="pres">
      <dgm:prSet presAssocID="{8A239C47-4D42-4E57-A81C-322F2A4920D4}" presName="arrowAndChildren" presStyleCnt="0"/>
      <dgm:spPr/>
    </dgm:pt>
    <dgm:pt modelId="{BA4C7C34-E42F-4B56-A68C-7FA905314835}" type="pres">
      <dgm:prSet presAssocID="{8A239C47-4D42-4E57-A81C-322F2A4920D4}" presName="parentTextArrow" presStyleLbl="node1" presStyleIdx="2" presStyleCnt="7"/>
      <dgm:spPr/>
      <dgm:t>
        <a:bodyPr/>
        <a:lstStyle/>
        <a:p>
          <a:endParaRPr lang="en-ZA"/>
        </a:p>
      </dgm:t>
    </dgm:pt>
    <dgm:pt modelId="{4A2F6B13-C2AF-47EF-B47B-B163A51CADCE}" type="pres">
      <dgm:prSet presAssocID="{649878D8-EE3B-4512-A347-FFE2288BDFD3}" presName="sp" presStyleCnt="0"/>
      <dgm:spPr/>
    </dgm:pt>
    <dgm:pt modelId="{4507DF87-D220-4877-A7A3-E6CAA5C5B1F1}" type="pres">
      <dgm:prSet presAssocID="{805AB3FB-BEA0-43B2-9575-8A0B5657F8FE}" presName="arrowAndChildren" presStyleCnt="0"/>
      <dgm:spPr/>
    </dgm:pt>
    <dgm:pt modelId="{6A94FA5F-B105-4408-8BDE-B8829C60E10B}" type="pres">
      <dgm:prSet presAssocID="{805AB3FB-BEA0-43B2-9575-8A0B5657F8FE}" presName="parentTextArrow" presStyleLbl="node1" presStyleIdx="3" presStyleCnt="7"/>
      <dgm:spPr/>
      <dgm:t>
        <a:bodyPr/>
        <a:lstStyle/>
        <a:p>
          <a:endParaRPr lang="en-ZA"/>
        </a:p>
      </dgm:t>
    </dgm:pt>
    <dgm:pt modelId="{DD025FD2-D78A-4285-8E09-87CBFF29AC29}" type="pres">
      <dgm:prSet presAssocID="{FCBF693B-F085-4EEB-9561-0F8E9BC6ADB9}" presName="sp" presStyleCnt="0"/>
      <dgm:spPr/>
    </dgm:pt>
    <dgm:pt modelId="{C3E3076A-D0FA-4CDF-B485-82EC52BBA226}" type="pres">
      <dgm:prSet presAssocID="{0D725845-4982-4A0A-9CAE-0683870BE27A}" presName="arrowAndChildren" presStyleCnt="0"/>
      <dgm:spPr/>
    </dgm:pt>
    <dgm:pt modelId="{DAE30EDC-4A67-4B9A-B6F1-7B99EE17534F}" type="pres">
      <dgm:prSet presAssocID="{0D725845-4982-4A0A-9CAE-0683870BE27A}" presName="parentTextArrow" presStyleLbl="node1" presStyleIdx="4" presStyleCnt="7"/>
      <dgm:spPr/>
      <dgm:t>
        <a:bodyPr/>
        <a:lstStyle/>
        <a:p>
          <a:endParaRPr lang="en-ZA"/>
        </a:p>
      </dgm:t>
    </dgm:pt>
    <dgm:pt modelId="{3E400868-DACF-4CC7-8FE4-FA10A174D35D}" type="pres">
      <dgm:prSet presAssocID="{E84B7161-3B94-497B-885F-F1D17F039E7D}" presName="sp" presStyleCnt="0"/>
      <dgm:spPr/>
    </dgm:pt>
    <dgm:pt modelId="{1F7E8E66-9A2C-40A6-8019-3708C26766AE}" type="pres">
      <dgm:prSet presAssocID="{E4036516-3860-4E56-8444-583E3473D930}" presName="arrowAndChildren" presStyleCnt="0"/>
      <dgm:spPr/>
    </dgm:pt>
    <dgm:pt modelId="{1A0ADA19-0D3A-4A16-BF46-1216251C07F8}" type="pres">
      <dgm:prSet presAssocID="{E4036516-3860-4E56-8444-583E3473D930}" presName="parentTextArrow" presStyleLbl="node1" presStyleIdx="5" presStyleCnt="7"/>
      <dgm:spPr/>
      <dgm:t>
        <a:bodyPr/>
        <a:lstStyle/>
        <a:p>
          <a:endParaRPr lang="en-ZA"/>
        </a:p>
      </dgm:t>
    </dgm:pt>
    <dgm:pt modelId="{87CD9D83-5D67-46D1-87E9-150B21142775}" type="pres">
      <dgm:prSet presAssocID="{D2561687-F3F9-4D33-94D4-5BAFBAFEDB04}" presName="sp" presStyleCnt="0"/>
      <dgm:spPr/>
    </dgm:pt>
    <dgm:pt modelId="{EAA2E873-2104-42D6-B3DA-B4DD6994F1AD}" type="pres">
      <dgm:prSet presAssocID="{A171165F-3946-4EC8-BB5A-F67D2060C0A3}" presName="arrowAndChildren" presStyleCnt="0"/>
      <dgm:spPr/>
    </dgm:pt>
    <dgm:pt modelId="{1B0A5F2D-C709-458B-9296-E9040F93FB14}" type="pres">
      <dgm:prSet presAssocID="{A171165F-3946-4EC8-BB5A-F67D2060C0A3}" presName="parentTextArrow" presStyleLbl="node1" presStyleIdx="6" presStyleCnt="7"/>
      <dgm:spPr/>
      <dgm:t>
        <a:bodyPr/>
        <a:lstStyle/>
        <a:p>
          <a:endParaRPr lang="en-ZA"/>
        </a:p>
      </dgm:t>
    </dgm:pt>
  </dgm:ptLst>
  <dgm:cxnLst>
    <dgm:cxn modelId="{F09D0DF4-3EDE-4FB9-A0AE-49E58A16F67B}" type="presOf" srcId="{8A239C47-4D42-4E57-A81C-322F2A4920D4}" destId="{BA4C7C34-E42F-4B56-A68C-7FA905314835}" srcOrd="0" destOrd="0" presId="urn:microsoft.com/office/officeart/2005/8/layout/process4"/>
    <dgm:cxn modelId="{61FBA393-827E-4674-85F0-9905479A9627}" srcId="{9DA65C96-FDF4-42CD-A068-895FBA9DE50E}" destId="{E4036516-3860-4E56-8444-583E3473D930}" srcOrd="1" destOrd="0" parTransId="{97244583-D207-40BF-B8A0-4D51909952A2}" sibTransId="{E84B7161-3B94-497B-885F-F1D17F039E7D}"/>
    <dgm:cxn modelId="{DFA035E0-8F9D-484E-8781-0BE9BA32B7F4}" srcId="{9DA65C96-FDF4-42CD-A068-895FBA9DE50E}" destId="{D909F39E-F457-49DD-BDA1-BE2CF343A1AC}" srcOrd="5" destOrd="0" parTransId="{06C3A93A-4EED-49F1-8523-3DD7871CCBCF}" sibTransId="{D0902CCD-0FC2-4E2D-989B-DFE1D72B7E10}"/>
    <dgm:cxn modelId="{0780C9D4-CE08-43E2-A472-B7B83C3D0F55}" srcId="{9DA65C96-FDF4-42CD-A068-895FBA9DE50E}" destId="{A171165F-3946-4EC8-BB5A-F67D2060C0A3}" srcOrd="0" destOrd="0" parTransId="{F160E81E-CFED-4EF8-AFD5-EA4DD4BA81D9}" sibTransId="{D2561687-F3F9-4D33-94D4-5BAFBAFEDB04}"/>
    <dgm:cxn modelId="{7149E1D4-DEAC-4B60-BE5D-9050FD13F67A}" type="presOf" srcId="{9DA65C96-FDF4-42CD-A068-895FBA9DE50E}" destId="{9E0C71BD-9250-4FA1-BCD8-AD1474AF0567}" srcOrd="0" destOrd="0" presId="urn:microsoft.com/office/officeart/2005/8/layout/process4"/>
    <dgm:cxn modelId="{F1F104FF-DEC8-44FF-98EC-A1505A7DB9A7}" type="presOf" srcId="{0D725845-4982-4A0A-9CAE-0683870BE27A}" destId="{DAE30EDC-4A67-4B9A-B6F1-7B99EE17534F}" srcOrd="0" destOrd="0" presId="urn:microsoft.com/office/officeart/2005/8/layout/process4"/>
    <dgm:cxn modelId="{16429C1C-35B2-45E2-BE85-3EB210BA90AC}" srcId="{9DA65C96-FDF4-42CD-A068-895FBA9DE50E}" destId="{43292E63-E2F7-4D16-8830-62445170E9E8}" srcOrd="6" destOrd="0" parTransId="{C1D6F7F0-1491-49C2-92FD-17A064C9A9CF}" sibTransId="{2A7CBD5E-9662-411E-B95A-BECCCFC4B54F}"/>
    <dgm:cxn modelId="{2214F004-020F-4A60-B4D6-D1C8402D52F8}" type="presOf" srcId="{43292E63-E2F7-4D16-8830-62445170E9E8}" destId="{CCD60404-26B5-43EE-8B18-B6FD5E14737F}" srcOrd="0" destOrd="0" presId="urn:microsoft.com/office/officeart/2005/8/layout/process4"/>
    <dgm:cxn modelId="{70C032A2-71D9-4424-A0C5-787CB2420C7E}" srcId="{9DA65C96-FDF4-42CD-A068-895FBA9DE50E}" destId="{0D725845-4982-4A0A-9CAE-0683870BE27A}" srcOrd="2" destOrd="0" parTransId="{5D89FA9C-DD27-455B-AFE7-C41EF6B69E42}" sibTransId="{FCBF693B-F085-4EEB-9561-0F8E9BC6ADB9}"/>
    <dgm:cxn modelId="{8DC03C1C-7FBC-41DE-B175-3182A20932A6}" srcId="{9DA65C96-FDF4-42CD-A068-895FBA9DE50E}" destId="{805AB3FB-BEA0-43B2-9575-8A0B5657F8FE}" srcOrd="3" destOrd="0" parTransId="{A05B1FD0-41C7-4FE9-99FA-94275CC5951D}" sibTransId="{649878D8-EE3B-4512-A347-FFE2288BDFD3}"/>
    <dgm:cxn modelId="{8A6B2252-E922-47DC-A7C2-8CDB3B0CAF97}" type="presOf" srcId="{E4036516-3860-4E56-8444-583E3473D930}" destId="{1A0ADA19-0D3A-4A16-BF46-1216251C07F8}" srcOrd="0" destOrd="0" presId="urn:microsoft.com/office/officeart/2005/8/layout/process4"/>
    <dgm:cxn modelId="{4B04FDD8-E19D-4EF2-B529-A2A37878F7C2}" type="presOf" srcId="{805AB3FB-BEA0-43B2-9575-8A0B5657F8FE}" destId="{6A94FA5F-B105-4408-8BDE-B8829C60E10B}" srcOrd="0" destOrd="0" presId="urn:microsoft.com/office/officeart/2005/8/layout/process4"/>
    <dgm:cxn modelId="{DF066668-C2CD-4E68-837A-BF23293BE85B}" srcId="{9DA65C96-FDF4-42CD-A068-895FBA9DE50E}" destId="{8A239C47-4D42-4E57-A81C-322F2A4920D4}" srcOrd="4" destOrd="0" parTransId="{4CC93FF2-8DA6-4376-91F6-4963B42AB6A3}" sibTransId="{153441AE-8034-49FF-90E7-121D1C5A8BFD}"/>
    <dgm:cxn modelId="{B25F9DC0-831F-424F-AFAE-B36145BDD682}" type="presOf" srcId="{A171165F-3946-4EC8-BB5A-F67D2060C0A3}" destId="{1B0A5F2D-C709-458B-9296-E9040F93FB14}" srcOrd="0" destOrd="0" presId="urn:microsoft.com/office/officeart/2005/8/layout/process4"/>
    <dgm:cxn modelId="{65C024F0-FEA1-47F6-8F1D-E3F72C225801}" type="presOf" srcId="{D909F39E-F457-49DD-BDA1-BE2CF343A1AC}" destId="{C980625C-6A7B-4C48-A7D2-AB403B9720D5}" srcOrd="0" destOrd="0" presId="urn:microsoft.com/office/officeart/2005/8/layout/process4"/>
    <dgm:cxn modelId="{C705FEEE-C678-4713-BDC1-C17460425617}" type="presParOf" srcId="{9E0C71BD-9250-4FA1-BCD8-AD1474AF0567}" destId="{25134EF8-4109-49A9-8135-1B747CD88610}" srcOrd="0" destOrd="0" presId="urn:microsoft.com/office/officeart/2005/8/layout/process4"/>
    <dgm:cxn modelId="{BEA0E812-65DB-4484-A328-2CF3E962DBCB}" type="presParOf" srcId="{25134EF8-4109-49A9-8135-1B747CD88610}" destId="{CCD60404-26B5-43EE-8B18-B6FD5E14737F}" srcOrd="0" destOrd="0" presId="urn:microsoft.com/office/officeart/2005/8/layout/process4"/>
    <dgm:cxn modelId="{4DB997D8-8CDB-47C2-B050-FB1C353AEF14}" type="presParOf" srcId="{9E0C71BD-9250-4FA1-BCD8-AD1474AF0567}" destId="{BEC1ED46-F94D-47FB-95FA-6F99E04AC41E}" srcOrd="1" destOrd="0" presId="urn:microsoft.com/office/officeart/2005/8/layout/process4"/>
    <dgm:cxn modelId="{63BA56F5-0BCD-443A-9D4F-21851ED62DD5}" type="presParOf" srcId="{9E0C71BD-9250-4FA1-BCD8-AD1474AF0567}" destId="{2B93101C-CB77-4767-A358-82249A46DE73}" srcOrd="2" destOrd="0" presId="urn:microsoft.com/office/officeart/2005/8/layout/process4"/>
    <dgm:cxn modelId="{1EF084F4-CDD2-4E83-8D1D-654ECFE0735E}" type="presParOf" srcId="{2B93101C-CB77-4767-A358-82249A46DE73}" destId="{C980625C-6A7B-4C48-A7D2-AB403B9720D5}" srcOrd="0" destOrd="0" presId="urn:microsoft.com/office/officeart/2005/8/layout/process4"/>
    <dgm:cxn modelId="{7E74ABA2-9118-41A9-9324-8209F850EAC5}" type="presParOf" srcId="{9E0C71BD-9250-4FA1-BCD8-AD1474AF0567}" destId="{C283BA0C-8E31-4A2D-BB48-FC297D10C9D3}" srcOrd="3" destOrd="0" presId="urn:microsoft.com/office/officeart/2005/8/layout/process4"/>
    <dgm:cxn modelId="{C8224144-3389-4488-B8F5-3D74CAB3EFC9}" type="presParOf" srcId="{9E0C71BD-9250-4FA1-BCD8-AD1474AF0567}" destId="{311E2DD5-C67F-474F-B5E2-7A22D5365031}" srcOrd="4" destOrd="0" presId="urn:microsoft.com/office/officeart/2005/8/layout/process4"/>
    <dgm:cxn modelId="{B1C869DE-0F20-46D5-BBCF-EB2BBAEEB455}" type="presParOf" srcId="{311E2DD5-C67F-474F-B5E2-7A22D5365031}" destId="{BA4C7C34-E42F-4B56-A68C-7FA905314835}" srcOrd="0" destOrd="0" presId="urn:microsoft.com/office/officeart/2005/8/layout/process4"/>
    <dgm:cxn modelId="{46C02346-3B52-4EBB-ADD0-303734EA5BA5}" type="presParOf" srcId="{9E0C71BD-9250-4FA1-BCD8-AD1474AF0567}" destId="{4A2F6B13-C2AF-47EF-B47B-B163A51CADCE}" srcOrd="5" destOrd="0" presId="urn:microsoft.com/office/officeart/2005/8/layout/process4"/>
    <dgm:cxn modelId="{99D4802C-B416-4611-90F7-934744628E4A}" type="presParOf" srcId="{9E0C71BD-9250-4FA1-BCD8-AD1474AF0567}" destId="{4507DF87-D220-4877-A7A3-E6CAA5C5B1F1}" srcOrd="6" destOrd="0" presId="urn:microsoft.com/office/officeart/2005/8/layout/process4"/>
    <dgm:cxn modelId="{B2C5A069-B9EB-4919-9731-BD48469C38A2}" type="presParOf" srcId="{4507DF87-D220-4877-A7A3-E6CAA5C5B1F1}" destId="{6A94FA5F-B105-4408-8BDE-B8829C60E10B}" srcOrd="0" destOrd="0" presId="urn:microsoft.com/office/officeart/2005/8/layout/process4"/>
    <dgm:cxn modelId="{B1F2EF1D-27FD-435B-9D4D-675F1659DA70}" type="presParOf" srcId="{9E0C71BD-9250-4FA1-BCD8-AD1474AF0567}" destId="{DD025FD2-D78A-4285-8E09-87CBFF29AC29}" srcOrd="7" destOrd="0" presId="urn:microsoft.com/office/officeart/2005/8/layout/process4"/>
    <dgm:cxn modelId="{3D48349F-B947-48AF-B4FF-70EBA9BF17DE}" type="presParOf" srcId="{9E0C71BD-9250-4FA1-BCD8-AD1474AF0567}" destId="{C3E3076A-D0FA-4CDF-B485-82EC52BBA226}" srcOrd="8" destOrd="0" presId="urn:microsoft.com/office/officeart/2005/8/layout/process4"/>
    <dgm:cxn modelId="{CEA2D4CE-6D16-4735-970B-E2474EC88DAD}" type="presParOf" srcId="{C3E3076A-D0FA-4CDF-B485-82EC52BBA226}" destId="{DAE30EDC-4A67-4B9A-B6F1-7B99EE17534F}" srcOrd="0" destOrd="0" presId="urn:microsoft.com/office/officeart/2005/8/layout/process4"/>
    <dgm:cxn modelId="{D38B9149-44C8-4F3C-B70A-F7DD51D6CE51}" type="presParOf" srcId="{9E0C71BD-9250-4FA1-BCD8-AD1474AF0567}" destId="{3E400868-DACF-4CC7-8FE4-FA10A174D35D}" srcOrd="9" destOrd="0" presId="urn:microsoft.com/office/officeart/2005/8/layout/process4"/>
    <dgm:cxn modelId="{E1F15C3A-71FE-4722-913C-1C3B6CC25501}" type="presParOf" srcId="{9E0C71BD-9250-4FA1-BCD8-AD1474AF0567}" destId="{1F7E8E66-9A2C-40A6-8019-3708C26766AE}" srcOrd="10" destOrd="0" presId="urn:microsoft.com/office/officeart/2005/8/layout/process4"/>
    <dgm:cxn modelId="{8D547CF2-D1C7-4417-93E9-4F369C8989FF}" type="presParOf" srcId="{1F7E8E66-9A2C-40A6-8019-3708C26766AE}" destId="{1A0ADA19-0D3A-4A16-BF46-1216251C07F8}" srcOrd="0" destOrd="0" presId="urn:microsoft.com/office/officeart/2005/8/layout/process4"/>
    <dgm:cxn modelId="{D742ED09-2CF2-4D2C-AAD4-0D57627BE37C}" type="presParOf" srcId="{9E0C71BD-9250-4FA1-BCD8-AD1474AF0567}" destId="{87CD9D83-5D67-46D1-87E9-150B21142775}" srcOrd="11" destOrd="0" presId="urn:microsoft.com/office/officeart/2005/8/layout/process4"/>
    <dgm:cxn modelId="{0B31EC76-8161-472E-B7A1-7DB93664903E}" type="presParOf" srcId="{9E0C71BD-9250-4FA1-BCD8-AD1474AF0567}" destId="{EAA2E873-2104-42D6-B3DA-B4DD6994F1AD}" srcOrd="12" destOrd="0" presId="urn:microsoft.com/office/officeart/2005/8/layout/process4"/>
    <dgm:cxn modelId="{BACC0C14-50F5-4297-905C-C66FDFC8D1F1}" type="presParOf" srcId="{EAA2E873-2104-42D6-B3DA-B4DD6994F1AD}" destId="{1B0A5F2D-C709-458B-9296-E9040F93FB1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0A9E3D-37CF-49BA-A9E3-0DF4535C2FCA}" type="doc">
      <dgm:prSet loTypeId="urn:microsoft.com/office/officeart/2005/8/layout/hList9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2CA7559C-DD3D-4912-AC16-23FA04905D0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ZA" sz="3600" b="1" dirty="0" smtClean="0"/>
            <a:t>A</a:t>
          </a:r>
          <a:endParaRPr lang="en-ZA" sz="3600" b="1" dirty="0"/>
        </a:p>
      </dgm:t>
    </dgm:pt>
    <dgm:pt modelId="{AAF4608F-7B0E-4A3C-912E-BA83D1AD74E5}" type="parTrans" cxnId="{93D13DD1-1B14-4BFF-820C-3916ADDA6D3E}">
      <dgm:prSet/>
      <dgm:spPr/>
      <dgm:t>
        <a:bodyPr/>
        <a:lstStyle/>
        <a:p>
          <a:endParaRPr lang="en-ZA"/>
        </a:p>
      </dgm:t>
    </dgm:pt>
    <dgm:pt modelId="{09A86E70-66CA-4C55-A622-92AA48C041DE}" type="sibTrans" cxnId="{93D13DD1-1B14-4BFF-820C-3916ADDA6D3E}">
      <dgm:prSet/>
      <dgm:spPr/>
      <dgm:t>
        <a:bodyPr/>
        <a:lstStyle/>
        <a:p>
          <a:endParaRPr lang="en-ZA"/>
        </a:p>
      </dgm:t>
    </dgm:pt>
    <dgm:pt modelId="{0EF0623D-457D-44C1-BC5A-799947B65D25}">
      <dgm:prSet phldrT="[Text]" custT="1"/>
      <dgm:spPr>
        <a:solidFill>
          <a:srgbClr val="FFFFFF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ZA" sz="900" b="1" dirty="0" smtClean="0"/>
            <a:t>Antecedents </a:t>
          </a:r>
          <a:endParaRPr lang="en-ZA" sz="900" b="1" dirty="0"/>
        </a:p>
      </dgm:t>
    </dgm:pt>
    <dgm:pt modelId="{818B789F-096B-4F80-A469-4C1B9B1F09E4}" type="parTrans" cxnId="{4EE58883-30F0-44F7-BAFB-99CE0C7DD04E}">
      <dgm:prSet/>
      <dgm:spPr/>
      <dgm:t>
        <a:bodyPr/>
        <a:lstStyle/>
        <a:p>
          <a:endParaRPr lang="en-ZA"/>
        </a:p>
      </dgm:t>
    </dgm:pt>
    <dgm:pt modelId="{CC1738A1-E368-4CB5-9AF8-00AF0F40DFC2}" type="sibTrans" cxnId="{4EE58883-30F0-44F7-BAFB-99CE0C7DD04E}">
      <dgm:prSet/>
      <dgm:spPr/>
      <dgm:t>
        <a:bodyPr/>
        <a:lstStyle/>
        <a:p>
          <a:endParaRPr lang="en-ZA"/>
        </a:p>
      </dgm:t>
    </dgm:pt>
    <dgm:pt modelId="{90C72FC4-92E6-423B-BDE4-637AF5DC0E9D}" type="pres">
      <dgm:prSet presAssocID="{A70A9E3D-37CF-49BA-A9E3-0DF4535C2FC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C3DF3AE7-4AB0-4E1D-9A4F-FD995EADD5D7}" type="pres">
      <dgm:prSet presAssocID="{2CA7559C-DD3D-4912-AC16-23FA04905D04}" presName="posSpace" presStyleCnt="0"/>
      <dgm:spPr/>
    </dgm:pt>
    <dgm:pt modelId="{3613DFA3-B73E-411D-B29E-6A452EDB2C11}" type="pres">
      <dgm:prSet presAssocID="{2CA7559C-DD3D-4912-AC16-23FA04905D04}" presName="vertFlow" presStyleCnt="0"/>
      <dgm:spPr/>
    </dgm:pt>
    <dgm:pt modelId="{7E143C6F-0654-4E67-9A43-4AB0CAEF2837}" type="pres">
      <dgm:prSet presAssocID="{2CA7559C-DD3D-4912-AC16-23FA04905D04}" presName="topSpace" presStyleCnt="0"/>
      <dgm:spPr/>
    </dgm:pt>
    <dgm:pt modelId="{AC04EE73-7426-415E-918F-0A7E83FBDB2D}" type="pres">
      <dgm:prSet presAssocID="{2CA7559C-DD3D-4912-AC16-23FA04905D04}" presName="firstComp" presStyleCnt="0"/>
      <dgm:spPr/>
    </dgm:pt>
    <dgm:pt modelId="{8D523612-1788-49B4-9180-197C3E5861BB}" type="pres">
      <dgm:prSet presAssocID="{2CA7559C-DD3D-4912-AC16-23FA04905D04}" presName="firstChild" presStyleLbl="bgAccFollowNode1" presStyleIdx="0" presStyleCnt="1"/>
      <dgm:spPr/>
      <dgm:t>
        <a:bodyPr/>
        <a:lstStyle/>
        <a:p>
          <a:endParaRPr lang="en-ZA"/>
        </a:p>
      </dgm:t>
    </dgm:pt>
    <dgm:pt modelId="{ADE26CDB-1BC5-48BF-A23A-1E8FD52618AB}" type="pres">
      <dgm:prSet presAssocID="{2CA7559C-DD3D-4912-AC16-23FA04905D0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D60020-3C70-4FA9-B00F-008DA1A2A8EE}" type="pres">
      <dgm:prSet presAssocID="{2CA7559C-DD3D-4912-AC16-23FA04905D04}" presName="negSpace" presStyleCnt="0"/>
      <dgm:spPr/>
    </dgm:pt>
    <dgm:pt modelId="{8F2509AE-5C01-422F-8A24-E38C4E46745C}" type="pres">
      <dgm:prSet presAssocID="{2CA7559C-DD3D-4912-AC16-23FA04905D04}" presName="circle" presStyleLbl="node1" presStyleIdx="0" presStyleCnt="1"/>
      <dgm:spPr/>
      <dgm:t>
        <a:bodyPr/>
        <a:lstStyle/>
        <a:p>
          <a:endParaRPr lang="en-ZA"/>
        </a:p>
      </dgm:t>
    </dgm:pt>
  </dgm:ptLst>
  <dgm:cxnLst>
    <dgm:cxn modelId="{43334550-5083-49B9-A8AB-C04CFECC17F6}" type="presOf" srcId="{0EF0623D-457D-44C1-BC5A-799947B65D25}" destId="{ADE26CDB-1BC5-48BF-A23A-1E8FD52618AB}" srcOrd="1" destOrd="0" presId="urn:microsoft.com/office/officeart/2005/8/layout/hList9"/>
    <dgm:cxn modelId="{B7C04CDC-C869-49A8-9ED4-D71A2125054B}" type="presOf" srcId="{A70A9E3D-37CF-49BA-A9E3-0DF4535C2FCA}" destId="{90C72FC4-92E6-423B-BDE4-637AF5DC0E9D}" srcOrd="0" destOrd="0" presId="urn:microsoft.com/office/officeart/2005/8/layout/hList9"/>
    <dgm:cxn modelId="{93D13DD1-1B14-4BFF-820C-3916ADDA6D3E}" srcId="{A70A9E3D-37CF-49BA-A9E3-0DF4535C2FCA}" destId="{2CA7559C-DD3D-4912-AC16-23FA04905D04}" srcOrd="0" destOrd="0" parTransId="{AAF4608F-7B0E-4A3C-912E-BA83D1AD74E5}" sibTransId="{09A86E70-66CA-4C55-A622-92AA48C041DE}"/>
    <dgm:cxn modelId="{4EE58883-30F0-44F7-BAFB-99CE0C7DD04E}" srcId="{2CA7559C-DD3D-4912-AC16-23FA04905D04}" destId="{0EF0623D-457D-44C1-BC5A-799947B65D25}" srcOrd="0" destOrd="0" parTransId="{818B789F-096B-4F80-A469-4C1B9B1F09E4}" sibTransId="{CC1738A1-E368-4CB5-9AF8-00AF0F40DFC2}"/>
    <dgm:cxn modelId="{E7E2EE7B-AEF4-4506-B5A7-1FD213D5D3D2}" type="presOf" srcId="{2CA7559C-DD3D-4912-AC16-23FA04905D04}" destId="{8F2509AE-5C01-422F-8A24-E38C4E46745C}" srcOrd="0" destOrd="0" presId="urn:microsoft.com/office/officeart/2005/8/layout/hList9"/>
    <dgm:cxn modelId="{357EDE6D-3EBD-476A-BA73-62E3523D158D}" type="presOf" srcId="{0EF0623D-457D-44C1-BC5A-799947B65D25}" destId="{8D523612-1788-49B4-9180-197C3E5861BB}" srcOrd="0" destOrd="0" presId="urn:microsoft.com/office/officeart/2005/8/layout/hList9"/>
    <dgm:cxn modelId="{FFF7881A-51A2-4386-9FE6-1FA94927D83D}" type="presParOf" srcId="{90C72FC4-92E6-423B-BDE4-637AF5DC0E9D}" destId="{C3DF3AE7-4AB0-4E1D-9A4F-FD995EADD5D7}" srcOrd="0" destOrd="0" presId="urn:microsoft.com/office/officeart/2005/8/layout/hList9"/>
    <dgm:cxn modelId="{43B2D245-66D0-4CA2-B042-AF9A6D6C55B0}" type="presParOf" srcId="{90C72FC4-92E6-423B-BDE4-637AF5DC0E9D}" destId="{3613DFA3-B73E-411D-B29E-6A452EDB2C11}" srcOrd="1" destOrd="0" presId="urn:microsoft.com/office/officeart/2005/8/layout/hList9"/>
    <dgm:cxn modelId="{7C377345-450C-4F56-B8FB-88D028774EE0}" type="presParOf" srcId="{3613DFA3-B73E-411D-B29E-6A452EDB2C11}" destId="{7E143C6F-0654-4E67-9A43-4AB0CAEF2837}" srcOrd="0" destOrd="0" presId="urn:microsoft.com/office/officeart/2005/8/layout/hList9"/>
    <dgm:cxn modelId="{378BF12A-5103-49A2-A3D0-439DB392B53B}" type="presParOf" srcId="{3613DFA3-B73E-411D-B29E-6A452EDB2C11}" destId="{AC04EE73-7426-415E-918F-0A7E83FBDB2D}" srcOrd="1" destOrd="0" presId="urn:microsoft.com/office/officeart/2005/8/layout/hList9"/>
    <dgm:cxn modelId="{D93F16F4-261C-409B-9C46-FE6FE3B375B8}" type="presParOf" srcId="{AC04EE73-7426-415E-918F-0A7E83FBDB2D}" destId="{8D523612-1788-49B4-9180-197C3E5861BB}" srcOrd="0" destOrd="0" presId="urn:microsoft.com/office/officeart/2005/8/layout/hList9"/>
    <dgm:cxn modelId="{A01E1675-5BEB-4B3A-83FF-457DC2BF089A}" type="presParOf" srcId="{AC04EE73-7426-415E-918F-0A7E83FBDB2D}" destId="{ADE26CDB-1BC5-48BF-A23A-1E8FD52618AB}" srcOrd="1" destOrd="0" presId="urn:microsoft.com/office/officeart/2005/8/layout/hList9"/>
    <dgm:cxn modelId="{C3288D32-FBC7-4DEF-A976-47C08DFE1B60}" type="presParOf" srcId="{90C72FC4-92E6-423B-BDE4-637AF5DC0E9D}" destId="{D1D60020-3C70-4FA9-B00F-008DA1A2A8EE}" srcOrd="2" destOrd="0" presId="urn:microsoft.com/office/officeart/2005/8/layout/hList9"/>
    <dgm:cxn modelId="{70C1706F-7B33-44ED-9C4E-51E4325FA700}" type="presParOf" srcId="{90C72FC4-92E6-423B-BDE4-637AF5DC0E9D}" destId="{8F2509AE-5C01-422F-8A24-E38C4E46745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70A9E3D-37CF-49BA-A9E3-0DF4535C2FCA}" type="doc">
      <dgm:prSet loTypeId="urn:microsoft.com/office/officeart/2005/8/layout/hList9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2CA7559C-DD3D-4912-AC16-23FA04905D0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ZA" sz="3600" b="1" dirty="0" smtClean="0"/>
            <a:t>B</a:t>
          </a:r>
          <a:endParaRPr lang="en-ZA" sz="3600" b="1" dirty="0"/>
        </a:p>
      </dgm:t>
    </dgm:pt>
    <dgm:pt modelId="{AAF4608F-7B0E-4A3C-912E-BA83D1AD74E5}" type="parTrans" cxnId="{93D13DD1-1B14-4BFF-820C-3916ADDA6D3E}">
      <dgm:prSet/>
      <dgm:spPr/>
      <dgm:t>
        <a:bodyPr/>
        <a:lstStyle/>
        <a:p>
          <a:endParaRPr lang="en-ZA"/>
        </a:p>
      </dgm:t>
    </dgm:pt>
    <dgm:pt modelId="{09A86E70-66CA-4C55-A622-92AA48C041DE}" type="sibTrans" cxnId="{93D13DD1-1B14-4BFF-820C-3916ADDA6D3E}">
      <dgm:prSet/>
      <dgm:spPr/>
      <dgm:t>
        <a:bodyPr/>
        <a:lstStyle/>
        <a:p>
          <a:endParaRPr lang="en-ZA"/>
        </a:p>
      </dgm:t>
    </dgm:pt>
    <dgm:pt modelId="{0EF0623D-457D-44C1-BC5A-799947B65D25}">
      <dgm:prSet phldrT="[Text]" custT="1"/>
      <dgm:spPr>
        <a:solidFill>
          <a:srgbClr val="FFFFFF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ZA" sz="900" b="1" dirty="0" smtClean="0"/>
            <a:t>Behaviour </a:t>
          </a:r>
          <a:endParaRPr lang="en-ZA" sz="900" b="1" dirty="0"/>
        </a:p>
      </dgm:t>
    </dgm:pt>
    <dgm:pt modelId="{818B789F-096B-4F80-A469-4C1B9B1F09E4}" type="parTrans" cxnId="{4EE58883-30F0-44F7-BAFB-99CE0C7DD04E}">
      <dgm:prSet/>
      <dgm:spPr/>
      <dgm:t>
        <a:bodyPr/>
        <a:lstStyle/>
        <a:p>
          <a:endParaRPr lang="en-ZA"/>
        </a:p>
      </dgm:t>
    </dgm:pt>
    <dgm:pt modelId="{CC1738A1-E368-4CB5-9AF8-00AF0F40DFC2}" type="sibTrans" cxnId="{4EE58883-30F0-44F7-BAFB-99CE0C7DD04E}">
      <dgm:prSet/>
      <dgm:spPr/>
      <dgm:t>
        <a:bodyPr/>
        <a:lstStyle/>
        <a:p>
          <a:endParaRPr lang="en-ZA"/>
        </a:p>
      </dgm:t>
    </dgm:pt>
    <dgm:pt modelId="{90C72FC4-92E6-423B-BDE4-637AF5DC0E9D}" type="pres">
      <dgm:prSet presAssocID="{A70A9E3D-37CF-49BA-A9E3-0DF4535C2FC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C3DF3AE7-4AB0-4E1D-9A4F-FD995EADD5D7}" type="pres">
      <dgm:prSet presAssocID="{2CA7559C-DD3D-4912-AC16-23FA04905D04}" presName="posSpace" presStyleCnt="0"/>
      <dgm:spPr/>
    </dgm:pt>
    <dgm:pt modelId="{3613DFA3-B73E-411D-B29E-6A452EDB2C11}" type="pres">
      <dgm:prSet presAssocID="{2CA7559C-DD3D-4912-AC16-23FA04905D04}" presName="vertFlow" presStyleCnt="0"/>
      <dgm:spPr/>
    </dgm:pt>
    <dgm:pt modelId="{7E143C6F-0654-4E67-9A43-4AB0CAEF2837}" type="pres">
      <dgm:prSet presAssocID="{2CA7559C-DD3D-4912-AC16-23FA04905D04}" presName="topSpace" presStyleCnt="0"/>
      <dgm:spPr/>
    </dgm:pt>
    <dgm:pt modelId="{AC04EE73-7426-415E-918F-0A7E83FBDB2D}" type="pres">
      <dgm:prSet presAssocID="{2CA7559C-DD3D-4912-AC16-23FA04905D04}" presName="firstComp" presStyleCnt="0"/>
      <dgm:spPr/>
    </dgm:pt>
    <dgm:pt modelId="{8D523612-1788-49B4-9180-197C3E5861BB}" type="pres">
      <dgm:prSet presAssocID="{2CA7559C-DD3D-4912-AC16-23FA04905D04}" presName="firstChild" presStyleLbl="bgAccFollowNode1" presStyleIdx="0" presStyleCnt="1"/>
      <dgm:spPr/>
      <dgm:t>
        <a:bodyPr/>
        <a:lstStyle/>
        <a:p>
          <a:endParaRPr lang="en-ZA"/>
        </a:p>
      </dgm:t>
    </dgm:pt>
    <dgm:pt modelId="{ADE26CDB-1BC5-48BF-A23A-1E8FD52618AB}" type="pres">
      <dgm:prSet presAssocID="{2CA7559C-DD3D-4912-AC16-23FA04905D0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D60020-3C70-4FA9-B00F-008DA1A2A8EE}" type="pres">
      <dgm:prSet presAssocID="{2CA7559C-DD3D-4912-AC16-23FA04905D04}" presName="negSpace" presStyleCnt="0"/>
      <dgm:spPr/>
    </dgm:pt>
    <dgm:pt modelId="{8F2509AE-5C01-422F-8A24-E38C4E46745C}" type="pres">
      <dgm:prSet presAssocID="{2CA7559C-DD3D-4912-AC16-23FA04905D04}" presName="circle" presStyleLbl="node1" presStyleIdx="0" presStyleCnt="1"/>
      <dgm:spPr/>
      <dgm:t>
        <a:bodyPr/>
        <a:lstStyle/>
        <a:p>
          <a:endParaRPr lang="en-ZA"/>
        </a:p>
      </dgm:t>
    </dgm:pt>
  </dgm:ptLst>
  <dgm:cxnLst>
    <dgm:cxn modelId="{A5D48C32-A33E-49F5-90F1-7CD19BC11441}" type="presOf" srcId="{A70A9E3D-37CF-49BA-A9E3-0DF4535C2FCA}" destId="{90C72FC4-92E6-423B-BDE4-637AF5DC0E9D}" srcOrd="0" destOrd="0" presId="urn:microsoft.com/office/officeart/2005/8/layout/hList9"/>
    <dgm:cxn modelId="{93D13DD1-1B14-4BFF-820C-3916ADDA6D3E}" srcId="{A70A9E3D-37CF-49BA-A9E3-0DF4535C2FCA}" destId="{2CA7559C-DD3D-4912-AC16-23FA04905D04}" srcOrd="0" destOrd="0" parTransId="{AAF4608F-7B0E-4A3C-912E-BA83D1AD74E5}" sibTransId="{09A86E70-66CA-4C55-A622-92AA48C041DE}"/>
    <dgm:cxn modelId="{4EE58883-30F0-44F7-BAFB-99CE0C7DD04E}" srcId="{2CA7559C-DD3D-4912-AC16-23FA04905D04}" destId="{0EF0623D-457D-44C1-BC5A-799947B65D25}" srcOrd="0" destOrd="0" parTransId="{818B789F-096B-4F80-A469-4C1B9B1F09E4}" sibTransId="{CC1738A1-E368-4CB5-9AF8-00AF0F40DFC2}"/>
    <dgm:cxn modelId="{BC35B334-6CAD-4BEF-83D1-37F04B14E934}" type="presOf" srcId="{2CA7559C-DD3D-4912-AC16-23FA04905D04}" destId="{8F2509AE-5C01-422F-8A24-E38C4E46745C}" srcOrd="0" destOrd="0" presId="urn:microsoft.com/office/officeart/2005/8/layout/hList9"/>
    <dgm:cxn modelId="{215B74ED-B6DF-4CFC-B2C0-6F89C9251A19}" type="presOf" srcId="{0EF0623D-457D-44C1-BC5A-799947B65D25}" destId="{ADE26CDB-1BC5-48BF-A23A-1E8FD52618AB}" srcOrd="1" destOrd="0" presId="urn:microsoft.com/office/officeart/2005/8/layout/hList9"/>
    <dgm:cxn modelId="{305DE20C-17F8-4EDA-B69F-1BB896F4D761}" type="presOf" srcId="{0EF0623D-457D-44C1-BC5A-799947B65D25}" destId="{8D523612-1788-49B4-9180-197C3E5861BB}" srcOrd="0" destOrd="0" presId="urn:microsoft.com/office/officeart/2005/8/layout/hList9"/>
    <dgm:cxn modelId="{721FF38E-0AF2-4AEC-8DC4-5DB1D2066B9F}" type="presParOf" srcId="{90C72FC4-92E6-423B-BDE4-637AF5DC0E9D}" destId="{C3DF3AE7-4AB0-4E1D-9A4F-FD995EADD5D7}" srcOrd="0" destOrd="0" presId="urn:microsoft.com/office/officeart/2005/8/layout/hList9"/>
    <dgm:cxn modelId="{23C6FF77-D416-421C-B793-1147B171E959}" type="presParOf" srcId="{90C72FC4-92E6-423B-BDE4-637AF5DC0E9D}" destId="{3613DFA3-B73E-411D-B29E-6A452EDB2C11}" srcOrd="1" destOrd="0" presId="urn:microsoft.com/office/officeart/2005/8/layout/hList9"/>
    <dgm:cxn modelId="{EC77DC6A-DC04-4374-BCE0-381139D6D4DA}" type="presParOf" srcId="{3613DFA3-B73E-411D-B29E-6A452EDB2C11}" destId="{7E143C6F-0654-4E67-9A43-4AB0CAEF2837}" srcOrd="0" destOrd="0" presId="urn:microsoft.com/office/officeart/2005/8/layout/hList9"/>
    <dgm:cxn modelId="{24D92012-BDA7-407F-8B61-A4135BE59126}" type="presParOf" srcId="{3613DFA3-B73E-411D-B29E-6A452EDB2C11}" destId="{AC04EE73-7426-415E-918F-0A7E83FBDB2D}" srcOrd="1" destOrd="0" presId="urn:microsoft.com/office/officeart/2005/8/layout/hList9"/>
    <dgm:cxn modelId="{1E63D03C-C869-4A8F-ABB5-6B5555ECD306}" type="presParOf" srcId="{AC04EE73-7426-415E-918F-0A7E83FBDB2D}" destId="{8D523612-1788-49B4-9180-197C3E5861BB}" srcOrd="0" destOrd="0" presId="urn:microsoft.com/office/officeart/2005/8/layout/hList9"/>
    <dgm:cxn modelId="{BAD712EA-7AC3-4CBF-B1DC-D61A60991E2B}" type="presParOf" srcId="{AC04EE73-7426-415E-918F-0A7E83FBDB2D}" destId="{ADE26CDB-1BC5-48BF-A23A-1E8FD52618AB}" srcOrd="1" destOrd="0" presId="urn:microsoft.com/office/officeart/2005/8/layout/hList9"/>
    <dgm:cxn modelId="{B2752CBC-B59D-4EE1-89DE-72091B918DF6}" type="presParOf" srcId="{90C72FC4-92E6-423B-BDE4-637AF5DC0E9D}" destId="{D1D60020-3C70-4FA9-B00F-008DA1A2A8EE}" srcOrd="2" destOrd="0" presId="urn:microsoft.com/office/officeart/2005/8/layout/hList9"/>
    <dgm:cxn modelId="{A0E4B77E-A85A-46F3-8760-9BFFC591762C}" type="presParOf" srcId="{90C72FC4-92E6-423B-BDE4-637AF5DC0E9D}" destId="{8F2509AE-5C01-422F-8A24-E38C4E46745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0A9E3D-37CF-49BA-A9E3-0DF4535C2FCA}" type="doc">
      <dgm:prSet loTypeId="urn:microsoft.com/office/officeart/2005/8/layout/hList9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2CA7559C-DD3D-4912-AC16-23FA04905D0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ZA" sz="3600" b="1" dirty="0" smtClean="0"/>
            <a:t>A</a:t>
          </a:r>
          <a:endParaRPr lang="en-ZA" sz="3600" b="1" dirty="0"/>
        </a:p>
      </dgm:t>
    </dgm:pt>
    <dgm:pt modelId="{AAF4608F-7B0E-4A3C-912E-BA83D1AD74E5}" type="parTrans" cxnId="{93D13DD1-1B14-4BFF-820C-3916ADDA6D3E}">
      <dgm:prSet/>
      <dgm:spPr/>
      <dgm:t>
        <a:bodyPr/>
        <a:lstStyle/>
        <a:p>
          <a:endParaRPr lang="en-ZA"/>
        </a:p>
      </dgm:t>
    </dgm:pt>
    <dgm:pt modelId="{09A86E70-66CA-4C55-A622-92AA48C041DE}" type="sibTrans" cxnId="{93D13DD1-1B14-4BFF-820C-3916ADDA6D3E}">
      <dgm:prSet/>
      <dgm:spPr/>
      <dgm:t>
        <a:bodyPr/>
        <a:lstStyle/>
        <a:p>
          <a:endParaRPr lang="en-ZA"/>
        </a:p>
      </dgm:t>
    </dgm:pt>
    <dgm:pt modelId="{0EF0623D-457D-44C1-BC5A-799947B65D25}">
      <dgm:prSet phldrT="[Text]" custT="1"/>
      <dgm:spPr>
        <a:solidFill>
          <a:srgbClr val="FFFFFF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ZA" sz="900" b="1" dirty="0" smtClean="0"/>
            <a:t>Antecedents </a:t>
          </a:r>
          <a:endParaRPr lang="en-ZA" sz="900" b="1" dirty="0"/>
        </a:p>
      </dgm:t>
    </dgm:pt>
    <dgm:pt modelId="{818B789F-096B-4F80-A469-4C1B9B1F09E4}" type="parTrans" cxnId="{4EE58883-30F0-44F7-BAFB-99CE0C7DD04E}">
      <dgm:prSet/>
      <dgm:spPr/>
      <dgm:t>
        <a:bodyPr/>
        <a:lstStyle/>
        <a:p>
          <a:endParaRPr lang="en-ZA"/>
        </a:p>
      </dgm:t>
    </dgm:pt>
    <dgm:pt modelId="{CC1738A1-E368-4CB5-9AF8-00AF0F40DFC2}" type="sibTrans" cxnId="{4EE58883-30F0-44F7-BAFB-99CE0C7DD04E}">
      <dgm:prSet/>
      <dgm:spPr/>
      <dgm:t>
        <a:bodyPr/>
        <a:lstStyle/>
        <a:p>
          <a:endParaRPr lang="en-ZA"/>
        </a:p>
      </dgm:t>
    </dgm:pt>
    <dgm:pt modelId="{90C72FC4-92E6-423B-BDE4-637AF5DC0E9D}" type="pres">
      <dgm:prSet presAssocID="{A70A9E3D-37CF-49BA-A9E3-0DF4535C2FC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C3DF3AE7-4AB0-4E1D-9A4F-FD995EADD5D7}" type="pres">
      <dgm:prSet presAssocID="{2CA7559C-DD3D-4912-AC16-23FA04905D04}" presName="posSpace" presStyleCnt="0"/>
      <dgm:spPr/>
    </dgm:pt>
    <dgm:pt modelId="{3613DFA3-B73E-411D-B29E-6A452EDB2C11}" type="pres">
      <dgm:prSet presAssocID="{2CA7559C-DD3D-4912-AC16-23FA04905D04}" presName="vertFlow" presStyleCnt="0"/>
      <dgm:spPr/>
    </dgm:pt>
    <dgm:pt modelId="{7E143C6F-0654-4E67-9A43-4AB0CAEF2837}" type="pres">
      <dgm:prSet presAssocID="{2CA7559C-DD3D-4912-AC16-23FA04905D04}" presName="topSpace" presStyleCnt="0"/>
      <dgm:spPr/>
    </dgm:pt>
    <dgm:pt modelId="{AC04EE73-7426-415E-918F-0A7E83FBDB2D}" type="pres">
      <dgm:prSet presAssocID="{2CA7559C-DD3D-4912-AC16-23FA04905D04}" presName="firstComp" presStyleCnt="0"/>
      <dgm:spPr/>
    </dgm:pt>
    <dgm:pt modelId="{8D523612-1788-49B4-9180-197C3E5861BB}" type="pres">
      <dgm:prSet presAssocID="{2CA7559C-DD3D-4912-AC16-23FA04905D04}" presName="firstChild" presStyleLbl="bgAccFollowNode1" presStyleIdx="0" presStyleCnt="1"/>
      <dgm:spPr/>
      <dgm:t>
        <a:bodyPr/>
        <a:lstStyle/>
        <a:p>
          <a:endParaRPr lang="en-ZA"/>
        </a:p>
      </dgm:t>
    </dgm:pt>
    <dgm:pt modelId="{ADE26CDB-1BC5-48BF-A23A-1E8FD52618AB}" type="pres">
      <dgm:prSet presAssocID="{2CA7559C-DD3D-4912-AC16-23FA04905D0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D60020-3C70-4FA9-B00F-008DA1A2A8EE}" type="pres">
      <dgm:prSet presAssocID="{2CA7559C-DD3D-4912-AC16-23FA04905D04}" presName="negSpace" presStyleCnt="0"/>
      <dgm:spPr/>
    </dgm:pt>
    <dgm:pt modelId="{8F2509AE-5C01-422F-8A24-E38C4E46745C}" type="pres">
      <dgm:prSet presAssocID="{2CA7559C-DD3D-4912-AC16-23FA04905D04}" presName="circle" presStyleLbl="node1" presStyleIdx="0" presStyleCnt="1"/>
      <dgm:spPr/>
      <dgm:t>
        <a:bodyPr/>
        <a:lstStyle/>
        <a:p>
          <a:endParaRPr lang="en-ZA"/>
        </a:p>
      </dgm:t>
    </dgm:pt>
  </dgm:ptLst>
  <dgm:cxnLst>
    <dgm:cxn modelId="{BDEC8C82-0CAD-467E-A961-6A834EE4B5A6}" type="presOf" srcId="{0EF0623D-457D-44C1-BC5A-799947B65D25}" destId="{8D523612-1788-49B4-9180-197C3E5861BB}" srcOrd="0" destOrd="0" presId="urn:microsoft.com/office/officeart/2005/8/layout/hList9"/>
    <dgm:cxn modelId="{93D13DD1-1B14-4BFF-820C-3916ADDA6D3E}" srcId="{A70A9E3D-37CF-49BA-A9E3-0DF4535C2FCA}" destId="{2CA7559C-DD3D-4912-AC16-23FA04905D04}" srcOrd="0" destOrd="0" parTransId="{AAF4608F-7B0E-4A3C-912E-BA83D1AD74E5}" sibTransId="{09A86E70-66CA-4C55-A622-92AA48C041DE}"/>
    <dgm:cxn modelId="{4EE58883-30F0-44F7-BAFB-99CE0C7DD04E}" srcId="{2CA7559C-DD3D-4912-AC16-23FA04905D04}" destId="{0EF0623D-457D-44C1-BC5A-799947B65D25}" srcOrd="0" destOrd="0" parTransId="{818B789F-096B-4F80-A469-4C1B9B1F09E4}" sibTransId="{CC1738A1-E368-4CB5-9AF8-00AF0F40DFC2}"/>
    <dgm:cxn modelId="{684AF4E4-A44D-4880-B4F0-47632E8AA598}" type="presOf" srcId="{0EF0623D-457D-44C1-BC5A-799947B65D25}" destId="{ADE26CDB-1BC5-48BF-A23A-1E8FD52618AB}" srcOrd="1" destOrd="0" presId="urn:microsoft.com/office/officeart/2005/8/layout/hList9"/>
    <dgm:cxn modelId="{B2B256D1-E938-467B-994B-263723132338}" type="presOf" srcId="{A70A9E3D-37CF-49BA-A9E3-0DF4535C2FCA}" destId="{90C72FC4-92E6-423B-BDE4-637AF5DC0E9D}" srcOrd="0" destOrd="0" presId="urn:microsoft.com/office/officeart/2005/8/layout/hList9"/>
    <dgm:cxn modelId="{539EDBB5-00B7-495E-8E12-E5135127FEEE}" type="presOf" srcId="{2CA7559C-DD3D-4912-AC16-23FA04905D04}" destId="{8F2509AE-5C01-422F-8A24-E38C4E46745C}" srcOrd="0" destOrd="0" presId="urn:microsoft.com/office/officeart/2005/8/layout/hList9"/>
    <dgm:cxn modelId="{EDB1D222-427F-497F-8EA6-2E28C298223A}" type="presParOf" srcId="{90C72FC4-92E6-423B-BDE4-637AF5DC0E9D}" destId="{C3DF3AE7-4AB0-4E1D-9A4F-FD995EADD5D7}" srcOrd="0" destOrd="0" presId="urn:microsoft.com/office/officeart/2005/8/layout/hList9"/>
    <dgm:cxn modelId="{069832C0-30DD-4035-981E-4147F1EE1673}" type="presParOf" srcId="{90C72FC4-92E6-423B-BDE4-637AF5DC0E9D}" destId="{3613DFA3-B73E-411D-B29E-6A452EDB2C11}" srcOrd="1" destOrd="0" presId="urn:microsoft.com/office/officeart/2005/8/layout/hList9"/>
    <dgm:cxn modelId="{07659F7A-BF92-4FDE-95C5-64DD3EDF9902}" type="presParOf" srcId="{3613DFA3-B73E-411D-B29E-6A452EDB2C11}" destId="{7E143C6F-0654-4E67-9A43-4AB0CAEF2837}" srcOrd="0" destOrd="0" presId="urn:microsoft.com/office/officeart/2005/8/layout/hList9"/>
    <dgm:cxn modelId="{2D1AA0ED-DA14-4FD3-8859-B01193BC429D}" type="presParOf" srcId="{3613DFA3-B73E-411D-B29E-6A452EDB2C11}" destId="{AC04EE73-7426-415E-918F-0A7E83FBDB2D}" srcOrd="1" destOrd="0" presId="urn:microsoft.com/office/officeart/2005/8/layout/hList9"/>
    <dgm:cxn modelId="{9C364894-D59B-4C07-BE29-745DC470E08A}" type="presParOf" srcId="{AC04EE73-7426-415E-918F-0A7E83FBDB2D}" destId="{8D523612-1788-49B4-9180-197C3E5861BB}" srcOrd="0" destOrd="0" presId="urn:microsoft.com/office/officeart/2005/8/layout/hList9"/>
    <dgm:cxn modelId="{80CB61D0-B388-4745-A147-7E34BA5C8BD5}" type="presParOf" srcId="{AC04EE73-7426-415E-918F-0A7E83FBDB2D}" destId="{ADE26CDB-1BC5-48BF-A23A-1E8FD52618AB}" srcOrd="1" destOrd="0" presId="urn:microsoft.com/office/officeart/2005/8/layout/hList9"/>
    <dgm:cxn modelId="{07F38B4F-A6D2-40BA-A610-2117809F76AF}" type="presParOf" srcId="{90C72FC4-92E6-423B-BDE4-637AF5DC0E9D}" destId="{D1D60020-3C70-4FA9-B00F-008DA1A2A8EE}" srcOrd="2" destOrd="0" presId="urn:microsoft.com/office/officeart/2005/8/layout/hList9"/>
    <dgm:cxn modelId="{9640E29A-ADF9-4E31-9685-53CC81705716}" type="presParOf" srcId="{90C72FC4-92E6-423B-BDE4-637AF5DC0E9D}" destId="{8F2509AE-5C01-422F-8A24-E38C4E46745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70A9E3D-37CF-49BA-A9E3-0DF4535C2FCA}" type="doc">
      <dgm:prSet loTypeId="urn:microsoft.com/office/officeart/2005/8/layout/hList9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2CA7559C-DD3D-4912-AC16-23FA04905D0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ZA" sz="3600" b="1" dirty="0" smtClean="0"/>
            <a:t>C</a:t>
          </a:r>
          <a:endParaRPr lang="en-ZA" sz="3600" b="1" dirty="0"/>
        </a:p>
      </dgm:t>
    </dgm:pt>
    <dgm:pt modelId="{AAF4608F-7B0E-4A3C-912E-BA83D1AD74E5}" type="parTrans" cxnId="{93D13DD1-1B14-4BFF-820C-3916ADDA6D3E}">
      <dgm:prSet/>
      <dgm:spPr/>
      <dgm:t>
        <a:bodyPr/>
        <a:lstStyle/>
        <a:p>
          <a:endParaRPr lang="en-ZA"/>
        </a:p>
      </dgm:t>
    </dgm:pt>
    <dgm:pt modelId="{09A86E70-66CA-4C55-A622-92AA48C041DE}" type="sibTrans" cxnId="{93D13DD1-1B14-4BFF-820C-3916ADDA6D3E}">
      <dgm:prSet/>
      <dgm:spPr/>
      <dgm:t>
        <a:bodyPr/>
        <a:lstStyle/>
        <a:p>
          <a:endParaRPr lang="en-ZA"/>
        </a:p>
      </dgm:t>
    </dgm:pt>
    <dgm:pt modelId="{0EF0623D-457D-44C1-BC5A-799947B65D25}">
      <dgm:prSet phldrT="[Text]" custT="1"/>
      <dgm:spPr>
        <a:solidFill>
          <a:srgbClr val="FFFFFF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ZA" sz="900" b="1" dirty="0" smtClean="0"/>
            <a:t>Consequence </a:t>
          </a:r>
          <a:endParaRPr lang="en-ZA" sz="900" b="1" dirty="0"/>
        </a:p>
      </dgm:t>
    </dgm:pt>
    <dgm:pt modelId="{818B789F-096B-4F80-A469-4C1B9B1F09E4}" type="parTrans" cxnId="{4EE58883-30F0-44F7-BAFB-99CE0C7DD04E}">
      <dgm:prSet/>
      <dgm:spPr/>
      <dgm:t>
        <a:bodyPr/>
        <a:lstStyle/>
        <a:p>
          <a:endParaRPr lang="en-ZA"/>
        </a:p>
      </dgm:t>
    </dgm:pt>
    <dgm:pt modelId="{CC1738A1-E368-4CB5-9AF8-00AF0F40DFC2}" type="sibTrans" cxnId="{4EE58883-30F0-44F7-BAFB-99CE0C7DD04E}">
      <dgm:prSet/>
      <dgm:spPr/>
      <dgm:t>
        <a:bodyPr/>
        <a:lstStyle/>
        <a:p>
          <a:endParaRPr lang="en-ZA"/>
        </a:p>
      </dgm:t>
    </dgm:pt>
    <dgm:pt modelId="{90C72FC4-92E6-423B-BDE4-637AF5DC0E9D}" type="pres">
      <dgm:prSet presAssocID="{A70A9E3D-37CF-49BA-A9E3-0DF4535C2FC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C3DF3AE7-4AB0-4E1D-9A4F-FD995EADD5D7}" type="pres">
      <dgm:prSet presAssocID="{2CA7559C-DD3D-4912-AC16-23FA04905D04}" presName="posSpace" presStyleCnt="0"/>
      <dgm:spPr/>
    </dgm:pt>
    <dgm:pt modelId="{3613DFA3-B73E-411D-B29E-6A452EDB2C11}" type="pres">
      <dgm:prSet presAssocID="{2CA7559C-DD3D-4912-AC16-23FA04905D04}" presName="vertFlow" presStyleCnt="0"/>
      <dgm:spPr/>
    </dgm:pt>
    <dgm:pt modelId="{7E143C6F-0654-4E67-9A43-4AB0CAEF2837}" type="pres">
      <dgm:prSet presAssocID="{2CA7559C-DD3D-4912-AC16-23FA04905D04}" presName="topSpace" presStyleCnt="0"/>
      <dgm:spPr/>
    </dgm:pt>
    <dgm:pt modelId="{AC04EE73-7426-415E-918F-0A7E83FBDB2D}" type="pres">
      <dgm:prSet presAssocID="{2CA7559C-DD3D-4912-AC16-23FA04905D04}" presName="firstComp" presStyleCnt="0"/>
      <dgm:spPr/>
    </dgm:pt>
    <dgm:pt modelId="{8D523612-1788-49B4-9180-197C3E5861BB}" type="pres">
      <dgm:prSet presAssocID="{2CA7559C-DD3D-4912-AC16-23FA04905D04}" presName="firstChild" presStyleLbl="bgAccFollowNode1" presStyleIdx="0" presStyleCnt="1"/>
      <dgm:spPr/>
      <dgm:t>
        <a:bodyPr/>
        <a:lstStyle/>
        <a:p>
          <a:endParaRPr lang="en-ZA"/>
        </a:p>
      </dgm:t>
    </dgm:pt>
    <dgm:pt modelId="{ADE26CDB-1BC5-48BF-A23A-1E8FD52618AB}" type="pres">
      <dgm:prSet presAssocID="{2CA7559C-DD3D-4912-AC16-23FA04905D0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D60020-3C70-4FA9-B00F-008DA1A2A8EE}" type="pres">
      <dgm:prSet presAssocID="{2CA7559C-DD3D-4912-AC16-23FA04905D04}" presName="negSpace" presStyleCnt="0"/>
      <dgm:spPr/>
    </dgm:pt>
    <dgm:pt modelId="{8F2509AE-5C01-422F-8A24-E38C4E46745C}" type="pres">
      <dgm:prSet presAssocID="{2CA7559C-DD3D-4912-AC16-23FA04905D04}" presName="circle" presStyleLbl="node1" presStyleIdx="0" presStyleCnt="1"/>
      <dgm:spPr/>
      <dgm:t>
        <a:bodyPr/>
        <a:lstStyle/>
        <a:p>
          <a:endParaRPr lang="en-ZA"/>
        </a:p>
      </dgm:t>
    </dgm:pt>
  </dgm:ptLst>
  <dgm:cxnLst>
    <dgm:cxn modelId="{93D13DD1-1B14-4BFF-820C-3916ADDA6D3E}" srcId="{A70A9E3D-37CF-49BA-A9E3-0DF4535C2FCA}" destId="{2CA7559C-DD3D-4912-AC16-23FA04905D04}" srcOrd="0" destOrd="0" parTransId="{AAF4608F-7B0E-4A3C-912E-BA83D1AD74E5}" sibTransId="{09A86E70-66CA-4C55-A622-92AA48C041DE}"/>
    <dgm:cxn modelId="{4EE58883-30F0-44F7-BAFB-99CE0C7DD04E}" srcId="{2CA7559C-DD3D-4912-AC16-23FA04905D04}" destId="{0EF0623D-457D-44C1-BC5A-799947B65D25}" srcOrd="0" destOrd="0" parTransId="{818B789F-096B-4F80-A469-4C1B9B1F09E4}" sibTransId="{CC1738A1-E368-4CB5-9AF8-00AF0F40DFC2}"/>
    <dgm:cxn modelId="{0A9807A2-83B2-4CFD-9269-D340B713FD94}" type="presOf" srcId="{0EF0623D-457D-44C1-BC5A-799947B65D25}" destId="{8D523612-1788-49B4-9180-197C3E5861BB}" srcOrd="0" destOrd="0" presId="urn:microsoft.com/office/officeart/2005/8/layout/hList9"/>
    <dgm:cxn modelId="{D9EBCAB2-E873-42AF-8375-D59D5E880C7C}" type="presOf" srcId="{0EF0623D-457D-44C1-BC5A-799947B65D25}" destId="{ADE26CDB-1BC5-48BF-A23A-1E8FD52618AB}" srcOrd="1" destOrd="0" presId="urn:microsoft.com/office/officeart/2005/8/layout/hList9"/>
    <dgm:cxn modelId="{9AE3DE75-8836-4D9F-88A0-9AD600B21756}" type="presOf" srcId="{A70A9E3D-37CF-49BA-A9E3-0DF4535C2FCA}" destId="{90C72FC4-92E6-423B-BDE4-637AF5DC0E9D}" srcOrd="0" destOrd="0" presId="urn:microsoft.com/office/officeart/2005/8/layout/hList9"/>
    <dgm:cxn modelId="{11523F28-1505-44A4-B0ED-74804C15444B}" type="presOf" srcId="{2CA7559C-DD3D-4912-AC16-23FA04905D04}" destId="{8F2509AE-5C01-422F-8A24-E38C4E46745C}" srcOrd="0" destOrd="0" presId="urn:microsoft.com/office/officeart/2005/8/layout/hList9"/>
    <dgm:cxn modelId="{EC3884ED-5D5E-4852-A182-3A9C55172DBF}" type="presParOf" srcId="{90C72FC4-92E6-423B-BDE4-637AF5DC0E9D}" destId="{C3DF3AE7-4AB0-4E1D-9A4F-FD995EADD5D7}" srcOrd="0" destOrd="0" presId="urn:microsoft.com/office/officeart/2005/8/layout/hList9"/>
    <dgm:cxn modelId="{2419359F-B5CF-4349-98A7-28E9A251CE0F}" type="presParOf" srcId="{90C72FC4-92E6-423B-BDE4-637AF5DC0E9D}" destId="{3613DFA3-B73E-411D-B29E-6A452EDB2C11}" srcOrd="1" destOrd="0" presId="urn:microsoft.com/office/officeart/2005/8/layout/hList9"/>
    <dgm:cxn modelId="{66473FA1-CFE5-4916-B0A6-CF9849BFE26F}" type="presParOf" srcId="{3613DFA3-B73E-411D-B29E-6A452EDB2C11}" destId="{7E143C6F-0654-4E67-9A43-4AB0CAEF2837}" srcOrd="0" destOrd="0" presId="urn:microsoft.com/office/officeart/2005/8/layout/hList9"/>
    <dgm:cxn modelId="{D0EB21A5-65CA-482B-8E0C-52DB7CAA0120}" type="presParOf" srcId="{3613DFA3-B73E-411D-B29E-6A452EDB2C11}" destId="{AC04EE73-7426-415E-918F-0A7E83FBDB2D}" srcOrd="1" destOrd="0" presId="urn:microsoft.com/office/officeart/2005/8/layout/hList9"/>
    <dgm:cxn modelId="{0809010B-E435-4D5E-9FBC-2733C4F23144}" type="presParOf" srcId="{AC04EE73-7426-415E-918F-0A7E83FBDB2D}" destId="{8D523612-1788-49B4-9180-197C3E5861BB}" srcOrd="0" destOrd="0" presId="urn:microsoft.com/office/officeart/2005/8/layout/hList9"/>
    <dgm:cxn modelId="{F5903C3D-9D13-40A6-9B75-A69B88BF3C7F}" type="presParOf" srcId="{AC04EE73-7426-415E-918F-0A7E83FBDB2D}" destId="{ADE26CDB-1BC5-48BF-A23A-1E8FD52618AB}" srcOrd="1" destOrd="0" presId="urn:microsoft.com/office/officeart/2005/8/layout/hList9"/>
    <dgm:cxn modelId="{480AC4AB-CABC-452D-BC20-69B867874F1F}" type="presParOf" srcId="{90C72FC4-92E6-423B-BDE4-637AF5DC0E9D}" destId="{D1D60020-3C70-4FA9-B00F-008DA1A2A8EE}" srcOrd="2" destOrd="0" presId="urn:microsoft.com/office/officeart/2005/8/layout/hList9"/>
    <dgm:cxn modelId="{859CD31E-906F-4791-93DA-00A823EEE7FA}" type="presParOf" srcId="{90C72FC4-92E6-423B-BDE4-637AF5DC0E9D}" destId="{8F2509AE-5C01-422F-8A24-E38C4E46745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70A9E3D-37CF-49BA-A9E3-0DF4535C2FCA}" type="doc">
      <dgm:prSet loTypeId="urn:microsoft.com/office/officeart/2005/8/layout/hList9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2CA7559C-DD3D-4912-AC16-23FA04905D0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ZA" sz="3600" b="1" dirty="0" smtClean="0"/>
            <a:t>B</a:t>
          </a:r>
          <a:endParaRPr lang="en-ZA" sz="3600" b="1" dirty="0"/>
        </a:p>
      </dgm:t>
    </dgm:pt>
    <dgm:pt modelId="{AAF4608F-7B0E-4A3C-912E-BA83D1AD74E5}" type="parTrans" cxnId="{93D13DD1-1B14-4BFF-820C-3916ADDA6D3E}">
      <dgm:prSet/>
      <dgm:spPr/>
      <dgm:t>
        <a:bodyPr/>
        <a:lstStyle/>
        <a:p>
          <a:endParaRPr lang="en-ZA"/>
        </a:p>
      </dgm:t>
    </dgm:pt>
    <dgm:pt modelId="{09A86E70-66CA-4C55-A622-92AA48C041DE}" type="sibTrans" cxnId="{93D13DD1-1B14-4BFF-820C-3916ADDA6D3E}">
      <dgm:prSet/>
      <dgm:spPr/>
      <dgm:t>
        <a:bodyPr/>
        <a:lstStyle/>
        <a:p>
          <a:endParaRPr lang="en-ZA"/>
        </a:p>
      </dgm:t>
    </dgm:pt>
    <dgm:pt modelId="{0EF0623D-457D-44C1-BC5A-799947B65D25}">
      <dgm:prSet phldrT="[Text]" custT="1"/>
      <dgm:spPr>
        <a:solidFill>
          <a:srgbClr val="FFFFFF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ZA" sz="900" b="1" dirty="0" smtClean="0"/>
            <a:t>Behaviour </a:t>
          </a:r>
          <a:endParaRPr lang="en-ZA" sz="900" b="1" dirty="0"/>
        </a:p>
      </dgm:t>
    </dgm:pt>
    <dgm:pt modelId="{818B789F-096B-4F80-A469-4C1B9B1F09E4}" type="parTrans" cxnId="{4EE58883-30F0-44F7-BAFB-99CE0C7DD04E}">
      <dgm:prSet/>
      <dgm:spPr/>
      <dgm:t>
        <a:bodyPr/>
        <a:lstStyle/>
        <a:p>
          <a:endParaRPr lang="en-ZA"/>
        </a:p>
      </dgm:t>
    </dgm:pt>
    <dgm:pt modelId="{CC1738A1-E368-4CB5-9AF8-00AF0F40DFC2}" type="sibTrans" cxnId="{4EE58883-30F0-44F7-BAFB-99CE0C7DD04E}">
      <dgm:prSet/>
      <dgm:spPr/>
      <dgm:t>
        <a:bodyPr/>
        <a:lstStyle/>
        <a:p>
          <a:endParaRPr lang="en-ZA"/>
        </a:p>
      </dgm:t>
    </dgm:pt>
    <dgm:pt modelId="{90C72FC4-92E6-423B-BDE4-637AF5DC0E9D}" type="pres">
      <dgm:prSet presAssocID="{A70A9E3D-37CF-49BA-A9E3-0DF4535C2FC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C3DF3AE7-4AB0-4E1D-9A4F-FD995EADD5D7}" type="pres">
      <dgm:prSet presAssocID="{2CA7559C-DD3D-4912-AC16-23FA04905D04}" presName="posSpace" presStyleCnt="0"/>
      <dgm:spPr/>
    </dgm:pt>
    <dgm:pt modelId="{3613DFA3-B73E-411D-B29E-6A452EDB2C11}" type="pres">
      <dgm:prSet presAssocID="{2CA7559C-DD3D-4912-AC16-23FA04905D04}" presName="vertFlow" presStyleCnt="0"/>
      <dgm:spPr/>
    </dgm:pt>
    <dgm:pt modelId="{7E143C6F-0654-4E67-9A43-4AB0CAEF2837}" type="pres">
      <dgm:prSet presAssocID="{2CA7559C-DD3D-4912-AC16-23FA04905D04}" presName="topSpace" presStyleCnt="0"/>
      <dgm:spPr/>
    </dgm:pt>
    <dgm:pt modelId="{AC04EE73-7426-415E-918F-0A7E83FBDB2D}" type="pres">
      <dgm:prSet presAssocID="{2CA7559C-DD3D-4912-AC16-23FA04905D04}" presName="firstComp" presStyleCnt="0"/>
      <dgm:spPr/>
    </dgm:pt>
    <dgm:pt modelId="{8D523612-1788-49B4-9180-197C3E5861BB}" type="pres">
      <dgm:prSet presAssocID="{2CA7559C-DD3D-4912-AC16-23FA04905D04}" presName="firstChild" presStyleLbl="bgAccFollowNode1" presStyleIdx="0" presStyleCnt="1"/>
      <dgm:spPr/>
      <dgm:t>
        <a:bodyPr/>
        <a:lstStyle/>
        <a:p>
          <a:endParaRPr lang="en-ZA"/>
        </a:p>
      </dgm:t>
    </dgm:pt>
    <dgm:pt modelId="{ADE26CDB-1BC5-48BF-A23A-1E8FD52618AB}" type="pres">
      <dgm:prSet presAssocID="{2CA7559C-DD3D-4912-AC16-23FA04905D0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D60020-3C70-4FA9-B00F-008DA1A2A8EE}" type="pres">
      <dgm:prSet presAssocID="{2CA7559C-DD3D-4912-AC16-23FA04905D04}" presName="negSpace" presStyleCnt="0"/>
      <dgm:spPr/>
    </dgm:pt>
    <dgm:pt modelId="{8F2509AE-5C01-422F-8A24-E38C4E46745C}" type="pres">
      <dgm:prSet presAssocID="{2CA7559C-DD3D-4912-AC16-23FA04905D04}" presName="circle" presStyleLbl="node1" presStyleIdx="0" presStyleCnt="1"/>
      <dgm:spPr/>
      <dgm:t>
        <a:bodyPr/>
        <a:lstStyle/>
        <a:p>
          <a:endParaRPr lang="en-ZA"/>
        </a:p>
      </dgm:t>
    </dgm:pt>
  </dgm:ptLst>
  <dgm:cxnLst>
    <dgm:cxn modelId="{E4C72294-FB60-4752-AFAD-C56F42C591AA}" type="presOf" srcId="{0EF0623D-457D-44C1-BC5A-799947B65D25}" destId="{ADE26CDB-1BC5-48BF-A23A-1E8FD52618AB}" srcOrd="1" destOrd="0" presId="urn:microsoft.com/office/officeart/2005/8/layout/hList9"/>
    <dgm:cxn modelId="{A12C26A5-E15D-4899-9012-3DF0E1AA7817}" type="presOf" srcId="{2CA7559C-DD3D-4912-AC16-23FA04905D04}" destId="{8F2509AE-5C01-422F-8A24-E38C4E46745C}" srcOrd="0" destOrd="0" presId="urn:microsoft.com/office/officeart/2005/8/layout/hList9"/>
    <dgm:cxn modelId="{93D13DD1-1B14-4BFF-820C-3916ADDA6D3E}" srcId="{A70A9E3D-37CF-49BA-A9E3-0DF4535C2FCA}" destId="{2CA7559C-DD3D-4912-AC16-23FA04905D04}" srcOrd="0" destOrd="0" parTransId="{AAF4608F-7B0E-4A3C-912E-BA83D1AD74E5}" sibTransId="{09A86E70-66CA-4C55-A622-92AA48C041DE}"/>
    <dgm:cxn modelId="{4EE58883-30F0-44F7-BAFB-99CE0C7DD04E}" srcId="{2CA7559C-DD3D-4912-AC16-23FA04905D04}" destId="{0EF0623D-457D-44C1-BC5A-799947B65D25}" srcOrd="0" destOrd="0" parTransId="{818B789F-096B-4F80-A469-4C1B9B1F09E4}" sibTransId="{CC1738A1-E368-4CB5-9AF8-00AF0F40DFC2}"/>
    <dgm:cxn modelId="{4795857C-2406-4321-A4F7-851E096CF56A}" type="presOf" srcId="{0EF0623D-457D-44C1-BC5A-799947B65D25}" destId="{8D523612-1788-49B4-9180-197C3E5861BB}" srcOrd="0" destOrd="0" presId="urn:microsoft.com/office/officeart/2005/8/layout/hList9"/>
    <dgm:cxn modelId="{8ABCC5F7-4E4E-4ECD-8F9F-AF832FE3A2CD}" type="presOf" srcId="{A70A9E3D-37CF-49BA-A9E3-0DF4535C2FCA}" destId="{90C72FC4-92E6-423B-BDE4-637AF5DC0E9D}" srcOrd="0" destOrd="0" presId="urn:microsoft.com/office/officeart/2005/8/layout/hList9"/>
    <dgm:cxn modelId="{8CB157E6-DFD2-4FE6-BD9C-FA1E0AC282AE}" type="presParOf" srcId="{90C72FC4-92E6-423B-BDE4-637AF5DC0E9D}" destId="{C3DF3AE7-4AB0-4E1D-9A4F-FD995EADD5D7}" srcOrd="0" destOrd="0" presId="urn:microsoft.com/office/officeart/2005/8/layout/hList9"/>
    <dgm:cxn modelId="{F1C43A61-1582-4937-B738-B41B75237CC9}" type="presParOf" srcId="{90C72FC4-92E6-423B-BDE4-637AF5DC0E9D}" destId="{3613DFA3-B73E-411D-B29E-6A452EDB2C11}" srcOrd="1" destOrd="0" presId="urn:microsoft.com/office/officeart/2005/8/layout/hList9"/>
    <dgm:cxn modelId="{79DC1850-F865-4C7A-93D3-DE512F96496A}" type="presParOf" srcId="{3613DFA3-B73E-411D-B29E-6A452EDB2C11}" destId="{7E143C6F-0654-4E67-9A43-4AB0CAEF2837}" srcOrd="0" destOrd="0" presId="urn:microsoft.com/office/officeart/2005/8/layout/hList9"/>
    <dgm:cxn modelId="{9738F85D-D3AB-4E64-89B4-DB612799B2AA}" type="presParOf" srcId="{3613DFA3-B73E-411D-B29E-6A452EDB2C11}" destId="{AC04EE73-7426-415E-918F-0A7E83FBDB2D}" srcOrd="1" destOrd="0" presId="urn:microsoft.com/office/officeart/2005/8/layout/hList9"/>
    <dgm:cxn modelId="{63938597-C057-4030-A07C-7105C9BEC7FE}" type="presParOf" srcId="{AC04EE73-7426-415E-918F-0A7E83FBDB2D}" destId="{8D523612-1788-49B4-9180-197C3E5861BB}" srcOrd="0" destOrd="0" presId="urn:microsoft.com/office/officeart/2005/8/layout/hList9"/>
    <dgm:cxn modelId="{815DC665-BE61-4AF4-BDD7-3CFEB64938BE}" type="presParOf" srcId="{AC04EE73-7426-415E-918F-0A7E83FBDB2D}" destId="{ADE26CDB-1BC5-48BF-A23A-1E8FD52618AB}" srcOrd="1" destOrd="0" presId="urn:microsoft.com/office/officeart/2005/8/layout/hList9"/>
    <dgm:cxn modelId="{B1B3CCEF-F05F-4EF2-A532-C6EFDC4379AB}" type="presParOf" srcId="{90C72FC4-92E6-423B-BDE4-637AF5DC0E9D}" destId="{D1D60020-3C70-4FA9-B00F-008DA1A2A8EE}" srcOrd="2" destOrd="0" presId="urn:microsoft.com/office/officeart/2005/8/layout/hList9"/>
    <dgm:cxn modelId="{17D24372-9DB4-4C77-A49B-A1B48C4442F9}" type="presParOf" srcId="{90C72FC4-92E6-423B-BDE4-637AF5DC0E9D}" destId="{8F2509AE-5C01-422F-8A24-E38C4E46745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805101-E271-425A-841D-12B6EA786288}" type="doc">
      <dgm:prSet loTypeId="urn:microsoft.com/office/officeart/2005/8/layout/vList6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815C1632-521F-4AE2-84A1-4F6A567A405A}">
      <dgm:prSet phldrT="[Text]" custT="1"/>
      <dgm:spPr/>
      <dgm:t>
        <a:bodyPr/>
        <a:lstStyle/>
        <a:p>
          <a:r>
            <a: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Financial Impacts</a:t>
          </a:r>
          <a:endParaRPr lang="en-Z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9E4BFF-8E7A-4730-BAD0-BFCC6E7B1C67}" type="parTrans" cxnId="{83DDDB5D-B84D-42C2-A1BC-9689002CAE33}">
      <dgm:prSet/>
      <dgm:spPr/>
      <dgm:t>
        <a:bodyPr/>
        <a:lstStyle/>
        <a:p>
          <a:endParaRPr lang="en-ZA"/>
        </a:p>
      </dgm:t>
    </dgm:pt>
    <dgm:pt modelId="{C0D77C8B-0732-4EA1-9545-3C5AD96F6CBA}" type="sibTrans" cxnId="{83DDDB5D-B84D-42C2-A1BC-9689002CAE33}">
      <dgm:prSet/>
      <dgm:spPr/>
      <dgm:t>
        <a:bodyPr/>
        <a:lstStyle/>
        <a:p>
          <a:endParaRPr lang="en-ZA"/>
        </a:p>
      </dgm:t>
    </dgm:pt>
    <dgm:pt modelId="{7F150834-B6FD-4296-9CA9-06FECDB70783}">
      <dgm:prSet phldrT="[Text]" custT="1"/>
      <dgm:spPr/>
      <dgm:t>
        <a:bodyPr/>
        <a:lstStyle/>
        <a:p>
          <a:r>
            <a:rPr lang="en-Z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Impacts</a:t>
          </a:r>
          <a:endParaRPr lang="en-ZA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2FC095-24D9-4753-AC9D-988527CE8A7B}" type="parTrans" cxnId="{DC2DB0EA-050C-4BFE-943E-46450F71E1E7}">
      <dgm:prSet/>
      <dgm:spPr/>
      <dgm:t>
        <a:bodyPr/>
        <a:lstStyle/>
        <a:p>
          <a:endParaRPr lang="en-ZA"/>
        </a:p>
      </dgm:t>
    </dgm:pt>
    <dgm:pt modelId="{D1A8D360-FA52-47B2-BA97-5A071A9B499C}" type="sibTrans" cxnId="{DC2DB0EA-050C-4BFE-943E-46450F71E1E7}">
      <dgm:prSet/>
      <dgm:spPr/>
      <dgm:t>
        <a:bodyPr/>
        <a:lstStyle/>
        <a:p>
          <a:endParaRPr lang="en-ZA"/>
        </a:p>
      </dgm:t>
    </dgm:pt>
    <dgm:pt modelId="{BB994CD5-0636-41E8-BB40-6B92DF31C374}" type="pres">
      <dgm:prSet presAssocID="{E5805101-E271-425A-841D-12B6EA78628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ZA"/>
        </a:p>
      </dgm:t>
    </dgm:pt>
    <dgm:pt modelId="{12D9CDD4-164E-496D-AF3E-BDDA59F13D9B}" type="pres">
      <dgm:prSet presAssocID="{815C1632-521F-4AE2-84A1-4F6A567A405A}" presName="linNode" presStyleCnt="0"/>
      <dgm:spPr/>
    </dgm:pt>
    <dgm:pt modelId="{A37A70A8-8CE2-4F5C-AE1B-6D9515177960}" type="pres">
      <dgm:prSet presAssocID="{815C1632-521F-4AE2-84A1-4F6A567A405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4AB749C-37C0-458E-9862-DF67C78975D6}" type="pres">
      <dgm:prSet presAssocID="{815C1632-521F-4AE2-84A1-4F6A567A405A}" presName="childShp" presStyleLbl="bgAccFollowNode1" presStyleIdx="0" presStyleCnt="2" custLinFactNeighborX="2953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1A5A763-1770-455C-A2E8-E6E1F5748F80}" type="pres">
      <dgm:prSet presAssocID="{C0D77C8B-0732-4EA1-9545-3C5AD96F6CBA}" presName="spacing" presStyleCnt="0"/>
      <dgm:spPr/>
    </dgm:pt>
    <dgm:pt modelId="{9741615E-442C-4F36-AE94-EE2E92AE40F1}" type="pres">
      <dgm:prSet presAssocID="{7F150834-B6FD-4296-9CA9-06FECDB70783}" presName="linNode" presStyleCnt="0"/>
      <dgm:spPr/>
    </dgm:pt>
    <dgm:pt modelId="{BC27A195-587C-4717-9DD1-4D87738C8558}" type="pres">
      <dgm:prSet presAssocID="{7F150834-B6FD-4296-9CA9-06FECDB7078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091B0E4-C049-4491-897C-DF9740C982D9}" type="pres">
      <dgm:prSet presAssocID="{7F150834-B6FD-4296-9CA9-06FECDB7078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8ED1C696-3C54-4C7D-A273-B876B6E67264}" type="presOf" srcId="{815C1632-521F-4AE2-84A1-4F6A567A405A}" destId="{A37A70A8-8CE2-4F5C-AE1B-6D9515177960}" srcOrd="0" destOrd="0" presId="urn:microsoft.com/office/officeart/2005/8/layout/vList6"/>
    <dgm:cxn modelId="{DC2DB0EA-050C-4BFE-943E-46450F71E1E7}" srcId="{E5805101-E271-425A-841D-12B6EA786288}" destId="{7F150834-B6FD-4296-9CA9-06FECDB70783}" srcOrd="1" destOrd="0" parTransId="{902FC095-24D9-4753-AC9D-988527CE8A7B}" sibTransId="{D1A8D360-FA52-47B2-BA97-5A071A9B499C}"/>
    <dgm:cxn modelId="{83DDDB5D-B84D-42C2-A1BC-9689002CAE33}" srcId="{E5805101-E271-425A-841D-12B6EA786288}" destId="{815C1632-521F-4AE2-84A1-4F6A567A405A}" srcOrd="0" destOrd="0" parTransId="{CB9E4BFF-8E7A-4730-BAD0-BFCC6E7B1C67}" sibTransId="{C0D77C8B-0732-4EA1-9545-3C5AD96F6CBA}"/>
    <dgm:cxn modelId="{450C34E4-4C9A-4219-9D76-5C818DF3883A}" type="presOf" srcId="{E5805101-E271-425A-841D-12B6EA786288}" destId="{BB994CD5-0636-41E8-BB40-6B92DF31C374}" srcOrd="0" destOrd="0" presId="urn:microsoft.com/office/officeart/2005/8/layout/vList6"/>
    <dgm:cxn modelId="{CF180064-7461-4E3B-9912-2B46EFB554A7}" type="presOf" srcId="{7F150834-B6FD-4296-9CA9-06FECDB70783}" destId="{BC27A195-587C-4717-9DD1-4D87738C8558}" srcOrd="0" destOrd="0" presId="urn:microsoft.com/office/officeart/2005/8/layout/vList6"/>
    <dgm:cxn modelId="{76391EEB-3681-4542-9ED3-7FB0D5FD1E0C}" type="presParOf" srcId="{BB994CD5-0636-41E8-BB40-6B92DF31C374}" destId="{12D9CDD4-164E-496D-AF3E-BDDA59F13D9B}" srcOrd="0" destOrd="0" presId="urn:microsoft.com/office/officeart/2005/8/layout/vList6"/>
    <dgm:cxn modelId="{39A996E5-D2F0-4F95-82CB-AEE6603A4615}" type="presParOf" srcId="{12D9CDD4-164E-496D-AF3E-BDDA59F13D9B}" destId="{A37A70A8-8CE2-4F5C-AE1B-6D9515177960}" srcOrd="0" destOrd="0" presId="urn:microsoft.com/office/officeart/2005/8/layout/vList6"/>
    <dgm:cxn modelId="{1C2392FD-1E2E-4B0D-904F-A7E4E3B114F6}" type="presParOf" srcId="{12D9CDD4-164E-496D-AF3E-BDDA59F13D9B}" destId="{14AB749C-37C0-458E-9862-DF67C78975D6}" srcOrd="1" destOrd="0" presId="urn:microsoft.com/office/officeart/2005/8/layout/vList6"/>
    <dgm:cxn modelId="{F5209DF6-93CD-43D9-9CFE-F166B6776789}" type="presParOf" srcId="{BB994CD5-0636-41E8-BB40-6B92DF31C374}" destId="{01A5A763-1770-455C-A2E8-E6E1F5748F80}" srcOrd="1" destOrd="0" presId="urn:microsoft.com/office/officeart/2005/8/layout/vList6"/>
    <dgm:cxn modelId="{04D278E1-4C55-4FA5-A9EA-291712464CBE}" type="presParOf" srcId="{BB994CD5-0636-41E8-BB40-6B92DF31C374}" destId="{9741615E-442C-4F36-AE94-EE2E92AE40F1}" srcOrd="2" destOrd="0" presId="urn:microsoft.com/office/officeart/2005/8/layout/vList6"/>
    <dgm:cxn modelId="{417033D5-4CC0-448F-B5E6-0B1DBA9D3482}" type="presParOf" srcId="{9741615E-442C-4F36-AE94-EE2E92AE40F1}" destId="{BC27A195-587C-4717-9DD1-4D87738C8558}" srcOrd="0" destOrd="0" presId="urn:microsoft.com/office/officeart/2005/8/layout/vList6"/>
    <dgm:cxn modelId="{335E6411-0138-4F1D-8432-B010238B42A9}" type="presParOf" srcId="{9741615E-442C-4F36-AE94-EE2E92AE40F1}" destId="{3091B0E4-C049-4491-897C-DF9740C982D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A118AB-452B-475C-AD6E-27520080CB1E}" type="doc">
      <dgm:prSet loTypeId="urn:microsoft.com/office/officeart/2008/layout/BendingPictureCaption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86006150-C2AF-4620-A318-AAA393B3F638}">
      <dgm:prSet phldrT="[Text]" custT="1"/>
      <dgm:spPr/>
      <dgm:t>
        <a:bodyPr/>
        <a:lstStyle/>
        <a:p>
          <a:r>
            <a:rPr lang="en-ZA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Kopanang</a:t>
          </a:r>
          <a:r>
            <a:rPr lang="en-Z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Gold Mine</a:t>
          </a:r>
        </a:p>
        <a:p>
          <a:r>
            <a:rPr lang="en-Z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AngloGold Ashanti</a:t>
          </a:r>
          <a:endParaRPr lang="en-ZA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97FA2-E3AE-496F-8E63-38EF80442118}" type="parTrans" cxnId="{CA622A07-7740-4096-B3D5-9A9FA77B7C65}">
      <dgm:prSet/>
      <dgm:spPr/>
      <dgm:t>
        <a:bodyPr/>
        <a:lstStyle/>
        <a:p>
          <a:endParaRPr lang="en-ZA"/>
        </a:p>
      </dgm:t>
    </dgm:pt>
    <dgm:pt modelId="{D339C1C5-E48D-46EE-B970-9FCD88B569B6}" type="sibTrans" cxnId="{CA622A07-7740-4096-B3D5-9A9FA77B7C65}">
      <dgm:prSet/>
      <dgm:spPr/>
      <dgm:t>
        <a:bodyPr/>
        <a:lstStyle/>
        <a:p>
          <a:endParaRPr lang="en-ZA"/>
        </a:p>
      </dgm:t>
    </dgm:pt>
    <dgm:pt modelId="{587FC18C-F9CC-47B8-852E-3C2E25CB83D9}">
      <dgm:prSet phldrT="[Text]" custT="1"/>
      <dgm:spPr/>
      <dgm:t>
        <a:bodyPr/>
        <a:lstStyle/>
        <a:p>
          <a:r>
            <a:rPr lang="en-Z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Vaal Colliery</a:t>
          </a:r>
        </a:p>
        <a:p>
          <a:r>
            <a:rPr lang="en-ZA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Anglo Coal</a:t>
          </a:r>
          <a:endParaRPr lang="en-ZA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51F6F6-E61D-4A15-A83F-BBCA478F7828}" type="parTrans" cxnId="{50C23606-C9C7-4CF2-881D-C6F3A6DA3D40}">
      <dgm:prSet/>
      <dgm:spPr/>
      <dgm:t>
        <a:bodyPr/>
        <a:lstStyle/>
        <a:p>
          <a:endParaRPr lang="en-ZA"/>
        </a:p>
      </dgm:t>
    </dgm:pt>
    <dgm:pt modelId="{2A4F092D-F7AF-4138-B4CE-94F897835C0A}" type="sibTrans" cxnId="{50C23606-C9C7-4CF2-881D-C6F3A6DA3D40}">
      <dgm:prSet/>
      <dgm:spPr/>
      <dgm:t>
        <a:bodyPr/>
        <a:lstStyle/>
        <a:p>
          <a:endParaRPr lang="en-ZA"/>
        </a:p>
      </dgm:t>
    </dgm:pt>
    <dgm:pt modelId="{14967D68-D78E-4B9E-8AD9-872491C8F90E}" type="pres">
      <dgm:prSet presAssocID="{F4A118AB-452B-475C-AD6E-27520080CB1E}" presName="diagram" presStyleCnt="0">
        <dgm:presLayoutVars>
          <dgm:dir/>
        </dgm:presLayoutVars>
      </dgm:prSet>
      <dgm:spPr/>
      <dgm:t>
        <a:bodyPr/>
        <a:lstStyle/>
        <a:p>
          <a:endParaRPr lang="en-ZA"/>
        </a:p>
      </dgm:t>
    </dgm:pt>
    <dgm:pt modelId="{612DE415-4110-4F35-BF55-47F14F2DE7D5}" type="pres">
      <dgm:prSet presAssocID="{86006150-C2AF-4620-A318-AAA393B3F638}" presName="composite" presStyleCnt="0"/>
      <dgm:spPr/>
    </dgm:pt>
    <dgm:pt modelId="{8170A333-8DD7-4337-863F-445E784F3B79}" type="pres">
      <dgm:prSet presAssocID="{86006150-C2AF-4620-A318-AAA393B3F638}" presName="Image" presStyleLbl="bgShp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7EEB9F6-10A6-411C-ACE2-A035D6609C15}" type="pres">
      <dgm:prSet presAssocID="{86006150-C2AF-4620-A318-AAA393B3F638}" presName="Parent" presStyleLbl="node0" presStyleIdx="0" presStyleCnt="2" custScaleY="875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CB1D763-7DCC-414C-9902-07DEA3DB4E9A}" type="pres">
      <dgm:prSet presAssocID="{D339C1C5-E48D-46EE-B970-9FCD88B569B6}" presName="sibTrans" presStyleCnt="0"/>
      <dgm:spPr/>
    </dgm:pt>
    <dgm:pt modelId="{89534AAA-DDB8-4003-AB6B-D4545A160302}" type="pres">
      <dgm:prSet presAssocID="{587FC18C-F9CC-47B8-852E-3C2E25CB83D9}" presName="composite" presStyleCnt="0"/>
      <dgm:spPr/>
    </dgm:pt>
    <dgm:pt modelId="{2B5259A9-5159-434C-9C99-8D83F5BF5398}" type="pres">
      <dgm:prSet presAssocID="{587FC18C-F9CC-47B8-852E-3C2E25CB83D9}" presName="Image" presStyleLbl="bgShp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49EE4E6-C756-4E29-8D6C-B5438AB1A0B7}" type="pres">
      <dgm:prSet presAssocID="{587FC18C-F9CC-47B8-852E-3C2E25CB83D9}" presName="Parent" presStyleLbl="node0" presStyleIdx="1" presStyleCnt="2" custScaleY="87529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0C23606-C9C7-4CF2-881D-C6F3A6DA3D40}" srcId="{F4A118AB-452B-475C-AD6E-27520080CB1E}" destId="{587FC18C-F9CC-47B8-852E-3C2E25CB83D9}" srcOrd="1" destOrd="0" parTransId="{9E51F6F6-E61D-4A15-A83F-BBCA478F7828}" sibTransId="{2A4F092D-F7AF-4138-B4CE-94F897835C0A}"/>
    <dgm:cxn modelId="{D46111D8-D023-411F-B4CE-55BCE6251CDD}" type="presOf" srcId="{86006150-C2AF-4620-A318-AAA393B3F638}" destId="{57EEB9F6-10A6-411C-ACE2-A035D6609C15}" srcOrd="0" destOrd="0" presId="urn:microsoft.com/office/officeart/2008/layout/BendingPictureCaption"/>
    <dgm:cxn modelId="{A4FDABE4-9DD2-45A3-A769-2859CFC500DB}" type="presOf" srcId="{F4A118AB-452B-475C-AD6E-27520080CB1E}" destId="{14967D68-D78E-4B9E-8AD9-872491C8F90E}" srcOrd="0" destOrd="0" presId="urn:microsoft.com/office/officeart/2008/layout/BendingPictureCaption"/>
    <dgm:cxn modelId="{347C57AB-4E9D-4AD9-803D-333AB45450A3}" type="presOf" srcId="{587FC18C-F9CC-47B8-852E-3C2E25CB83D9}" destId="{749EE4E6-C756-4E29-8D6C-B5438AB1A0B7}" srcOrd="0" destOrd="0" presId="urn:microsoft.com/office/officeart/2008/layout/BendingPictureCaption"/>
    <dgm:cxn modelId="{CA622A07-7740-4096-B3D5-9A9FA77B7C65}" srcId="{F4A118AB-452B-475C-AD6E-27520080CB1E}" destId="{86006150-C2AF-4620-A318-AAA393B3F638}" srcOrd="0" destOrd="0" parTransId="{A4797FA2-E3AE-496F-8E63-38EF80442118}" sibTransId="{D339C1C5-E48D-46EE-B970-9FCD88B569B6}"/>
    <dgm:cxn modelId="{565FBAAD-4593-4DD8-8DFC-86D1F33CCB44}" type="presParOf" srcId="{14967D68-D78E-4B9E-8AD9-872491C8F90E}" destId="{612DE415-4110-4F35-BF55-47F14F2DE7D5}" srcOrd="0" destOrd="0" presId="urn:microsoft.com/office/officeart/2008/layout/BendingPictureCaption"/>
    <dgm:cxn modelId="{910A84BB-C6A8-4466-84CC-898C9E6662B8}" type="presParOf" srcId="{612DE415-4110-4F35-BF55-47F14F2DE7D5}" destId="{8170A333-8DD7-4337-863F-445E784F3B79}" srcOrd="0" destOrd="0" presId="urn:microsoft.com/office/officeart/2008/layout/BendingPictureCaption"/>
    <dgm:cxn modelId="{6187535A-0E39-411F-A9F1-6FF1207E8B2B}" type="presParOf" srcId="{612DE415-4110-4F35-BF55-47F14F2DE7D5}" destId="{57EEB9F6-10A6-411C-ACE2-A035D6609C15}" srcOrd="1" destOrd="0" presId="urn:microsoft.com/office/officeart/2008/layout/BendingPictureCaption"/>
    <dgm:cxn modelId="{C70CBA48-6A2D-4578-8A88-3F9645271252}" type="presParOf" srcId="{14967D68-D78E-4B9E-8AD9-872491C8F90E}" destId="{0CB1D763-7DCC-414C-9902-07DEA3DB4E9A}" srcOrd="1" destOrd="0" presId="urn:microsoft.com/office/officeart/2008/layout/BendingPictureCaption"/>
    <dgm:cxn modelId="{83737CD2-E06A-4525-9A83-21B1F7F23F14}" type="presParOf" srcId="{14967D68-D78E-4B9E-8AD9-872491C8F90E}" destId="{89534AAA-DDB8-4003-AB6B-D4545A160302}" srcOrd="2" destOrd="0" presId="urn:microsoft.com/office/officeart/2008/layout/BendingPictureCaption"/>
    <dgm:cxn modelId="{BF475C9B-E25C-437A-BAF2-3E458143FDD7}" type="presParOf" srcId="{89534AAA-DDB8-4003-AB6B-D4545A160302}" destId="{2B5259A9-5159-434C-9C99-8D83F5BF5398}" srcOrd="0" destOrd="0" presId="urn:microsoft.com/office/officeart/2008/layout/BendingPictureCaption"/>
    <dgm:cxn modelId="{AC000E8B-13E9-486B-8F1E-CDBE4A2BEC33}" type="presParOf" srcId="{89534AAA-DDB8-4003-AB6B-D4545A160302}" destId="{749EE4E6-C756-4E29-8D6C-B5438AB1A0B7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A57DE4-C0BB-41C1-9474-42FE57B2257A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2DE2AE19-473A-48F2-A79F-AF18DCAF3D5B}">
      <dgm:prSet phldrT="[Text]"/>
      <dgm:spPr/>
      <dgm:t>
        <a:bodyPr/>
        <a:lstStyle/>
        <a:p>
          <a:r>
            <a:rPr lang="en-ZA"/>
            <a:t>Identification of areas (ventilation districts) where the monitoring will occur</a:t>
          </a:r>
        </a:p>
      </dgm:t>
    </dgm:pt>
    <dgm:pt modelId="{22D105F2-E577-4921-BEA3-8F9B62D2E6B4}" type="parTrans" cxnId="{F40FE740-2BA4-4E51-91B9-09DA03C0E488}">
      <dgm:prSet/>
      <dgm:spPr/>
      <dgm:t>
        <a:bodyPr/>
        <a:lstStyle/>
        <a:p>
          <a:endParaRPr lang="en-ZA"/>
        </a:p>
      </dgm:t>
    </dgm:pt>
    <dgm:pt modelId="{19A52E87-9692-4147-AEEA-69D28105311C}" type="sibTrans" cxnId="{F40FE740-2BA4-4E51-91B9-09DA03C0E488}">
      <dgm:prSet/>
      <dgm:spPr>
        <a:ln w="19050">
          <a:solidFill>
            <a:schemeClr val="bg1"/>
          </a:solidFill>
          <a:prstDash val="sysDash"/>
          <a:headEnd type="none" w="med" len="med"/>
          <a:tailEnd type="triangle" w="med" len="med"/>
        </a:ln>
      </dgm:spPr>
      <dgm:t>
        <a:bodyPr/>
        <a:lstStyle/>
        <a:p>
          <a:endParaRPr lang="en-ZA"/>
        </a:p>
      </dgm:t>
    </dgm:pt>
    <dgm:pt modelId="{34CEDA82-D9B5-4154-AEFF-1F5A3496BC92}">
      <dgm:prSet phldrT="[Text]"/>
      <dgm:spPr/>
      <dgm:t>
        <a:bodyPr/>
        <a:lstStyle/>
        <a:p>
          <a:r>
            <a:rPr lang="en-ZA"/>
            <a:t>List activities and potential dust sources in these areas</a:t>
          </a:r>
        </a:p>
      </dgm:t>
    </dgm:pt>
    <dgm:pt modelId="{A93E0273-AC91-40BB-BB2C-C96F04F3F4F1}" type="parTrans" cxnId="{236AAC7B-E88C-49B5-BA9E-26CE50A3131F}">
      <dgm:prSet/>
      <dgm:spPr/>
      <dgm:t>
        <a:bodyPr/>
        <a:lstStyle/>
        <a:p>
          <a:endParaRPr lang="en-ZA"/>
        </a:p>
      </dgm:t>
    </dgm:pt>
    <dgm:pt modelId="{42774534-79C4-4163-A212-4D7E45CED6A8}" type="sibTrans" cxnId="{236AAC7B-E88C-49B5-BA9E-26CE50A3131F}">
      <dgm:prSet/>
      <dgm:spPr>
        <a:ln w="19050">
          <a:solidFill>
            <a:schemeClr val="bg1"/>
          </a:solidFill>
          <a:prstDash val="sysDash"/>
          <a:headEnd type="none" w="med" len="med"/>
          <a:tailEnd type="triangle" w="med" len="med"/>
        </a:ln>
      </dgm:spPr>
      <dgm:t>
        <a:bodyPr/>
        <a:lstStyle/>
        <a:p>
          <a:endParaRPr lang="en-ZA"/>
        </a:p>
      </dgm:t>
    </dgm:pt>
    <dgm:pt modelId="{5F12E832-9D5B-4D87-8826-C600C6B19F27}">
      <dgm:prSet phldrT="[Text]"/>
      <dgm:spPr/>
      <dgm:t>
        <a:bodyPr/>
        <a:lstStyle/>
        <a:p>
          <a:r>
            <a:rPr lang="en-ZA" dirty="0" smtClean="0"/>
            <a:t>Risk </a:t>
          </a:r>
          <a:r>
            <a:rPr lang="en-ZA" dirty="0"/>
            <a:t>rank the activities and prioritise</a:t>
          </a:r>
        </a:p>
      </dgm:t>
    </dgm:pt>
    <dgm:pt modelId="{AD901473-38E3-4C8B-A888-0991FE08DDA5}" type="parTrans" cxnId="{F404F89A-993F-42EE-8DE1-6D123616FFBA}">
      <dgm:prSet/>
      <dgm:spPr/>
      <dgm:t>
        <a:bodyPr/>
        <a:lstStyle/>
        <a:p>
          <a:endParaRPr lang="en-ZA"/>
        </a:p>
      </dgm:t>
    </dgm:pt>
    <dgm:pt modelId="{506928A3-65B5-4C3D-84B7-EC1ED396A327}" type="sibTrans" cxnId="{F404F89A-993F-42EE-8DE1-6D123616FFBA}">
      <dgm:prSet/>
      <dgm:spPr>
        <a:ln w="19050">
          <a:solidFill>
            <a:schemeClr val="bg1"/>
          </a:solidFill>
          <a:prstDash val="sysDash"/>
          <a:headEnd type="none" w="med" len="med"/>
          <a:tailEnd type="triangle" w="med" len="med"/>
        </a:ln>
      </dgm:spPr>
      <dgm:t>
        <a:bodyPr/>
        <a:lstStyle/>
        <a:p>
          <a:endParaRPr lang="en-ZA"/>
        </a:p>
      </dgm:t>
    </dgm:pt>
    <dgm:pt modelId="{8693282B-D055-48A4-A3C1-4CC44E213A57}">
      <dgm:prSet phldrT="[Text]"/>
      <dgm:spPr/>
      <dgm:t>
        <a:bodyPr/>
        <a:lstStyle/>
        <a:p>
          <a:r>
            <a:rPr lang="en-ZA"/>
            <a:t>Determine which activities will be monitored for the purpose of continuous real-time  monitoring</a:t>
          </a:r>
        </a:p>
      </dgm:t>
    </dgm:pt>
    <dgm:pt modelId="{54BD9F24-F86E-4B76-B3FE-2385A3004B2A}" type="parTrans" cxnId="{F47F71AA-D47F-4917-A531-1AABD84A3FE2}">
      <dgm:prSet/>
      <dgm:spPr/>
      <dgm:t>
        <a:bodyPr/>
        <a:lstStyle/>
        <a:p>
          <a:endParaRPr lang="en-ZA"/>
        </a:p>
      </dgm:t>
    </dgm:pt>
    <dgm:pt modelId="{B21246DD-7B28-4402-B4E1-E8EE99BF1497}" type="sibTrans" cxnId="{F47F71AA-D47F-4917-A531-1AABD84A3FE2}">
      <dgm:prSet/>
      <dgm:spPr>
        <a:ln w="19050">
          <a:solidFill>
            <a:schemeClr val="bg1"/>
          </a:solidFill>
          <a:prstDash val="sysDash"/>
          <a:headEnd type="none" w="med" len="med"/>
          <a:tailEnd type="triangle" w="med" len="med"/>
        </a:ln>
      </dgm:spPr>
      <dgm:t>
        <a:bodyPr/>
        <a:lstStyle/>
        <a:p>
          <a:endParaRPr lang="en-ZA"/>
        </a:p>
      </dgm:t>
    </dgm:pt>
    <dgm:pt modelId="{C19C9491-C069-4B95-B11C-CF838FD6CEAB}">
      <dgm:prSet phldrT="[Text]"/>
      <dgm:spPr/>
      <dgm:t>
        <a:bodyPr/>
        <a:lstStyle/>
        <a:p>
          <a:r>
            <a:rPr lang="en-ZA" dirty="0"/>
            <a:t>Real time monitors to be </a:t>
          </a:r>
          <a:r>
            <a:rPr lang="en-ZA" dirty="0" smtClean="0"/>
            <a:t>placed </a:t>
          </a:r>
          <a:r>
            <a:rPr lang="en-ZA" dirty="0"/>
            <a:t>at each identified </a:t>
          </a:r>
          <a:r>
            <a:rPr lang="en-ZA" dirty="0" smtClean="0"/>
            <a:t>source/activity.</a:t>
          </a:r>
          <a:endParaRPr lang="en-ZA" dirty="0"/>
        </a:p>
      </dgm:t>
    </dgm:pt>
    <dgm:pt modelId="{F4F56A15-F2B9-4827-A402-5BD033E7217C}" type="parTrans" cxnId="{8795C190-F415-4D91-9597-B4A059CB16F8}">
      <dgm:prSet/>
      <dgm:spPr/>
      <dgm:t>
        <a:bodyPr/>
        <a:lstStyle/>
        <a:p>
          <a:endParaRPr lang="en-ZA"/>
        </a:p>
      </dgm:t>
    </dgm:pt>
    <dgm:pt modelId="{8D6D9C9F-6754-4BB3-909A-5DA833252491}" type="sibTrans" cxnId="{8795C190-F415-4D91-9597-B4A059CB16F8}">
      <dgm:prSet/>
      <dgm:spPr>
        <a:ln w="19050">
          <a:solidFill>
            <a:schemeClr val="bg1"/>
          </a:solidFill>
          <a:prstDash val="sysDash"/>
          <a:headEnd type="none" w="med" len="med"/>
          <a:tailEnd type="triangle" w="med" len="med"/>
        </a:ln>
      </dgm:spPr>
      <dgm:t>
        <a:bodyPr/>
        <a:lstStyle/>
        <a:p>
          <a:endParaRPr lang="en-ZA"/>
        </a:p>
      </dgm:t>
    </dgm:pt>
    <dgm:pt modelId="{6C38B73E-4B05-4D6F-AAC2-8EC899986255}">
      <dgm:prSet phldrT="[Text]"/>
      <dgm:spPr/>
      <dgm:t>
        <a:bodyPr/>
        <a:lstStyle/>
        <a:p>
          <a:r>
            <a:rPr lang="en-ZA" dirty="0" smtClean="0"/>
            <a:t>Action levels to be determined  for intervention.</a:t>
          </a:r>
          <a:endParaRPr lang="en-ZA" dirty="0"/>
        </a:p>
      </dgm:t>
    </dgm:pt>
    <dgm:pt modelId="{9F9B814C-AE7E-4797-8400-BDB835ECCC11}" type="parTrans" cxnId="{FA9EF133-173C-4209-A241-A33B88677385}">
      <dgm:prSet/>
      <dgm:spPr/>
      <dgm:t>
        <a:bodyPr/>
        <a:lstStyle/>
        <a:p>
          <a:endParaRPr lang="en-ZA"/>
        </a:p>
      </dgm:t>
    </dgm:pt>
    <dgm:pt modelId="{1E086C1F-5192-40D1-B063-5168485DDA50}" type="sibTrans" cxnId="{FA9EF133-173C-4209-A241-A33B88677385}">
      <dgm:prSet/>
      <dgm:spPr/>
      <dgm:t>
        <a:bodyPr/>
        <a:lstStyle/>
        <a:p>
          <a:endParaRPr lang="en-ZA"/>
        </a:p>
      </dgm:t>
    </dgm:pt>
    <dgm:pt modelId="{809688FD-C8E8-4A5F-A70B-11615387B0F9}" type="pres">
      <dgm:prSet presAssocID="{4DA57DE4-C0BB-41C1-9474-42FE57B225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CCE08A96-E619-42C0-8BA7-3BEDA65C0EDB}" type="pres">
      <dgm:prSet presAssocID="{2DE2AE19-473A-48F2-A79F-AF18DCAF3D5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F424037-1BC0-40C9-87F8-EA6F00C9B2BB}" type="pres">
      <dgm:prSet presAssocID="{19A52E87-9692-4147-AEEA-69D28105311C}" presName="sibTrans" presStyleLbl="sibTrans1D1" presStyleIdx="0" presStyleCnt="5"/>
      <dgm:spPr/>
      <dgm:t>
        <a:bodyPr/>
        <a:lstStyle/>
        <a:p>
          <a:endParaRPr lang="en-ZA"/>
        </a:p>
      </dgm:t>
    </dgm:pt>
    <dgm:pt modelId="{AE2D45E4-9E2E-4853-90C1-53AA1DDF6086}" type="pres">
      <dgm:prSet presAssocID="{19A52E87-9692-4147-AEEA-69D28105311C}" presName="connectorText" presStyleLbl="sibTrans1D1" presStyleIdx="0" presStyleCnt="5"/>
      <dgm:spPr/>
      <dgm:t>
        <a:bodyPr/>
        <a:lstStyle/>
        <a:p>
          <a:endParaRPr lang="en-ZA"/>
        </a:p>
      </dgm:t>
    </dgm:pt>
    <dgm:pt modelId="{C46FC658-967D-436D-B2CF-F0AB12E70D66}" type="pres">
      <dgm:prSet presAssocID="{34CEDA82-D9B5-4154-AEFF-1F5A3496BC9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05C7E0E-7219-4CB7-90DC-35E9274B5654}" type="pres">
      <dgm:prSet presAssocID="{42774534-79C4-4163-A212-4D7E45CED6A8}" presName="sibTrans" presStyleLbl="sibTrans1D1" presStyleIdx="1" presStyleCnt="5"/>
      <dgm:spPr/>
      <dgm:t>
        <a:bodyPr/>
        <a:lstStyle/>
        <a:p>
          <a:endParaRPr lang="en-ZA"/>
        </a:p>
      </dgm:t>
    </dgm:pt>
    <dgm:pt modelId="{4EFD8D89-9ABF-4822-8916-7E7CAF2268E2}" type="pres">
      <dgm:prSet presAssocID="{42774534-79C4-4163-A212-4D7E45CED6A8}" presName="connectorText" presStyleLbl="sibTrans1D1" presStyleIdx="1" presStyleCnt="5"/>
      <dgm:spPr/>
      <dgm:t>
        <a:bodyPr/>
        <a:lstStyle/>
        <a:p>
          <a:endParaRPr lang="en-ZA"/>
        </a:p>
      </dgm:t>
    </dgm:pt>
    <dgm:pt modelId="{86082E0A-3A30-4AC9-960E-B81837B2776A}" type="pres">
      <dgm:prSet presAssocID="{5F12E832-9D5B-4D87-8826-C600C6B19F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025BE2C-342A-4DB9-91E7-06E61D535861}" type="pres">
      <dgm:prSet presAssocID="{506928A3-65B5-4C3D-84B7-EC1ED396A327}" presName="sibTrans" presStyleLbl="sibTrans1D1" presStyleIdx="2" presStyleCnt="5"/>
      <dgm:spPr/>
      <dgm:t>
        <a:bodyPr/>
        <a:lstStyle/>
        <a:p>
          <a:endParaRPr lang="en-ZA"/>
        </a:p>
      </dgm:t>
    </dgm:pt>
    <dgm:pt modelId="{5EED8EA5-9720-4A2D-B238-4E21D132C52C}" type="pres">
      <dgm:prSet presAssocID="{506928A3-65B5-4C3D-84B7-EC1ED396A327}" presName="connectorText" presStyleLbl="sibTrans1D1" presStyleIdx="2" presStyleCnt="5"/>
      <dgm:spPr/>
      <dgm:t>
        <a:bodyPr/>
        <a:lstStyle/>
        <a:p>
          <a:endParaRPr lang="en-ZA"/>
        </a:p>
      </dgm:t>
    </dgm:pt>
    <dgm:pt modelId="{93C435DE-8236-4A15-8BF7-5AFA01352251}" type="pres">
      <dgm:prSet presAssocID="{8693282B-D055-48A4-A3C1-4CC44E213A5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1A4E9F9E-EDFC-4507-B860-D7E9750129AA}" type="pres">
      <dgm:prSet presAssocID="{B21246DD-7B28-4402-B4E1-E8EE99BF1497}" presName="sibTrans" presStyleLbl="sibTrans1D1" presStyleIdx="3" presStyleCnt="5"/>
      <dgm:spPr/>
      <dgm:t>
        <a:bodyPr/>
        <a:lstStyle/>
        <a:p>
          <a:endParaRPr lang="en-ZA"/>
        </a:p>
      </dgm:t>
    </dgm:pt>
    <dgm:pt modelId="{7FAF6F40-CFAF-4A29-9AE5-9383A817B21A}" type="pres">
      <dgm:prSet presAssocID="{B21246DD-7B28-4402-B4E1-E8EE99BF1497}" presName="connectorText" presStyleLbl="sibTrans1D1" presStyleIdx="3" presStyleCnt="5"/>
      <dgm:spPr/>
      <dgm:t>
        <a:bodyPr/>
        <a:lstStyle/>
        <a:p>
          <a:endParaRPr lang="en-ZA"/>
        </a:p>
      </dgm:t>
    </dgm:pt>
    <dgm:pt modelId="{C8AF71BA-2539-4BEB-9A7A-7E111856C23E}" type="pres">
      <dgm:prSet presAssocID="{C19C9491-C069-4B95-B11C-CF838FD6CEA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4264489-6822-4356-A67E-5B174D375C50}" type="pres">
      <dgm:prSet presAssocID="{8D6D9C9F-6754-4BB3-909A-5DA833252491}" presName="sibTrans" presStyleLbl="sibTrans1D1" presStyleIdx="4" presStyleCnt="5"/>
      <dgm:spPr/>
      <dgm:t>
        <a:bodyPr/>
        <a:lstStyle/>
        <a:p>
          <a:endParaRPr lang="en-ZA"/>
        </a:p>
      </dgm:t>
    </dgm:pt>
    <dgm:pt modelId="{B2A990AD-A4C8-4DE4-8D83-85B57428C90C}" type="pres">
      <dgm:prSet presAssocID="{8D6D9C9F-6754-4BB3-909A-5DA833252491}" presName="connectorText" presStyleLbl="sibTrans1D1" presStyleIdx="4" presStyleCnt="5"/>
      <dgm:spPr/>
      <dgm:t>
        <a:bodyPr/>
        <a:lstStyle/>
        <a:p>
          <a:endParaRPr lang="en-ZA"/>
        </a:p>
      </dgm:t>
    </dgm:pt>
    <dgm:pt modelId="{8C95D8FC-0D86-41B5-932A-D07A6E44E0ED}" type="pres">
      <dgm:prSet presAssocID="{6C38B73E-4B05-4D6F-AAC2-8EC8999862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FF2AA84-1D7F-4BF3-8501-747143884F75}" type="presOf" srcId="{506928A3-65B5-4C3D-84B7-EC1ED396A327}" destId="{2025BE2C-342A-4DB9-91E7-06E61D535861}" srcOrd="0" destOrd="0" presId="urn:microsoft.com/office/officeart/2005/8/layout/bProcess3"/>
    <dgm:cxn modelId="{DAB42873-1BAF-43C2-A39B-BE181C80B36A}" type="presOf" srcId="{42774534-79C4-4163-A212-4D7E45CED6A8}" destId="{4EFD8D89-9ABF-4822-8916-7E7CAF2268E2}" srcOrd="1" destOrd="0" presId="urn:microsoft.com/office/officeart/2005/8/layout/bProcess3"/>
    <dgm:cxn modelId="{F404F89A-993F-42EE-8DE1-6D123616FFBA}" srcId="{4DA57DE4-C0BB-41C1-9474-42FE57B2257A}" destId="{5F12E832-9D5B-4D87-8826-C600C6B19F27}" srcOrd="2" destOrd="0" parTransId="{AD901473-38E3-4C8B-A888-0991FE08DDA5}" sibTransId="{506928A3-65B5-4C3D-84B7-EC1ED396A327}"/>
    <dgm:cxn modelId="{F47F71AA-D47F-4917-A531-1AABD84A3FE2}" srcId="{4DA57DE4-C0BB-41C1-9474-42FE57B2257A}" destId="{8693282B-D055-48A4-A3C1-4CC44E213A57}" srcOrd="3" destOrd="0" parTransId="{54BD9F24-F86E-4B76-B3FE-2385A3004B2A}" sibTransId="{B21246DD-7B28-4402-B4E1-E8EE99BF1497}"/>
    <dgm:cxn modelId="{8795C190-F415-4D91-9597-B4A059CB16F8}" srcId="{4DA57DE4-C0BB-41C1-9474-42FE57B2257A}" destId="{C19C9491-C069-4B95-B11C-CF838FD6CEAB}" srcOrd="4" destOrd="0" parTransId="{F4F56A15-F2B9-4827-A402-5BD033E7217C}" sibTransId="{8D6D9C9F-6754-4BB3-909A-5DA833252491}"/>
    <dgm:cxn modelId="{8D116719-9727-49E2-930E-7E789BFABB87}" type="presOf" srcId="{B21246DD-7B28-4402-B4E1-E8EE99BF1497}" destId="{1A4E9F9E-EDFC-4507-B860-D7E9750129AA}" srcOrd="0" destOrd="0" presId="urn:microsoft.com/office/officeart/2005/8/layout/bProcess3"/>
    <dgm:cxn modelId="{37CB5594-BA11-4166-82CE-77A7C463B390}" type="presOf" srcId="{19A52E87-9692-4147-AEEA-69D28105311C}" destId="{3F424037-1BC0-40C9-87F8-EA6F00C9B2BB}" srcOrd="0" destOrd="0" presId="urn:microsoft.com/office/officeart/2005/8/layout/bProcess3"/>
    <dgm:cxn modelId="{FA9EF133-173C-4209-A241-A33B88677385}" srcId="{4DA57DE4-C0BB-41C1-9474-42FE57B2257A}" destId="{6C38B73E-4B05-4D6F-AAC2-8EC899986255}" srcOrd="5" destOrd="0" parTransId="{9F9B814C-AE7E-4797-8400-BDB835ECCC11}" sibTransId="{1E086C1F-5192-40D1-B063-5168485DDA50}"/>
    <dgm:cxn modelId="{236AAC7B-E88C-49B5-BA9E-26CE50A3131F}" srcId="{4DA57DE4-C0BB-41C1-9474-42FE57B2257A}" destId="{34CEDA82-D9B5-4154-AEFF-1F5A3496BC92}" srcOrd="1" destOrd="0" parTransId="{A93E0273-AC91-40BB-BB2C-C96F04F3F4F1}" sibTransId="{42774534-79C4-4163-A212-4D7E45CED6A8}"/>
    <dgm:cxn modelId="{12844EFF-3BB4-4EB0-881F-E1A8BC1F7294}" type="presOf" srcId="{2DE2AE19-473A-48F2-A79F-AF18DCAF3D5B}" destId="{CCE08A96-E619-42C0-8BA7-3BEDA65C0EDB}" srcOrd="0" destOrd="0" presId="urn:microsoft.com/office/officeart/2005/8/layout/bProcess3"/>
    <dgm:cxn modelId="{480D385C-4881-4DDD-88F0-3ED51C7D1398}" type="presOf" srcId="{42774534-79C4-4163-A212-4D7E45CED6A8}" destId="{705C7E0E-7219-4CB7-90DC-35E9274B5654}" srcOrd="0" destOrd="0" presId="urn:microsoft.com/office/officeart/2005/8/layout/bProcess3"/>
    <dgm:cxn modelId="{8FE53762-4BA8-4B65-8365-9B8A68187752}" type="presOf" srcId="{8693282B-D055-48A4-A3C1-4CC44E213A57}" destId="{93C435DE-8236-4A15-8BF7-5AFA01352251}" srcOrd="0" destOrd="0" presId="urn:microsoft.com/office/officeart/2005/8/layout/bProcess3"/>
    <dgm:cxn modelId="{4C68F563-A5B7-4552-BB0D-1D1809C52797}" type="presOf" srcId="{34CEDA82-D9B5-4154-AEFF-1F5A3496BC92}" destId="{C46FC658-967D-436D-B2CF-F0AB12E70D66}" srcOrd="0" destOrd="0" presId="urn:microsoft.com/office/officeart/2005/8/layout/bProcess3"/>
    <dgm:cxn modelId="{E592199D-AD4D-4584-83F2-0B943C1801DC}" type="presOf" srcId="{8D6D9C9F-6754-4BB3-909A-5DA833252491}" destId="{24264489-6822-4356-A67E-5B174D375C50}" srcOrd="0" destOrd="0" presId="urn:microsoft.com/office/officeart/2005/8/layout/bProcess3"/>
    <dgm:cxn modelId="{1DE4D779-469A-4204-8E09-DF26DD7F8EB0}" type="presOf" srcId="{506928A3-65B5-4C3D-84B7-EC1ED396A327}" destId="{5EED8EA5-9720-4A2D-B238-4E21D132C52C}" srcOrd="1" destOrd="0" presId="urn:microsoft.com/office/officeart/2005/8/layout/bProcess3"/>
    <dgm:cxn modelId="{C992B528-7042-432A-80EF-56173D147456}" type="presOf" srcId="{6C38B73E-4B05-4D6F-AAC2-8EC899986255}" destId="{8C95D8FC-0D86-41B5-932A-D07A6E44E0ED}" srcOrd="0" destOrd="0" presId="urn:microsoft.com/office/officeart/2005/8/layout/bProcess3"/>
    <dgm:cxn modelId="{F40FE740-2BA4-4E51-91B9-09DA03C0E488}" srcId="{4DA57DE4-C0BB-41C1-9474-42FE57B2257A}" destId="{2DE2AE19-473A-48F2-A79F-AF18DCAF3D5B}" srcOrd="0" destOrd="0" parTransId="{22D105F2-E577-4921-BEA3-8F9B62D2E6B4}" sibTransId="{19A52E87-9692-4147-AEEA-69D28105311C}"/>
    <dgm:cxn modelId="{9A4EE248-C4AD-46E4-8FE3-4EAFA2891D7E}" type="presOf" srcId="{4DA57DE4-C0BB-41C1-9474-42FE57B2257A}" destId="{809688FD-C8E8-4A5F-A70B-11615387B0F9}" srcOrd="0" destOrd="0" presId="urn:microsoft.com/office/officeart/2005/8/layout/bProcess3"/>
    <dgm:cxn modelId="{349B37F1-1EA7-48D3-894E-1ADB363173AF}" type="presOf" srcId="{19A52E87-9692-4147-AEEA-69D28105311C}" destId="{AE2D45E4-9E2E-4853-90C1-53AA1DDF6086}" srcOrd="1" destOrd="0" presId="urn:microsoft.com/office/officeart/2005/8/layout/bProcess3"/>
    <dgm:cxn modelId="{A025C96D-DBC3-4A08-A11F-C86B1E18BB39}" type="presOf" srcId="{5F12E832-9D5B-4D87-8826-C600C6B19F27}" destId="{86082E0A-3A30-4AC9-960E-B81837B2776A}" srcOrd="0" destOrd="0" presId="urn:microsoft.com/office/officeart/2005/8/layout/bProcess3"/>
    <dgm:cxn modelId="{EF189934-1C30-44E1-8E76-477AA4A2D004}" type="presOf" srcId="{C19C9491-C069-4B95-B11C-CF838FD6CEAB}" destId="{C8AF71BA-2539-4BEB-9A7A-7E111856C23E}" srcOrd="0" destOrd="0" presId="urn:microsoft.com/office/officeart/2005/8/layout/bProcess3"/>
    <dgm:cxn modelId="{C06C602C-3D55-45EA-A079-8E67F6EB121C}" type="presOf" srcId="{8D6D9C9F-6754-4BB3-909A-5DA833252491}" destId="{B2A990AD-A4C8-4DE4-8D83-85B57428C90C}" srcOrd="1" destOrd="0" presId="urn:microsoft.com/office/officeart/2005/8/layout/bProcess3"/>
    <dgm:cxn modelId="{50513BAD-BE8F-42F4-9D65-8650C84F163B}" type="presOf" srcId="{B21246DD-7B28-4402-B4E1-E8EE99BF1497}" destId="{7FAF6F40-CFAF-4A29-9AE5-9383A817B21A}" srcOrd="1" destOrd="0" presId="urn:microsoft.com/office/officeart/2005/8/layout/bProcess3"/>
    <dgm:cxn modelId="{E6D7853A-7E68-4519-A1C5-863FE4D01683}" type="presParOf" srcId="{809688FD-C8E8-4A5F-A70B-11615387B0F9}" destId="{CCE08A96-E619-42C0-8BA7-3BEDA65C0EDB}" srcOrd="0" destOrd="0" presId="urn:microsoft.com/office/officeart/2005/8/layout/bProcess3"/>
    <dgm:cxn modelId="{92ED8A34-30E3-48A5-BEE8-8FB86E92CEA3}" type="presParOf" srcId="{809688FD-C8E8-4A5F-A70B-11615387B0F9}" destId="{3F424037-1BC0-40C9-87F8-EA6F00C9B2BB}" srcOrd="1" destOrd="0" presId="urn:microsoft.com/office/officeart/2005/8/layout/bProcess3"/>
    <dgm:cxn modelId="{716146A4-620B-4B1B-A82C-AB71D8F0C31B}" type="presParOf" srcId="{3F424037-1BC0-40C9-87F8-EA6F00C9B2BB}" destId="{AE2D45E4-9E2E-4853-90C1-53AA1DDF6086}" srcOrd="0" destOrd="0" presId="urn:microsoft.com/office/officeart/2005/8/layout/bProcess3"/>
    <dgm:cxn modelId="{253B88DA-7679-4A5E-BFEC-42656D579D4E}" type="presParOf" srcId="{809688FD-C8E8-4A5F-A70B-11615387B0F9}" destId="{C46FC658-967D-436D-B2CF-F0AB12E70D66}" srcOrd="2" destOrd="0" presId="urn:microsoft.com/office/officeart/2005/8/layout/bProcess3"/>
    <dgm:cxn modelId="{7D9A369C-DEC1-4F17-8AC5-6E302194C202}" type="presParOf" srcId="{809688FD-C8E8-4A5F-A70B-11615387B0F9}" destId="{705C7E0E-7219-4CB7-90DC-35E9274B5654}" srcOrd="3" destOrd="0" presId="urn:microsoft.com/office/officeart/2005/8/layout/bProcess3"/>
    <dgm:cxn modelId="{EF9BED9B-5F2F-4D3E-9592-3A622CEDD23F}" type="presParOf" srcId="{705C7E0E-7219-4CB7-90DC-35E9274B5654}" destId="{4EFD8D89-9ABF-4822-8916-7E7CAF2268E2}" srcOrd="0" destOrd="0" presId="urn:microsoft.com/office/officeart/2005/8/layout/bProcess3"/>
    <dgm:cxn modelId="{88998FD1-52B5-429E-8036-E4EB2657864E}" type="presParOf" srcId="{809688FD-C8E8-4A5F-A70B-11615387B0F9}" destId="{86082E0A-3A30-4AC9-960E-B81837B2776A}" srcOrd="4" destOrd="0" presId="urn:microsoft.com/office/officeart/2005/8/layout/bProcess3"/>
    <dgm:cxn modelId="{74F38A6F-3CB7-4B92-A83A-FC7E8319FD7D}" type="presParOf" srcId="{809688FD-C8E8-4A5F-A70B-11615387B0F9}" destId="{2025BE2C-342A-4DB9-91E7-06E61D535861}" srcOrd="5" destOrd="0" presId="urn:microsoft.com/office/officeart/2005/8/layout/bProcess3"/>
    <dgm:cxn modelId="{A98AD7C3-3D85-40EC-9673-58A41B6A2FDB}" type="presParOf" srcId="{2025BE2C-342A-4DB9-91E7-06E61D535861}" destId="{5EED8EA5-9720-4A2D-B238-4E21D132C52C}" srcOrd="0" destOrd="0" presId="urn:microsoft.com/office/officeart/2005/8/layout/bProcess3"/>
    <dgm:cxn modelId="{670CFE54-5D55-454D-AF10-49E1E51DA906}" type="presParOf" srcId="{809688FD-C8E8-4A5F-A70B-11615387B0F9}" destId="{93C435DE-8236-4A15-8BF7-5AFA01352251}" srcOrd="6" destOrd="0" presId="urn:microsoft.com/office/officeart/2005/8/layout/bProcess3"/>
    <dgm:cxn modelId="{5D1234EE-740D-4DC7-8627-F500ED364DBB}" type="presParOf" srcId="{809688FD-C8E8-4A5F-A70B-11615387B0F9}" destId="{1A4E9F9E-EDFC-4507-B860-D7E9750129AA}" srcOrd="7" destOrd="0" presId="urn:microsoft.com/office/officeart/2005/8/layout/bProcess3"/>
    <dgm:cxn modelId="{621A87D3-9A5D-4768-837F-A5727B045978}" type="presParOf" srcId="{1A4E9F9E-EDFC-4507-B860-D7E9750129AA}" destId="{7FAF6F40-CFAF-4A29-9AE5-9383A817B21A}" srcOrd="0" destOrd="0" presId="urn:microsoft.com/office/officeart/2005/8/layout/bProcess3"/>
    <dgm:cxn modelId="{CED2C463-57A9-437E-BB62-4B155CA513D8}" type="presParOf" srcId="{809688FD-C8E8-4A5F-A70B-11615387B0F9}" destId="{C8AF71BA-2539-4BEB-9A7A-7E111856C23E}" srcOrd="8" destOrd="0" presId="urn:microsoft.com/office/officeart/2005/8/layout/bProcess3"/>
    <dgm:cxn modelId="{8EF0B144-4AE4-46C8-994D-51EB753B7F9D}" type="presParOf" srcId="{809688FD-C8E8-4A5F-A70B-11615387B0F9}" destId="{24264489-6822-4356-A67E-5B174D375C50}" srcOrd="9" destOrd="0" presId="urn:microsoft.com/office/officeart/2005/8/layout/bProcess3"/>
    <dgm:cxn modelId="{88482E5D-0C52-4C23-9751-0F25A8BF4ABD}" type="presParOf" srcId="{24264489-6822-4356-A67E-5B174D375C50}" destId="{B2A990AD-A4C8-4DE4-8D83-85B57428C90C}" srcOrd="0" destOrd="0" presId="urn:microsoft.com/office/officeart/2005/8/layout/bProcess3"/>
    <dgm:cxn modelId="{8DF32DC1-FC86-4C5B-8D47-7748C20C061A}" type="presParOf" srcId="{809688FD-C8E8-4A5F-A70B-11615387B0F9}" destId="{8C95D8FC-0D86-41B5-932A-D07A6E44E0ED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813299-D829-42C6-98E0-C97231EB42DB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797BE8A2-22A1-48FF-BD23-299C4DF9464E}">
      <dgm:prSet phldrT="[Text]"/>
      <dgm:spPr/>
      <dgm:t>
        <a:bodyPr anchor="ctr" anchorCtr="1"/>
        <a:lstStyle/>
        <a:p>
          <a:r>
            <a:rPr lang="en-ZA" b="1" dirty="0" smtClean="0"/>
            <a:t>1</a:t>
          </a:r>
          <a:endParaRPr lang="en-ZA" b="1" dirty="0"/>
        </a:p>
      </dgm:t>
    </dgm:pt>
    <dgm:pt modelId="{9B42ED5E-C2A9-403E-BBB0-902BBB54F512}" type="parTrans" cxnId="{D9A2EDC6-AF8C-4D12-A132-F56642890040}">
      <dgm:prSet/>
      <dgm:spPr/>
      <dgm:t>
        <a:bodyPr/>
        <a:lstStyle/>
        <a:p>
          <a:endParaRPr lang="en-ZA"/>
        </a:p>
      </dgm:t>
    </dgm:pt>
    <dgm:pt modelId="{D5F16494-AAA2-4A27-AB7C-F720B7630E9F}" type="sibTrans" cxnId="{D9A2EDC6-AF8C-4D12-A132-F56642890040}">
      <dgm:prSet/>
      <dgm:spPr/>
      <dgm:t>
        <a:bodyPr/>
        <a:lstStyle/>
        <a:p>
          <a:endParaRPr lang="en-ZA"/>
        </a:p>
      </dgm:t>
    </dgm:pt>
    <dgm:pt modelId="{605AD5AB-65A8-4906-955E-DDF17F4061D2}">
      <dgm:prSet phldrT="[Text]"/>
      <dgm:spPr/>
      <dgm:t>
        <a:bodyPr/>
        <a:lstStyle/>
        <a:p>
          <a:r>
            <a:rPr lang="en-ZA" dirty="0" smtClean="0"/>
            <a:t>People need to understand the reason for the change</a:t>
          </a:r>
          <a:endParaRPr lang="en-ZA" dirty="0"/>
        </a:p>
      </dgm:t>
    </dgm:pt>
    <dgm:pt modelId="{714F1443-C4AB-40F9-857C-F537080646A2}" type="parTrans" cxnId="{ED4A7F4E-A1C8-4998-ADEC-A5F469EB9733}">
      <dgm:prSet/>
      <dgm:spPr/>
      <dgm:t>
        <a:bodyPr/>
        <a:lstStyle/>
        <a:p>
          <a:endParaRPr lang="en-ZA"/>
        </a:p>
      </dgm:t>
    </dgm:pt>
    <dgm:pt modelId="{FC8B63C9-EB6F-44D1-A962-6A9861EF29B2}" type="sibTrans" cxnId="{ED4A7F4E-A1C8-4998-ADEC-A5F469EB9733}">
      <dgm:prSet/>
      <dgm:spPr/>
      <dgm:t>
        <a:bodyPr/>
        <a:lstStyle/>
        <a:p>
          <a:endParaRPr lang="en-ZA"/>
        </a:p>
      </dgm:t>
    </dgm:pt>
    <dgm:pt modelId="{FECE7C68-D4A5-406D-9139-8D0742323C74}">
      <dgm:prSet phldrT="[Text]"/>
      <dgm:spPr/>
      <dgm:t>
        <a:bodyPr anchor="ctr" anchorCtr="1"/>
        <a:lstStyle/>
        <a:p>
          <a:r>
            <a:rPr lang="en-ZA" b="1" dirty="0" smtClean="0"/>
            <a:t>2</a:t>
          </a:r>
          <a:endParaRPr lang="en-ZA" b="1" dirty="0"/>
        </a:p>
      </dgm:t>
    </dgm:pt>
    <dgm:pt modelId="{5FA0E5AD-DEE2-4A62-AA9A-A92AEE44583D}" type="parTrans" cxnId="{C8DA8877-22B0-483E-A14E-34488021E708}">
      <dgm:prSet/>
      <dgm:spPr/>
      <dgm:t>
        <a:bodyPr/>
        <a:lstStyle/>
        <a:p>
          <a:endParaRPr lang="en-ZA"/>
        </a:p>
      </dgm:t>
    </dgm:pt>
    <dgm:pt modelId="{8C1C8EBD-F985-4EEB-942A-5999E85759E6}" type="sibTrans" cxnId="{C8DA8877-22B0-483E-A14E-34488021E708}">
      <dgm:prSet/>
      <dgm:spPr/>
      <dgm:t>
        <a:bodyPr/>
        <a:lstStyle/>
        <a:p>
          <a:endParaRPr lang="en-ZA"/>
        </a:p>
      </dgm:t>
    </dgm:pt>
    <dgm:pt modelId="{EBAF0C92-FB6F-4A90-A370-37FDE625854D}">
      <dgm:prSet phldrT="[Text]"/>
      <dgm:spPr/>
      <dgm:t>
        <a:bodyPr/>
        <a:lstStyle/>
        <a:p>
          <a:r>
            <a:rPr lang="en-ZA" dirty="0" smtClean="0"/>
            <a:t>Anxiety and fear are powerful emotions that by themselves create resistance to change</a:t>
          </a:r>
          <a:endParaRPr lang="en-ZA" dirty="0"/>
        </a:p>
      </dgm:t>
    </dgm:pt>
    <dgm:pt modelId="{076163C8-AF16-4070-A61E-FF53354759FC}" type="parTrans" cxnId="{99F0DC24-16BD-4312-A505-8DC500514907}">
      <dgm:prSet/>
      <dgm:spPr/>
      <dgm:t>
        <a:bodyPr/>
        <a:lstStyle/>
        <a:p>
          <a:endParaRPr lang="en-ZA"/>
        </a:p>
      </dgm:t>
    </dgm:pt>
    <dgm:pt modelId="{E6A0B449-78A9-4F1C-A225-6EF5A149DAD6}" type="sibTrans" cxnId="{99F0DC24-16BD-4312-A505-8DC500514907}">
      <dgm:prSet/>
      <dgm:spPr/>
      <dgm:t>
        <a:bodyPr/>
        <a:lstStyle/>
        <a:p>
          <a:endParaRPr lang="en-ZA"/>
        </a:p>
      </dgm:t>
    </dgm:pt>
    <dgm:pt modelId="{24FAA485-2AC4-4C09-B678-BE14990971C4}">
      <dgm:prSet phldrT="[Text]"/>
      <dgm:spPr/>
      <dgm:t>
        <a:bodyPr anchor="ctr" anchorCtr="1"/>
        <a:lstStyle/>
        <a:p>
          <a:r>
            <a:rPr lang="en-ZA" b="1" dirty="0" smtClean="0"/>
            <a:t>3</a:t>
          </a:r>
          <a:endParaRPr lang="en-ZA" b="1" dirty="0"/>
        </a:p>
      </dgm:t>
    </dgm:pt>
    <dgm:pt modelId="{E1720B1B-4313-4146-A117-C52DD1C174DC}" type="parTrans" cxnId="{AC03745B-7D0F-40C3-872E-79B7DC6CAAA1}">
      <dgm:prSet/>
      <dgm:spPr/>
      <dgm:t>
        <a:bodyPr/>
        <a:lstStyle/>
        <a:p>
          <a:endParaRPr lang="en-ZA"/>
        </a:p>
      </dgm:t>
    </dgm:pt>
    <dgm:pt modelId="{C7C80239-DE10-4717-9D3A-4B46E64A05DE}" type="sibTrans" cxnId="{AC03745B-7D0F-40C3-872E-79B7DC6CAAA1}">
      <dgm:prSet/>
      <dgm:spPr/>
      <dgm:t>
        <a:bodyPr/>
        <a:lstStyle/>
        <a:p>
          <a:endParaRPr lang="en-ZA"/>
        </a:p>
      </dgm:t>
    </dgm:pt>
    <dgm:pt modelId="{43A51D86-E587-4DF4-9334-9976B1EDE38E}">
      <dgm:prSet phldrT="[Text]"/>
      <dgm:spPr/>
      <dgm:t>
        <a:bodyPr/>
        <a:lstStyle/>
        <a:p>
          <a:r>
            <a:rPr lang="en-ZA" dirty="0" smtClean="0"/>
            <a:t>Individuals in the stakeholder map need to make personal values, skills and attitudinal changes.</a:t>
          </a:r>
          <a:endParaRPr lang="en-ZA" dirty="0"/>
        </a:p>
      </dgm:t>
    </dgm:pt>
    <dgm:pt modelId="{88542D7F-8A1F-4269-92F0-B1EE753220FB}" type="parTrans" cxnId="{E52A22A0-5AD2-437D-84B4-9463774AB429}">
      <dgm:prSet/>
      <dgm:spPr/>
      <dgm:t>
        <a:bodyPr/>
        <a:lstStyle/>
        <a:p>
          <a:endParaRPr lang="en-ZA"/>
        </a:p>
      </dgm:t>
    </dgm:pt>
    <dgm:pt modelId="{A00B107F-9C8A-4F87-ABA2-09F11D8E0DFF}" type="sibTrans" cxnId="{E52A22A0-5AD2-437D-84B4-9463774AB429}">
      <dgm:prSet/>
      <dgm:spPr/>
      <dgm:t>
        <a:bodyPr/>
        <a:lstStyle/>
        <a:p>
          <a:endParaRPr lang="en-ZA"/>
        </a:p>
      </dgm:t>
    </dgm:pt>
    <dgm:pt modelId="{501BB6D7-8D46-446B-BA68-C723B3A248AC}">
      <dgm:prSet phldrT="[Text]"/>
      <dgm:spPr/>
      <dgm:t>
        <a:bodyPr anchor="ctr" anchorCtr="1"/>
        <a:lstStyle/>
        <a:p>
          <a:r>
            <a:rPr lang="en-ZA" b="1" dirty="0" smtClean="0"/>
            <a:t>4</a:t>
          </a:r>
          <a:endParaRPr lang="en-ZA" b="1" dirty="0"/>
        </a:p>
      </dgm:t>
    </dgm:pt>
    <dgm:pt modelId="{3E907D31-B512-4752-9645-4A91D183E2B4}" type="parTrans" cxnId="{31A2272A-9DF5-4356-BB0C-E3014FC1F563}">
      <dgm:prSet/>
      <dgm:spPr/>
      <dgm:t>
        <a:bodyPr/>
        <a:lstStyle/>
        <a:p>
          <a:endParaRPr lang="en-ZA"/>
        </a:p>
      </dgm:t>
    </dgm:pt>
    <dgm:pt modelId="{D01DEA8E-8D02-4F7A-BBD5-8698BDF668BF}" type="sibTrans" cxnId="{31A2272A-9DF5-4356-BB0C-E3014FC1F563}">
      <dgm:prSet/>
      <dgm:spPr/>
      <dgm:t>
        <a:bodyPr/>
        <a:lstStyle/>
        <a:p>
          <a:endParaRPr lang="en-ZA"/>
        </a:p>
      </dgm:t>
    </dgm:pt>
    <dgm:pt modelId="{823C94B5-6C1A-4926-89CC-B818E846A4AC}">
      <dgm:prSet phldrT="[Text]"/>
      <dgm:spPr/>
      <dgm:t>
        <a:bodyPr anchor="ctr" anchorCtr="1"/>
        <a:lstStyle/>
        <a:p>
          <a:r>
            <a:rPr lang="en-ZA" b="1" dirty="0" smtClean="0"/>
            <a:t>5</a:t>
          </a:r>
          <a:endParaRPr lang="en-ZA" b="1" dirty="0"/>
        </a:p>
      </dgm:t>
    </dgm:pt>
    <dgm:pt modelId="{CFF8F339-72A6-4A0B-917D-81652997AF25}" type="parTrans" cxnId="{FDAB4BD0-7A99-4531-B12D-3F8F194C4F9B}">
      <dgm:prSet/>
      <dgm:spPr/>
      <dgm:t>
        <a:bodyPr/>
        <a:lstStyle/>
        <a:p>
          <a:endParaRPr lang="en-ZA"/>
        </a:p>
      </dgm:t>
    </dgm:pt>
    <dgm:pt modelId="{30D5A19C-ADDB-485E-8EAF-FE30C5231D61}" type="sibTrans" cxnId="{FDAB4BD0-7A99-4531-B12D-3F8F194C4F9B}">
      <dgm:prSet/>
      <dgm:spPr/>
      <dgm:t>
        <a:bodyPr/>
        <a:lstStyle/>
        <a:p>
          <a:endParaRPr lang="en-ZA"/>
        </a:p>
      </dgm:t>
    </dgm:pt>
    <dgm:pt modelId="{67E10ACB-40C5-4171-BEE4-E8AD95A9FCF2}">
      <dgm:prSet phldrT="[Text]"/>
      <dgm:spPr/>
      <dgm:t>
        <a:bodyPr/>
        <a:lstStyle/>
        <a:p>
          <a:r>
            <a:rPr lang="en-ZA" dirty="0" smtClean="0"/>
            <a:t>Adoption can only be realized if the individuals collectively change</a:t>
          </a:r>
          <a:endParaRPr lang="en-ZA" dirty="0"/>
        </a:p>
      </dgm:t>
    </dgm:pt>
    <dgm:pt modelId="{70949E70-0162-41B5-BC47-57E9E8897116}" type="parTrans" cxnId="{5F0D6851-F299-4DB6-9269-6E070300CFA7}">
      <dgm:prSet/>
      <dgm:spPr/>
      <dgm:t>
        <a:bodyPr/>
        <a:lstStyle/>
        <a:p>
          <a:endParaRPr lang="en-ZA"/>
        </a:p>
      </dgm:t>
    </dgm:pt>
    <dgm:pt modelId="{BE768C2D-A5D9-4788-8F8B-490F04ACC727}" type="sibTrans" cxnId="{5F0D6851-F299-4DB6-9269-6E070300CFA7}">
      <dgm:prSet/>
      <dgm:spPr/>
      <dgm:t>
        <a:bodyPr/>
        <a:lstStyle/>
        <a:p>
          <a:endParaRPr lang="en-ZA"/>
        </a:p>
      </dgm:t>
    </dgm:pt>
    <dgm:pt modelId="{969D61D2-7AEB-44A5-8CC0-50A3EC976D18}">
      <dgm:prSet phldrT="[Text]"/>
      <dgm:spPr/>
      <dgm:t>
        <a:bodyPr/>
        <a:lstStyle/>
        <a:p>
          <a:r>
            <a:rPr lang="en-ZA" dirty="0" smtClean="0"/>
            <a:t>In the absence of a good technical project plan, the engagement process will cause resistance </a:t>
          </a:r>
          <a:endParaRPr lang="en-ZA" dirty="0"/>
        </a:p>
      </dgm:t>
    </dgm:pt>
    <dgm:pt modelId="{38CB9960-4D21-4673-8426-3DC8234F42C0}" type="parTrans" cxnId="{EE12AED4-051D-4410-91D8-99564D15E503}">
      <dgm:prSet/>
      <dgm:spPr/>
      <dgm:t>
        <a:bodyPr/>
        <a:lstStyle/>
        <a:p>
          <a:endParaRPr lang="en-ZA"/>
        </a:p>
      </dgm:t>
    </dgm:pt>
    <dgm:pt modelId="{07DD74BF-1CC4-4CA9-9356-473FBEE0F0D7}" type="sibTrans" cxnId="{EE12AED4-051D-4410-91D8-99564D15E503}">
      <dgm:prSet/>
      <dgm:spPr/>
      <dgm:t>
        <a:bodyPr/>
        <a:lstStyle/>
        <a:p>
          <a:endParaRPr lang="en-ZA"/>
        </a:p>
      </dgm:t>
    </dgm:pt>
    <dgm:pt modelId="{E98A2342-0AB1-419E-821C-7BAE5AF9E53E}">
      <dgm:prSet phldrT="[Text]"/>
      <dgm:spPr/>
      <dgm:t>
        <a:bodyPr/>
        <a:lstStyle/>
        <a:p>
          <a:r>
            <a:rPr lang="en-ZA" dirty="0" smtClean="0"/>
            <a:t>A platform for managing the change enables the change towards realization of the benefit of the practice.</a:t>
          </a:r>
          <a:endParaRPr lang="en-ZA" dirty="0"/>
        </a:p>
      </dgm:t>
    </dgm:pt>
    <dgm:pt modelId="{BC14FD4A-580D-4FAC-BADB-23E96B88EA9D}" type="parTrans" cxnId="{4224B471-E430-4399-BE3D-84207D3BEEE0}">
      <dgm:prSet/>
      <dgm:spPr/>
      <dgm:t>
        <a:bodyPr/>
        <a:lstStyle/>
        <a:p>
          <a:endParaRPr lang="en-ZA"/>
        </a:p>
      </dgm:t>
    </dgm:pt>
    <dgm:pt modelId="{BBC67F32-0991-4037-BFCA-0A422BC0DA3E}" type="sibTrans" cxnId="{4224B471-E430-4399-BE3D-84207D3BEEE0}">
      <dgm:prSet/>
      <dgm:spPr/>
      <dgm:t>
        <a:bodyPr/>
        <a:lstStyle/>
        <a:p>
          <a:endParaRPr lang="en-ZA"/>
        </a:p>
      </dgm:t>
    </dgm:pt>
    <dgm:pt modelId="{0B4F0931-0061-4682-9DA8-467182600E23}">
      <dgm:prSet phldrT="[Text]"/>
      <dgm:spPr/>
      <dgm:t>
        <a:bodyPr anchor="ctr" anchorCtr="1"/>
        <a:lstStyle/>
        <a:p>
          <a:r>
            <a:rPr lang="en-ZA" b="1" dirty="0" smtClean="0"/>
            <a:t>6</a:t>
          </a:r>
          <a:endParaRPr lang="en-ZA" b="1" dirty="0"/>
        </a:p>
      </dgm:t>
    </dgm:pt>
    <dgm:pt modelId="{D6914C89-FA1F-4C26-B7A2-5D0EC8B933BE}" type="parTrans" cxnId="{634CFEEF-5A1F-46B7-BF54-E2068740678F}">
      <dgm:prSet/>
      <dgm:spPr/>
      <dgm:t>
        <a:bodyPr/>
        <a:lstStyle/>
        <a:p>
          <a:endParaRPr lang="en-ZA"/>
        </a:p>
      </dgm:t>
    </dgm:pt>
    <dgm:pt modelId="{FC696DF9-8CCB-4555-AA3B-F738753395BB}" type="sibTrans" cxnId="{634CFEEF-5A1F-46B7-BF54-E2068740678F}">
      <dgm:prSet/>
      <dgm:spPr/>
      <dgm:t>
        <a:bodyPr/>
        <a:lstStyle/>
        <a:p>
          <a:endParaRPr lang="en-ZA"/>
        </a:p>
      </dgm:t>
    </dgm:pt>
    <dgm:pt modelId="{55833B57-4F5F-4DC9-8D8A-331BB94DFA4D}" type="pres">
      <dgm:prSet presAssocID="{C0813299-D829-42C6-98E0-C97231EB42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79FBC8B8-A9F6-433C-A27F-EFF7DC1EAEFD}" type="pres">
      <dgm:prSet presAssocID="{797BE8A2-22A1-48FF-BD23-299C4DF9464E}" presName="composite" presStyleCnt="0"/>
      <dgm:spPr/>
    </dgm:pt>
    <dgm:pt modelId="{B567865E-3823-4608-8E3F-EA45FD6461BB}" type="pres">
      <dgm:prSet presAssocID="{797BE8A2-22A1-48FF-BD23-299C4DF9464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9F3560FD-3041-4780-AF24-1EF71259B6B2}" type="pres">
      <dgm:prSet presAssocID="{797BE8A2-22A1-48FF-BD23-299C4DF9464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98E3981-3375-4240-8F29-CB448FD63E60}" type="pres">
      <dgm:prSet presAssocID="{D5F16494-AAA2-4A27-AB7C-F720B7630E9F}" presName="sp" presStyleCnt="0"/>
      <dgm:spPr/>
    </dgm:pt>
    <dgm:pt modelId="{9380BAB3-7687-4F27-89E3-13E22707F94B}" type="pres">
      <dgm:prSet presAssocID="{FECE7C68-D4A5-406D-9139-8D0742323C74}" presName="composite" presStyleCnt="0"/>
      <dgm:spPr/>
    </dgm:pt>
    <dgm:pt modelId="{C471ACA6-E185-427C-8587-50F970648E4C}" type="pres">
      <dgm:prSet presAssocID="{FECE7C68-D4A5-406D-9139-8D0742323C7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7631C38-38F2-446D-ABC1-F56C67171BEE}" type="pres">
      <dgm:prSet presAssocID="{FECE7C68-D4A5-406D-9139-8D0742323C7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626182F-0B1C-41B9-A3E0-11FAEB714C57}" type="pres">
      <dgm:prSet presAssocID="{8C1C8EBD-F985-4EEB-942A-5999E85759E6}" presName="sp" presStyleCnt="0"/>
      <dgm:spPr/>
    </dgm:pt>
    <dgm:pt modelId="{DBA88B91-F9C8-4147-9FDF-C76C1B2A9B47}" type="pres">
      <dgm:prSet presAssocID="{24FAA485-2AC4-4C09-B678-BE14990971C4}" presName="composite" presStyleCnt="0"/>
      <dgm:spPr/>
    </dgm:pt>
    <dgm:pt modelId="{ED970B5F-2BC2-4491-AEED-A3D44540D32E}" type="pres">
      <dgm:prSet presAssocID="{24FAA485-2AC4-4C09-B678-BE14990971C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A4DAC77-A799-49DB-AC20-8762CF5B5233}" type="pres">
      <dgm:prSet presAssocID="{24FAA485-2AC4-4C09-B678-BE14990971C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E110BCF6-C3A0-4EFB-9BC5-D62E06A7A629}" type="pres">
      <dgm:prSet presAssocID="{C7C80239-DE10-4717-9D3A-4B46E64A05DE}" presName="sp" presStyleCnt="0"/>
      <dgm:spPr/>
    </dgm:pt>
    <dgm:pt modelId="{6515AD7B-EA52-4FB6-A44C-EA5CF8DD7017}" type="pres">
      <dgm:prSet presAssocID="{501BB6D7-8D46-446B-BA68-C723B3A248AC}" presName="composite" presStyleCnt="0"/>
      <dgm:spPr/>
    </dgm:pt>
    <dgm:pt modelId="{9CB9FFD8-D64F-4E37-B762-DD7F39CC3ECD}" type="pres">
      <dgm:prSet presAssocID="{501BB6D7-8D46-446B-BA68-C723B3A248A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19F3428-62D5-4135-AD68-4675E02B4C17}" type="pres">
      <dgm:prSet presAssocID="{501BB6D7-8D46-446B-BA68-C723B3A248AC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69CF6E30-B62C-480C-A7AD-EAFD2B6C54F7}" type="pres">
      <dgm:prSet presAssocID="{D01DEA8E-8D02-4F7A-BBD5-8698BDF668BF}" presName="sp" presStyleCnt="0"/>
      <dgm:spPr/>
    </dgm:pt>
    <dgm:pt modelId="{D8389299-B45F-4C49-B280-D33C9A2E0833}" type="pres">
      <dgm:prSet presAssocID="{823C94B5-6C1A-4926-89CC-B818E846A4AC}" presName="composite" presStyleCnt="0"/>
      <dgm:spPr/>
    </dgm:pt>
    <dgm:pt modelId="{53CDD293-97ED-451B-8D50-1CA4E8AD0289}" type="pres">
      <dgm:prSet presAssocID="{823C94B5-6C1A-4926-89CC-B818E846A4A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F5D0BFF-5F61-45A7-B2FD-A02709D4AAB2}" type="pres">
      <dgm:prSet presAssocID="{823C94B5-6C1A-4926-89CC-B818E846A4AC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B25D515-6877-455B-8121-92067720E256}" type="pres">
      <dgm:prSet presAssocID="{30D5A19C-ADDB-485E-8EAF-FE30C5231D61}" presName="sp" presStyleCnt="0"/>
      <dgm:spPr/>
    </dgm:pt>
    <dgm:pt modelId="{97061B73-86D5-440C-BE29-7843F2702159}" type="pres">
      <dgm:prSet presAssocID="{0B4F0931-0061-4682-9DA8-467182600E23}" presName="composite" presStyleCnt="0"/>
      <dgm:spPr/>
    </dgm:pt>
    <dgm:pt modelId="{02ABD443-3B5C-4CC0-B270-316603F9AEFA}" type="pres">
      <dgm:prSet presAssocID="{0B4F0931-0061-4682-9DA8-467182600E2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57B12974-1B30-4CA6-B680-9C5D43DB6186}" type="pres">
      <dgm:prSet presAssocID="{0B4F0931-0061-4682-9DA8-467182600E2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4224B471-E430-4399-BE3D-84207D3BEEE0}" srcId="{823C94B5-6C1A-4926-89CC-B818E846A4AC}" destId="{E98A2342-0AB1-419E-821C-7BAE5AF9E53E}" srcOrd="0" destOrd="0" parTransId="{BC14FD4A-580D-4FAC-BADB-23E96B88EA9D}" sibTransId="{BBC67F32-0991-4037-BFCA-0A422BC0DA3E}"/>
    <dgm:cxn modelId="{4B1846AA-A775-4B50-B2F0-EF1B91588D5D}" type="presOf" srcId="{969D61D2-7AEB-44A5-8CC0-50A3EC976D18}" destId="{57B12974-1B30-4CA6-B680-9C5D43DB6186}" srcOrd="0" destOrd="0" presId="urn:microsoft.com/office/officeart/2005/8/layout/chevron2"/>
    <dgm:cxn modelId="{31A2272A-9DF5-4356-BB0C-E3014FC1F563}" srcId="{C0813299-D829-42C6-98E0-C97231EB42DB}" destId="{501BB6D7-8D46-446B-BA68-C723B3A248AC}" srcOrd="3" destOrd="0" parTransId="{3E907D31-B512-4752-9645-4A91D183E2B4}" sibTransId="{D01DEA8E-8D02-4F7A-BBD5-8698BDF668BF}"/>
    <dgm:cxn modelId="{AC03745B-7D0F-40C3-872E-79B7DC6CAAA1}" srcId="{C0813299-D829-42C6-98E0-C97231EB42DB}" destId="{24FAA485-2AC4-4C09-B678-BE14990971C4}" srcOrd="2" destOrd="0" parTransId="{E1720B1B-4313-4146-A117-C52DD1C174DC}" sibTransId="{C7C80239-DE10-4717-9D3A-4B46E64A05DE}"/>
    <dgm:cxn modelId="{649A92FD-0A70-4185-8D88-DF7DC9DEAAF4}" type="presOf" srcId="{E98A2342-0AB1-419E-821C-7BAE5AF9E53E}" destId="{7F5D0BFF-5F61-45A7-B2FD-A02709D4AAB2}" srcOrd="0" destOrd="0" presId="urn:microsoft.com/office/officeart/2005/8/layout/chevron2"/>
    <dgm:cxn modelId="{FDAB4BD0-7A99-4531-B12D-3F8F194C4F9B}" srcId="{C0813299-D829-42C6-98E0-C97231EB42DB}" destId="{823C94B5-6C1A-4926-89CC-B818E846A4AC}" srcOrd="4" destOrd="0" parTransId="{CFF8F339-72A6-4A0B-917D-81652997AF25}" sibTransId="{30D5A19C-ADDB-485E-8EAF-FE30C5231D61}"/>
    <dgm:cxn modelId="{634CFEEF-5A1F-46B7-BF54-E2068740678F}" srcId="{C0813299-D829-42C6-98E0-C97231EB42DB}" destId="{0B4F0931-0061-4682-9DA8-467182600E23}" srcOrd="5" destOrd="0" parTransId="{D6914C89-FA1F-4C26-B7A2-5D0EC8B933BE}" sibTransId="{FC696DF9-8CCB-4555-AA3B-F738753395BB}"/>
    <dgm:cxn modelId="{5F0D6851-F299-4DB6-9269-6E070300CFA7}" srcId="{501BB6D7-8D46-446B-BA68-C723B3A248AC}" destId="{67E10ACB-40C5-4171-BEE4-E8AD95A9FCF2}" srcOrd="0" destOrd="0" parTransId="{70949E70-0162-41B5-BC47-57E9E8897116}" sibTransId="{BE768C2D-A5D9-4788-8F8B-490F04ACC727}"/>
    <dgm:cxn modelId="{98052450-4F08-4108-A506-4B577E04DBD3}" type="presOf" srcId="{FECE7C68-D4A5-406D-9139-8D0742323C74}" destId="{C471ACA6-E185-427C-8587-50F970648E4C}" srcOrd="0" destOrd="0" presId="urn:microsoft.com/office/officeart/2005/8/layout/chevron2"/>
    <dgm:cxn modelId="{B6168171-A170-4083-896E-8C3760A8EE0A}" type="presOf" srcId="{43A51D86-E587-4DF4-9334-9976B1EDE38E}" destId="{FA4DAC77-A799-49DB-AC20-8762CF5B5233}" srcOrd="0" destOrd="0" presId="urn:microsoft.com/office/officeart/2005/8/layout/chevron2"/>
    <dgm:cxn modelId="{CF6ED762-C094-4CC9-A78D-9F754A05D6C1}" type="presOf" srcId="{797BE8A2-22A1-48FF-BD23-299C4DF9464E}" destId="{B567865E-3823-4608-8E3F-EA45FD6461BB}" srcOrd="0" destOrd="0" presId="urn:microsoft.com/office/officeart/2005/8/layout/chevron2"/>
    <dgm:cxn modelId="{09D28A28-997D-4393-AC3D-B49F45F9C7F9}" type="presOf" srcId="{24FAA485-2AC4-4C09-B678-BE14990971C4}" destId="{ED970B5F-2BC2-4491-AEED-A3D44540D32E}" srcOrd="0" destOrd="0" presId="urn:microsoft.com/office/officeart/2005/8/layout/chevron2"/>
    <dgm:cxn modelId="{D9A2EDC6-AF8C-4D12-A132-F56642890040}" srcId="{C0813299-D829-42C6-98E0-C97231EB42DB}" destId="{797BE8A2-22A1-48FF-BD23-299C4DF9464E}" srcOrd="0" destOrd="0" parTransId="{9B42ED5E-C2A9-403E-BBB0-902BBB54F512}" sibTransId="{D5F16494-AAA2-4A27-AB7C-F720B7630E9F}"/>
    <dgm:cxn modelId="{F4FFE38B-5990-4B96-B8CD-76148CD52ACE}" type="presOf" srcId="{501BB6D7-8D46-446B-BA68-C723B3A248AC}" destId="{9CB9FFD8-D64F-4E37-B762-DD7F39CC3ECD}" srcOrd="0" destOrd="0" presId="urn:microsoft.com/office/officeart/2005/8/layout/chevron2"/>
    <dgm:cxn modelId="{EE12AED4-051D-4410-91D8-99564D15E503}" srcId="{0B4F0931-0061-4682-9DA8-467182600E23}" destId="{969D61D2-7AEB-44A5-8CC0-50A3EC976D18}" srcOrd="0" destOrd="0" parTransId="{38CB9960-4D21-4673-8426-3DC8234F42C0}" sibTransId="{07DD74BF-1CC4-4CA9-9356-473FBEE0F0D7}"/>
    <dgm:cxn modelId="{FA40F74B-231D-41D1-9266-9ABFB03B56F6}" type="presOf" srcId="{823C94B5-6C1A-4926-89CC-B818E846A4AC}" destId="{53CDD293-97ED-451B-8D50-1CA4E8AD0289}" srcOrd="0" destOrd="0" presId="urn:microsoft.com/office/officeart/2005/8/layout/chevron2"/>
    <dgm:cxn modelId="{C8DA8877-22B0-483E-A14E-34488021E708}" srcId="{C0813299-D829-42C6-98E0-C97231EB42DB}" destId="{FECE7C68-D4A5-406D-9139-8D0742323C74}" srcOrd="1" destOrd="0" parTransId="{5FA0E5AD-DEE2-4A62-AA9A-A92AEE44583D}" sibTransId="{8C1C8EBD-F985-4EEB-942A-5999E85759E6}"/>
    <dgm:cxn modelId="{7E7DCC3F-8247-451D-BCC8-6FA9DA899E80}" type="presOf" srcId="{C0813299-D829-42C6-98E0-C97231EB42DB}" destId="{55833B57-4F5F-4DC9-8D8A-331BB94DFA4D}" srcOrd="0" destOrd="0" presId="urn:microsoft.com/office/officeart/2005/8/layout/chevron2"/>
    <dgm:cxn modelId="{E52A22A0-5AD2-437D-84B4-9463774AB429}" srcId="{24FAA485-2AC4-4C09-B678-BE14990971C4}" destId="{43A51D86-E587-4DF4-9334-9976B1EDE38E}" srcOrd="0" destOrd="0" parTransId="{88542D7F-8A1F-4269-92F0-B1EE753220FB}" sibTransId="{A00B107F-9C8A-4F87-ABA2-09F11D8E0DFF}"/>
    <dgm:cxn modelId="{9934370F-CE2F-469D-ACE4-AD2633CBCFDD}" type="presOf" srcId="{67E10ACB-40C5-4171-BEE4-E8AD95A9FCF2}" destId="{219F3428-62D5-4135-AD68-4675E02B4C17}" srcOrd="0" destOrd="0" presId="urn:microsoft.com/office/officeart/2005/8/layout/chevron2"/>
    <dgm:cxn modelId="{ED4A7F4E-A1C8-4998-ADEC-A5F469EB9733}" srcId="{797BE8A2-22A1-48FF-BD23-299C4DF9464E}" destId="{605AD5AB-65A8-4906-955E-DDF17F4061D2}" srcOrd="0" destOrd="0" parTransId="{714F1443-C4AB-40F9-857C-F537080646A2}" sibTransId="{FC8B63C9-EB6F-44D1-A962-6A9861EF29B2}"/>
    <dgm:cxn modelId="{99F0DC24-16BD-4312-A505-8DC500514907}" srcId="{FECE7C68-D4A5-406D-9139-8D0742323C74}" destId="{EBAF0C92-FB6F-4A90-A370-37FDE625854D}" srcOrd="0" destOrd="0" parTransId="{076163C8-AF16-4070-A61E-FF53354759FC}" sibTransId="{E6A0B449-78A9-4F1C-A225-6EF5A149DAD6}"/>
    <dgm:cxn modelId="{6422F445-2D15-4BE1-84BF-EEBE7FC065EF}" type="presOf" srcId="{605AD5AB-65A8-4906-955E-DDF17F4061D2}" destId="{9F3560FD-3041-4780-AF24-1EF71259B6B2}" srcOrd="0" destOrd="0" presId="urn:microsoft.com/office/officeart/2005/8/layout/chevron2"/>
    <dgm:cxn modelId="{566E619F-5254-4090-BDA5-0B1B2C3AB114}" type="presOf" srcId="{EBAF0C92-FB6F-4A90-A370-37FDE625854D}" destId="{E7631C38-38F2-446D-ABC1-F56C67171BEE}" srcOrd="0" destOrd="0" presId="urn:microsoft.com/office/officeart/2005/8/layout/chevron2"/>
    <dgm:cxn modelId="{E5EF4BA3-4C2B-43AE-BCE0-159A3E76B38B}" type="presOf" srcId="{0B4F0931-0061-4682-9DA8-467182600E23}" destId="{02ABD443-3B5C-4CC0-B270-316603F9AEFA}" srcOrd="0" destOrd="0" presId="urn:microsoft.com/office/officeart/2005/8/layout/chevron2"/>
    <dgm:cxn modelId="{BEACA6FA-97ED-4554-BA25-00F6A3AC8347}" type="presParOf" srcId="{55833B57-4F5F-4DC9-8D8A-331BB94DFA4D}" destId="{79FBC8B8-A9F6-433C-A27F-EFF7DC1EAEFD}" srcOrd="0" destOrd="0" presId="urn:microsoft.com/office/officeart/2005/8/layout/chevron2"/>
    <dgm:cxn modelId="{47064205-BDB3-4C20-B487-A4AF8F34D121}" type="presParOf" srcId="{79FBC8B8-A9F6-433C-A27F-EFF7DC1EAEFD}" destId="{B567865E-3823-4608-8E3F-EA45FD6461BB}" srcOrd="0" destOrd="0" presId="urn:microsoft.com/office/officeart/2005/8/layout/chevron2"/>
    <dgm:cxn modelId="{AAEE279D-8AAB-4FE1-82D6-5F6C0F24C7CB}" type="presParOf" srcId="{79FBC8B8-A9F6-433C-A27F-EFF7DC1EAEFD}" destId="{9F3560FD-3041-4780-AF24-1EF71259B6B2}" srcOrd="1" destOrd="0" presId="urn:microsoft.com/office/officeart/2005/8/layout/chevron2"/>
    <dgm:cxn modelId="{5673D533-A089-448E-8A4E-33C699230978}" type="presParOf" srcId="{55833B57-4F5F-4DC9-8D8A-331BB94DFA4D}" destId="{C98E3981-3375-4240-8F29-CB448FD63E60}" srcOrd="1" destOrd="0" presId="urn:microsoft.com/office/officeart/2005/8/layout/chevron2"/>
    <dgm:cxn modelId="{D8A0858D-41A5-4D39-8D2F-1DBA6B1210E3}" type="presParOf" srcId="{55833B57-4F5F-4DC9-8D8A-331BB94DFA4D}" destId="{9380BAB3-7687-4F27-89E3-13E22707F94B}" srcOrd="2" destOrd="0" presId="urn:microsoft.com/office/officeart/2005/8/layout/chevron2"/>
    <dgm:cxn modelId="{5BBB4BA4-DF1B-4C1C-9F94-759F7563EEAD}" type="presParOf" srcId="{9380BAB3-7687-4F27-89E3-13E22707F94B}" destId="{C471ACA6-E185-427C-8587-50F970648E4C}" srcOrd="0" destOrd="0" presId="urn:microsoft.com/office/officeart/2005/8/layout/chevron2"/>
    <dgm:cxn modelId="{5879E4F6-2580-44C1-AE9F-28CCE6F4B46D}" type="presParOf" srcId="{9380BAB3-7687-4F27-89E3-13E22707F94B}" destId="{E7631C38-38F2-446D-ABC1-F56C67171BEE}" srcOrd="1" destOrd="0" presId="urn:microsoft.com/office/officeart/2005/8/layout/chevron2"/>
    <dgm:cxn modelId="{12493AC3-933F-43AE-AC88-172AE828F913}" type="presParOf" srcId="{55833B57-4F5F-4DC9-8D8A-331BB94DFA4D}" destId="{D626182F-0B1C-41B9-A3E0-11FAEB714C57}" srcOrd="3" destOrd="0" presId="urn:microsoft.com/office/officeart/2005/8/layout/chevron2"/>
    <dgm:cxn modelId="{DF821C88-04D1-4074-8537-66FA062154FF}" type="presParOf" srcId="{55833B57-4F5F-4DC9-8D8A-331BB94DFA4D}" destId="{DBA88B91-F9C8-4147-9FDF-C76C1B2A9B47}" srcOrd="4" destOrd="0" presId="urn:microsoft.com/office/officeart/2005/8/layout/chevron2"/>
    <dgm:cxn modelId="{C4464075-128A-4073-A465-6E301EF72AE6}" type="presParOf" srcId="{DBA88B91-F9C8-4147-9FDF-C76C1B2A9B47}" destId="{ED970B5F-2BC2-4491-AEED-A3D44540D32E}" srcOrd="0" destOrd="0" presId="urn:microsoft.com/office/officeart/2005/8/layout/chevron2"/>
    <dgm:cxn modelId="{2F6E5F59-7E17-4920-9C7F-32F27104E162}" type="presParOf" srcId="{DBA88B91-F9C8-4147-9FDF-C76C1B2A9B47}" destId="{FA4DAC77-A799-49DB-AC20-8762CF5B5233}" srcOrd="1" destOrd="0" presId="urn:microsoft.com/office/officeart/2005/8/layout/chevron2"/>
    <dgm:cxn modelId="{C1F66C73-B0B9-4536-869E-5FB78D989611}" type="presParOf" srcId="{55833B57-4F5F-4DC9-8D8A-331BB94DFA4D}" destId="{E110BCF6-C3A0-4EFB-9BC5-D62E06A7A629}" srcOrd="5" destOrd="0" presId="urn:microsoft.com/office/officeart/2005/8/layout/chevron2"/>
    <dgm:cxn modelId="{B5BC3A39-32E0-4457-B0F5-720C0DE1FE89}" type="presParOf" srcId="{55833B57-4F5F-4DC9-8D8A-331BB94DFA4D}" destId="{6515AD7B-EA52-4FB6-A44C-EA5CF8DD7017}" srcOrd="6" destOrd="0" presId="urn:microsoft.com/office/officeart/2005/8/layout/chevron2"/>
    <dgm:cxn modelId="{528953D3-0999-47D5-A6AD-E596A259ACCA}" type="presParOf" srcId="{6515AD7B-EA52-4FB6-A44C-EA5CF8DD7017}" destId="{9CB9FFD8-D64F-4E37-B762-DD7F39CC3ECD}" srcOrd="0" destOrd="0" presId="urn:microsoft.com/office/officeart/2005/8/layout/chevron2"/>
    <dgm:cxn modelId="{F5A8B16A-7729-47BF-8C2A-12EA50E4D549}" type="presParOf" srcId="{6515AD7B-EA52-4FB6-A44C-EA5CF8DD7017}" destId="{219F3428-62D5-4135-AD68-4675E02B4C17}" srcOrd="1" destOrd="0" presId="urn:microsoft.com/office/officeart/2005/8/layout/chevron2"/>
    <dgm:cxn modelId="{78ADEC68-938F-4DAE-9CED-40ADDD49A821}" type="presParOf" srcId="{55833B57-4F5F-4DC9-8D8A-331BB94DFA4D}" destId="{69CF6E30-B62C-480C-A7AD-EAFD2B6C54F7}" srcOrd="7" destOrd="0" presId="urn:microsoft.com/office/officeart/2005/8/layout/chevron2"/>
    <dgm:cxn modelId="{8EEC532C-57D5-491C-8605-FD0A065E1DEF}" type="presParOf" srcId="{55833B57-4F5F-4DC9-8D8A-331BB94DFA4D}" destId="{D8389299-B45F-4C49-B280-D33C9A2E0833}" srcOrd="8" destOrd="0" presId="urn:microsoft.com/office/officeart/2005/8/layout/chevron2"/>
    <dgm:cxn modelId="{D9273A30-A1AA-4D9F-8BE8-2A2A8CFD06BD}" type="presParOf" srcId="{D8389299-B45F-4C49-B280-D33C9A2E0833}" destId="{53CDD293-97ED-451B-8D50-1CA4E8AD0289}" srcOrd="0" destOrd="0" presId="urn:microsoft.com/office/officeart/2005/8/layout/chevron2"/>
    <dgm:cxn modelId="{9FE1928A-D046-41F8-8E50-213596D233D6}" type="presParOf" srcId="{D8389299-B45F-4C49-B280-D33C9A2E0833}" destId="{7F5D0BFF-5F61-45A7-B2FD-A02709D4AAB2}" srcOrd="1" destOrd="0" presId="urn:microsoft.com/office/officeart/2005/8/layout/chevron2"/>
    <dgm:cxn modelId="{65B86383-0219-4F20-9AA6-F178B7E88CCC}" type="presParOf" srcId="{55833B57-4F5F-4DC9-8D8A-331BB94DFA4D}" destId="{0B25D515-6877-455B-8121-92067720E256}" srcOrd="9" destOrd="0" presId="urn:microsoft.com/office/officeart/2005/8/layout/chevron2"/>
    <dgm:cxn modelId="{C1FA8AB2-475E-4DD3-8AEF-0BF682034DFB}" type="presParOf" srcId="{55833B57-4F5F-4DC9-8D8A-331BB94DFA4D}" destId="{97061B73-86D5-440C-BE29-7843F2702159}" srcOrd="10" destOrd="0" presId="urn:microsoft.com/office/officeart/2005/8/layout/chevron2"/>
    <dgm:cxn modelId="{903ECEEF-5ACD-46C2-B9D3-1A51907E4B4D}" type="presParOf" srcId="{97061B73-86D5-440C-BE29-7843F2702159}" destId="{02ABD443-3B5C-4CC0-B270-316603F9AEFA}" srcOrd="0" destOrd="0" presId="urn:microsoft.com/office/officeart/2005/8/layout/chevron2"/>
    <dgm:cxn modelId="{5206DC4A-8821-479E-BD68-34CBC6B1CC61}" type="presParOf" srcId="{97061B73-86D5-440C-BE29-7843F2702159}" destId="{57B12974-1B30-4CA6-B680-9C5D43DB61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Leading Practice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/>
        </a:p>
      </dgm:t>
    </dgm:pt>
    <dgm:pt modelId="{1E4D3931-0DBD-4211-A24A-6AF364284B1E}">
      <dgm:prSet phldrT="[Text]" custT="1"/>
      <dgm:spPr/>
      <dgm:t>
        <a:bodyPr/>
        <a:lstStyle/>
        <a:p>
          <a:pPr marL="0" indent="0"/>
          <a:r>
            <a:rPr lang="en-US" sz="1400" dirty="0" smtClean="0">
              <a:effectLst/>
            </a:rPr>
            <a:t> Continuous monitoring of airborne pollutants</a:t>
          </a:r>
          <a:endParaRPr lang="en-US" sz="1400" dirty="0">
            <a:effectLst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/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20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Behavioural</a:t>
          </a:r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Communication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1400" dirty="0" smtClean="0"/>
            <a:t>Generic BC plans for initial strategic decision, operational adoption</a:t>
          </a:r>
          <a:endParaRPr lang="en-US" sz="1400" dirty="0">
            <a:effectLst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Leadership </a:t>
          </a:r>
          <a:r>
            <a:rPr lang="en-US" sz="2000" b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Behaviour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1400" dirty="0" smtClean="0"/>
            <a:t>Key generic leadership </a:t>
          </a:r>
          <a:r>
            <a:rPr lang="en-US" sz="1400" dirty="0" err="1" smtClean="0"/>
            <a:t>behavioural</a:t>
          </a:r>
          <a:r>
            <a:rPr lang="en-US" sz="1400" dirty="0" smtClean="0"/>
            <a:t> framework (A,B,C)</a:t>
          </a:r>
          <a:endParaRPr lang="en-US" sz="1400" dirty="0">
            <a:effectLst/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/>
        </a:p>
      </dgm:t>
    </dgm:pt>
    <dgm:pt modelId="{DF0A97A6-65F1-438E-ACA5-DDB2F0CF820B}">
      <dgm:prSet custT="1"/>
      <dgm:spPr/>
      <dgm:t>
        <a:bodyPr/>
        <a:lstStyle/>
        <a:p>
          <a:r>
            <a:rPr lang="en-ZA" sz="1400" dirty="0" smtClean="0"/>
            <a:t>Enables real-time assessment of engineering controls </a:t>
          </a:r>
          <a:endParaRPr lang="en-ZA" sz="1400" dirty="0"/>
        </a:p>
      </dgm:t>
    </dgm:pt>
    <dgm:pt modelId="{08FC616B-6A7F-4514-B174-968371702D44}" type="parTrans" cxnId="{552F1D6A-9A52-4802-BC7F-FD9072C1A9F5}">
      <dgm:prSet/>
      <dgm:spPr/>
      <dgm:t>
        <a:bodyPr/>
        <a:lstStyle/>
        <a:p>
          <a:endParaRPr lang="en-ZA"/>
        </a:p>
      </dgm:t>
    </dgm:pt>
    <dgm:pt modelId="{D43AF19F-878F-481A-B88C-540FBEAF8651}" type="sibTrans" cxnId="{552F1D6A-9A52-4802-BC7F-FD9072C1A9F5}">
      <dgm:prSet/>
      <dgm:spPr/>
      <dgm:t>
        <a:bodyPr/>
        <a:lstStyle/>
        <a:p>
          <a:endParaRPr lang="en-ZA"/>
        </a:p>
      </dgm:t>
    </dgm:pt>
    <dgm:pt modelId="{1B0ED8A2-5FF6-4D4B-A8CE-C631D007C9D8}">
      <dgm:prSet custT="1"/>
      <dgm:spPr/>
      <dgm:t>
        <a:bodyPr/>
        <a:lstStyle/>
        <a:p>
          <a:r>
            <a:rPr lang="en-ZA" sz="1400" dirty="0" smtClean="0"/>
            <a:t>Makes (immediate) intervention(s) possible</a:t>
          </a:r>
          <a:endParaRPr lang="en-ZA" sz="1400" dirty="0"/>
        </a:p>
      </dgm:t>
    </dgm:pt>
    <dgm:pt modelId="{566987BA-CC01-449F-978E-2605EC33A8A8}" type="parTrans" cxnId="{37DBFFAF-FE7D-488A-80BF-42A9AABA47DF}">
      <dgm:prSet/>
      <dgm:spPr/>
      <dgm:t>
        <a:bodyPr/>
        <a:lstStyle/>
        <a:p>
          <a:endParaRPr lang="en-ZA"/>
        </a:p>
      </dgm:t>
    </dgm:pt>
    <dgm:pt modelId="{C5CC9F82-B5B5-40A7-BF23-CEFAAEC1EFE5}" type="sibTrans" cxnId="{37DBFFAF-FE7D-488A-80BF-42A9AABA47DF}">
      <dgm:prSet/>
      <dgm:spPr/>
      <dgm:t>
        <a:bodyPr/>
        <a:lstStyle/>
        <a:p>
          <a:endParaRPr lang="en-ZA"/>
        </a:p>
      </dgm:t>
    </dgm:pt>
    <dgm:pt modelId="{D2E08C9B-404B-4284-ACA5-E837E9111C9C}">
      <dgm:prSet custT="1"/>
      <dgm:spPr/>
      <dgm:t>
        <a:bodyPr/>
        <a:lstStyle/>
        <a:p>
          <a:r>
            <a:rPr lang="en-ZA" sz="1400" dirty="0" smtClean="0"/>
            <a:t>Create the Mental Model, review BC plans </a:t>
          </a:r>
          <a:endParaRPr lang="en-ZA" sz="1400" dirty="0"/>
        </a:p>
      </dgm:t>
    </dgm:pt>
    <dgm:pt modelId="{E225B747-889D-43B8-8D42-AA1AE05DCDC4}" type="parTrans" cxnId="{6C0BB1DE-B4BC-4D72-A231-7E415BDA66D3}">
      <dgm:prSet/>
      <dgm:spPr/>
      <dgm:t>
        <a:bodyPr/>
        <a:lstStyle/>
        <a:p>
          <a:endParaRPr lang="en-ZA"/>
        </a:p>
      </dgm:t>
    </dgm:pt>
    <dgm:pt modelId="{C60FA281-FF0E-4C99-8B35-2794CBCDC6B5}" type="sibTrans" cxnId="{6C0BB1DE-B4BC-4D72-A231-7E415BDA66D3}">
      <dgm:prSet/>
      <dgm:spPr/>
      <dgm:t>
        <a:bodyPr/>
        <a:lstStyle/>
        <a:p>
          <a:endParaRPr lang="en-ZA"/>
        </a:p>
      </dgm:t>
    </dgm:pt>
    <dgm:pt modelId="{9CFD7604-289C-4FDF-AAA5-7C97A73445D1}">
      <dgm:prSet custT="1"/>
      <dgm:spPr/>
      <dgm:t>
        <a:bodyPr/>
        <a:lstStyle/>
        <a:p>
          <a:r>
            <a:rPr lang="en-ZA" sz="1400" smtClean="0"/>
            <a:t>Direct inquiry – analyse data </a:t>
          </a:r>
          <a:endParaRPr lang="en-ZA" sz="1400" dirty="0"/>
        </a:p>
      </dgm:t>
    </dgm:pt>
    <dgm:pt modelId="{E4ECC4A4-1649-432A-8490-3BABC4B4200F}" type="parTrans" cxnId="{E4EDD087-110C-441D-9FCD-73E23C89BEBD}">
      <dgm:prSet/>
      <dgm:spPr/>
      <dgm:t>
        <a:bodyPr/>
        <a:lstStyle/>
        <a:p>
          <a:endParaRPr lang="en-ZA"/>
        </a:p>
      </dgm:t>
    </dgm:pt>
    <dgm:pt modelId="{40102A6E-CD5A-457B-A23C-C1DF98E8C8FF}" type="sibTrans" cxnId="{E4EDD087-110C-441D-9FCD-73E23C89BEBD}">
      <dgm:prSet/>
      <dgm:spPr/>
      <dgm:t>
        <a:bodyPr/>
        <a:lstStyle/>
        <a:p>
          <a:endParaRPr lang="en-ZA"/>
        </a:p>
      </dgm:t>
    </dgm:pt>
    <dgm:pt modelId="{E0D23463-DAE5-4749-AD21-661991CCD321}">
      <dgm:prSet phldrT="[Text]" custT="1"/>
      <dgm:spPr/>
      <dgm:t>
        <a:bodyPr/>
        <a:lstStyle/>
        <a:p>
          <a:r>
            <a:rPr lang="en-ZA" sz="1400" dirty="0" smtClean="0"/>
            <a:t>Direct inquiry – analyse data </a:t>
          </a:r>
          <a:endParaRPr lang="en-ZA" dirty="0"/>
        </a:p>
      </dgm:t>
    </dgm:pt>
    <dgm:pt modelId="{BBF4D9B4-22A6-4722-A0A7-B6DB75559B84}" type="parTrans" cxnId="{26D378D5-05F7-45E9-AF37-1519AAD241D6}">
      <dgm:prSet/>
      <dgm:spPr/>
      <dgm:t>
        <a:bodyPr/>
        <a:lstStyle/>
        <a:p>
          <a:endParaRPr lang="en-ZA"/>
        </a:p>
      </dgm:t>
    </dgm:pt>
    <dgm:pt modelId="{7DB1988B-B21E-4123-A658-661625F43955}" type="sibTrans" cxnId="{26D378D5-05F7-45E9-AF37-1519AAD241D6}">
      <dgm:prSet/>
      <dgm:spPr/>
      <dgm:t>
        <a:bodyPr/>
        <a:lstStyle/>
        <a:p>
          <a:endParaRPr lang="en-ZA"/>
        </a:p>
      </dgm:t>
    </dgm:pt>
    <dgm:pt modelId="{3546532B-C82D-4EDB-B6F7-EA65AD885161}">
      <dgm:prSet custT="1"/>
      <dgm:spPr/>
      <dgm:t>
        <a:bodyPr/>
        <a:lstStyle/>
        <a:p>
          <a:r>
            <a:rPr lang="en-US" sz="1400" dirty="0" smtClean="0"/>
            <a:t>Create the Mental Model, review LC plans </a:t>
          </a:r>
          <a:endParaRPr lang="en-ZA" sz="1400" dirty="0" smtClean="0"/>
        </a:p>
      </dgm:t>
    </dgm:pt>
    <dgm:pt modelId="{8044705A-008E-4B60-A150-F8E7691FD4ED}" type="parTrans" cxnId="{2C9CBD16-60F3-4716-AC3B-19A8B42A17B0}">
      <dgm:prSet/>
      <dgm:spPr/>
      <dgm:t>
        <a:bodyPr/>
        <a:lstStyle/>
        <a:p>
          <a:endParaRPr lang="en-ZA"/>
        </a:p>
      </dgm:t>
    </dgm:pt>
    <dgm:pt modelId="{1800623F-4124-44EF-AA13-50BFB6CD7A1F}" type="sibTrans" cxnId="{2C9CBD16-60F3-4716-AC3B-19A8B42A17B0}">
      <dgm:prSet/>
      <dgm:spPr/>
      <dgm:t>
        <a:bodyPr/>
        <a:lstStyle/>
        <a:p>
          <a:endParaRPr lang="en-ZA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187019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186923" custLinFactNeighborX="-25" custLinFactNeighborY="-24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 custScaleX="186836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2C9CBD16-60F3-4716-AC3B-19A8B42A17B0}" srcId="{D1776C8F-2B10-4075-8DF7-7F65AB725ED5}" destId="{3546532B-C82D-4EDB-B6F7-EA65AD885161}" srcOrd="2" destOrd="0" parTransId="{8044705A-008E-4B60-A150-F8E7691FD4ED}" sibTransId="{1800623F-4124-44EF-AA13-50BFB6CD7A1F}"/>
    <dgm:cxn modelId="{3D4B553C-A282-4AE2-9A44-A2EE6C5DAFEA}" type="presOf" srcId="{AA046201-5C4D-445E-BF0B-5C6D2B0A1945}" destId="{C04276DC-EE64-470A-B8BC-09067B8045FA}" srcOrd="0" destOrd="0" presId="urn:microsoft.com/office/officeart/2005/8/layout/vList5"/>
    <dgm:cxn modelId="{E4EDD087-110C-441D-9FCD-73E23C89BEBD}" srcId="{D1776C8F-2B10-4075-8DF7-7F65AB725ED5}" destId="{9CFD7604-289C-4FDF-AAA5-7C97A73445D1}" srcOrd="1" destOrd="0" parTransId="{E4ECC4A4-1649-432A-8490-3BABC4B4200F}" sibTransId="{40102A6E-CD5A-457B-A23C-C1DF98E8C8FF}"/>
    <dgm:cxn modelId="{6FB42955-CC8A-497C-B653-F77D50F905FF}" type="presOf" srcId="{6BE4E373-0656-4EDC-821E-BE09C952B1F6}" destId="{C7C3E6FD-D83F-4BDA-907E-B5EE041DA931}" srcOrd="0" destOrd="0" presId="urn:microsoft.com/office/officeart/2005/8/layout/vList5"/>
    <dgm:cxn modelId="{E6902995-E310-4229-8C15-C8E6D7284DFA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37DBFFAF-FE7D-488A-80BF-42A9AABA47DF}" srcId="{74EE5CD8-078F-4590-BF9C-A341A294A016}" destId="{1B0ED8A2-5FF6-4D4B-A8CE-C631D007C9D8}" srcOrd="2" destOrd="0" parTransId="{566987BA-CC01-449F-978E-2605EC33A8A8}" sibTransId="{C5CC9F82-B5B5-40A7-BF23-CEFAAEC1EFE5}"/>
    <dgm:cxn modelId="{3BBC82AA-BC1C-41A3-82BF-9EEE155A88B4}" type="presOf" srcId="{D2E08C9B-404B-4284-ACA5-E837E9111C9C}" destId="{B37A5355-225B-4C6F-AED7-6C620F99EECC}" srcOrd="0" destOrd="2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E4AE037B-2C9E-4F08-9703-01A7762FB935}" type="presOf" srcId="{74EE5CD8-078F-4590-BF9C-A341A294A016}" destId="{7E429971-BC57-430F-BB25-C0574E5E39E3}" srcOrd="0" destOrd="0" presId="urn:microsoft.com/office/officeart/2005/8/layout/vList5"/>
    <dgm:cxn modelId="{5EA12D89-75BE-4384-83A2-B5E8B1B1CE7F}" type="presOf" srcId="{1E4D3931-0DBD-4211-A24A-6AF364284B1E}" destId="{D54B1729-BC98-42C1-9C6C-D65DCBA4358F}" srcOrd="0" destOrd="0" presId="urn:microsoft.com/office/officeart/2005/8/layout/vList5"/>
    <dgm:cxn modelId="{D2693DCB-BC05-4BA5-A8AD-1652BADB2A1C}" type="presOf" srcId="{E0D23463-DAE5-4749-AD21-661991CCD321}" destId="{B37A5355-225B-4C6F-AED7-6C620F99EECC}" srcOrd="0" destOrd="1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552F1D6A-9A52-4802-BC7F-FD9072C1A9F5}" srcId="{74EE5CD8-078F-4590-BF9C-A341A294A016}" destId="{DF0A97A6-65F1-438E-ACA5-DDB2F0CF820B}" srcOrd="1" destOrd="0" parTransId="{08FC616B-6A7F-4514-B174-968371702D44}" sibTransId="{D43AF19F-878F-481A-B88C-540FBEAF8651}"/>
    <dgm:cxn modelId="{5E21FB22-BDD8-48DC-ACBC-9C02C1D1A3E0}" type="presOf" srcId="{3546532B-C82D-4EDB-B6F7-EA65AD885161}" destId="{C7C3E6FD-D83F-4BDA-907E-B5EE041DA931}" srcOrd="0" destOrd="2" presId="urn:microsoft.com/office/officeart/2005/8/layout/vList5"/>
    <dgm:cxn modelId="{043CEF2D-BC20-445F-8932-5C5CF344F60F}" type="presOf" srcId="{DF0A97A6-65F1-438E-ACA5-DDB2F0CF820B}" destId="{D54B1729-BC98-42C1-9C6C-D65DCBA4358F}" srcOrd="0" destOrd="1" presId="urn:microsoft.com/office/officeart/2005/8/layout/vList5"/>
    <dgm:cxn modelId="{F9A1CAC5-8964-40FF-9BA0-261ED1D0EF35}" type="presOf" srcId="{F6FEADD9-F67D-41F5-BA4C-3C84956E7F46}" destId="{AAE7A1E6-6847-453D-B55B-8A82BF138C1D}" srcOrd="0" destOrd="0" presId="urn:microsoft.com/office/officeart/2005/8/layout/vList5"/>
    <dgm:cxn modelId="{6C0BB1DE-B4BC-4D72-A231-7E415BDA66D3}" srcId="{AA046201-5C4D-445E-BF0B-5C6D2B0A1945}" destId="{D2E08C9B-404B-4284-ACA5-E837E9111C9C}" srcOrd="2" destOrd="0" parTransId="{E225B747-889D-43B8-8D42-AA1AE05DCDC4}" sibTransId="{C60FA281-FF0E-4C99-8B35-2794CBCDC6B5}"/>
    <dgm:cxn modelId="{534CA2F8-34D7-4C26-941C-940D861D401F}" type="presOf" srcId="{9CFD7604-289C-4FDF-AAA5-7C97A73445D1}" destId="{C7C3E6FD-D83F-4BDA-907E-B5EE041DA931}" srcOrd="0" destOrd="1" presId="urn:microsoft.com/office/officeart/2005/8/layout/vList5"/>
    <dgm:cxn modelId="{4820AD0F-3C57-4C20-878A-75279544E755}" type="presOf" srcId="{D1776C8F-2B10-4075-8DF7-7F65AB725ED5}" destId="{F5034101-5B7D-4FE7-B47A-5A48CF39606B}" srcOrd="0" destOrd="0" presId="urn:microsoft.com/office/officeart/2005/8/layout/vList5"/>
    <dgm:cxn modelId="{9ECFE014-34AF-45CC-B214-AA2038D26A9F}" type="presOf" srcId="{1B0ED8A2-5FF6-4D4B-A8CE-C631D007C9D8}" destId="{D54B1729-BC98-42C1-9C6C-D65DCBA4358F}" srcOrd="0" destOrd="2" presId="urn:microsoft.com/office/officeart/2005/8/layout/vList5"/>
    <dgm:cxn modelId="{26D378D5-05F7-45E9-AF37-1519AAD241D6}" srcId="{AA046201-5C4D-445E-BF0B-5C6D2B0A1945}" destId="{E0D23463-DAE5-4749-AD21-661991CCD321}" srcOrd="1" destOrd="0" parTransId="{BBF4D9B4-22A6-4722-A0A7-B6DB75559B84}" sibTransId="{7DB1988B-B21E-4123-A658-661625F43955}"/>
    <dgm:cxn modelId="{24246AF2-2377-471F-BF21-36203407049E}" type="presParOf" srcId="{AAE7A1E6-6847-453D-B55B-8A82BF138C1D}" destId="{C4407577-18A2-46E0-8805-2838042EB67A}" srcOrd="0" destOrd="0" presId="urn:microsoft.com/office/officeart/2005/8/layout/vList5"/>
    <dgm:cxn modelId="{AA5D6D8B-7A3E-4C75-BC94-1686BACB5950}" type="presParOf" srcId="{C4407577-18A2-46E0-8805-2838042EB67A}" destId="{7E429971-BC57-430F-BB25-C0574E5E39E3}" srcOrd="0" destOrd="0" presId="urn:microsoft.com/office/officeart/2005/8/layout/vList5"/>
    <dgm:cxn modelId="{7EF34066-3FF0-4CC2-B44E-1B81A5A793B7}" type="presParOf" srcId="{C4407577-18A2-46E0-8805-2838042EB67A}" destId="{D54B1729-BC98-42C1-9C6C-D65DCBA4358F}" srcOrd="1" destOrd="0" presId="urn:microsoft.com/office/officeart/2005/8/layout/vList5"/>
    <dgm:cxn modelId="{ECE066F6-1DEC-4052-9F6A-6127F307A15A}" type="presParOf" srcId="{AAE7A1E6-6847-453D-B55B-8A82BF138C1D}" destId="{AB8574CC-D4F2-4555-AEE3-F4EE58B11D03}" srcOrd="1" destOrd="0" presId="urn:microsoft.com/office/officeart/2005/8/layout/vList5"/>
    <dgm:cxn modelId="{17099947-2C15-4246-9B31-7BDF7D921059}" type="presParOf" srcId="{AAE7A1E6-6847-453D-B55B-8A82BF138C1D}" destId="{85B8F607-FDD8-476A-ADBE-E1250824F294}" srcOrd="2" destOrd="0" presId="urn:microsoft.com/office/officeart/2005/8/layout/vList5"/>
    <dgm:cxn modelId="{A87AEEAE-E8B4-449B-B305-1ED8E5046F0B}" type="presParOf" srcId="{85B8F607-FDD8-476A-ADBE-E1250824F294}" destId="{C04276DC-EE64-470A-B8BC-09067B8045FA}" srcOrd="0" destOrd="0" presId="urn:microsoft.com/office/officeart/2005/8/layout/vList5"/>
    <dgm:cxn modelId="{AD471896-888E-472C-B52B-98312C7B78C1}" type="presParOf" srcId="{85B8F607-FDD8-476A-ADBE-E1250824F294}" destId="{B37A5355-225B-4C6F-AED7-6C620F99EECC}" srcOrd="1" destOrd="0" presId="urn:microsoft.com/office/officeart/2005/8/layout/vList5"/>
    <dgm:cxn modelId="{29CF4036-47FB-40C0-B13B-BA1252A7C469}" type="presParOf" srcId="{AAE7A1E6-6847-453D-B55B-8A82BF138C1D}" destId="{5ACAA866-A8A8-4183-97B5-CEEAB1525C60}" srcOrd="3" destOrd="0" presId="urn:microsoft.com/office/officeart/2005/8/layout/vList5"/>
    <dgm:cxn modelId="{F6A7C089-E17B-4ED7-BE73-D1F6E9A19AEF}" type="presParOf" srcId="{AAE7A1E6-6847-453D-B55B-8A82BF138C1D}" destId="{477213BE-9E91-4950-8451-7F60796F47F4}" srcOrd="4" destOrd="0" presId="urn:microsoft.com/office/officeart/2005/8/layout/vList5"/>
    <dgm:cxn modelId="{1FBED550-A92E-4522-B6B8-74B65B643DCA}" type="presParOf" srcId="{477213BE-9E91-4950-8451-7F60796F47F4}" destId="{F5034101-5B7D-4FE7-B47A-5A48CF39606B}" srcOrd="0" destOrd="0" presId="urn:microsoft.com/office/officeart/2005/8/layout/vList5"/>
    <dgm:cxn modelId="{03375BFC-1B0A-4ACC-B14F-5809D9B600AD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D3BA61-D4A4-45F7-9D43-5C772A6CC1E2}" type="doc">
      <dgm:prSet loTypeId="urn:microsoft.com/office/officeart/2005/8/layout/hList7" loCatId="list" qsTypeId="urn:microsoft.com/office/officeart/2005/8/quickstyle/simple2" qsCatId="simple" csTypeId="urn:microsoft.com/office/officeart/2005/8/colors/colorful1" csCatId="colorful" phldr="1"/>
      <dgm:spPr/>
    </dgm:pt>
    <dgm:pt modelId="{F09EB062-ABF1-4D23-AC8F-71D08FCF49A4}">
      <dgm:prSet phldrT="[Text]" custT="1"/>
      <dgm:spPr/>
      <dgm:t>
        <a:bodyPr/>
        <a:lstStyle/>
        <a:p>
          <a:r>
            <a:rPr lang="en-ZA" sz="20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Understand the mental models</a:t>
          </a:r>
        </a:p>
        <a:p>
          <a:r>
            <a:rPr lang="en-ZA" sz="1800" dirty="0" smtClean="0"/>
            <a:t>Perceptions, experience, beliefs, values , biases.  </a:t>
          </a:r>
          <a:endParaRPr lang="en-ZA" sz="1800" dirty="0"/>
        </a:p>
      </dgm:t>
    </dgm:pt>
    <dgm:pt modelId="{5E4FB3C6-9266-42B3-8203-4239F691B009}" type="parTrans" cxnId="{FED6D431-25C5-43D2-BF72-E83E23B5B1B4}">
      <dgm:prSet/>
      <dgm:spPr/>
      <dgm:t>
        <a:bodyPr/>
        <a:lstStyle/>
        <a:p>
          <a:endParaRPr lang="en-ZA"/>
        </a:p>
      </dgm:t>
    </dgm:pt>
    <dgm:pt modelId="{9B835246-ED95-4A6F-BDA7-22C6AA2B3016}" type="sibTrans" cxnId="{FED6D431-25C5-43D2-BF72-E83E23B5B1B4}">
      <dgm:prSet/>
      <dgm:spPr/>
      <dgm:t>
        <a:bodyPr/>
        <a:lstStyle/>
        <a:p>
          <a:endParaRPr lang="en-ZA"/>
        </a:p>
      </dgm:t>
    </dgm:pt>
    <dgm:pt modelId="{BF313C01-5317-4247-A089-11F8F4E3F478}">
      <dgm:prSet phldrT="[Text]" custT="1"/>
      <dgm:spPr/>
      <dgm:t>
        <a:bodyPr/>
        <a:lstStyle/>
        <a:p>
          <a:r>
            <a:rPr lang="en-ZA" sz="20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Generic BC &amp; LB plans</a:t>
          </a:r>
        </a:p>
        <a:p>
          <a:endParaRPr lang="en-ZA" sz="2000" b="1" i="1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ZA" sz="1800" dirty="0" smtClean="0"/>
            <a:t>Address perceptions, issues</a:t>
          </a:r>
          <a:endParaRPr lang="en-ZA" sz="1800" dirty="0"/>
        </a:p>
      </dgm:t>
    </dgm:pt>
    <dgm:pt modelId="{73EC6034-154E-43D9-BEED-8885219985C0}" type="parTrans" cxnId="{563861A3-DCD1-4A64-8E16-B469C8F8DFE7}">
      <dgm:prSet/>
      <dgm:spPr/>
      <dgm:t>
        <a:bodyPr/>
        <a:lstStyle/>
        <a:p>
          <a:endParaRPr lang="en-ZA"/>
        </a:p>
      </dgm:t>
    </dgm:pt>
    <dgm:pt modelId="{3C01A67E-DF0E-4781-80AF-52B653242A27}" type="sibTrans" cxnId="{563861A3-DCD1-4A64-8E16-B469C8F8DFE7}">
      <dgm:prSet/>
      <dgm:spPr/>
      <dgm:t>
        <a:bodyPr/>
        <a:lstStyle/>
        <a:p>
          <a:endParaRPr lang="en-ZA"/>
        </a:p>
      </dgm:t>
    </dgm:pt>
    <dgm:pt modelId="{D281002C-5DAF-484C-909A-CC02500F566A}">
      <dgm:prSet phldrT="[Text]" custT="1"/>
      <dgm:spPr/>
      <dgm:t>
        <a:bodyPr/>
        <a:lstStyle/>
        <a:p>
          <a:pPr algn="ctr"/>
          <a:r>
            <a:rPr lang="en-ZA" sz="20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Eager adoption</a:t>
          </a:r>
        </a:p>
        <a:p>
          <a:pPr algn="ctr"/>
          <a:endParaRPr lang="en-ZA" sz="1800" dirty="0" smtClean="0"/>
        </a:p>
        <a:p>
          <a:pPr algn="ctr"/>
          <a:endParaRPr lang="en-ZA" sz="1800" dirty="0" smtClean="0"/>
        </a:p>
        <a:p>
          <a:pPr algn="ctr"/>
          <a:r>
            <a:rPr lang="en-ZA" sz="1800" dirty="0" smtClean="0"/>
            <a:t>Sustainable</a:t>
          </a:r>
        </a:p>
        <a:p>
          <a:pPr algn="ctr"/>
          <a:r>
            <a:rPr lang="en-ZA" sz="1800" dirty="0" smtClean="0"/>
            <a:t>Zero harm</a:t>
          </a:r>
          <a:endParaRPr lang="en-ZA" sz="1800" dirty="0"/>
        </a:p>
      </dgm:t>
    </dgm:pt>
    <dgm:pt modelId="{7C85C9AE-7D1A-459A-A851-E55DEC35857A}" type="parTrans" cxnId="{96CD2E60-6D31-4957-AEC6-50DEF98172A9}">
      <dgm:prSet/>
      <dgm:spPr/>
      <dgm:t>
        <a:bodyPr/>
        <a:lstStyle/>
        <a:p>
          <a:endParaRPr lang="en-ZA"/>
        </a:p>
      </dgm:t>
    </dgm:pt>
    <dgm:pt modelId="{57BF455F-AE10-4B24-9DE0-5B9B6AAD87F6}" type="sibTrans" cxnId="{96CD2E60-6D31-4957-AEC6-50DEF98172A9}">
      <dgm:prSet/>
      <dgm:spPr/>
      <dgm:t>
        <a:bodyPr/>
        <a:lstStyle/>
        <a:p>
          <a:endParaRPr lang="en-ZA"/>
        </a:p>
      </dgm:t>
    </dgm:pt>
    <dgm:pt modelId="{20692E02-6406-4130-B58A-8AA381605C4F}">
      <dgm:prSet phldrT="[Text]" custT="1"/>
      <dgm:spPr/>
      <dgm:t>
        <a:bodyPr/>
        <a:lstStyle/>
        <a:p>
          <a:r>
            <a:rPr lang="en-ZA" sz="2000" b="1" i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Interview adopters, deciders, stakeholders</a:t>
          </a:r>
        </a:p>
        <a:p>
          <a:r>
            <a:rPr lang="en-ZA" sz="1800" baseline="0" dirty="0" smtClean="0"/>
            <a:t>Analyse data to find supports, barriers.  </a:t>
          </a:r>
          <a:endParaRPr lang="en-ZA" sz="1800" baseline="0" dirty="0"/>
        </a:p>
      </dgm:t>
    </dgm:pt>
    <dgm:pt modelId="{DEBF34F5-DE85-4C6B-8D59-6BCD3425580C}" type="parTrans" cxnId="{3217A8F1-C618-4C61-8344-D81002E98BEF}">
      <dgm:prSet/>
      <dgm:spPr/>
      <dgm:t>
        <a:bodyPr/>
        <a:lstStyle/>
        <a:p>
          <a:endParaRPr lang="en-ZA"/>
        </a:p>
      </dgm:t>
    </dgm:pt>
    <dgm:pt modelId="{37B9BDED-4537-4AF1-81B8-7C4A7EEF3A42}" type="sibTrans" cxnId="{3217A8F1-C618-4C61-8344-D81002E98BEF}">
      <dgm:prSet/>
      <dgm:spPr/>
      <dgm:t>
        <a:bodyPr/>
        <a:lstStyle/>
        <a:p>
          <a:endParaRPr lang="en-ZA"/>
        </a:p>
      </dgm:t>
    </dgm:pt>
    <dgm:pt modelId="{644301A2-F819-4D0A-9BA1-65A257FEE102}" type="pres">
      <dgm:prSet presAssocID="{C8D3BA61-D4A4-45F7-9D43-5C772A6CC1E2}" presName="Name0" presStyleCnt="0">
        <dgm:presLayoutVars>
          <dgm:dir/>
          <dgm:resizeHandles val="exact"/>
        </dgm:presLayoutVars>
      </dgm:prSet>
      <dgm:spPr/>
    </dgm:pt>
    <dgm:pt modelId="{6E47D520-0846-4464-8116-728CA56AD21C}" type="pres">
      <dgm:prSet presAssocID="{C8D3BA61-D4A4-45F7-9D43-5C772A6CC1E2}" presName="fgShape" presStyleLbl="fgShp" presStyleIdx="0" presStyleCnt="1" custScaleY="137866" custLinFactNeighborY="-3882"/>
      <dgm:spPr/>
    </dgm:pt>
    <dgm:pt modelId="{C190719B-509C-44F3-A637-0B65AACC5B2F}" type="pres">
      <dgm:prSet presAssocID="{C8D3BA61-D4A4-45F7-9D43-5C772A6CC1E2}" presName="linComp" presStyleCnt="0"/>
      <dgm:spPr/>
    </dgm:pt>
    <dgm:pt modelId="{20A9B075-E139-4821-B27C-E116B8C17ECB}" type="pres">
      <dgm:prSet presAssocID="{F09EB062-ABF1-4D23-AC8F-71D08FCF49A4}" presName="compNode" presStyleCnt="0"/>
      <dgm:spPr/>
    </dgm:pt>
    <dgm:pt modelId="{71DADCB0-2864-436E-B060-BA0E4C5CA035}" type="pres">
      <dgm:prSet presAssocID="{F09EB062-ABF1-4D23-AC8F-71D08FCF49A4}" presName="bkgdShape" presStyleLbl="node1" presStyleIdx="0" presStyleCnt="4"/>
      <dgm:spPr/>
      <dgm:t>
        <a:bodyPr/>
        <a:lstStyle/>
        <a:p>
          <a:endParaRPr lang="en-ZA"/>
        </a:p>
      </dgm:t>
    </dgm:pt>
    <dgm:pt modelId="{927F1164-6B3D-47E4-A081-A54809BDDDC9}" type="pres">
      <dgm:prSet presAssocID="{F09EB062-ABF1-4D23-AC8F-71D08FCF49A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95AA55A-84BC-4FAC-AA0B-4E7020CD714A}" type="pres">
      <dgm:prSet presAssocID="{F09EB062-ABF1-4D23-AC8F-71D08FCF49A4}" presName="invisiNode" presStyleLbl="node1" presStyleIdx="0" presStyleCnt="4"/>
      <dgm:spPr/>
    </dgm:pt>
    <dgm:pt modelId="{04E7E0BC-345A-4FCB-8F19-F3ED5E799E92}" type="pres">
      <dgm:prSet presAssocID="{F09EB062-ABF1-4D23-AC8F-71D08FCF49A4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DCB64E-45EA-4404-B628-C8A65EE2FEB5}" type="pres">
      <dgm:prSet presAssocID="{9B835246-ED95-4A6F-BDA7-22C6AA2B3016}" presName="sibTrans" presStyleLbl="sibTrans2D1" presStyleIdx="0" presStyleCnt="0"/>
      <dgm:spPr/>
      <dgm:t>
        <a:bodyPr/>
        <a:lstStyle/>
        <a:p>
          <a:endParaRPr lang="en-ZA"/>
        </a:p>
      </dgm:t>
    </dgm:pt>
    <dgm:pt modelId="{0C9E6ACA-401E-42C5-B761-55076F86E2F5}" type="pres">
      <dgm:prSet presAssocID="{20692E02-6406-4130-B58A-8AA381605C4F}" presName="compNode" presStyleCnt="0"/>
      <dgm:spPr/>
    </dgm:pt>
    <dgm:pt modelId="{A2BE4AD8-52B2-493B-99AD-3FB49071F238}" type="pres">
      <dgm:prSet presAssocID="{20692E02-6406-4130-B58A-8AA381605C4F}" presName="bkgdShape" presStyleLbl="node1" presStyleIdx="1" presStyleCnt="4"/>
      <dgm:spPr/>
      <dgm:t>
        <a:bodyPr/>
        <a:lstStyle/>
        <a:p>
          <a:endParaRPr lang="en-ZA"/>
        </a:p>
      </dgm:t>
    </dgm:pt>
    <dgm:pt modelId="{8137D3E9-56EC-48D7-BD64-ECE1D4B85549}" type="pres">
      <dgm:prSet presAssocID="{20692E02-6406-4130-B58A-8AA381605C4F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2440DFE-87A3-4C10-BF83-C0B8334C7D1C}" type="pres">
      <dgm:prSet presAssocID="{20692E02-6406-4130-B58A-8AA381605C4F}" presName="invisiNode" presStyleLbl="node1" presStyleIdx="1" presStyleCnt="4"/>
      <dgm:spPr/>
    </dgm:pt>
    <dgm:pt modelId="{43E59D15-E87D-4684-977E-38C9218DE6B8}" type="pres">
      <dgm:prSet presAssocID="{20692E02-6406-4130-B58A-8AA381605C4F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27DC162-43D1-47B6-A597-D84E1D41AA4A}" type="pres">
      <dgm:prSet presAssocID="{37B9BDED-4537-4AF1-81B8-7C4A7EEF3A42}" presName="sibTrans" presStyleLbl="sibTrans2D1" presStyleIdx="0" presStyleCnt="0"/>
      <dgm:spPr/>
      <dgm:t>
        <a:bodyPr/>
        <a:lstStyle/>
        <a:p>
          <a:endParaRPr lang="en-ZA"/>
        </a:p>
      </dgm:t>
    </dgm:pt>
    <dgm:pt modelId="{D69C61E3-75A9-4025-A31B-21AD2AA12262}" type="pres">
      <dgm:prSet presAssocID="{BF313C01-5317-4247-A089-11F8F4E3F478}" presName="compNode" presStyleCnt="0"/>
      <dgm:spPr/>
    </dgm:pt>
    <dgm:pt modelId="{8EF25EBD-ED0D-4331-B11F-9FDF0BED9F00}" type="pres">
      <dgm:prSet presAssocID="{BF313C01-5317-4247-A089-11F8F4E3F478}" presName="bkgdShape" presStyleLbl="node1" presStyleIdx="2" presStyleCnt="4"/>
      <dgm:spPr/>
      <dgm:t>
        <a:bodyPr/>
        <a:lstStyle/>
        <a:p>
          <a:endParaRPr lang="en-ZA"/>
        </a:p>
      </dgm:t>
    </dgm:pt>
    <dgm:pt modelId="{833E7027-E61C-48CC-8921-19350C81F530}" type="pres">
      <dgm:prSet presAssocID="{BF313C01-5317-4247-A089-11F8F4E3F478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A53B2AFF-E8B7-45D4-986B-D909A72F67E4}" type="pres">
      <dgm:prSet presAssocID="{BF313C01-5317-4247-A089-11F8F4E3F478}" presName="invisiNode" presStyleLbl="node1" presStyleIdx="2" presStyleCnt="4"/>
      <dgm:spPr/>
    </dgm:pt>
    <dgm:pt modelId="{FBC81C8E-3CF7-4FE8-BDAF-ED2512B35D9D}" type="pres">
      <dgm:prSet presAssocID="{BF313C01-5317-4247-A089-11F8F4E3F478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ZA"/>
        </a:p>
      </dgm:t>
    </dgm:pt>
    <dgm:pt modelId="{151B82C3-E145-4072-8C33-E068DBCEB0D0}" type="pres">
      <dgm:prSet presAssocID="{3C01A67E-DF0E-4781-80AF-52B653242A27}" presName="sibTrans" presStyleLbl="sibTrans2D1" presStyleIdx="0" presStyleCnt="0"/>
      <dgm:spPr/>
      <dgm:t>
        <a:bodyPr/>
        <a:lstStyle/>
        <a:p>
          <a:endParaRPr lang="en-ZA"/>
        </a:p>
      </dgm:t>
    </dgm:pt>
    <dgm:pt modelId="{8E9AAF0D-1B93-478B-B94A-924E5C9980A8}" type="pres">
      <dgm:prSet presAssocID="{D281002C-5DAF-484C-909A-CC02500F566A}" presName="compNode" presStyleCnt="0"/>
      <dgm:spPr/>
    </dgm:pt>
    <dgm:pt modelId="{FB794C73-6155-428A-A8B1-3E4AFA1BE9C1}" type="pres">
      <dgm:prSet presAssocID="{D281002C-5DAF-484C-909A-CC02500F566A}" presName="bkgdShape" presStyleLbl="node1" presStyleIdx="3" presStyleCnt="4"/>
      <dgm:spPr/>
      <dgm:t>
        <a:bodyPr/>
        <a:lstStyle/>
        <a:p>
          <a:endParaRPr lang="en-ZA"/>
        </a:p>
      </dgm:t>
    </dgm:pt>
    <dgm:pt modelId="{1359F3CC-6BD9-4C0D-AFA8-DA2F02AFC5FB}" type="pres">
      <dgm:prSet presAssocID="{D281002C-5DAF-484C-909A-CC02500F566A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B627702E-DB0C-47D0-A2D5-4FCC6C70229F}" type="pres">
      <dgm:prSet presAssocID="{D281002C-5DAF-484C-909A-CC02500F566A}" presName="invisiNode" presStyleLbl="node1" presStyleIdx="3" presStyleCnt="4"/>
      <dgm:spPr/>
    </dgm:pt>
    <dgm:pt modelId="{DFD9CCDD-1A23-4911-BBB1-42BC287B56C1}" type="pres">
      <dgm:prSet presAssocID="{D281002C-5DAF-484C-909A-CC02500F566A}" presName="imagNode" presStyleLbl="fgImgPlace1" presStyleIdx="3" presStyleCnt="4" custLinFactNeighborX="1897" custLinFactNeighborY="-133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C5AEDE23-5C73-4CAB-92E9-02FE5135E6CF}" type="presOf" srcId="{D281002C-5DAF-484C-909A-CC02500F566A}" destId="{1359F3CC-6BD9-4C0D-AFA8-DA2F02AFC5FB}" srcOrd="1" destOrd="0" presId="urn:microsoft.com/office/officeart/2005/8/layout/hList7"/>
    <dgm:cxn modelId="{563861A3-DCD1-4A64-8E16-B469C8F8DFE7}" srcId="{C8D3BA61-D4A4-45F7-9D43-5C772A6CC1E2}" destId="{BF313C01-5317-4247-A089-11F8F4E3F478}" srcOrd="2" destOrd="0" parTransId="{73EC6034-154E-43D9-BEED-8885219985C0}" sibTransId="{3C01A67E-DF0E-4781-80AF-52B653242A27}"/>
    <dgm:cxn modelId="{076B5DED-5D75-4980-9E0B-9045415EFF87}" type="presOf" srcId="{BF313C01-5317-4247-A089-11F8F4E3F478}" destId="{833E7027-E61C-48CC-8921-19350C81F530}" srcOrd="1" destOrd="0" presId="urn:microsoft.com/office/officeart/2005/8/layout/hList7"/>
    <dgm:cxn modelId="{CABC3BD4-C69F-4629-8325-9987848B0B76}" type="presOf" srcId="{D281002C-5DAF-484C-909A-CC02500F566A}" destId="{FB794C73-6155-428A-A8B1-3E4AFA1BE9C1}" srcOrd="0" destOrd="0" presId="urn:microsoft.com/office/officeart/2005/8/layout/hList7"/>
    <dgm:cxn modelId="{94D7DFB8-66FC-40FD-9905-0A9534F8B1F0}" type="presOf" srcId="{C8D3BA61-D4A4-45F7-9D43-5C772A6CC1E2}" destId="{644301A2-F819-4D0A-9BA1-65A257FEE102}" srcOrd="0" destOrd="0" presId="urn:microsoft.com/office/officeart/2005/8/layout/hList7"/>
    <dgm:cxn modelId="{96CD2E60-6D31-4957-AEC6-50DEF98172A9}" srcId="{C8D3BA61-D4A4-45F7-9D43-5C772A6CC1E2}" destId="{D281002C-5DAF-484C-909A-CC02500F566A}" srcOrd="3" destOrd="0" parTransId="{7C85C9AE-7D1A-459A-A851-E55DEC35857A}" sibTransId="{57BF455F-AE10-4B24-9DE0-5B9B6AAD87F6}"/>
    <dgm:cxn modelId="{FED6D431-25C5-43D2-BF72-E83E23B5B1B4}" srcId="{C8D3BA61-D4A4-45F7-9D43-5C772A6CC1E2}" destId="{F09EB062-ABF1-4D23-AC8F-71D08FCF49A4}" srcOrd="0" destOrd="0" parTransId="{5E4FB3C6-9266-42B3-8203-4239F691B009}" sibTransId="{9B835246-ED95-4A6F-BDA7-22C6AA2B3016}"/>
    <dgm:cxn modelId="{316AB250-767F-4C77-A4B0-203B33C8D517}" type="presOf" srcId="{F09EB062-ABF1-4D23-AC8F-71D08FCF49A4}" destId="{71DADCB0-2864-436E-B060-BA0E4C5CA035}" srcOrd="0" destOrd="0" presId="urn:microsoft.com/office/officeart/2005/8/layout/hList7"/>
    <dgm:cxn modelId="{6B302E59-B50D-4546-9ED7-81505F325923}" type="presOf" srcId="{9B835246-ED95-4A6F-BDA7-22C6AA2B3016}" destId="{9EDCB64E-45EA-4404-B628-C8A65EE2FEB5}" srcOrd="0" destOrd="0" presId="urn:microsoft.com/office/officeart/2005/8/layout/hList7"/>
    <dgm:cxn modelId="{C88908AA-B6FA-45F1-80C7-E577AAEBE3BD}" type="presOf" srcId="{20692E02-6406-4130-B58A-8AA381605C4F}" destId="{A2BE4AD8-52B2-493B-99AD-3FB49071F238}" srcOrd="0" destOrd="0" presId="urn:microsoft.com/office/officeart/2005/8/layout/hList7"/>
    <dgm:cxn modelId="{3217A8F1-C618-4C61-8344-D81002E98BEF}" srcId="{C8D3BA61-D4A4-45F7-9D43-5C772A6CC1E2}" destId="{20692E02-6406-4130-B58A-8AA381605C4F}" srcOrd="1" destOrd="0" parTransId="{DEBF34F5-DE85-4C6B-8D59-6BCD3425580C}" sibTransId="{37B9BDED-4537-4AF1-81B8-7C4A7EEF3A42}"/>
    <dgm:cxn modelId="{5BE73B5E-7FD5-4013-9756-F72304F110D6}" type="presOf" srcId="{F09EB062-ABF1-4D23-AC8F-71D08FCF49A4}" destId="{927F1164-6B3D-47E4-A081-A54809BDDDC9}" srcOrd="1" destOrd="0" presId="urn:microsoft.com/office/officeart/2005/8/layout/hList7"/>
    <dgm:cxn modelId="{14EEB7DE-F4FE-4648-A6E1-D1CC5AC70A25}" type="presOf" srcId="{20692E02-6406-4130-B58A-8AA381605C4F}" destId="{8137D3E9-56EC-48D7-BD64-ECE1D4B85549}" srcOrd="1" destOrd="0" presId="urn:microsoft.com/office/officeart/2005/8/layout/hList7"/>
    <dgm:cxn modelId="{E463CF5B-BBD8-4CB2-8F53-A7D3B29E52B4}" type="presOf" srcId="{37B9BDED-4537-4AF1-81B8-7C4A7EEF3A42}" destId="{827DC162-43D1-47B6-A597-D84E1D41AA4A}" srcOrd="0" destOrd="0" presId="urn:microsoft.com/office/officeart/2005/8/layout/hList7"/>
    <dgm:cxn modelId="{58658729-188E-4294-9939-9657E79CD22F}" type="presOf" srcId="{3C01A67E-DF0E-4781-80AF-52B653242A27}" destId="{151B82C3-E145-4072-8C33-E068DBCEB0D0}" srcOrd="0" destOrd="0" presId="urn:microsoft.com/office/officeart/2005/8/layout/hList7"/>
    <dgm:cxn modelId="{AC9FA15A-A124-40D2-8C0D-3B2090BC2BE6}" type="presOf" srcId="{BF313C01-5317-4247-A089-11F8F4E3F478}" destId="{8EF25EBD-ED0D-4331-B11F-9FDF0BED9F00}" srcOrd="0" destOrd="0" presId="urn:microsoft.com/office/officeart/2005/8/layout/hList7"/>
    <dgm:cxn modelId="{554A02E5-30B2-4FA3-98DB-FC18ED83A56D}" type="presParOf" srcId="{644301A2-F819-4D0A-9BA1-65A257FEE102}" destId="{6E47D520-0846-4464-8116-728CA56AD21C}" srcOrd="0" destOrd="0" presId="urn:microsoft.com/office/officeart/2005/8/layout/hList7"/>
    <dgm:cxn modelId="{ED257C6A-3AD9-4A50-BA38-099E2C6C10C6}" type="presParOf" srcId="{644301A2-F819-4D0A-9BA1-65A257FEE102}" destId="{C190719B-509C-44F3-A637-0B65AACC5B2F}" srcOrd="1" destOrd="0" presId="urn:microsoft.com/office/officeart/2005/8/layout/hList7"/>
    <dgm:cxn modelId="{6A0D3F47-C128-455A-92C6-93EF55E62FB5}" type="presParOf" srcId="{C190719B-509C-44F3-A637-0B65AACC5B2F}" destId="{20A9B075-E139-4821-B27C-E116B8C17ECB}" srcOrd="0" destOrd="0" presId="urn:microsoft.com/office/officeart/2005/8/layout/hList7"/>
    <dgm:cxn modelId="{78A00401-6814-4A13-BADF-B18E8F7633BE}" type="presParOf" srcId="{20A9B075-E139-4821-B27C-E116B8C17ECB}" destId="{71DADCB0-2864-436E-B060-BA0E4C5CA035}" srcOrd="0" destOrd="0" presId="urn:microsoft.com/office/officeart/2005/8/layout/hList7"/>
    <dgm:cxn modelId="{137C4EF5-007D-4995-8D93-DE555EC880B6}" type="presParOf" srcId="{20A9B075-E139-4821-B27C-E116B8C17ECB}" destId="{927F1164-6B3D-47E4-A081-A54809BDDDC9}" srcOrd="1" destOrd="0" presId="urn:microsoft.com/office/officeart/2005/8/layout/hList7"/>
    <dgm:cxn modelId="{30454504-A183-4EC2-8F00-32AAE335CBF0}" type="presParOf" srcId="{20A9B075-E139-4821-B27C-E116B8C17ECB}" destId="{295AA55A-84BC-4FAC-AA0B-4E7020CD714A}" srcOrd="2" destOrd="0" presId="urn:microsoft.com/office/officeart/2005/8/layout/hList7"/>
    <dgm:cxn modelId="{C76F2546-62AE-4D89-9617-3E8031731EF0}" type="presParOf" srcId="{20A9B075-E139-4821-B27C-E116B8C17ECB}" destId="{04E7E0BC-345A-4FCB-8F19-F3ED5E799E92}" srcOrd="3" destOrd="0" presId="urn:microsoft.com/office/officeart/2005/8/layout/hList7"/>
    <dgm:cxn modelId="{21C52233-5AF7-4F6C-B639-02A46E0BEEC4}" type="presParOf" srcId="{C190719B-509C-44F3-A637-0B65AACC5B2F}" destId="{9EDCB64E-45EA-4404-B628-C8A65EE2FEB5}" srcOrd="1" destOrd="0" presId="urn:microsoft.com/office/officeart/2005/8/layout/hList7"/>
    <dgm:cxn modelId="{0C29E04D-3290-4FD6-9142-632B3C6C0B7A}" type="presParOf" srcId="{C190719B-509C-44F3-A637-0B65AACC5B2F}" destId="{0C9E6ACA-401E-42C5-B761-55076F86E2F5}" srcOrd="2" destOrd="0" presId="urn:microsoft.com/office/officeart/2005/8/layout/hList7"/>
    <dgm:cxn modelId="{E58A4AAF-88A8-476F-9C9F-D12F06B17271}" type="presParOf" srcId="{0C9E6ACA-401E-42C5-B761-55076F86E2F5}" destId="{A2BE4AD8-52B2-493B-99AD-3FB49071F238}" srcOrd="0" destOrd="0" presId="urn:microsoft.com/office/officeart/2005/8/layout/hList7"/>
    <dgm:cxn modelId="{9937ABD1-0A0E-4F84-AB58-B7FF29094230}" type="presParOf" srcId="{0C9E6ACA-401E-42C5-B761-55076F86E2F5}" destId="{8137D3E9-56EC-48D7-BD64-ECE1D4B85549}" srcOrd="1" destOrd="0" presId="urn:microsoft.com/office/officeart/2005/8/layout/hList7"/>
    <dgm:cxn modelId="{793A1584-3358-416D-9E5A-6664EB3997B5}" type="presParOf" srcId="{0C9E6ACA-401E-42C5-B761-55076F86E2F5}" destId="{42440DFE-87A3-4C10-BF83-C0B8334C7D1C}" srcOrd="2" destOrd="0" presId="urn:microsoft.com/office/officeart/2005/8/layout/hList7"/>
    <dgm:cxn modelId="{C97B2A2D-602D-4B39-A836-64A58FAC0DB0}" type="presParOf" srcId="{0C9E6ACA-401E-42C5-B761-55076F86E2F5}" destId="{43E59D15-E87D-4684-977E-38C9218DE6B8}" srcOrd="3" destOrd="0" presId="urn:microsoft.com/office/officeart/2005/8/layout/hList7"/>
    <dgm:cxn modelId="{A353E26F-03C6-402A-8239-7DBA750D5E61}" type="presParOf" srcId="{C190719B-509C-44F3-A637-0B65AACC5B2F}" destId="{827DC162-43D1-47B6-A597-D84E1D41AA4A}" srcOrd="3" destOrd="0" presId="urn:microsoft.com/office/officeart/2005/8/layout/hList7"/>
    <dgm:cxn modelId="{8F38C9B4-A8EC-4A5E-9666-A9C7FAF6D965}" type="presParOf" srcId="{C190719B-509C-44F3-A637-0B65AACC5B2F}" destId="{D69C61E3-75A9-4025-A31B-21AD2AA12262}" srcOrd="4" destOrd="0" presId="urn:microsoft.com/office/officeart/2005/8/layout/hList7"/>
    <dgm:cxn modelId="{9527E509-9195-4BD0-B4F3-251593AF4C19}" type="presParOf" srcId="{D69C61E3-75A9-4025-A31B-21AD2AA12262}" destId="{8EF25EBD-ED0D-4331-B11F-9FDF0BED9F00}" srcOrd="0" destOrd="0" presId="urn:microsoft.com/office/officeart/2005/8/layout/hList7"/>
    <dgm:cxn modelId="{BF5F3E94-D00C-452A-89DC-EF4D671A736F}" type="presParOf" srcId="{D69C61E3-75A9-4025-A31B-21AD2AA12262}" destId="{833E7027-E61C-48CC-8921-19350C81F530}" srcOrd="1" destOrd="0" presId="urn:microsoft.com/office/officeart/2005/8/layout/hList7"/>
    <dgm:cxn modelId="{E277581E-21A7-48B3-8A53-1599736A1B07}" type="presParOf" srcId="{D69C61E3-75A9-4025-A31B-21AD2AA12262}" destId="{A53B2AFF-E8B7-45D4-986B-D909A72F67E4}" srcOrd="2" destOrd="0" presId="urn:microsoft.com/office/officeart/2005/8/layout/hList7"/>
    <dgm:cxn modelId="{284AC2C8-F6F1-4103-A101-5CD078E390DD}" type="presParOf" srcId="{D69C61E3-75A9-4025-A31B-21AD2AA12262}" destId="{FBC81C8E-3CF7-4FE8-BDAF-ED2512B35D9D}" srcOrd="3" destOrd="0" presId="urn:microsoft.com/office/officeart/2005/8/layout/hList7"/>
    <dgm:cxn modelId="{7927F443-B16F-427A-B7EE-115AD630EF4E}" type="presParOf" srcId="{C190719B-509C-44F3-A637-0B65AACC5B2F}" destId="{151B82C3-E145-4072-8C33-E068DBCEB0D0}" srcOrd="5" destOrd="0" presId="urn:microsoft.com/office/officeart/2005/8/layout/hList7"/>
    <dgm:cxn modelId="{617ED199-29E7-4910-9912-D4C2746961C9}" type="presParOf" srcId="{C190719B-509C-44F3-A637-0B65AACC5B2F}" destId="{8E9AAF0D-1B93-478B-B94A-924E5C9980A8}" srcOrd="6" destOrd="0" presId="urn:microsoft.com/office/officeart/2005/8/layout/hList7"/>
    <dgm:cxn modelId="{6AF33360-47B2-4A7C-818B-7D217080C777}" type="presParOf" srcId="{8E9AAF0D-1B93-478B-B94A-924E5C9980A8}" destId="{FB794C73-6155-428A-A8B1-3E4AFA1BE9C1}" srcOrd="0" destOrd="0" presId="urn:microsoft.com/office/officeart/2005/8/layout/hList7"/>
    <dgm:cxn modelId="{7F2E64A0-BA4D-4512-A990-E700D072AC4A}" type="presParOf" srcId="{8E9AAF0D-1B93-478B-B94A-924E5C9980A8}" destId="{1359F3CC-6BD9-4C0D-AFA8-DA2F02AFC5FB}" srcOrd="1" destOrd="0" presId="urn:microsoft.com/office/officeart/2005/8/layout/hList7"/>
    <dgm:cxn modelId="{4D2A0F43-1ED7-4753-AC02-B8A50BAFD3CC}" type="presParOf" srcId="{8E9AAF0D-1B93-478B-B94A-924E5C9980A8}" destId="{B627702E-DB0C-47D0-A2D5-4FCC6C70229F}" srcOrd="2" destOrd="0" presId="urn:microsoft.com/office/officeart/2005/8/layout/hList7"/>
    <dgm:cxn modelId="{9FCE26F6-CE95-4272-A96C-C36E466012D6}" type="presParOf" srcId="{8E9AAF0D-1B93-478B-B94A-924E5C9980A8}" destId="{DFD9CCDD-1A23-4911-BBB1-42BC287B56C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0A9E3D-37CF-49BA-A9E3-0DF4535C2FCA}" type="doc">
      <dgm:prSet loTypeId="urn:microsoft.com/office/officeart/2005/8/layout/hList9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2CA7559C-DD3D-4912-AC16-23FA04905D0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ZA" sz="3600" b="1" dirty="0" smtClean="0"/>
            <a:t>A</a:t>
          </a:r>
          <a:endParaRPr lang="en-ZA" sz="3600" b="1" dirty="0"/>
        </a:p>
      </dgm:t>
    </dgm:pt>
    <dgm:pt modelId="{AAF4608F-7B0E-4A3C-912E-BA83D1AD74E5}" type="parTrans" cxnId="{93D13DD1-1B14-4BFF-820C-3916ADDA6D3E}">
      <dgm:prSet/>
      <dgm:spPr/>
      <dgm:t>
        <a:bodyPr/>
        <a:lstStyle/>
        <a:p>
          <a:endParaRPr lang="en-ZA"/>
        </a:p>
      </dgm:t>
    </dgm:pt>
    <dgm:pt modelId="{09A86E70-66CA-4C55-A622-92AA48C041DE}" type="sibTrans" cxnId="{93D13DD1-1B14-4BFF-820C-3916ADDA6D3E}">
      <dgm:prSet/>
      <dgm:spPr/>
      <dgm:t>
        <a:bodyPr/>
        <a:lstStyle/>
        <a:p>
          <a:endParaRPr lang="en-ZA"/>
        </a:p>
      </dgm:t>
    </dgm:pt>
    <dgm:pt modelId="{0EF0623D-457D-44C1-BC5A-799947B65D25}">
      <dgm:prSet phldrT="[Text]" custT="1"/>
      <dgm:spPr>
        <a:solidFill>
          <a:srgbClr val="FFFFFF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ZA" sz="900" b="1" dirty="0" smtClean="0"/>
            <a:t>Antecedents </a:t>
          </a:r>
          <a:endParaRPr lang="en-ZA" sz="900" b="1" dirty="0"/>
        </a:p>
      </dgm:t>
    </dgm:pt>
    <dgm:pt modelId="{818B789F-096B-4F80-A469-4C1B9B1F09E4}" type="parTrans" cxnId="{4EE58883-30F0-44F7-BAFB-99CE0C7DD04E}">
      <dgm:prSet/>
      <dgm:spPr/>
      <dgm:t>
        <a:bodyPr/>
        <a:lstStyle/>
        <a:p>
          <a:endParaRPr lang="en-ZA"/>
        </a:p>
      </dgm:t>
    </dgm:pt>
    <dgm:pt modelId="{CC1738A1-E368-4CB5-9AF8-00AF0F40DFC2}" type="sibTrans" cxnId="{4EE58883-30F0-44F7-BAFB-99CE0C7DD04E}">
      <dgm:prSet/>
      <dgm:spPr/>
      <dgm:t>
        <a:bodyPr/>
        <a:lstStyle/>
        <a:p>
          <a:endParaRPr lang="en-ZA"/>
        </a:p>
      </dgm:t>
    </dgm:pt>
    <dgm:pt modelId="{90C72FC4-92E6-423B-BDE4-637AF5DC0E9D}" type="pres">
      <dgm:prSet presAssocID="{A70A9E3D-37CF-49BA-A9E3-0DF4535C2FC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C3DF3AE7-4AB0-4E1D-9A4F-FD995EADD5D7}" type="pres">
      <dgm:prSet presAssocID="{2CA7559C-DD3D-4912-AC16-23FA04905D04}" presName="posSpace" presStyleCnt="0"/>
      <dgm:spPr/>
    </dgm:pt>
    <dgm:pt modelId="{3613DFA3-B73E-411D-B29E-6A452EDB2C11}" type="pres">
      <dgm:prSet presAssocID="{2CA7559C-DD3D-4912-AC16-23FA04905D04}" presName="vertFlow" presStyleCnt="0"/>
      <dgm:spPr/>
    </dgm:pt>
    <dgm:pt modelId="{7E143C6F-0654-4E67-9A43-4AB0CAEF2837}" type="pres">
      <dgm:prSet presAssocID="{2CA7559C-DD3D-4912-AC16-23FA04905D04}" presName="topSpace" presStyleCnt="0"/>
      <dgm:spPr/>
    </dgm:pt>
    <dgm:pt modelId="{AC04EE73-7426-415E-918F-0A7E83FBDB2D}" type="pres">
      <dgm:prSet presAssocID="{2CA7559C-DD3D-4912-AC16-23FA04905D04}" presName="firstComp" presStyleCnt="0"/>
      <dgm:spPr/>
    </dgm:pt>
    <dgm:pt modelId="{8D523612-1788-49B4-9180-197C3E5861BB}" type="pres">
      <dgm:prSet presAssocID="{2CA7559C-DD3D-4912-AC16-23FA04905D04}" presName="firstChild" presStyleLbl="bgAccFollowNode1" presStyleIdx="0" presStyleCnt="1" custLinFactNeighborX="-2049"/>
      <dgm:spPr/>
      <dgm:t>
        <a:bodyPr/>
        <a:lstStyle/>
        <a:p>
          <a:endParaRPr lang="en-ZA"/>
        </a:p>
      </dgm:t>
    </dgm:pt>
    <dgm:pt modelId="{ADE26CDB-1BC5-48BF-A23A-1E8FD52618AB}" type="pres">
      <dgm:prSet presAssocID="{2CA7559C-DD3D-4912-AC16-23FA04905D0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D60020-3C70-4FA9-B00F-008DA1A2A8EE}" type="pres">
      <dgm:prSet presAssocID="{2CA7559C-DD3D-4912-AC16-23FA04905D04}" presName="negSpace" presStyleCnt="0"/>
      <dgm:spPr/>
    </dgm:pt>
    <dgm:pt modelId="{8F2509AE-5C01-422F-8A24-E38C4E46745C}" type="pres">
      <dgm:prSet presAssocID="{2CA7559C-DD3D-4912-AC16-23FA04905D04}" presName="circle" presStyleLbl="node1" presStyleIdx="0" presStyleCnt="1"/>
      <dgm:spPr/>
      <dgm:t>
        <a:bodyPr/>
        <a:lstStyle/>
        <a:p>
          <a:endParaRPr lang="en-ZA"/>
        </a:p>
      </dgm:t>
    </dgm:pt>
  </dgm:ptLst>
  <dgm:cxnLst>
    <dgm:cxn modelId="{93D13DD1-1B14-4BFF-820C-3916ADDA6D3E}" srcId="{A70A9E3D-37CF-49BA-A9E3-0DF4535C2FCA}" destId="{2CA7559C-DD3D-4912-AC16-23FA04905D04}" srcOrd="0" destOrd="0" parTransId="{AAF4608F-7B0E-4A3C-912E-BA83D1AD74E5}" sibTransId="{09A86E70-66CA-4C55-A622-92AA48C041DE}"/>
    <dgm:cxn modelId="{5DF4DD2D-4333-404E-A0F2-C782B620A68C}" type="presOf" srcId="{0EF0623D-457D-44C1-BC5A-799947B65D25}" destId="{8D523612-1788-49B4-9180-197C3E5861BB}" srcOrd="0" destOrd="0" presId="urn:microsoft.com/office/officeart/2005/8/layout/hList9"/>
    <dgm:cxn modelId="{01E0CC0B-8A9D-443A-9339-95F935241B6A}" type="presOf" srcId="{0EF0623D-457D-44C1-BC5A-799947B65D25}" destId="{ADE26CDB-1BC5-48BF-A23A-1E8FD52618AB}" srcOrd="1" destOrd="0" presId="urn:microsoft.com/office/officeart/2005/8/layout/hList9"/>
    <dgm:cxn modelId="{3B1943B4-8FCD-4DED-BBEB-48E14AE895B8}" type="presOf" srcId="{A70A9E3D-37CF-49BA-A9E3-0DF4535C2FCA}" destId="{90C72FC4-92E6-423B-BDE4-637AF5DC0E9D}" srcOrd="0" destOrd="0" presId="urn:microsoft.com/office/officeart/2005/8/layout/hList9"/>
    <dgm:cxn modelId="{4EE58883-30F0-44F7-BAFB-99CE0C7DD04E}" srcId="{2CA7559C-DD3D-4912-AC16-23FA04905D04}" destId="{0EF0623D-457D-44C1-BC5A-799947B65D25}" srcOrd="0" destOrd="0" parTransId="{818B789F-096B-4F80-A469-4C1B9B1F09E4}" sibTransId="{CC1738A1-E368-4CB5-9AF8-00AF0F40DFC2}"/>
    <dgm:cxn modelId="{5E90A648-B024-42F8-B429-BF24AFDE50EB}" type="presOf" srcId="{2CA7559C-DD3D-4912-AC16-23FA04905D04}" destId="{8F2509AE-5C01-422F-8A24-E38C4E46745C}" srcOrd="0" destOrd="0" presId="urn:microsoft.com/office/officeart/2005/8/layout/hList9"/>
    <dgm:cxn modelId="{537A96F5-4B68-4002-B73F-FEE7C75CDFCE}" type="presParOf" srcId="{90C72FC4-92E6-423B-BDE4-637AF5DC0E9D}" destId="{C3DF3AE7-4AB0-4E1D-9A4F-FD995EADD5D7}" srcOrd="0" destOrd="0" presId="urn:microsoft.com/office/officeart/2005/8/layout/hList9"/>
    <dgm:cxn modelId="{40776B70-F00A-4E01-9597-1C37032F391E}" type="presParOf" srcId="{90C72FC4-92E6-423B-BDE4-637AF5DC0E9D}" destId="{3613DFA3-B73E-411D-B29E-6A452EDB2C11}" srcOrd="1" destOrd="0" presId="urn:microsoft.com/office/officeart/2005/8/layout/hList9"/>
    <dgm:cxn modelId="{54F49C91-F991-4993-8BCA-2D85421E4F58}" type="presParOf" srcId="{3613DFA3-B73E-411D-B29E-6A452EDB2C11}" destId="{7E143C6F-0654-4E67-9A43-4AB0CAEF2837}" srcOrd="0" destOrd="0" presId="urn:microsoft.com/office/officeart/2005/8/layout/hList9"/>
    <dgm:cxn modelId="{58AB26A6-9205-44F8-B22F-EF3157FDA85F}" type="presParOf" srcId="{3613DFA3-B73E-411D-B29E-6A452EDB2C11}" destId="{AC04EE73-7426-415E-918F-0A7E83FBDB2D}" srcOrd="1" destOrd="0" presId="urn:microsoft.com/office/officeart/2005/8/layout/hList9"/>
    <dgm:cxn modelId="{91F1B89A-1327-496C-AAD4-364B892D60B5}" type="presParOf" srcId="{AC04EE73-7426-415E-918F-0A7E83FBDB2D}" destId="{8D523612-1788-49B4-9180-197C3E5861BB}" srcOrd="0" destOrd="0" presId="urn:microsoft.com/office/officeart/2005/8/layout/hList9"/>
    <dgm:cxn modelId="{8A534651-48C9-41B9-9302-9EECE95E3499}" type="presParOf" srcId="{AC04EE73-7426-415E-918F-0A7E83FBDB2D}" destId="{ADE26CDB-1BC5-48BF-A23A-1E8FD52618AB}" srcOrd="1" destOrd="0" presId="urn:microsoft.com/office/officeart/2005/8/layout/hList9"/>
    <dgm:cxn modelId="{5F4BCF17-7034-48EA-B8EE-9F1008DA20CD}" type="presParOf" srcId="{90C72FC4-92E6-423B-BDE4-637AF5DC0E9D}" destId="{D1D60020-3C70-4FA9-B00F-008DA1A2A8EE}" srcOrd="2" destOrd="0" presId="urn:microsoft.com/office/officeart/2005/8/layout/hList9"/>
    <dgm:cxn modelId="{B53CE1D6-D8EB-4258-A771-DD883F6A85DD}" type="presParOf" srcId="{90C72FC4-92E6-423B-BDE4-637AF5DC0E9D}" destId="{8F2509AE-5C01-422F-8A24-E38C4E46745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0A9E3D-37CF-49BA-A9E3-0DF4535C2FCA}" type="doc">
      <dgm:prSet loTypeId="urn:microsoft.com/office/officeart/2005/8/layout/hList9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ZA"/>
        </a:p>
      </dgm:t>
    </dgm:pt>
    <dgm:pt modelId="{2CA7559C-DD3D-4912-AC16-23FA04905D04}">
      <dgm:prSet phldrT="[Text]"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n-ZA" sz="3600" b="1" dirty="0" smtClean="0"/>
            <a:t>B</a:t>
          </a:r>
          <a:endParaRPr lang="en-ZA" sz="3600" b="1" dirty="0"/>
        </a:p>
      </dgm:t>
    </dgm:pt>
    <dgm:pt modelId="{AAF4608F-7B0E-4A3C-912E-BA83D1AD74E5}" type="parTrans" cxnId="{93D13DD1-1B14-4BFF-820C-3916ADDA6D3E}">
      <dgm:prSet/>
      <dgm:spPr/>
      <dgm:t>
        <a:bodyPr/>
        <a:lstStyle/>
        <a:p>
          <a:endParaRPr lang="en-ZA"/>
        </a:p>
      </dgm:t>
    </dgm:pt>
    <dgm:pt modelId="{09A86E70-66CA-4C55-A622-92AA48C041DE}" type="sibTrans" cxnId="{93D13DD1-1B14-4BFF-820C-3916ADDA6D3E}">
      <dgm:prSet/>
      <dgm:spPr/>
      <dgm:t>
        <a:bodyPr/>
        <a:lstStyle/>
        <a:p>
          <a:endParaRPr lang="en-ZA"/>
        </a:p>
      </dgm:t>
    </dgm:pt>
    <dgm:pt modelId="{0EF0623D-457D-44C1-BC5A-799947B65D25}">
      <dgm:prSet phldrT="[Text]" custT="1"/>
      <dgm:spPr>
        <a:solidFill>
          <a:srgbClr val="FFFFFF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ZA" sz="900" b="1" dirty="0" smtClean="0"/>
            <a:t>Behaviour </a:t>
          </a:r>
          <a:endParaRPr lang="en-ZA" sz="900" b="1" dirty="0"/>
        </a:p>
      </dgm:t>
    </dgm:pt>
    <dgm:pt modelId="{818B789F-096B-4F80-A469-4C1B9B1F09E4}" type="parTrans" cxnId="{4EE58883-30F0-44F7-BAFB-99CE0C7DD04E}">
      <dgm:prSet/>
      <dgm:spPr/>
      <dgm:t>
        <a:bodyPr/>
        <a:lstStyle/>
        <a:p>
          <a:endParaRPr lang="en-ZA"/>
        </a:p>
      </dgm:t>
    </dgm:pt>
    <dgm:pt modelId="{CC1738A1-E368-4CB5-9AF8-00AF0F40DFC2}" type="sibTrans" cxnId="{4EE58883-30F0-44F7-BAFB-99CE0C7DD04E}">
      <dgm:prSet/>
      <dgm:spPr/>
      <dgm:t>
        <a:bodyPr/>
        <a:lstStyle/>
        <a:p>
          <a:endParaRPr lang="en-ZA"/>
        </a:p>
      </dgm:t>
    </dgm:pt>
    <dgm:pt modelId="{90C72FC4-92E6-423B-BDE4-637AF5DC0E9D}" type="pres">
      <dgm:prSet presAssocID="{A70A9E3D-37CF-49BA-A9E3-0DF4535C2FCA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C3DF3AE7-4AB0-4E1D-9A4F-FD995EADD5D7}" type="pres">
      <dgm:prSet presAssocID="{2CA7559C-DD3D-4912-AC16-23FA04905D04}" presName="posSpace" presStyleCnt="0"/>
      <dgm:spPr/>
    </dgm:pt>
    <dgm:pt modelId="{3613DFA3-B73E-411D-B29E-6A452EDB2C11}" type="pres">
      <dgm:prSet presAssocID="{2CA7559C-DD3D-4912-AC16-23FA04905D04}" presName="vertFlow" presStyleCnt="0"/>
      <dgm:spPr/>
    </dgm:pt>
    <dgm:pt modelId="{7E143C6F-0654-4E67-9A43-4AB0CAEF2837}" type="pres">
      <dgm:prSet presAssocID="{2CA7559C-DD3D-4912-AC16-23FA04905D04}" presName="topSpace" presStyleCnt="0"/>
      <dgm:spPr/>
    </dgm:pt>
    <dgm:pt modelId="{AC04EE73-7426-415E-918F-0A7E83FBDB2D}" type="pres">
      <dgm:prSet presAssocID="{2CA7559C-DD3D-4912-AC16-23FA04905D04}" presName="firstComp" presStyleCnt="0"/>
      <dgm:spPr/>
    </dgm:pt>
    <dgm:pt modelId="{8D523612-1788-49B4-9180-197C3E5861BB}" type="pres">
      <dgm:prSet presAssocID="{2CA7559C-DD3D-4912-AC16-23FA04905D04}" presName="firstChild" presStyleLbl="bgAccFollowNode1" presStyleIdx="0" presStyleCnt="1"/>
      <dgm:spPr/>
      <dgm:t>
        <a:bodyPr/>
        <a:lstStyle/>
        <a:p>
          <a:endParaRPr lang="en-ZA"/>
        </a:p>
      </dgm:t>
    </dgm:pt>
    <dgm:pt modelId="{ADE26CDB-1BC5-48BF-A23A-1E8FD52618AB}" type="pres">
      <dgm:prSet presAssocID="{2CA7559C-DD3D-4912-AC16-23FA04905D04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1D60020-3C70-4FA9-B00F-008DA1A2A8EE}" type="pres">
      <dgm:prSet presAssocID="{2CA7559C-DD3D-4912-AC16-23FA04905D04}" presName="negSpace" presStyleCnt="0"/>
      <dgm:spPr/>
    </dgm:pt>
    <dgm:pt modelId="{8F2509AE-5C01-422F-8A24-E38C4E46745C}" type="pres">
      <dgm:prSet presAssocID="{2CA7559C-DD3D-4912-AC16-23FA04905D04}" presName="circle" presStyleLbl="node1" presStyleIdx="0" presStyleCnt="1"/>
      <dgm:spPr/>
      <dgm:t>
        <a:bodyPr/>
        <a:lstStyle/>
        <a:p>
          <a:endParaRPr lang="en-ZA"/>
        </a:p>
      </dgm:t>
    </dgm:pt>
  </dgm:ptLst>
  <dgm:cxnLst>
    <dgm:cxn modelId="{342DC8AB-79A7-45C1-97E8-F45F04A57256}" type="presOf" srcId="{2CA7559C-DD3D-4912-AC16-23FA04905D04}" destId="{8F2509AE-5C01-422F-8A24-E38C4E46745C}" srcOrd="0" destOrd="0" presId="urn:microsoft.com/office/officeart/2005/8/layout/hList9"/>
    <dgm:cxn modelId="{93D13DD1-1B14-4BFF-820C-3916ADDA6D3E}" srcId="{A70A9E3D-37CF-49BA-A9E3-0DF4535C2FCA}" destId="{2CA7559C-DD3D-4912-AC16-23FA04905D04}" srcOrd="0" destOrd="0" parTransId="{AAF4608F-7B0E-4A3C-912E-BA83D1AD74E5}" sibTransId="{09A86E70-66CA-4C55-A622-92AA48C041DE}"/>
    <dgm:cxn modelId="{4EE58883-30F0-44F7-BAFB-99CE0C7DD04E}" srcId="{2CA7559C-DD3D-4912-AC16-23FA04905D04}" destId="{0EF0623D-457D-44C1-BC5A-799947B65D25}" srcOrd="0" destOrd="0" parTransId="{818B789F-096B-4F80-A469-4C1B9B1F09E4}" sibTransId="{CC1738A1-E368-4CB5-9AF8-00AF0F40DFC2}"/>
    <dgm:cxn modelId="{8258159F-03B1-4799-9C22-965088CE99DA}" type="presOf" srcId="{0EF0623D-457D-44C1-BC5A-799947B65D25}" destId="{ADE26CDB-1BC5-48BF-A23A-1E8FD52618AB}" srcOrd="1" destOrd="0" presId="urn:microsoft.com/office/officeart/2005/8/layout/hList9"/>
    <dgm:cxn modelId="{ACA0C1B5-30E3-431B-A116-AE77F04300A5}" type="presOf" srcId="{A70A9E3D-37CF-49BA-A9E3-0DF4535C2FCA}" destId="{90C72FC4-92E6-423B-BDE4-637AF5DC0E9D}" srcOrd="0" destOrd="0" presId="urn:microsoft.com/office/officeart/2005/8/layout/hList9"/>
    <dgm:cxn modelId="{F5FDF1EC-15FC-4D2B-80AF-6B5C23DC4314}" type="presOf" srcId="{0EF0623D-457D-44C1-BC5A-799947B65D25}" destId="{8D523612-1788-49B4-9180-197C3E5861BB}" srcOrd="0" destOrd="0" presId="urn:microsoft.com/office/officeart/2005/8/layout/hList9"/>
    <dgm:cxn modelId="{8EE0EB69-44D8-4783-9B73-DF22D0DC3D2D}" type="presParOf" srcId="{90C72FC4-92E6-423B-BDE4-637AF5DC0E9D}" destId="{C3DF3AE7-4AB0-4E1D-9A4F-FD995EADD5D7}" srcOrd="0" destOrd="0" presId="urn:microsoft.com/office/officeart/2005/8/layout/hList9"/>
    <dgm:cxn modelId="{6E674EFC-A041-460B-8F38-83040E0FDBB2}" type="presParOf" srcId="{90C72FC4-92E6-423B-BDE4-637AF5DC0E9D}" destId="{3613DFA3-B73E-411D-B29E-6A452EDB2C11}" srcOrd="1" destOrd="0" presId="urn:microsoft.com/office/officeart/2005/8/layout/hList9"/>
    <dgm:cxn modelId="{ADDADEC6-0F8B-4A98-9B3A-0FDBE136D6B4}" type="presParOf" srcId="{3613DFA3-B73E-411D-B29E-6A452EDB2C11}" destId="{7E143C6F-0654-4E67-9A43-4AB0CAEF2837}" srcOrd="0" destOrd="0" presId="urn:microsoft.com/office/officeart/2005/8/layout/hList9"/>
    <dgm:cxn modelId="{584E8120-ACEA-4F25-86E2-9BC682293C84}" type="presParOf" srcId="{3613DFA3-B73E-411D-B29E-6A452EDB2C11}" destId="{AC04EE73-7426-415E-918F-0A7E83FBDB2D}" srcOrd="1" destOrd="0" presId="urn:microsoft.com/office/officeart/2005/8/layout/hList9"/>
    <dgm:cxn modelId="{FFA66092-3B6F-45F6-A1FF-8F0123672374}" type="presParOf" srcId="{AC04EE73-7426-415E-918F-0A7E83FBDB2D}" destId="{8D523612-1788-49B4-9180-197C3E5861BB}" srcOrd="0" destOrd="0" presId="urn:microsoft.com/office/officeart/2005/8/layout/hList9"/>
    <dgm:cxn modelId="{597E89BB-8F22-45EC-A159-77C17C394DF0}" type="presParOf" srcId="{AC04EE73-7426-415E-918F-0A7E83FBDB2D}" destId="{ADE26CDB-1BC5-48BF-A23A-1E8FD52618AB}" srcOrd="1" destOrd="0" presId="urn:microsoft.com/office/officeart/2005/8/layout/hList9"/>
    <dgm:cxn modelId="{43BD979F-1668-4708-BF76-D81EE619BE0A}" type="presParOf" srcId="{90C72FC4-92E6-423B-BDE4-637AF5DC0E9D}" destId="{D1D60020-3C70-4FA9-B00F-008DA1A2A8EE}" srcOrd="2" destOrd="0" presId="urn:microsoft.com/office/officeart/2005/8/layout/hList9"/>
    <dgm:cxn modelId="{5EF5E7F9-33C7-4873-94A1-CADE9A691BB2}" type="presParOf" srcId="{90C72FC4-92E6-423B-BDE4-637AF5DC0E9D}" destId="{8F2509AE-5C01-422F-8A24-E38C4E46745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60404-26B5-43EE-8B18-B6FD5E14737F}">
      <dsp:nvSpPr>
        <dsp:cNvPr id="0" name=""/>
        <dsp:cNvSpPr/>
      </dsp:nvSpPr>
      <dsp:spPr>
        <a:xfrm>
          <a:off x="0" y="4608146"/>
          <a:ext cx="7636268" cy="5042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Develop </a:t>
          </a:r>
          <a:r>
            <a:rPr lang="en-US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behavioural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 communication and leadership </a:t>
          </a:r>
          <a:r>
            <a:rPr lang="en-US" sz="17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behaviour</a:t>
          </a:r>
          <a:r>
            <a:rPr lang="en-US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 plans    </a:t>
          </a:r>
          <a:endParaRPr lang="en-ZA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608146"/>
        <a:ext cx="7636268" cy="504266"/>
      </dsp:txXfrm>
    </dsp:sp>
    <dsp:sp modelId="{C980625C-6A7B-4C48-A7D2-AB403B9720D5}">
      <dsp:nvSpPr>
        <dsp:cNvPr id="0" name=""/>
        <dsp:cNvSpPr/>
      </dsp:nvSpPr>
      <dsp:spPr>
        <a:xfrm rot="10800000">
          <a:off x="0" y="3840147"/>
          <a:ext cx="7636268" cy="775562"/>
        </a:xfrm>
        <a:prstGeom prst="upArrowCallou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Review mental model against expert model and behaviour science    </a:t>
          </a:r>
          <a:endParaRPr lang="en-ZA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840147"/>
        <a:ext cx="7636268" cy="503937"/>
      </dsp:txXfrm>
    </dsp:sp>
    <dsp:sp modelId="{BA4C7C34-E42F-4B56-A68C-7FA905314835}">
      <dsp:nvSpPr>
        <dsp:cNvPr id="0" name=""/>
        <dsp:cNvSpPr/>
      </dsp:nvSpPr>
      <dsp:spPr>
        <a:xfrm rot="10800000">
          <a:off x="0" y="3072149"/>
          <a:ext cx="7636268" cy="775562"/>
        </a:xfrm>
        <a:prstGeom prst="upArrowCallou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Analyse responses and establish mental model    </a:t>
          </a:r>
          <a:endParaRPr lang="en-ZA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3072149"/>
        <a:ext cx="7636268" cy="503937"/>
      </dsp:txXfrm>
    </dsp:sp>
    <dsp:sp modelId="{6A94FA5F-B105-4408-8BDE-B8829C60E10B}">
      <dsp:nvSpPr>
        <dsp:cNvPr id="0" name=""/>
        <dsp:cNvSpPr/>
      </dsp:nvSpPr>
      <dsp:spPr>
        <a:xfrm rot="10800000">
          <a:off x="0" y="2304150"/>
          <a:ext cx="7636268" cy="775562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Train interviewers and conduct enquiries</a:t>
          </a:r>
          <a:endParaRPr lang="en-ZA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2304150"/>
        <a:ext cx="7636268" cy="503937"/>
      </dsp:txXfrm>
    </dsp:sp>
    <dsp:sp modelId="{DAE30EDC-4A67-4B9A-B6F1-7B99EE17534F}">
      <dsp:nvSpPr>
        <dsp:cNvPr id="0" name=""/>
        <dsp:cNvSpPr/>
      </dsp:nvSpPr>
      <dsp:spPr>
        <a:xfrm rot="10800000">
          <a:off x="0" y="1536151"/>
          <a:ext cx="7636268" cy="775562"/>
        </a:xfrm>
        <a:prstGeom prst="upArrowCallou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Select persons to be interviewed  </a:t>
          </a:r>
          <a:endParaRPr lang="en-ZA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536151"/>
        <a:ext cx="7636268" cy="503937"/>
      </dsp:txXfrm>
    </dsp:sp>
    <dsp:sp modelId="{1A0ADA19-0D3A-4A16-BF46-1216251C07F8}">
      <dsp:nvSpPr>
        <dsp:cNvPr id="0" name=""/>
        <dsp:cNvSpPr/>
      </dsp:nvSpPr>
      <dsp:spPr>
        <a:xfrm rot="10800000">
          <a:off x="0" y="768153"/>
          <a:ext cx="7636268" cy="775562"/>
        </a:xfrm>
        <a:prstGeom prst="upArrowCallou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Develop direct enquiry protocol (procedures / questions)</a:t>
          </a:r>
          <a:endParaRPr lang="en-ZA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768153"/>
        <a:ext cx="7636268" cy="503937"/>
      </dsp:txXfrm>
    </dsp:sp>
    <dsp:sp modelId="{1B0A5F2D-C709-458B-9296-E9040F93FB14}">
      <dsp:nvSpPr>
        <dsp:cNvPr id="0" name=""/>
        <dsp:cNvSpPr/>
      </dsp:nvSpPr>
      <dsp:spPr>
        <a:xfrm rot="10800000">
          <a:off x="0" y="154"/>
          <a:ext cx="7636268" cy="775562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  <a:cs typeface="Times New Roman"/>
            </a:rPr>
            <a:t>Identify key adopters and other stakeholders </a:t>
          </a:r>
          <a:endParaRPr lang="en-ZA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0" y="154"/>
        <a:ext cx="7636268" cy="5039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23612-1788-49B4-9180-197C3E5861BB}">
      <dsp:nvSpPr>
        <dsp:cNvPr id="0" name=""/>
        <dsp:cNvSpPr/>
      </dsp:nvSpPr>
      <dsp:spPr>
        <a:xfrm>
          <a:off x="707516" y="230915"/>
          <a:ext cx="864362" cy="576530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 smtClean="0"/>
            <a:t>Antecedents </a:t>
          </a:r>
          <a:endParaRPr lang="en-ZA" sz="900" b="1" kern="1200" dirty="0"/>
        </a:p>
      </dsp:txBody>
      <dsp:txXfrm>
        <a:off x="845814" y="230915"/>
        <a:ext cx="726064" cy="576530"/>
      </dsp:txXfrm>
    </dsp:sp>
    <dsp:sp modelId="{8F2509AE-5C01-422F-8A24-E38C4E46745C}">
      <dsp:nvSpPr>
        <dsp:cNvPr id="0" name=""/>
        <dsp:cNvSpPr/>
      </dsp:nvSpPr>
      <dsp:spPr>
        <a:xfrm>
          <a:off x="246523" y="418"/>
          <a:ext cx="576241" cy="57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b="1" kern="1200" dirty="0" smtClean="0"/>
            <a:t>A</a:t>
          </a:r>
          <a:endParaRPr lang="en-ZA" sz="3600" b="1" kern="1200" dirty="0"/>
        </a:p>
      </dsp:txBody>
      <dsp:txXfrm>
        <a:off x="330912" y="84807"/>
        <a:ext cx="407463" cy="4074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23612-1788-49B4-9180-197C3E5861BB}">
      <dsp:nvSpPr>
        <dsp:cNvPr id="0" name=""/>
        <dsp:cNvSpPr/>
      </dsp:nvSpPr>
      <dsp:spPr>
        <a:xfrm>
          <a:off x="707516" y="230915"/>
          <a:ext cx="864362" cy="576530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 smtClean="0"/>
            <a:t>Behaviour </a:t>
          </a:r>
          <a:endParaRPr lang="en-ZA" sz="900" b="1" kern="1200" dirty="0"/>
        </a:p>
      </dsp:txBody>
      <dsp:txXfrm>
        <a:off x="845814" y="230915"/>
        <a:ext cx="726064" cy="576530"/>
      </dsp:txXfrm>
    </dsp:sp>
    <dsp:sp modelId="{8F2509AE-5C01-422F-8A24-E38C4E46745C}">
      <dsp:nvSpPr>
        <dsp:cNvPr id="0" name=""/>
        <dsp:cNvSpPr/>
      </dsp:nvSpPr>
      <dsp:spPr>
        <a:xfrm>
          <a:off x="246523" y="418"/>
          <a:ext cx="576241" cy="57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b="1" kern="1200" dirty="0" smtClean="0"/>
            <a:t>B</a:t>
          </a:r>
          <a:endParaRPr lang="en-ZA" sz="3600" b="1" kern="1200" dirty="0"/>
        </a:p>
      </dsp:txBody>
      <dsp:txXfrm>
        <a:off x="330912" y="84807"/>
        <a:ext cx="407463" cy="4074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23612-1788-49B4-9180-197C3E5861BB}">
      <dsp:nvSpPr>
        <dsp:cNvPr id="0" name=""/>
        <dsp:cNvSpPr/>
      </dsp:nvSpPr>
      <dsp:spPr>
        <a:xfrm>
          <a:off x="707516" y="230915"/>
          <a:ext cx="864362" cy="576530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 smtClean="0"/>
            <a:t>Antecedents </a:t>
          </a:r>
          <a:endParaRPr lang="en-ZA" sz="900" b="1" kern="1200" dirty="0"/>
        </a:p>
      </dsp:txBody>
      <dsp:txXfrm>
        <a:off x="845814" y="230915"/>
        <a:ext cx="726064" cy="576530"/>
      </dsp:txXfrm>
    </dsp:sp>
    <dsp:sp modelId="{8F2509AE-5C01-422F-8A24-E38C4E46745C}">
      <dsp:nvSpPr>
        <dsp:cNvPr id="0" name=""/>
        <dsp:cNvSpPr/>
      </dsp:nvSpPr>
      <dsp:spPr>
        <a:xfrm>
          <a:off x="246523" y="418"/>
          <a:ext cx="576241" cy="57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b="1" kern="1200" dirty="0" smtClean="0"/>
            <a:t>A</a:t>
          </a:r>
          <a:endParaRPr lang="en-ZA" sz="3600" b="1" kern="1200" dirty="0"/>
        </a:p>
      </dsp:txBody>
      <dsp:txXfrm>
        <a:off x="330912" y="84807"/>
        <a:ext cx="407463" cy="4074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23612-1788-49B4-9180-197C3E5861BB}">
      <dsp:nvSpPr>
        <dsp:cNvPr id="0" name=""/>
        <dsp:cNvSpPr/>
      </dsp:nvSpPr>
      <dsp:spPr>
        <a:xfrm>
          <a:off x="707516" y="230915"/>
          <a:ext cx="864362" cy="576530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 smtClean="0"/>
            <a:t>Consequence </a:t>
          </a:r>
          <a:endParaRPr lang="en-ZA" sz="900" b="1" kern="1200" dirty="0"/>
        </a:p>
      </dsp:txBody>
      <dsp:txXfrm>
        <a:off x="845814" y="230915"/>
        <a:ext cx="726064" cy="576530"/>
      </dsp:txXfrm>
    </dsp:sp>
    <dsp:sp modelId="{8F2509AE-5C01-422F-8A24-E38C4E46745C}">
      <dsp:nvSpPr>
        <dsp:cNvPr id="0" name=""/>
        <dsp:cNvSpPr/>
      </dsp:nvSpPr>
      <dsp:spPr>
        <a:xfrm>
          <a:off x="246523" y="418"/>
          <a:ext cx="576241" cy="57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b="1" kern="1200" dirty="0" smtClean="0"/>
            <a:t>C</a:t>
          </a:r>
          <a:endParaRPr lang="en-ZA" sz="3600" b="1" kern="1200" dirty="0"/>
        </a:p>
      </dsp:txBody>
      <dsp:txXfrm>
        <a:off x="330912" y="84807"/>
        <a:ext cx="407463" cy="4074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23612-1788-49B4-9180-197C3E5861BB}">
      <dsp:nvSpPr>
        <dsp:cNvPr id="0" name=""/>
        <dsp:cNvSpPr/>
      </dsp:nvSpPr>
      <dsp:spPr>
        <a:xfrm>
          <a:off x="707516" y="230915"/>
          <a:ext cx="864362" cy="576530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 smtClean="0"/>
            <a:t>Behaviour </a:t>
          </a:r>
          <a:endParaRPr lang="en-ZA" sz="900" b="1" kern="1200" dirty="0"/>
        </a:p>
      </dsp:txBody>
      <dsp:txXfrm>
        <a:off x="845814" y="230915"/>
        <a:ext cx="726064" cy="576530"/>
      </dsp:txXfrm>
    </dsp:sp>
    <dsp:sp modelId="{8F2509AE-5C01-422F-8A24-E38C4E46745C}">
      <dsp:nvSpPr>
        <dsp:cNvPr id="0" name=""/>
        <dsp:cNvSpPr/>
      </dsp:nvSpPr>
      <dsp:spPr>
        <a:xfrm>
          <a:off x="246523" y="418"/>
          <a:ext cx="576241" cy="57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b="1" kern="1200" dirty="0" smtClean="0"/>
            <a:t>B</a:t>
          </a:r>
          <a:endParaRPr lang="en-ZA" sz="3600" b="1" kern="1200" dirty="0"/>
        </a:p>
      </dsp:txBody>
      <dsp:txXfrm>
        <a:off x="330912" y="84807"/>
        <a:ext cx="407463" cy="4074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B749C-37C0-458E-9862-DF67C78975D6}">
      <dsp:nvSpPr>
        <dsp:cNvPr id="0" name=""/>
        <dsp:cNvSpPr/>
      </dsp:nvSpPr>
      <dsp:spPr>
        <a:xfrm>
          <a:off x="2438400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70A8-8CE2-4F5C-AE1B-6D9515177960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Financial Impacts</a:t>
          </a:r>
          <a:endParaRPr lang="en-Z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47" y="94943"/>
        <a:ext cx="2249506" cy="1745871"/>
      </dsp:txXfrm>
    </dsp:sp>
    <dsp:sp modelId="{3091B0E4-C049-4491-897C-DF9740C982D9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27A195-587C-4717-9DD1-4D87738C8558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Strategic Impacts</a:t>
          </a:r>
          <a:endParaRPr lang="en-ZA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447" y="2223185"/>
        <a:ext cx="2249506" cy="1745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0A333-8DD7-4337-863F-445E784F3B79}">
      <dsp:nvSpPr>
        <dsp:cNvPr id="0" name=""/>
        <dsp:cNvSpPr/>
      </dsp:nvSpPr>
      <dsp:spPr>
        <a:xfrm>
          <a:off x="6589" y="1069994"/>
          <a:ext cx="3719577" cy="27487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7EEB9F6-10A6-411C-ACE2-A035D6609C15}">
      <dsp:nvSpPr>
        <dsp:cNvPr id="0" name=""/>
        <dsp:cNvSpPr/>
      </dsp:nvSpPr>
      <dsp:spPr>
        <a:xfrm>
          <a:off x="758418" y="3368377"/>
          <a:ext cx="3205168" cy="6741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ZA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Kopanang</a:t>
          </a:r>
          <a:r>
            <a:rPr lang="en-Z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Gold Mine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Z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AngloGold Ashanti</a:t>
          </a:r>
          <a:endParaRPr lang="en-ZA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8418" y="3368377"/>
        <a:ext cx="3205168" cy="674196"/>
      </dsp:txXfrm>
    </dsp:sp>
    <dsp:sp modelId="{2B5259A9-5159-434C-9C99-8D83F5BF5398}">
      <dsp:nvSpPr>
        <dsp:cNvPr id="0" name=""/>
        <dsp:cNvSpPr/>
      </dsp:nvSpPr>
      <dsp:spPr>
        <a:xfrm>
          <a:off x="4461349" y="1069994"/>
          <a:ext cx="3719577" cy="274875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49EE4E6-C756-4E29-8D6C-B5438AB1A0B7}">
      <dsp:nvSpPr>
        <dsp:cNvPr id="0" name=""/>
        <dsp:cNvSpPr/>
      </dsp:nvSpPr>
      <dsp:spPr>
        <a:xfrm>
          <a:off x="5213178" y="3368377"/>
          <a:ext cx="3205168" cy="6741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Z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New Vaal Colliery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ZA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Anglo Coal</a:t>
          </a:r>
          <a:endParaRPr lang="en-ZA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3178" y="3368377"/>
        <a:ext cx="3205168" cy="6741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24037-1BC0-40C9-87F8-EA6F00C9B2BB}">
      <dsp:nvSpPr>
        <dsp:cNvPr id="0" name=""/>
        <dsp:cNvSpPr/>
      </dsp:nvSpPr>
      <dsp:spPr>
        <a:xfrm>
          <a:off x="2249353" y="1290778"/>
          <a:ext cx="4857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793" y="4572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ysDash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2479340" y="1333916"/>
        <a:ext cx="25819" cy="5163"/>
      </dsp:txXfrm>
    </dsp:sp>
    <dsp:sp modelId="{CCE08A96-E619-42C0-8BA7-3BEDA65C0EDB}">
      <dsp:nvSpPr>
        <dsp:cNvPr id="0" name=""/>
        <dsp:cNvSpPr/>
      </dsp:nvSpPr>
      <dsp:spPr>
        <a:xfrm>
          <a:off x="5964" y="662941"/>
          <a:ext cx="2245189" cy="1347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Identification of areas (ventilation districts) where the monitoring will occur</a:t>
          </a:r>
        </a:p>
      </dsp:txBody>
      <dsp:txXfrm>
        <a:off x="5964" y="662941"/>
        <a:ext cx="2245189" cy="1347113"/>
      </dsp:txXfrm>
    </dsp:sp>
    <dsp:sp modelId="{705C7E0E-7219-4CB7-90DC-35E9274B5654}">
      <dsp:nvSpPr>
        <dsp:cNvPr id="0" name=""/>
        <dsp:cNvSpPr/>
      </dsp:nvSpPr>
      <dsp:spPr>
        <a:xfrm>
          <a:off x="5010936" y="1290778"/>
          <a:ext cx="4857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793" y="4572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ysDash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5240923" y="1333916"/>
        <a:ext cx="25819" cy="5163"/>
      </dsp:txXfrm>
    </dsp:sp>
    <dsp:sp modelId="{C46FC658-967D-436D-B2CF-F0AB12E70D66}">
      <dsp:nvSpPr>
        <dsp:cNvPr id="0" name=""/>
        <dsp:cNvSpPr/>
      </dsp:nvSpPr>
      <dsp:spPr>
        <a:xfrm>
          <a:off x="2767547" y="662941"/>
          <a:ext cx="2245189" cy="13471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List activities and potential dust sources in these areas</a:t>
          </a:r>
        </a:p>
      </dsp:txBody>
      <dsp:txXfrm>
        <a:off x="2767547" y="662941"/>
        <a:ext cx="2245189" cy="1347113"/>
      </dsp:txXfrm>
    </dsp:sp>
    <dsp:sp modelId="{2025BE2C-342A-4DB9-91E7-06E61D535861}">
      <dsp:nvSpPr>
        <dsp:cNvPr id="0" name=""/>
        <dsp:cNvSpPr/>
      </dsp:nvSpPr>
      <dsp:spPr>
        <a:xfrm>
          <a:off x="1128559" y="2008255"/>
          <a:ext cx="5523165" cy="485793"/>
        </a:xfrm>
        <a:custGeom>
          <a:avLst/>
          <a:gdLst/>
          <a:ahLst/>
          <a:cxnLst/>
          <a:rect l="0" t="0" r="0" b="0"/>
          <a:pathLst>
            <a:path>
              <a:moveTo>
                <a:pt x="5523165" y="0"/>
              </a:moveTo>
              <a:lnTo>
                <a:pt x="5523165" y="259996"/>
              </a:lnTo>
              <a:lnTo>
                <a:pt x="0" y="259996"/>
              </a:lnTo>
              <a:lnTo>
                <a:pt x="0" y="485793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ysDash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3751460" y="2248570"/>
        <a:ext cx="277362" cy="5163"/>
      </dsp:txXfrm>
    </dsp:sp>
    <dsp:sp modelId="{86082E0A-3A30-4AC9-960E-B81837B2776A}">
      <dsp:nvSpPr>
        <dsp:cNvPr id="0" name=""/>
        <dsp:cNvSpPr/>
      </dsp:nvSpPr>
      <dsp:spPr>
        <a:xfrm>
          <a:off x="5529130" y="662941"/>
          <a:ext cx="2245189" cy="13471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Risk </a:t>
          </a:r>
          <a:r>
            <a:rPr lang="en-ZA" sz="1600" kern="1200" dirty="0"/>
            <a:t>rank the activities and prioritise</a:t>
          </a:r>
        </a:p>
      </dsp:txBody>
      <dsp:txXfrm>
        <a:off x="5529130" y="662941"/>
        <a:ext cx="2245189" cy="1347113"/>
      </dsp:txXfrm>
    </dsp:sp>
    <dsp:sp modelId="{1A4E9F9E-EDFC-4507-B860-D7E9750129AA}">
      <dsp:nvSpPr>
        <dsp:cNvPr id="0" name=""/>
        <dsp:cNvSpPr/>
      </dsp:nvSpPr>
      <dsp:spPr>
        <a:xfrm>
          <a:off x="2249353" y="3154285"/>
          <a:ext cx="4857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793" y="4572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ysDash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2479340" y="3197423"/>
        <a:ext cx="25819" cy="5163"/>
      </dsp:txXfrm>
    </dsp:sp>
    <dsp:sp modelId="{93C435DE-8236-4A15-8BF7-5AFA01352251}">
      <dsp:nvSpPr>
        <dsp:cNvPr id="0" name=""/>
        <dsp:cNvSpPr/>
      </dsp:nvSpPr>
      <dsp:spPr>
        <a:xfrm>
          <a:off x="5964" y="2526448"/>
          <a:ext cx="2245189" cy="1347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/>
            <a:t>Determine which activities will be monitored for the purpose of continuous real-time  monitoring</a:t>
          </a:r>
        </a:p>
      </dsp:txBody>
      <dsp:txXfrm>
        <a:off x="5964" y="2526448"/>
        <a:ext cx="2245189" cy="1347113"/>
      </dsp:txXfrm>
    </dsp:sp>
    <dsp:sp modelId="{24264489-6822-4356-A67E-5B174D375C50}">
      <dsp:nvSpPr>
        <dsp:cNvPr id="0" name=""/>
        <dsp:cNvSpPr/>
      </dsp:nvSpPr>
      <dsp:spPr>
        <a:xfrm>
          <a:off x="5010936" y="3154285"/>
          <a:ext cx="4857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793" y="45720"/>
              </a:lnTo>
            </a:path>
          </a:pathLst>
        </a:custGeom>
        <a:noFill/>
        <a:ln w="19050" cap="flat" cmpd="sng" algn="ctr">
          <a:solidFill>
            <a:schemeClr val="bg1"/>
          </a:solidFill>
          <a:prstDash val="sysDash"/>
          <a:headEnd type="none" w="med" len="med"/>
          <a:tailEnd type="triangle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500" kern="1200"/>
        </a:p>
      </dsp:txBody>
      <dsp:txXfrm>
        <a:off x="5240923" y="3197423"/>
        <a:ext cx="25819" cy="5163"/>
      </dsp:txXfrm>
    </dsp:sp>
    <dsp:sp modelId="{C8AF71BA-2539-4BEB-9A7A-7E111856C23E}">
      <dsp:nvSpPr>
        <dsp:cNvPr id="0" name=""/>
        <dsp:cNvSpPr/>
      </dsp:nvSpPr>
      <dsp:spPr>
        <a:xfrm>
          <a:off x="2767547" y="2526448"/>
          <a:ext cx="2245189" cy="134711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/>
            <a:t>Real time monitors to be </a:t>
          </a:r>
          <a:r>
            <a:rPr lang="en-ZA" sz="1600" kern="1200" dirty="0" smtClean="0"/>
            <a:t>placed </a:t>
          </a:r>
          <a:r>
            <a:rPr lang="en-ZA" sz="1600" kern="1200" dirty="0"/>
            <a:t>at each identified </a:t>
          </a:r>
          <a:r>
            <a:rPr lang="en-ZA" sz="1600" kern="1200" dirty="0" smtClean="0"/>
            <a:t>source/activity.</a:t>
          </a:r>
          <a:endParaRPr lang="en-ZA" sz="1600" kern="1200" dirty="0"/>
        </a:p>
      </dsp:txBody>
      <dsp:txXfrm>
        <a:off x="2767547" y="2526448"/>
        <a:ext cx="2245189" cy="1347113"/>
      </dsp:txXfrm>
    </dsp:sp>
    <dsp:sp modelId="{8C95D8FC-0D86-41B5-932A-D07A6E44E0ED}">
      <dsp:nvSpPr>
        <dsp:cNvPr id="0" name=""/>
        <dsp:cNvSpPr/>
      </dsp:nvSpPr>
      <dsp:spPr>
        <a:xfrm>
          <a:off x="5529130" y="2526448"/>
          <a:ext cx="2245189" cy="134711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600" kern="1200" dirty="0" smtClean="0"/>
            <a:t>Action levels to be determined  for intervention.</a:t>
          </a:r>
          <a:endParaRPr lang="en-ZA" sz="1600" kern="1200" dirty="0"/>
        </a:p>
      </dsp:txBody>
      <dsp:txXfrm>
        <a:off x="5529130" y="2526448"/>
        <a:ext cx="2245189" cy="13471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67865E-3823-4608-8E3F-EA45FD6461BB}">
      <dsp:nvSpPr>
        <dsp:cNvPr id="0" name=""/>
        <dsp:cNvSpPr/>
      </dsp:nvSpPr>
      <dsp:spPr>
        <a:xfrm rot="5400000">
          <a:off x="-132863" y="133735"/>
          <a:ext cx="885754" cy="62002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/>
            <a:t>1</a:t>
          </a:r>
          <a:endParaRPr lang="en-ZA" sz="1700" b="1" kern="1200" dirty="0"/>
        </a:p>
      </dsp:txBody>
      <dsp:txXfrm rot="-5400000">
        <a:off x="0" y="310886"/>
        <a:ext cx="620028" cy="265726"/>
      </dsp:txXfrm>
    </dsp:sp>
    <dsp:sp modelId="{9F3560FD-3041-4780-AF24-1EF71259B6B2}">
      <dsp:nvSpPr>
        <dsp:cNvPr id="0" name=""/>
        <dsp:cNvSpPr/>
      </dsp:nvSpPr>
      <dsp:spPr>
        <a:xfrm rot="5400000">
          <a:off x="3801689" y="-3180788"/>
          <a:ext cx="575740" cy="6939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People need to understand the reason for the change</a:t>
          </a:r>
          <a:endParaRPr lang="en-ZA" sz="1700" kern="1200" dirty="0"/>
        </a:p>
      </dsp:txBody>
      <dsp:txXfrm rot="-5400000">
        <a:off x="620029" y="28977"/>
        <a:ext cx="6910957" cy="519530"/>
      </dsp:txXfrm>
    </dsp:sp>
    <dsp:sp modelId="{C471ACA6-E185-427C-8587-50F970648E4C}">
      <dsp:nvSpPr>
        <dsp:cNvPr id="0" name=""/>
        <dsp:cNvSpPr/>
      </dsp:nvSpPr>
      <dsp:spPr>
        <a:xfrm rot="5400000">
          <a:off x="-132863" y="921143"/>
          <a:ext cx="885754" cy="62002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/>
            <a:t>2</a:t>
          </a:r>
          <a:endParaRPr lang="en-ZA" sz="1700" b="1" kern="1200" dirty="0"/>
        </a:p>
      </dsp:txBody>
      <dsp:txXfrm rot="-5400000">
        <a:off x="0" y="1098294"/>
        <a:ext cx="620028" cy="265726"/>
      </dsp:txXfrm>
    </dsp:sp>
    <dsp:sp modelId="{E7631C38-38F2-446D-ABC1-F56C67171BEE}">
      <dsp:nvSpPr>
        <dsp:cNvPr id="0" name=""/>
        <dsp:cNvSpPr/>
      </dsp:nvSpPr>
      <dsp:spPr>
        <a:xfrm rot="5400000">
          <a:off x="3801689" y="-2393381"/>
          <a:ext cx="575740" cy="6939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Anxiety and fear are powerful emotions that by themselves create resistance to change</a:t>
          </a:r>
          <a:endParaRPr lang="en-ZA" sz="1700" kern="1200" dirty="0"/>
        </a:p>
      </dsp:txBody>
      <dsp:txXfrm rot="-5400000">
        <a:off x="620029" y="816384"/>
        <a:ext cx="6910957" cy="519530"/>
      </dsp:txXfrm>
    </dsp:sp>
    <dsp:sp modelId="{ED970B5F-2BC2-4491-AEED-A3D44540D32E}">
      <dsp:nvSpPr>
        <dsp:cNvPr id="0" name=""/>
        <dsp:cNvSpPr/>
      </dsp:nvSpPr>
      <dsp:spPr>
        <a:xfrm rot="5400000">
          <a:off x="-132863" y="1708550"/>
          <a:ext cx="885754" cy="62002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/>
            <a:t>3</a:t>
          </a:r>
          <a:endParaRPr lang="en-ZA" sz="1700" b="1" kern="1200" dirty="0"/>
        </a:p>
      </dsp:txBody>
      <dsp:txXfrm rot="-5400000">
        <a:off x="0" y="1885701"/>
        <a:ext cx="620028" cy="265726"/>
      </dsp:txXfrm>
    </dsp:sp>
    <dsp:sp modelId="{FA4DAC77-A799-49DB-AC20-8762CF5B5233}">
      <dsp:nvSpPr>
        <dsp:cNvPr id="0" name=""/>
        <dsp:cNvSpPr/>
      </dsp:nvSpPr>
      <dsp:spPr>
        <a:xfrm rot="5400000">
          <a:off x="3801689" y="-1605974"/>
          <a:ext cx="575740" cy="6939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Individuals in the stakeholder map need to make personal values, skills and attitudinal changes.</a:t>
          </a:r>
          <a:endParaRPr lang="en-ZA" sz="1700" kern="1200" dirty="0"/>
        </a:p>
      </dsp:txBody>
      <dsp:txXfrm rot="-5400000">
        <a:off x="620029" y="1603791"/>
        <a:ext cx="6910957" cy="519530"/>
      </dsp:txXfrm>
    </dsp:sp>
    <dsp:sp modelId="{9CB9FFD8-D64F-4E37-B762-DD7F39CC3ECD}">
      <dsp:nvSpPr>
        <dsp:cNvPr id="0" name=""/>
        <dsp:cNvSpPr/>
      </dsp:nvSpPr>
      <dsp:spPr>
        <a:xfrm rot="5400000">
          <a:off x="-132863" y="2495957"/>
          <a:ext cx="885754" cy="62002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/>
            <a:t>4</a:t>
          </a:r>
          <a:endParaRPr lang="en-ZA" sz="1700" b="1" kern="1200" dirty="0"/>
        </a:p>
      </dsp:txBody>
      <dsp:txXfrm rot="-5400000">
        <a:off x="0" y="2673108"/>
        <a:ext cx="620028" cy="265726"/>
      </dsp:txXfrm>
    </dsp:sp>
    <dsp:sp modelId="{219F3428-62D5-4135-AD68-4675E02B4C17}">
      <dsp:nvSpPr>
        <dsp:cNvPr id="0" name=""/>
        <dsp:cNvSpPr/>
      </dsp:nvSpPr>
      <dsp:spPr>
        <a:xfrm rot="5400000">
          <a:off x="3801689" y="-818566"/>
          <a:ext cx="575740" cy="6939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Adoption can only be realized if the individuals collectively change</a:t>
          </a:r>
          <a:endParaRPr lang="en-ZA" sz="1700" kern="1200" dirty="0"/>
        </a:p>
      </dsp:txBody>
      <dsp:txXfrm rot="-5400000">
        <a:off x="620029" y="2391199"/>
        <a:ext cx="6910957" cy="519530"/>
      </dsp:txXfrm>
    </dsp:sp>
    <dsp:sp modelId="{53CDD293-97ED-451B-8D50-1CA4E8AD0289}">
      <dsp:nvSpPr>
        <dsp:cNvPr id="0" name=""/>
        <dsp:cNvSpPr/>
      </dsp:nvSpPr>
      <dsp:spPr>
        <a:xfrm rot="5400000">
          <a:off x="-132863" y="3283364"/>
          <a:ext cx="885754" cy="62002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/>
            <a:t>5</a:t>
          </a:r>
          <a:endParaRPr lang="en-ZA" sz="1700" b="1" kern="1200" dirty="0"/>
        </a:p>
      </dsp:txBody>
      <dsp:txXfrm rot="-5400000">
        <a:off x="0" y="3460515"/>
        <a:ext cx="620028" cy="265726"/>
      </dsp:txXfrm>
    </dsp:sp>
    <dsp:sp modelId="{7F5D0BFF-5F61-45A7-B2FD-A02709D4AAB2}">
      <dsp:nvSpPr>
        <dsp:cNvPr id="0" name=""/>
        <dsp:cNvSpPr/>
      </dsp:nvSpPr>
      <dsp:spPr>
        <a:xfrm rot="5400000">
          <a:off x="3801689" y="-31159"/>
          <a:ext cx="575740" cy="6939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A platform for managing the change enables the change towards realization of the benefit of the practice.</a:t>
          </a:r>
          <a:endParaRPr lang="en-ZA" sz="1700" kern="1200" dirty="0"/>
        </a:p>
      </dsp:txBody>
      <dsp:txXfrm rot="-5400000">
        <a:off x="620029" y="3178606"/>
        <a:ext cx="6910957" cy="519530"/>
      </dsp:txXfrm>
    </dsp:sp>
    <dsp:sp modelId="{02ABD443-3B5C-4CC0-B270-316603F9AEFA}">
      <dsp:nvSpPr>
        <dsp:cNvPr id="0" name=""/>
        <dsp:cNvSpPr/>
      </dsp:nvSpPr>
      <dsp:spPr>
        <a:xfrm rot="5400000">
          <a:off x="-132863" y="4070771"/>
          <a:ext cx="885754" cy="62002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1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700" b="1" kern="1200" dirty="0" smtClean="0"/>
            <a:t>6</a:t>
          </a:r>
          <a:endParaRPr lang="en-ZA" sz="1700" b="1" kern="1200" dirty="0"/>
        </a:p>
      </dsp:txBody>
      <dsp:txXfrm rot="-5400000">
        <a:off x="0" y="4247922"/>
        <a:ext cx="620028" cy="265726"/>
      </dsp:txXfrm>
    </dsp:sp>
    <dsp:sp modelId="{57B12974-1B30-4CA6-B680-9C5D43DB6186}">
      <dsp:nvSpPr>
        <dsp:cNvPr id="0" name=""/>
        <dsp:cNvSpPr/>
      </dsp:nvSpPr>
      <dsp:spPr>
        <a:xfrm rot="5400000">
          <a:off x="3801689" y="756247"/>
          <a:ext cx="575740" cy="6939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700" kern="1200" dirty="0" smtClean="0"/>
            <a:t>In the absence of a good technical project plan, the engagement process will cause resistance </a:t>
          </a:r>
          <a:endParaRPr lang="en-ZA" sz="1700" kern="1200" dirty="0"/>
        </a:p>
      </dsp:txBody>
      <dsp:txXfrm rot="-5400000">
        <a:off x="620029" y="3966013"/>
        <a:ext cx="6910957" cy="5195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774039" y="-1732855"/>
          <a:ext cx="1002486" cy="472261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effectLst/>
            </a:rPr>
            <a:t> Continuous monitoring of airborne pollutants</a:t>
          </a:r>
          <a:endParaRPr lang="en-US" sz="1400" kern="1200" dirty="0"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Enables real-time assessment of engineering controls 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Makes (immediate) intervention(s) possible</a:t>
          </a:r>
          <a:endParaRPr lang="en-ZA" sz="1400" kern="1200" dirty="0"/>
        </a:p>
      </dsp:txBody>
      <dsp:txXfrm rot="-5400000">
        <a:off x="1913974" y="127210"/>
        <a:ext cx="4722617" cy="1002486"/>
      </dsp:txXfrm>
    </dsp:sp>
    <dsp:sp modelId="{7E429971-BC57-430F-BB25-C0574E5E39E3}">
      <dsp:nvSpPr>
        <dsp:cNvPr id="0" name=""/>
        <dsp:cNvSpPr/>
      </dsp:nvSpPr>
      <dsp:spPr>
        <a:xfrm>
          <a:off x="455" y="0"/>
          <a:ext cx="1913518" cy="1253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Leading Practice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627" y="61172"/>
        <a:ext cx="1791174" cy="1130763"/>
      </dsp:txXfrm>
    </dsp:sp>
    <dsp:sp modelId="{B37A5355-225B-4C6F-AED7-6C620F99EECC}">
      <dsp:nvSpPr>
        <dsp:cNvPr id="0" name=""/>
        <dsp:cNvSpPr/>
      </dsp:nvSpPr>
      <dsp:spPr>
        <a:xfrm rot="5400000">
          <a:off x="3773057" y="-417092"/>
          <a:ext cx="1002486" cy="4722617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Generic BC plans for initial strategic decision, operational adoption</a:t>
          </a:r>
          <a:endParaRPr lang="en-US" sz="1400" kern="1200" dirty="0"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Direct inquiry – analyse data </a:t>
          </a:r>
          <a:endParaRPr lang="en-ZA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dirty="0" smtClean="0"/>
            <a:t>Create the Mental Model, review BC plans </a:t>
          </a:r>
          <a:endParaRPr lang="en-ZA" sz="1400" kern="1200" dirty="0"/>
        </a:p>
      </dsp:txBody>
      <dsp:txXfrm rot="-5400000">
        <a:off x="1912992" y="1442973"/>
        <a:ext cx="4722617" cy="1002486"/>
      </dsp:txXfrm>
    </dsp:sp>
    <dsp:sp modelId="{C04276DC-EE64-470A-B8BC-09067B8045FA}">
      <dsp:nvSpPr>
        <dsp:cNvPr id="0" name=""/>
        <dsp:cNvSpPr/>
      </dsp:nvSpPr>
      <dsp:spPr>
        <a:xfrm>
          <a:off x="0" y="1314616"/>
          <a:ext cx="1912536" cy="1253107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Behavioural</a:t>
          </a: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Communication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72" y="1375788"/>
        <a:ext cx="1790192" cy="1130763"/>
      </dsp:txXfrm>
    </dsp:sp>
    <dsp:sp modelId="{C7C3E6FD-D83F-4BDA-907E-B5EE041DA931}">
      <dsp:nvSpPr>
        <dsp:cNvPr id="0" name=""/>
        <dsp:cNvSpPr/>
      </dsp:nvSpPr>
      <dsp:spPr>
        <a:xfrm rot="5400000">
          <a:off x="3772167" y="898670"/>
          <a:ext cx="1002486" cy="4722617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Key generic leadership </a:t>
          </a:r>
          <a:r>
            <a:rPr lang="en-US" sz="1400" kern="1200" dirty="0" err="1" smtClean="0"/>
            <a:t>behavioural</a:t>
          </a:r>
          <a:r>
            <a:rPr lang="en-US" sz="1400" kern="1200" dirty="0" smtClean="0"/>
            <a:t> framework (A,B,C)</a:t>
          </a:r>
          <a:endParaRPr lang="en-US" sz="1400" kern="1200" dirty="0">
            <a:effectLst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ZA" sz="1400" kern="1200" smtClean="0"/>
            <a:t>Direct inquiry – analyse data </a:t>
          </a:r>
          <a:endParaRPr lang="en-Z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Create the Mental Model, review LC plans </a:t>
          </a:r>
          <a:endParaRPr lang="en-ZA" sz="1400" kern="1200" dirty="0" smtClean="0"/>
        </a:p>
      </dsp:txBody>
      <dsp:txXfrm rot="-5400000">
        <a:off x="1912102" y="2758735"/>
        <a:ext cx="4722617" cy="1002486"/>
      </dsp:txXfrm>
    </dsp:sp>
    <dsp:sp modelId="{F5034101-5B7D-4FE7-B47A-5A48CF39606B}">
      <dsp:nvSpPr>
        <dsp:cNvPr id="0" name=""/>
        <dsp:cNvSpPr/>
      </dsp:nvSpPr>
      <dsp:spPr>
        <a:xfrm>
          <a:off x="455" y="2633425"/>
          <a:ext cx="1911646" cy="125310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Leadership </a:t>
          </a:r>
          <a:r>
            <a:rPr lang="en-US" sz="2000" b="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Behaviour</a:t>
          </a:r>
          <a:endParaRPr lang="en-US" sz="20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627" y="2694597"/>
        <a:ext cx="1789302" cy="11307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ADCB0-2864-436E-B060-BA0E4C5CA035}">
      <dsp:nvSpPr>
        <dsp:cNvPr id="0" name=""/>
        <dsp:cNvSpPr/>
      </dsp:nvSpPr>
      <dsp:spPr>
        <a:xfrm>
          <a:off x="1981" y="0"/>
          <a:ext cx="2076523" cy="51845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i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Understand the mental models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Perceptions, experience, beliefs, values , biases.  </a:t>
          </a:r>
          <a:endParaRPr lang="en-ZA" sz="1800" kern="1200" dirty="0"/>
        </a:p>
      </dsp:txBody>
      <dsp:txXfrm>
        <a:off x="1981" y="2073830"/>
        <a:ext cx="2076523" cy="2073830"/>
      </dsp:txXfrm>
    </dsp:sp>
    <dsp:sp modelId="{04E7E0BC-345A-4FCB-8F19-F3ED5E799E92}">
      <dsp:nvSpPr>
        <dsp:cNvPr id="0" name=""/>
        <dsp:cNvSpPr/>
      </dsp:nvSpPr>
      <dsp:spPr>
        <a:xfrm>
          <a:off x="177011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BE4AD8-52B2-493B-99AD-3FB49071F238}">
      <dsp:nvSpPr>
        <dsp:cNvPr id="0" name=""/>
        <dsp:cNvSpPr/>
      </dsp:nvSpPr>
      <dsp:spPr>
        <a:xfrm>
          <a:off x="2140800" y="0"/>
          <a:ext cx="2076523" cy="51845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i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Interview adopters, deciders, stakeholders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baseline="0" dirty="0" smtClean="0"/>
            <a:t>Analyse data to find supports, barriers.  </a:t>
          </a:r>
          <a:endParaRPr lang="en-ZA" sz="1800" kern="1200" baseline="0" dirty="0"/>
        </a:p>
      </dsp:txBody>
      <dsp:txXfrm>
        <a:off x="2140800" y="2073830"/>
        <a:ext cx="2076523" cy="2073830"/>
      </dsp:txXfrm>
    </dsp:sp>
    <dsp:sp modelId="{43E59D15-E87D-4684-977E-38C9218DE6B8}">
      <dsp:nvSpPr>
        <dsp:cNvPr id="0" name=""/>
        <dsp:cNvSpPr/>
      </dsp:nvSpPr>
      <dsp:spPr>
        <a:xfrm>
          <a:off x="2315830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F25EBD-ED0D-4331-B11F-9FDF0BED9F00}">
      <dsp:nvSpPr>
        <dsp:cNvPr id="0" name=""/>
        <dsp:cNvSpPr/>
      </dsp:nvSpPr>
      <dsp:spPr>
        <a:xfrm>
          <a:off x="4279619" y="0"/>
          <a:ext cx="2076523" cy="51845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i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Generic BC &amp; LB plans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b="1" i="1" kern="1200" baseline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Address perceptions, issues</a:t>
          </a:r>
          <a:endParaRPr lang="en-ZA" sz="1800" kern="1200" dirty="0"/>
        </a:p>
      </dsp:txBody>
      <dsp:txXfrm>
        <a:off x="4279619" y="2073830"/>
        <a:ext cx="2076523" cy="2073830"/>
      </dsp:txXfrm>
    </dsp:sp>
    <dsp:sp modelId="{FBC81C8E-3CF7-4FE8-BDAF-ED2512B35D9D}">
      <dsp:nvSpPr>
        <dsp:cNvPr id="0" name=""/>
        <dsp:cNvSpPr/>
      </dsp:nvSpPr>
      <dsp:spPr>
        <a:xfrm>
          <a:off x="4454649" y="311074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794C73-6155-428A-A8B1-3E4AFA1BE9C1}">
      <dsp:nvSpPr>
        <dsp:cNvPr id="0" name=""/>
        <dsp:cNvSpPr/>
      </dsp:nvSpPr>
      <dsp:spPr>
        <a:xfrm>
          <a:off x="6418439" y="0"/>
          <a:ext cx="2076523" cy="51845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i="1" kern="12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Eager adoption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Sustainable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1800" kern="1200" dirty="0" smtClean="0"/>
            <a:t>Zero harm</a:t>
          </a:r>
          <a:endParaRPr lang="en-ZA" sz="1800" kern="1200" dirty="0"/>
        </a:p>
      </dsp:txBody>
      <dsp:txXfrm>
        <a:off x="6418439" y="2073830"/>
        <a:ext cx="2076523" cy="2073830"/>
      </dsp:txXfrm>
    </dsp:sp>
    <dsp:sp modelId="{DFD9CCDD-1A23-4911-BBB1-42BC287B56C1}">
      <dsp:nvSpPr>
        <dsp:cNvPr id="0" name=""/>
        <dsp:cNvSpPr/>
      </dsp:nvSpPr>
      <dsp:spPr>
        <a:xfrm>
          <a:off x="6626220" y="288026"/>
          <a:ext cx="1726463" cy="172646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47D520-0846-4464-8116-728CA56AD21C}">
      <dsp:nvSpPr>
        <dsp:cNvPr id="0" name=""/>
        <dsp:cNvSpPr/>
      </dsp:nvSpPr>
      <dsp:spPr>
        <a:xfrm>
          <a:off x="339877" y="3970231"/>
          <a:ext cx="7817188" cy="107216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23612-1788-49B4-9180-197C3E5861BB}">
      <dsp:nvSpPr>
        <dsp:cNvPr id="0" name=""/>
        <dsp:cNvSpPr/>
      </dsp:nvSpPr>
      <dsp:spPr>
        <a:xfrm>
          <a:off x="689806" y="230915"/>
          <a:ext cx="864362" cy="576530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 smtClean="0"/>
            <a:t>Antecedents </a:t>
          </a:r>
          <a:endParaRPr lang="en-ZA" sz="900" b="1" kern="1200" dirty="0"/>
        </a:p>
      </dsp:txBody>
      <dsp:txXfrm>
        <a:off x="828104" y="230915"/>
        <a:ext cx="726064" cy="576530"/>
      </dsp:txXfrm>
    </dsp:sp>
    <dsp:sp modelId="{8F2509AE-5C01-422F-8A24-E38C4E46745C}">
      <dsp:nvSpPr>
        <dsp:cNvPr id="0" name=""/>
        <dsp:cNvSpPr/>
      </dsp:nvSpPr>
      <dsp:spPr>
        <a:xfrm>
          <a:off x="246523" y="418"/>
          <a:ext cx="576241" cy="57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b="1" kern="1200" dirty="0" smtClean="0"/>
            <a:t>A</a:t>
          </a:r>
          <a:endParaRPr lang="en-ZA" sz="3600" b="1" kern="1200" dirty="0"/>
        </a:p>
      </dsp:txBody>
      <dsp:txXfrm>
        <a:off x="330912" y="84807"/>
        <a:ext cx="407463" cy="4074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23612-1788-49B4-9180-197C3E5861BB}">
      <dsp:nvSpPr>
        <dsp:cNvPr id="0" name=""/>
        <dsp:cNvSpPr/>
      </dsp:nvSpPr>
      <dsp:spPr>
        <a:xfrm>
          <a:off x="707516" y="230915"/>
          <a:ext cx="864362" cy="576530"/>
        </a:xfrm>
        <a:prstGeom prst="rect">
          <a:avLst/>
        </a:pr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4008" rIns="64008" bIns="64008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900" b="1" kern="1200" dirty="0" smtClean="0"/>
            <a:t>Behaviour </a:t>
          </a:r>
          <a:endParaRPr lang="en-ZA" sz="900" b="1" kern="1200" dirty="0"/>
        </a:p>
      </dsp:txBody>
      <dsp:txXfrm>
        <a:off x="845814" y="230915"/>
        <a:ext cx="726064" cy="576530"/>
      </dsp:txXfrm>
    </dsp:sp>
    <dsp:sp modelId="{8F2509AE-5C01-422F-8A24-E38C4E46745C}">
      <dsp:nvSpPr>
        <dsp:cNvPr id="0" name=""/>
        <dsp:cNvSpPr/>
      </dsp:nvSpPr>
      <dsp:spPr>
        <a:xfrm>
          <a:off x="246523" y="418"/>
          <a:ext cx="576241" cy="576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3600" b="1" kern="1200" dirty="0" smtClean="0"/>
            <a:t>B</a:t>
          </a:r>
          <a:endParaRPr lang="en-ZA" sz="3600" b="1" kern="1200" dirty="0"/>
        </a:p>
      </dsp:txBody>
      <dsp:txXfrm>
        <a:off x="330912" y="84807"/>
        <a:ext cx="407463" cy="407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103" y="1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B874-5A48-4DA9-BF10-D1AB8C4E4D07}" type="datetimeFigureOut">
              <a:rPr lang="en-US" smtClean="0"/>
              <a:pPr/>
              <a:t>4/19/2015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59" y="4714480"/>
            <a:ext cx="5439358" cy="4467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103" y="9428962"/>
            <a:ext cx="2945050" cy="4959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CFD89-5A25-4EB5-A758-4046ED2C35A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06512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6875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>
                <a:solidFill>
                  <a:prstClr val="black"/>
                </a:solidFill>
              </a:rPr>
              <a:pPr/>
              <a:t>13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70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46875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31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061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3245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4678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8025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57731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70086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8885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CFD89-5A25-4EB5-A758-4046ED2C35AA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802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4D8A-81A5-4408-8746-B4A389C30888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9AAB0-0844-4D9D-A32E-100A279B8276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A64B-8640-41CC-8CD5-437EEC0428F8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B974A-1F27-42C6-B795-FF3416A56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0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FA433-6E79-4421-B870-8E8977B63A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79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8558A-67B1-41D4-8B0F-C9EF8A6484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9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EDAB4-61E0-4B3C-8E37-81B149E345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1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622E0-080F-4D44-BE2A-628465C029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60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1CFF-22D7-447F-8C55-07F080B202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02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CFB7-1A66-49D8-BFF0-ADAC89EA57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6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94048-30F7-4BEB-83AA-0C4A8F2796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5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E0C2B-8D2A-4BA5-871C-98D6FEF0441F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0E78-9A86-4751-8E29-74EF947A4C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2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6369-4C9E-4EEC-83F0-AA3FCE4AA9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363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825E-FACD-4018-BC99-13E65BCA84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ABF15-A15B-406F-8895-CD907DC11A9D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12ED8-2625-42F7-AE8F-377284D0F4BE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7528-C317-4E69-9E71-1D01B1AB3B34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955DE-0B4B-429B-8FBE-4C5D36C71093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994A-3FCF-4854-A7BB-3D5E8B23C4FE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8BFF8-110E-468A-811E-3AA66934A94B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7426-C459-4300-98E6-44F5E2790380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ED1E-FC90-4FDB-A3D0-3B72953AB7B3}" type="datetime1">
              <a:rPr lang="en-US" smtClean="0"/>
              <a:pPr/>
              <a:t>4/19/2015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1,2......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97BA-D202-4811-9704-6BEF42E53C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E7A42-BFC2-4F15-8E0E-CFC308B85A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6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HGumede@chamberofmines.org.za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CLegodi@chamberofmines.org.z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hyperlink" Target="mailto:KBlomerus@chamberofmines.org.za" TargetMode="External"/><Relationship Id="rId4" Type="http://schemas.openxmlformats.org/officeDocument/2006/relationships/hyperlink" Target="mailto:SMalatji@chamberofmines.org.za" TargetMode="External"/><Relationship Id="rId9" Type="http://schemas.openxmlformats.org/officeDocument/2006/relationships/hyperlink" Target="mailto:ABanyini@chamberofmines.org.z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cid:149765C1-BEB4-45AB-81CE-F911FD9F9FB5" TargetMode="External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file:///C:\Users\Gerrie\Documents\Work%20Files\MOSH\Law%20Suits\Sasol%20damages%20suit%20amounts%20to%20R80m.docx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4.png"/><Relationship Id="rId7" Type="http://schemas.openxmlformats.org/officeDocument/2006/relationships/diagramData" Target="../diagrams/data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microsoft.com/office/2007/relationships/diagramDrawing" Target="../diagrams/drawing6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13" Type="http://schemas.openxmlformats.org/officeDocument/2006/relationships/diagramColors" Target="../diagrams/colors9.xml"/><Relationship Id="rId18" Type="http://schemas.openxmlformats.org/officeDocument/2006/relationships/diagramColors" Target="../diagrams/colors10.xml"/><Relationship Id="rId26" Type="http://schemas.openxmlformats.org/officeDocument/2006/relationships/image" Target="../media/image5.png"/><Relationship Id="rId3" Type="http://schemas.openxmlformats.org/officeDocument/2006/relationships/image" Target="../media/image4.png"/><Relationship Id="rId21" Type="http://schemas.openxmlformats.org/officeDocument/2006/relationships/diagramLayout" Target="../diagrams/layout11.xml"/><Relationship Id="rId7" Type="http://schemas.openxmlformats.org/officeDocument/2006/relationships/diagramQuickStyle" Target="../diagrams/quickStyle8.xml"/><Relationship Id="rId12" Type="http://schemas.openxmlformats.org/officeDocument/2006/relationships/diagramQuickStyle" Target="../diagrams/quickStyle9.xml"/><Relationship Id="rId17" Type="http://schemas.openxmlformats.org/officeDocument/2006/relationships/diagramQuickStyle" Target="../diagrams/quickStyle10.xml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6" Type="http://schemas.openxmlformats.org/officeDocument/2006/relationships/diagramLayout" Target="../diagrams/layout10.xml"/><Relationship Id="rId20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24" Type="http://schemas.microsoft.com/office/2007/relationships/diagramDrawing" Target="../diagrams/drawing11.xml"/><Relationship Id="rId5" Type="http://schemas.openxmlformats.org/officeDocument/2006/relationships/diagramData" Target="../diagrams/data8.xml"/><Relationship Id="rId15" Type="http://schemas.openxmlformats.org/officeDocument/2006/relationships/diagramData" Target="../diagrams/data10.xml"/><Relationship Id="rId23" Type="http://schemas.openxmlformats.org/officeDocument/2006/relationships/diagramColors" Target="../diagrams/colors11.xml"/><Relationship Id="rId10" Type="http://schemas.openxmlformats.org/officeDocument/2006/relationships/diagramData" Target="../diagrams/data9.xml"/><Relationship Id="rId19" Type="http://schemas.microsoft.com/office/2007/relationships/diagramDrawing" Target="../diagrams/drawing10.xml"/><Relationship Id="rId4" Type="http://schemas.openxmlformats.org/officeDocument/2006/relationships/image" Target="../media/image30.png"/><Relationship Id="rId9" Type="http://schemas.microsoft.com/office/2007/relationships/diagramDrawing" Target="../diagrams/drawing8.xml"/><Relationship Id="rId14" Type="http://schemas.microsoft.com/office/2007/relationships/diagramDrawing" Target="../diagrams/drawing9.xml"/><Relationship Id="rId22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3" Type="http://schemas.openxmlformats.org/officeDocument/2006/relationships/image" Target="../media/image4.png"/><Relationship Id="rId21" Type="http://schemas.openxmlformats.org/officeDocument/2006/relationships/diagramColors" Target="../diagrams/colors14.xml"/><Relationship Id="rId7" Type="http://schemas.openxmlformats.org/officeDocument/2006/relationships/diagramData" Target="../diagrams/data12.xml"/><Relationship Id="rId12" Type="http://schemas.openxmlformats.org/officeDocument/2006/relationships/image" Target="../media/image31.png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27.xml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microsoft.com/office/2007/relationships/diagramDrawing" Target="../diagrams/drawing12.xml"/><Relationship Id="rId5" Type="http://schemas.openxmlformats.org/officeDocument/2006/relationships/image" Target="../media/image2.png"/><Relationship Id="rId15" Type="http://schemas.openxmlformats.org/officeDocument/2006/relationships/diagramQuickStyle" Target="../diagrams/quickStyle13.xml"/><Relationship Id="rId10" Type="http://schemas.openxmlformats.org/officeDocument/2006/relationships/diagramColors" Target="../diagrams/colors12.xml"/><Relationship Id="rId19" Type="http://schemas.openxmlformats.org/officeDocument/2006/relationships/diagramLayout" Target="../diagrams/layout14.xml"/><Relationship Id="rId4" Type="http://schemas.openxmlformats.org/officeDocument/2006/relationships/image" Target="../media/image30.png"/><Relationship Id="rId9" Type="http://schemas.openxmlformats.org/officeDocument/2006/relationships/diagramQuickStyle" Target="../diagrams/quickStyle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file:///C:\Users\Gerrie\Documents\Work%20Files\MOSH\QAFS\LP%20Launch\Video\MOSH%20Leading%20practice%20adoption%20voice%20over.mp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5173377" y="6289671"/>
            <a:ext cx="3215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1200" b="1" u="sng" dirty="0" smtClean="0">
                <a:latin typeface="Arial" pitchFamily="34" charset="0"/>
                <a:cs typeface="Arial" pitchFamily="34" charset="0"/>
              </a:rPr>
              <a:t>CHAMBER OF MINES OF SOUTH AFRICA</a:t>
            </a:r>
          </a:p>
          <a:p>
            <a:pPr algn="ctr"/>
            <a:r>
              <a:rPr lang="en-ZA" sz="1200" i="1" dirty="0" smtClean="0">
                <a:solidFill>
                  <a:srgbClr val="FF0000"/>
                </a:solidFill>
              </a:rPr>
              <a:t>Putting South Africa First</a:t>
            </a:r>
            <a:endParaRPr lang="en-ZA" sz="1200" i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1074" y="6225624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http://www.pbmr.co.za/contenthtml/files/Image/aboutus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55" y="6165304"/>
            <a:ext cx="797649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635896" y="260648"/>
            <a:ext cx="5508104" cy="5688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MOSH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PRACTICE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 SYSTEM</a:t>
            </a:r>
          </a:p>
          <a:p>
            <a:endParaRPr lang="en-US" sz="3900" dirty="0" smtClean="0">
              <a:solidFill>
                <a:schemeClr val="bg1"/>
              </a:solidFill>
            </a:endParaRPr>
          </a:p>
          <a:p>
            <a:r>
              <a:rPr lang="en-US" sz="2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Elements of the</a:t>
            </a:r>
          </a:p>
          <a:p>
            <a:r>
              <a:rPr lang="en-US" sz="2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 System</a:t>
            </a:r>
          </a:p>
          <a:p>
            <a:r>
              <a:rPr lang="en-US" sz="2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Its Operation</a:t>
            </a:r>
          </a:p>
          <a:p>
            <a:endParaRPr lang="en-US" sz="4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</a:t>
            </a:r>
            <a:r>
              <a:rPr lang="en-ZA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ZA" sz="25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Stanford </a:t>
            </a:r>
            <a:r>
              <a:rPr lang="en-ZA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Malatji</a:t>
            </a:r>
            <a:endParaRPr lang="en-ZA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Head: Learning Hub</a:t>
            </a:r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ZA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April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2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Documenting the leading practice at it’s Source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Mine 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415989" y="3361122"/>
            <a:ext cx="2150115" cy="2150115"/>
          </a:xfrm>
          <a:custGeom>
            <a:avLst/>
            <a:gdLst>
              <a:gd name="connsiteX0" fmla="*/ 0 w 2150115"/>
              <a:gd name="connsiteY0" fmla="*/ 1075058 h 2150115"/>
              <a:gd name="connsiteX1" fmla="*/ 1075058 w 2150115"/>
              <a:gd name="connsiteY1" fmla="*/ 0 h 2150115"/>
              <a:gd name="connsiteX2" fmla="*/ 2150116 w 2150115"/>
              <a:gd name="connsiteY2" fmla="*/ 1075058 h 2150115"/>
              <a:gd name="connsiteX3" fmla="*/ 1075058 w 2150115"/>
              <a:gd name="connsiteY3" fmla="*/ 2150116 h 2150115"/>
              <a:gd name="connsiteX4" fmla="*/ 0 w 2150115"/>
              <a:gd name="connsiteY4" fmla="*/ 1075058 h 215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0115" h="2150115">
                <a:moveTo>
                  <a:pt x="0" y="1075058"/>
                </a:moveTo>
                <a:cubicBezTo>
                  <a:pt x="0" y="481320"/>
                  <a:pt x="481320" y="0"/>
                  <a:pt x="1075058" y="0"/>
                </a:cubicBezTo>
                <a:cubicBezTo>
                  <a:pt x="1668796" y="0"/>
                  <a:pt x="2150116" y="481320"/>
                  <a:pt x="2150116" y="1075058"/>
                </a:cubicBezTo>
                <a:cubicBezTo>
                  <a:pt x="2150116" y="1668796"/>
                  <a:pt x="1668796" y="2150116"/>
                  <a:pt x="1075058" y="2150116"/>
                </a:cubicBezTo>
                <a:cubicBezTo>
                  <a:pt x="481320" y="2150116"/>
                  <a:pt x="0" y="1668796"/>
                  <a:pt x="0" y="1075058"/>
                </a:cubicBezTo>
                <a:close/>
              </a:path>
            </a:pathLst>
          </a:custGeom>
          <a:ln w="76200">
            <a:solidFill>
              <a:schemeClr val="accent4">
                <a:lumMod val="60000"/>
                <a:lumOff val="4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flat" dir="t"/>
          </a:scene3d>
          <a:sp3d prstMaterial="dkEdge">
            <a:bevelT w="8200" h="38100" prst="cross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27577" tIns="327577" rIns="327577" bIns="327577" numCol="1" spcCol="1270" anchor="ctr" anchorCtr="1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b="1" kern="1200" dirty="0" smtClean="0">
              <a:effectLst/>
              <a:latin typeface="Arial"/>
              <a:ea typeface="Times New Roman"/>
              <a:cs typeface="Times New Roman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>
                <a:effectLst/>
                <a:latin typeface="Arial"/>
                <a:ea typeface="Times New Roman"/>
                <a:cs typeface="Times New Roman"/>
              </a:rPr>
              <a:t>Detailed Source Mine Report</a:t>
            </a:r>
            <a:endParaRPr lang="en-ZA" sz="2000" b="1" kern="1200" dirty="0" smtClean="0">
              <a:effectLst/>
              <a:latin typeface="Arial"/>
              <a:ea typeface="Times New Roman"/>
              <a:cs typeface="Times New Roman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2100" kern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536129" y="3573020"/>
            <a:ext cx="2777873" cy="1634087"/>
            <a:chOff x="536129" y="3717029"/>
            <a:chExt cx="2777873" cy="1634087"/>
          </a:xfrm>
        </p:grpSpPr>
        <p:sp>
          <p:nvSpPr>
            <p:cNvPr id="5" name="Left Arrow 4"/>
            <p:cNvSpPr/>
            <p:nvPr/>
          </p:nvSpPr>
          <p:spPr>
            <a:xfrm rot="10854036">
              <a:off x="1557325" y="4241487"/>
              <a:ext cx="1756677" cy="6127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536129" y="3717029"/>
              <a:ext cx="2042609" cy="1634087"/>
            </a:xfrm>
            <a:custGeom>
              <a:avLst/>
              <a:gdLst>
                <a:gd name="connsiteX0" fmla="*/ 0 w 2042609"/>
                <a:gd name="connsiteY0" fmla="*/ 163409 h 1634087"/>
                <a:gd name="connsiteX1" fmla="*/ 163409 w 2042609"/>
                <a:gd name="connsiteY1" fmla="*/ 0 h 1634087"/>
                <a:gd name="connsiteX2" fmla="*/ 1879200 w 2042609"/>
                <a:gd name="connsiteY2" fmla="*/ 0 h 1634087"/>
                <a:gd name="connsiteX3" fmla="*/ 2042609 w 2042609"/>
                <a:gd name="connsiteY3" fmla="*/ 163409 h 1634087"/>
                <a:gd name="connsiteX4" fmla="*/ 2042609 w 2042609"/>
                <a:gd name="connsiteY4" fmla="*/ 1470678 h 1634087"/>
                <a:gd name="connsiteX5" fmla="*/ 1879200 w 2042609"/>
                <a:gd name="connsiteY5" fmla="*/ 1634087 h 1634087"/>
                <a:gd name="connsiteX6" fmla="*/ 163409 w 2042609"/>
                <a:gd name="connsiteY6" fmla="*/ 1634087 h 1634087"/>
                <a:gd name="connsiteX7" fmla="*/ 0 w 2042609"/>
                <a:gd name="connsiteY7" fmla="*/ 1470678 h 1634087"/>
                <a:gd name="connsiteX8" fmla="*/ 0 w 2042609"/>
                <a:gd name="connsiteY8" fmla="*/ 163409 h 16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609" h="1634087">
                  <a:moveTo>
                    <a:pt x="0" y="163409"/>
                  </a:moveTo>
                  <a:cubicBezTo>
                    <a:pt x="0" y="73161"/>
                    <a:pt x="73161" y="0"/>
                    <a:pt x="163409" y="0"/>
                  </a:cubicBezTo>
                  <a:lnTo>
                    <a:pt x="1879200" y="0"/>
                  </a:lnTo>
                  <a:cubicBezTo>
                    <a:pt x="1969448" y="0"/>
                    <a:pt x="2042609" y="73161"/>
                    <a:pt x="2042609" y="163409"/>
                  </a:cubicBezTo>
                  <a:lnTo>
                    <a:pt x="2042609" y="1470678"/>
                  </a:lnTo>
                  <a:cubicBezTo>
                    <a:pt x="2042609" y="1560926"/>
                    <a:pt x="1969448" y="1634087"/>
                    <a:pt x="1879200" y="1634087"/>
                  </a:cubicBezTo>
                  <a:lnTo>
                    <a:pt x="163409" y="1634087"/>
                  </a:lnTo>
                  <a:cubicBezTo>
                    <a:pt x="73161" y="1634087"/>
                    <a:pt x="0" y="1560926"/>
                    <a:pt x="0" y="1470678"/>
                  </a:cubicBezTo>
                  <a:lnTo>
                    <a:pt x="0" y="1634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2151" tIns="82151" rIns="82151" bIns="82151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effectLst/>
                  <a:latin typeface="Arial"/>
                  <a:ea typeface="Times New Roman"/>
                  <a:cs typeface="Times New Roman"/>
                </a:rPr>
                <a:t>Technical details </a:t>
              </a:r>
              <a:endParaRPr lang="en-ZA" sz="18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effectLst/>
                  <a:latin typeface="Arial"/>
                  <a:ea typeface="Times New Roman"/>
                  <a:cs typeface="Times New Roman"/>
                </a:rPr>
                <a:t>Investigate and document</a:t>
              </a:r>
              <a:r>
                <a:rPr lang="en-US" sz="1600" b="1" kern="1200" dirty="0" smtClean="0">
                  <a:effectLst/>
                  <a:latin typeface="Arial"/>
                  <a:ea typeface="Times New Roman"/>
                  <a:cs typeface="Times New Roman"/>
                </a:rPr>
                <a:t>  </a:t>
              </a:r>
              <a:endParaRPr lang="en-ZA" sz="1600" kern="1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763692" y="1124744"/>
            <a:ext cx="2042609" cy="2496306"/>
            <a:chOff x="1763692" y="1268753"/>
            <a:chExt cx="2042609" cy="2496306"/>
          </a:xfrm>
        </p:grpSpPr>
        <p:sp>
          <p:nvSpPr>
            <p:cNvPr id="7" name="Left Arrow 6"/>
            <p:cNvSpPr/>
            <p:nvPr/>
          </p:nvSpPr>
          <p:spPr>
            <a:xfrm rot="14137779">
              <a:off x="2384400" y="2538729"/>
              <a:ext cx="1839878" cy="6127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763692" y="1268753"/>
              <a:ext cx="2042609" cy="1634087"/>
            </a:xfrm>
            <a:custGeom>
              <a:avLst/>
              <a:gdLst>
                <a:gd name="connsiteX0" fmla="*/ 0 w 2042609"/>
                <a:gd name="connsiteY0" fmla="*/ 163409 h 1634087"/>
                <a:gd name="connsiteX1" fmla="*/ 163409 w 2042609"/>
                <a:gd name="connsiteY1" fmla="*/ 0 h 1634087"/>
                <a:gd name="connsiteX2" fmla="*/ 1879200 w 2042609"/>
                <a:gd name="connsiteY2" fmla="*/ 0 h 1634087"/>
                <a:gd name="connsiteX3" fmla="*/ 2042609 w 2042609"/>
                <a:gd name="connsiteY3" fmla="*/ 163409 h 1634087"/>
                <a:gd name="connsiteX4" fmla="*/ 2042609 w 2042609"/>
                <a:gd name="connsiteY4" fmla="*/ 1470678 h 1634087"/>
                <a:gd name="connsiteX5" fmla="*/ 1879200 w 2042609"/>
                <a:gd name="connsiteY5" fmla="*/ 1634087 h 1634087"/>
                <a:gd name="connsiteX6" fmla="*/ 163409 w 2042609"/>
                <a:gd name="connsiteY6" fmla="*/ 1634087 h 1634087"/>
                <a:gd name="connsiteX7" fmla="*/ 0 w 2042609"/>
                <a:gd name="connsiteY7" fmla="*/ 1470678 h 1634087"/>
                <a:gd name="connsiteX8" fmla="*/ 0 w 2042609"/>
                <a:gd name="connsiteY8" fmla="*/ 163409 h 16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609" h="1634087">
                  <a:moveTo>
                    <a:pt x="0" y="163409"/>
                  </a:moveTo>
                  <a:cubicBezTo>
                    <a:pt x="0" y="73161"/>
                    <a:pt x="73161" y="0"/>
                    <a:pt x="163409" y="0"/>
                  </a:cubicBezTo>
                  <a:lnTo>
                    <a:pt x="1879200" y="0"/>
                  </a:lnTo>
                  <a:cubicBezTo>
                    <a:pt x="1969448" y="0"/>
                    <a:pt x="2042609" y="73161"/>
                    <a:pt x="2042609" y="163409"/>
                  </a:cubicBezTo>
                  <a:lnTo>
                    <a:pt x="2042609" y="1470678"/>
                  </a:lnTo>
                  <a:cubicBezTo>
                    <a:pt x="2042609" y="1560926"/>
                    <a:pt x="1969448" y="1634087"/>
                    <a:pt x="1879200" y="1634087"/>
                  </a:cubicBezTo>
                  <a:lnTo>
                    <a:pt x="163409" y="1634087"/>
                  </a:lnTo>
                  <a:cubicBezTo>
                    <a:pt x="73161" y="1634087"/>
                    <a:pt x="0" y="1560926"/>
                    <a:pt x="0" y="1470678"/>
                  </a:cubicBezTo>
                  <a:lnTo>
                    <a:pt x="0" y="1634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1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2151" tIns="82151" rIns="82151" bIns="82151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effectLst/>
                  <a:latin typeface="Arial"/>
                  <a:ea typeface="Times New Roman"/>
                  <a:cs typeface="Times New Roman"/>
                </a:rPr>
                <a:t>Leadership detail</a:t>
              </a:r>
              <a:endParaRPr lang="en-ZA" sz="18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effectLst/>
                  <a:latin typeface="Arial"/>
                  <a:ea typeface="Times New Roman"/>
                  <a:cs typeface="Times New Roman"/>
                </a:rPr>
                <a:t>Investigate and document</a:t>
              </a:r>
              <a:r>
                <a:rPr lang="en-US" sz="1600" b="1" kern="1200" dirty="0" smtClean="0">
                  <a:effectLst/>
                  <a:latin typeface="Arial"/>
                  <a:ea typeface="Times New Roman"/>
                  <a:cs typeface="Times New Roman"/>
                </a:rPr>
                <a:t>   </a:t>
              </a:r>
              <a:endParaRPr lang="en-ZA" sz="1600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30642" y="1124763"/>
            <a:ext cx="2042609" cy="2480822"/>
            <a:chOff x="5130642" y="1268772"/>
            <a:chExt cx="2042609" cy="2480822"/>
          </a:xfrm>
        </p:grpSpPr>
        <p:sp>
          <p:nvSpPr>
            <p:cNvPr id="11" name="Left Arrow 10"/>
            <p:cNvSpPr/>
            <p:nvPr/>
          </p:nvSpPr>
          <p:spPr>
            <a:xfrm rot="18219480">
              <a:off x="4740705" y="2535206"/>
              <a:ext cx="1815994" cy="6127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5130642" y="1268772"/>
              <a:ext cx="2042609" cy="1634087"/>
            </a:xfrm>
            <a:custGeom>
              <a:avLst/>
              <a:gdLst>
                <a:gd name="connsiteX0" fmla="*/ 0 w 2042609"/>
                <a:gd name="connsiteY0" fmla="*/ 163409 h 1634087"/>
                <a:gd name="connsiteX1" fmla="*/ 163409 w 2042609"/>
                <a:gd name="connsiteY1" fmla="*/ 0 h 1634087"/>
                <a:gd name="connsiteX2" fmla="*/ 1879200 w 2042609"/>
                <a:gd name="connsiteY2" fmla="*/ 0 h 1634087"/>
                <a:gd name="connsiteX3" fmla="*/ 2042609 w 2042609"/>
                <a:gd name="connsiteY3" fmla="*/ 163409 h 1634087"/>
                <a:gd name="connsiteX4" fmla="*/ 2042609 w 2042609"/>
                <a:gd name="connsiteY4" fmla="*/ 1470678 h 1634087"/>
                <a:gd name="connsiteX5" fmla="*/ 1879200 w 2042609"/>
                <a:gd name="connsiteY5" fmla="*/ 1634087 h 1634087"/>
                <a:gd name="connsiteX6" fmla="*/ 163409 w 2042609"/>
                <a:gd name="connsiteY6" fmla="*/ 1634087 h 1634087"/>
                <a:gd name="connsiteX7" fmla="*/ 0 w 2042609"/>
                <a:gd name="connsiteY7" fmla="*/ 1470678 h 1634087"/>
                <a:gd name="connsiteX8" fmla="*/ 0 w 2042609"/>
                <a:gd name="connsiteY8" fmla="*/ 163409 h 16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609" h="1634087">
                  <a:moveTo>
                    <a:pt x="0" y="163409"/>
                  </a:moveTo>
                  <a:cubicBezTo>
                    <a:pt x="0" y="73161"/>
                    <a:pt x="73161" y="0"/>
                    <a:pt x="163409" y="0"/>
                  </a:cubicBezTo>
                  <a:lnTo>
                    <a:pt x="1879200" y="0"/>
                  </a:lnTo>
                  <a:cubicBezTo>
                    <a:pt x="1969448" y="0"/>
                    <a:pt x="2042609" y="73161"/>
                    <a:pt x="2042609" y="163409"/>
                  </a:cubicBezTo>
                  <a:lnTo>
                    <a:pt x="2042609" y="1470678"/>
                  </a:lnTo>
                  <a:cubicBezTo>
                    <a:pt x="2042609" y="1560926"/>
                    <a:pt x="1969448" y="1634087"/>
                    <a:pt x="1879200" y="1634087"/>
                  </a:cubicBezTo>
                  <a:lnTo>
                    <a:pt x="163409" y="1634087"/>
                  </a:lnTo>
                  <a:cubicBezTo>
                    <a:pt x="73161" y="1634087"/>
                    <a:pt x="0" y="1560926"/>
                    <a:pt x="0" y="1470678"/>
                  </a:cubicBezTo>
                  <a:lnTo>
                    <a:pt x="0" y="1634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1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2151" tIns="82151" rIns="82151" bIns="82151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effectLst/>
                  <a:latin typeface="Arial"/>
                  <a:ea typeface="Times New Roman"/>
                  <a:cs typeface="Times New Roman"/>
                </a:rPr>
                <a:t>Communications</a:t>
              </a:r>
              <a:endParaRPr lang="en-ZA" sz="18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effectLst/>
                  <a:latin typeface="Arial"/>
                  <a:ea typeface="Times New Roman"/>
                  <a:cs typeface="Times New Roman"/>
                </a:rPr>
                <a:t>Investigate and document</a:t>
              </a:r>
              <a:endParaRPr lang="en-ZA" sz="16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667793" y="3645022"/>
            <a:ext cx="2769842" cy="1634087"/>
            <a:chOff x="5667793" y="3789031"/>
            <a:chExt cx="2769842" cy="1634087"/>
          </a:xfrm>
        </p:grpSpPr>
        <p:sp>
          <p:nvSpPr>
            <p:cNvPr id="15" name="Left Arrow 14"/>
            <p:cNvSpPr/>
            <p:nvPr/>
          </p:nvSpPr>
          <p:spPr>
            <a:xfrm rot="30420">
              <a:off x="5667793" y="4291947"/>
              <a:ext cx="1748571" cy="61278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395026" y="3789031"/>
              <a:ext cx="2042609" cy="1634087"/>
            </a:xfrm>
            <a:custGeom>
              <a:avLst/>
              <a:gdLst>
                <a:gd name="connsiteX0" fmla="*/ 0 w 2042609"/>
                <a:gd name="connsiteY0" fmla="*/ 163409 h 1634087"/>
                <a:gd name="connsiteX1" fmla="*/ 163409 w 2042609"/>
                <a:gd name="connsiteY1" fmla="*/ 0 h 1634087"/>
                <a:gd name="connsiteX2" fmla="*/ 1879200 w 2042609"/>
                <a:gd name="connsiteY2" fmla="*/ 0 h 1634087"/>
                <a:gd name="connsiteX3" fmla="*/ 2042609 w 2042609"/>
                <a:gd name="connsiteY3" fmla="*/ 163409 h 1634087"/>
                <a:gd name="connsiteX4" fmla="*/ 2042609 w 2042609"/>
                <a:gd name="connsiteY4" fmla="*/ 1470678 h 1634087"/>
                <a:gd name="connsiteX5" fmla="*/ 1879200 w 2042609"/>
                <a:gd name="connsiteY5" fmla="*/ 1634087 h 1634087"/>
                <a:gd name="connsiteX6" fmla="*/ 163409 w 2042609"/>
                <a:gd name="connsiteY6" fmla="*/ 1634087 h 1634087"/>
                <a:gd name="connsiteX7" fmla="*/ 0 w 2042609"/>
                <a:gd name="connsiteY7" fmla="*/ 1470678 h 1634087"/>
                <a:gd name="connsiteX8" fmla="*/ 0 w 2042609"/>
                <a:gd name="connsiteY8" fmla="*/ 163409 h 1634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2609" h="1634087">
                  <a:moveTo>
                    <a:pt x="0" y="163409"/>
                  </a:moveTo>
                  <a:cubicBezTo>
                    <a:pt x="0" y="73161"/>
                    <a:pt x="73161" y="0"/>
                    <a:pt x="163409" y="0"/>
                  </a:cubicBezTo>
                  <a:lnTo>
                    <a:pt x="1879200" y="0"/>
                  </a:lnTo>
                  <a:cubicBezTo>
                    <a:pt x="1969448" y="0"/>
                    <a:pt x="2042609" y="73161"/>
                    <a:pt x="2042609" y="163409"/>
                  </a:cubicBezTo>
                  <a:lnTo>
                    <a:pt x="2042609" y="1470678"/>
                  </a:lnTo>
                  <a:cubicBezTo>
                    <a:pt x="2042609" y="1560926"/>
                    <a:pt x="1969448" y="1634087"/>
                    <a:pt x="1879200" y="1634087"/>
                  </a:cubicBezTo>
                  <a:lnTo>
                    <a:pt x="163409" y="1634087"/>
                  </a:lnTo>
                  <a:cubicBezTo>
                    <a:pt x="73161" y="1634087"/>
                    <a:pt x="0" y="1560926"/>
                    <a:pt x="0" y="1470678"/>
                  </a:cubicBezTo>
                  <a:lnTo>
                    <a:pt x="0" y="16340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2151" tIns="82151" rIns="82151" bIns="82151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>
                  <a:effectLst/>
                  <a:latin typeface="Arial"/>
                  <a:ea typeface="Times New Roman"/>
                  <a:cs typeface="Times New Roman"/>
                </a:rPr>
                <a:t>Example materials</a:t>
              </a:r>
              <a:endParaRPr lang="en-ZA" sz="18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effectLst/>
                  <a:latin typeface="Arial"/>
                  <a:ea typeface="Times New Roman"/>
                  <a:cs typeface="Times New Roman"/>
                </a:rPr>
                <a:t>Training</a:t>
              </a:r>
              <a:endParaRPr lang="en-ZA" sz="1600" kern="1200" dirty="0"/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effectLst/>
                  <a:latin typeface="Arial"/>
                  <a:ea typeface="Times New Roman"/>
                  <a:cs typeface="Times New Roman"/>
                </a:rPr>
                <a:t>Communications</a:t>
              </a:r>
              <a:endParaRPr lang="en-ZA" sz="1600" kern="1200" dirty="0">
                <a:effectLst/>
                <a:latin typeface="Arial"/>
                <a:ea typeface="Times New Roman"/>
                <a:cs typeface="Times New Roman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kern="1200" dirty="0" smtClean="0">
                  <a:effectLst/>
                  <a:latin typeface="Arial"/>
                  <a:ea typeface="Times New Roman"/>
                  <a:cs typeface="Times New Roman"/>
                </a:rPr>
                <a:t>Signage</a:t>
              </a:r>
              <a:endParaRPr lang="en-ZA" sz="1600" kern="120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663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Identifying and documenting the full value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case 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735514503"/>
              </p:ext>
            </p:extLst>
          </p:nvPr>
        </p:nvGraphicFramePr>
        <p:xfrm>
          <a:off x="564232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2" name="Left Arrow 21"/>
          <p:cNvSpPr/>
          <p:nvPr/>
        </p:nvSpPr>
        <p:spPr>
          <a:xfrm>
            <a:off x="5747774" y="2398415"/>
            <a:ext cx="2857707" cy="1944216"/>
          </a:xfrm>
          <a:prstGeom prst="leftArrow">
            <a:avLst>
              <a:gd name="adj1" fmla="val 50000"/>
              <a:gd name="adj2" fmla="val 49923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Generic Value Case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62565" y="1656510"/>
            <a:ext cx="20665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Initial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Operational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Financial benefits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Production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e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tc.</a:t>
            </a:r>
            <a:endParaRPr lang="en-Z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2565" y="3789040"/>
            <a:ext cx="2103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Health and Safety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Relationships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Image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latin typeface="Arial" pitchFamily="34" charset="0"/>
                <a:cs typeface="Arial" pitchFamily="34" charset="0"/>
              </a:rPr>
              <a:t>Investor support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>
                <a:latin typeface="Arial" pitchFamily="34" charset="0"/>
                <a:cs typeface="Arial" pitchFamily="34" charset="0"/>
              </a:rPr>
              <a:t>e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tc.</a:t>
            </a:r>
            <a:endParaRPr lang="en-ZA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321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16 steps for adoption of a leading practice  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71754" y="978187"/>
            <a:ext cx="1644070" cy="1471442"/>
            <a:chOff x="471754" y="978187"/>
            <a:chExt cx="1644070" cy="1471442"/>
          </a:xfrm>
        </p:grpSpPr>
        <p:sp>
          <p:nvSpPr>
            <p:cNvPr id="7" name="Rectangle 6"/>
            <p:cNvSpPr/>
            <p:nvPr/>
          </p:nvSpPr>
          <p:spPr>
            <a:xfrm rot="5400000">
              <a:off x="191250" y="1762724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471754" y="978187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itchFamily="34" charset="0"/>
                  <a:cs typeface="Arial" pitchFamily="34" charset="0"/>
                </a:rPr>
                <a:t>Facilitate </a:t>
              </a:r>
              <a:r>
                <a:rPr lang="en-US" sz="1500" kern="1200" dirty="0">
                  <a:latin typeface="Arial" pitchFamily="34" charset="0"/>
                  <a:cs typeface="Arial" pitchFamily="34" charset="0"/>
                </a:rPr>
                <a:t>the adoption decision</a:t>
              </a:r>
              <a:endParaRPr lang="en-ZA" sz="15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71754" y="2211240"/>
            <a:ext cx="1644070" cy="1471442"/>
            <a:chOff x="471754" y="2211240"/>
            <a:chExt cx="1644070" cy="1471442"/>
          </a:xfrm>
        </p:grpSpPr>
        <p:sp>
          <p:nvSpPr>
            <p:cNvPr id="11" name="Rectangle 10"/>
            <p:cNvSpPr/>
            <p:nvPr/>
          </p:nvSpPr>
          <p:spPr>
            <a:xfrm rot="5400000">
              <a:off x="191250" y="2995777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5" name="Freeform 114"/>
            <p:cNvSpPr/>
            <p:nvPr/>
          </p:nvSpPr>
          <p:spPr>
            <a:xfrm>
              <a:off x="471754" y="2211240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atin typeface="Arial" pitchFamily="34" charset="0"/>
                  <a:cs typeface="Arial" pitchFamily="34" charset="0"/>
                </a:rPr>
                <a:t>Secure </a:t>
              </a:r>
              <a:r>
                <a:rPr lang="en-US" sz="1500" kern="1200" dirty="0">
                  <a:latin typeface="Arial" pitchFamily="34" charset="0"/>
                  <a:cs typeface="Arial" pitchFamily="34" charset="0"/>
                </a:rPr>
                <a:t>support for adoption</a:t>
              </a:r>
              <a:endParaRPr lang="en-ZA" sz="15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471754" y="3444293"/>
            <a:ext cx="1644070" cy="1471442"/>
            <a:chOff x="471754" y="3444293"/>
            <a:chExt cx="1644070" cy="1471442"/>
          </a:xfrm>
        </p:grpSpPr>
        <p:sp>
          <p:nvSpPr>
            <p:cNvPr id="116" name="Rectangle 115"/>
            <p:cNvSpPr/>
            <p:nvPr/>
          </p:nvSpPr>
          <p:spPr>
            <a:xfrm rot="5400000">
              <a:off x="191250" y="4228830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Freeform 116"/>
            <p:cNvSpPr/>
            <p:nvPr/>
          </p:nvSpPr>
          <p:spPr>
            <a:xfrm>
              <a:off x="471754" y="3444293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Establish an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effective mine adoption team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71754" y="4677346"/>
            <a:ext cx="2515427" cy="986442"/>
            <a:chOff x="471754" y="4677346"/>
            <a:chExt cx="2515427" cy="986442"/>
          </a:xfrm>
        </p:grpSpPr>
        <p:sp>
          <p:nvSpPr>
            <p:cNvPr id="118" name="Rectangle 117"/>
            <p:cNvSpPr/>
            <p:nvPr/>
          </p:nvSpPr>
          <p:spPr>
            <a:xfrm>
              <a:off x="807775" y="4845356"/>
              <a:ext cx="2179406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9" name="Freeform 118"/>
            <p:cNvSpPr/>
            <p:nvPr/>
          </p:nvSpPr>
          <p:spPr>
            <a:xfrm>
              <a:off x="471754" y="4677346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Prepare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initial plan for adoption</a:t>
              </a: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2658368" y="3689890"/>
            <a:ext cx="1644070" cy="1973898"/>
            <a:chOff x="2658368" y="3689890"/>
            <a:chExt cx="1644070" cy="1973898"/>
          </a:xfrm>
        </p:grpSpPr>
        <p:sp>
          <p:nvSpPr>
            <p:cNvPr id="120" name="Rectangle 119"/>
            <p:cNvSpPr/>
            <p:nvPr/>
          </p:nvSpPr>
          <p:spPr>
            <a:xfrm rot="16200000">
              <a:off x="2377862" y="4228830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1" name="Freeform 120"/>
            <p:cNvSpPr/>
            <p:nvPr/>
          </p:nvSpPr>
          <p:spPr>
            <a:xfrm>
              <a:off x="2658368" y="4677346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Initiate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baseline monitoring programme</a:t>
              </a: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2658368" y="2456837"/>
            <a:ext cx="1644070" cy="1973898"/>
            <a:chOff x="2658368" y="2456837"/>
            <a:chExt cx="1644070" cy="1973898"/>
          </a:xfrm>
        </p:grpSpPr>
        <p:sp>
          <p:nvSpPr>
            <p:cNvPr id="122" name="Rectangle 121"/>
            <p:cNvSpPr/>
            <p:nvPr/>
          </p:nvSpPr>
          <p:spPr>
            <a:xfrm rot="16200000">
              <a:off x="2377862" y="2995777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3" name="Freeform 122"/>
            <p:cNvSpPr/>
            <p:nvPr/>
          </p:nvSpPr>
          <p:spPr>
            <a:xfrm>
              <a:off x="2658368" y="3444293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Establish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effective relationship with the COPA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658368" y="1223784"/>
            <a:ext cx="1644070" cy="1973898"/>
            <a:chOff x="2658368" y="1223784"/>
            <a:chExt cx="1644070" cy="1973898"/>
          </a:xfrm>
        </p:grpSpPr>
        <p:sp>
          <p:nvSpPr>
            <p:cNvPr id="124" name="Rectangle 123"/>
            <p:cNvSpPr/>
            <p:nvPr/>
          </p:nvSpPr>
          <p:spPr>
            <a:xfrm rot="16200000">
              <a:off x="2377862" y="1762724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5" name="Freeform 124"/>
            <p:cNvSpPr/>
            <p:nvPr/>
          </p:nvSpPr>
          <p:spPr>
            <a:xfrm>
              <a:off x="2658368" y="2211240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Update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key stakeholders on progress</a:t>
              </a: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2658368" y="978187"/>
            <a:ext cx="2515427" cy="986442"/>
            <a:chOff x="2658368" y="978187"/>
            <a:chExt cx="2515427" cy="986442"/>
          </a:xfrm>
        </p:grpSpPr>
        <p:sp>
          <p:nvSpPr>
            <p:cNvPr id="126" name="Rectangle 125"/>
            <p:cNvSpPr/>
            <p:nvPr/>
          </p:nvSpPr>
          <p:spPr>
            <a:xfrm>
              <a:off x="2994389" y="1146198"/>
              <a:ext cx="2179406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7" name="Freeform 126"/>
            <p:cNvSpPr/>
            <p:nvPr/>
          </p:nvSpPr>
          <p:spPr>
            <a:xfrm>
              <a:off x="2658368" y="978187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Plan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and conduct direct enquiries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4844981" y="978187"/>
            <a:ext cx="1644070" cy="1471442"/>
            <a:chOff x="4844981" y="978187"/>
            <a:chExt cx="1644070" cy="1471442"/>
          </a:xfrm>
        </p:grpSpPr>
        <p:sp>
          <p:nvSpPr>
            <p:cNvPr id="128" name="Rectangle 127"/>
            <p:cNvSpPr/>
            <p:nvPr/>
          </p:nvSpPr>
          <p:spPr>
            <a:xfrm rot="5400000">
              <a:off x="4564476" y="1762724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9" name="Freeform 128"/>
            <p:cNvSpPr/>
            <p:nvPr/>
          </p:nvSpPr>
          <p:spPr>
            <a:xfrm>
              <a:off x="4844981" y="978187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Customise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generic behavioural plans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844981" y="2211240"/>
            <a:ext cx="1644070" cy="1471442"/>
            <a:chOff x="4844981" y="2211240"/>
            <a:chExt cx="1644070" cy="1471442"/>
          </a:xfrm>
        </p:grpSpPr>
        <p:sp>
          <p:nvSpPr>
            <p:cNvPr id="130" name="Rectangle 129"/>
            <p:cNvSpPr/>
            <p:nvPr/>
          </p:nvSpPr>
          <p:spPr>
            <a:xfrm rot="5400000">
              <a:off x="4564476" y="2995777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1" name="Freeform 130"/>
            <p:cNvSpPr/>
            <p:nvPr/>
          </p:nvSpPr>
          <p:spPr>
            <a:xfrm>
              <a:off x="4844981" y="2211240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Customise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generic behavioural plans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4844981" y="3444293"/>
            <a:ext cx="1644070" cy="1471442"/>
            <a:chOff x="4844981" y="3444293"/>
            <a:chExt cx="1644070" cy="1471442"/>
          </a:xfrm>
        </p:grpSpPr>
        <p:sp>
          <p:nvSpPr>
            <p:cNvPr id="132" name="Rectangle 131"/>
            <p:cNvSpPr/>
            <p:nvPr/>
          </p:nvSpPr>
          <p:spPr>
            <a:xfrm rot="5400000">
              <a:off x="4564476" y="4228830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3" name="Freeform 132"/>
            <p:cNvSpPr/>
            <p:nvPr/>
          </p:nvSpPr>
          <p:spPr>
            <a:xfrm>
              <a:off x="4844981" y="3444293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Assess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risk and develop final adoption plan for approval </a:t>
              </a: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4844981" y="4677346"/>
            <a:ext cx="2515427" cy="986442"/>
            <a:chOff x="4844981" y="4677346"/>
            <a:chExt cx="2515427" cy="986442"/>
          </a:xfrm>
        </p:grpSpPr>
        <p:sp>
          <p:nvSpPr>
            <p:cNvPr id="134" name="Rectangle 133"/>
            <p:cNvSpPr/>
            <p:nvPr/>
          </p:nvSpPr>
          <p:spPr>
            <a:xfrm>
              <a:off x="5181002" y="4845356"/>
              <a:ext cx="2179406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Freeform 134"/>
            <p:cNvSpPr/>
            <p:nvPr/>
          </p:nvSpPr>
          <p:spPr>
            <a:xfrm>
              <a:off x="4844981" y="4677346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Develop training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and communication materials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031595" y="3689890"/>
            <a:ext cx="1644070" cy="1973898"/>
            <a:chOff x="7031595" y="3689890"/>
            <a:chExt cx="1644070" cy="1973898"/>
          </a:xfrm>
        </p:grpSpPr>
        <p:sp>
          <p:nvSpPr>
            <p:cNvPr id="136" name="Rectangle 135"/>
            <p:cNvSpPr/>
            <p:nvPr/>
          </p:nvSpPr>
          <p:spPr>
            <a:xfrm rot="16200000">
              <a:off x="6751089" y="4228830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7" name="Freeform 136"/>
            <p:cNvSpPr/>
            <p:nvPr/>
          </p:nvSpPr>
          <p:spPr>
            <a:xfrm>
              <a:off x="7031595" y="4677346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Brief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and train key persons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031595" y="2456837"/>
            <a:ext cx="1644070" cy="1973898"/>
            <a:chOff x="7031595" y="2456837"/>
            <a:chExt cx="1644070" cy="1973898"/>
          </a:xfrm>
        </p:grpSpPr>
        <p:sp>
          <p:nvSpPr>
            <p:cNvPr id="138" name="Rectangle 137"/>
            <p:cNvSpPr/>
            <p:nvPr/>
          </p:nvSpPr>
          <p:spPr>
            <a:xfrm rot="16200000">
              <a:off x="6751089" y="2995777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9" name="Freeform 138"/>
            <p:cNvSpPr/>
            <p:nvPr/>
          </p:nvSpPr>
          <p:spPr>
            <a:xfrm>
              <a:off x="7031595" y="3444293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Implement 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pilot adoption of practice</a:t>
              </a:r>
            </a:p>
          </p:txBody>
        </p:sp>
      </p:grpSp>
      <p:grpSp>
        <p:nvGrpSpPr>
          <p:cNvPr id="157" name="Group 156"/>
          <p:cNvGrpSpPr/>
          <p:nvPr/>
        </p:nvGrpSpPr>
        <p:grpSpPr>
          <a:xfrm>
            <a:off x="7031595" y="1223784"/>
            <a:ext cx="1644070" cy="1973898"/>
            <a:chOff x="7031595" y="1223784"/>
            <a:chExt cx="1644070" cy="1973898"/>
          </a:xfrm>
        </p:grpSpPr>
        <p:sp>
          <p:nvSpPr>
            <p:cNvPr id="140" name="Rectangle 139"/>
            <p:cNvSpPr/>
            <p:nvPr/>
          </p:nvSpPr>
          <p:spPr>
            <a:xfrm rot="16200000">
              <a:off x="6751089" y="1762724"/>
              <a:ext cx="1225845" cy="147966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1" name="Freeform 140"/>
            <p:cNvSpPr/>
            <p:nvPr/>
          </p:nvSpPr>
          <p:spPr>
            <a:xfrm>
              <a:off x="7031595" y="2211240"/>
              <a:ext cx="1644070" cy="986442"/>
            </a:xfrm>
            <a:custGeom>
              <a:avLst/>
              <a:gdLst>
                <a:gd name="connsiteX0" fmla="*/ 0 w 1644070"/>
                <a:gd name="connsiteY0" fmla="*/ 98644 h 986442"/>
                <a:gd name="connsiteX1" fmla="*/ 98644 w 1644070"/>
                <a:gd name="connsiteY1" fmla="*/ 0 h 986442"/>
                <a:gd name="connsiteX2" fmla="*/ 1545426 w 1644070"/>
                <a:gd name="connsiteY2" fmla="*/ 0 h 986442"/>
                <a:gd name="connsiteX3" fmla="*/ 1644070 w 1644070"/>
                <a:gd name="connsiteY3" fmla="*/ 98644 h 986442"/>
                <a:gd name="connsiteX4" fmla="*/ 1644070 w 1644070"/>
                <a:gd name="connsiteY4" fmla="*/ 887798 h 986442"/>
                <a:gd name="connsiteX5" fmla="*/ 1545426 w 1644070"/>
                <a:gd name="connsiteY5" fmla="*/ 986442 h 986442"/>
                <a:gd name="connsiteX6" fmla="*/ 98644 w 1644070"/>
                <a:gd name="connsiteY6" fmla="*/ 986442 h 986442"/>
                <a:gd name="connsiteX7" fmla="*/ 0 w 1644070"/>
                <a:gd name="connsiteY7" fmla="*/ 887798 h 986442"/>
                <a:gd name="connsiteX8" fmla="*/ 0 w 1644070"/>
                <a:gd name="connsiteY8" fmla="*/ 98644 h 98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4070" h="986442">
                  <a:moveTo>
                    <a:pt x="0" y="98644"/>
                  </a:moveTo>
                  <a:cubicBezTo>
                    <a:pt x="0" y="44164"/>
                    <a:pt x="44164" y="0"/>
                    <a:pt x="98644" y="0"/>
                  </a:cubicBezTo>
                  <a:lnTo>
                    <a:pt x="1545426" y="0"/>
                  </a:lnTo>
                  <a:cubicBezTo>
                    <a:pt x="1599906" y="0"/>
                    <a:pt x="1644070" y="44164"/>
                    <a:pt x="1644070" y="98644"/>
                  </a:cubicBezTo>
                  <a:lnTo>
                    <a:pt x="1644070" y="887798"/>
                  </a:lnTo>
                  <a:cubicBezTo>
                    <a:pt x="1644070" y="942278"/>
                    <a:pt x="1599906" y="986442"/>
                    <a:pt x="1545426" y="986442"/>
                  </a:cubicBezTo>
                  <a:lnTo>
                    <a:pt x="98644" y="986442"/>
                  </a:lnTo>
                  <a:cubicBezTo>
                    <a:pt x="44164" y="986442"/>
                    <a:pt x="0" y="942278"/>
                    <a:pt x="0" y="887798"/>
                  </a:cubicBezTo>
                  <a:lnTo>
                    <a:pt x="0" y="9864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86042" tIns="86042" rIns="86042" bIns="8604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1500" kern="1200" dirty="0" smtClean="0">
                  <a:latin typeface="Arial" pitchFamily="34" charset="0"/>
                  <a:cs typeface="Arial" pitchFamily="34" charset="0"/>
                </a:rPr>
                <a:t>Monitor</a:t>
              </a:r>
              <a:r>
                <a:rPr lang="en-ZA" sz="1500" kern="1200" dirty="0">
                  <a:latin typeface="Arial" pitchFamily="34" charset="0"/>
                  <a:cs typeface="Arial" pitchFamily="34" charset="0"/>
                </a:rPr>
                <a:t>, evaluate  and report on performance</a:t>
              </a:r>
            </a:p>
          </p:txBody>
        </p:sp>
      </p:grpSp>
      <p:sp>
        <p:nvSpPr>
          <p:cNvPr id="142" name="Freeform 141"/>
          <p:cNvSpPr/>
          <p:nvPr/>
        </p:nvSpPr>
        <p:spPr>
          <a:xfrm>
            <a:off x="7031595" y="978187"/>
            <a:ext cx="1644070" cy="986442"/>
          </a:xfrm>
          <a:custGeom>
            <a:avLst/>
            <a:gdLst>
              <a:gd name="connsiteX0" fmla="*/ 0 w 1644070"/>
              <a:gd name="connsiteY0" fmla="*/ 98644 h 986442"/>
              <a:gd name="connsiteX1" fmla="*/ 98644 w 1644070"/>
              <a:gd name="connsiteY1" fmla="*/ 0 h 986442"/>
              <a:gd name="connsiteX2" fmla="*/ 1545426 w 1644070"/>
              <a:gd name="connsiteY2" fmla="*/ 0 h 986442"/>
              <a:gd name="connsiteX3" fmla="*/ 1644070 w 1644070"/>
              <a:gd name="connsiteY3" fmla="*/ 98644 h 986442"/>
              <a:gd name="connsiteX4" fmla="*/ 1644070 w 1644070"/>
              <a:gd name="connsiteY4" fmla="*/ 887798 h 986442"/>
              <a:gd name="connsiteX5" fmla="*/ 1545426 w 1644070"/>
              <a:gd name="connsiteY5" fmla="*/ 986442 h 986442"/>
              <a:gd name="connsiteX6" fmla="*/ 98644 w 1644070"/>
              <a:gd name="connsiteY6" fmla="*/ 986442 h 986442"/>
              <a:gd name="connsiteX7" fmla="*/ 0 w 1644070"/>
              <a:gd name="connsiteY7" fmla="*/ 887798 h 986442"/>
              <a:gd name="connsiteX8" fmla="*/ 0 w 1644070"/>
              <a:gd name="connsiteY8" fmla="*/ 98644 h 98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44070" h="986442">
                <a:moveTo>
                  <a:pt x="0" y="98644"/>
                </a:moveTo>
                <a:cubicBezTo>
                  <a:pt x="0" y="44164"/>
                  <a:pt x="44164" y="0"/>
                  <a:pt x="98644" y="0"/>
                </a:cubicBezTo>
                <a:lnTo>
                  <a:pt x="1545426" y="0"/>
                </a:lnTo>
                <a:cubicBezTo>
                  <a:pt x="1599906" y="0"/>
                  <a:pt x="1644070" y="44164"/>
                  <a:pt x="1644070" y="98644"/>
                </a:cubicBezTo>
                <a:lnTo>
                  <a:pt x="1644070" y="887798"/>
                </a:lnTo>
                <a:cubicBezTo>
                  <a:pt x="1644070" y="942278"/>
                  <a:pt x="1599906" y="986442"/>
                  <a:pt x="1545426" y="986442"/>
                </a:cubicBezTo>
                <a:lnTo>
                  <a:pt x="98644" y="986442"/>
                </a:lnTo>
                <a:cubicBezTo>
                  <a:pt x="44164" y="986442"/>
                  <a:pt x="0" y="942278"/>
                  <a:pt x="0" y="887798"/>
                </a:cubicBezTo>
                <a:lnTo>
                  <a:pt x="0" y="9864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86042" tIns="86042" rIns="86042" bIns="86042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500" kern="1200" dirty="0" smtClean="0">
                <a:latin typeface="Arial" pitchFamily="34" charset="0"/>
                <a:cs typeface="Arial" pitchFamily="34" charset="0"/>
              </a:rPr>
              <a:t>Finalise </a:t>
            </a:r>
            <a:r>
              <a:rPr lang="en-ZA" sz="1500" kern="1200" dirty="0">
                <a:latin typeface="Arial" pitchFamily="34" charset="0"/>
                <a:cs typeface="Arial" pitchFamily="34" charset="0"/>
              </a:rPr>
              <a:t>and implement mine-wide roll-out plan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19672" y="1886194"/>
            <a:ext cx="6957066" cy="3883066"/>
            <a:chOff x="1619672" y="1886194"/>
            <a:chExt cx="6957066" cy="3883066"/>
          </a:xfrm>
        </p:grpSpPr>
        <p:sp>
          <p:nvSpPr>
            <p:cNvPr id="99" name="Rounded Rectangle 98"/>
            <p:cNvSpPr/>
            <p:nvPr/>
          </p:nvSpPr>
          <p:spPr>
            <a:xfrm>
              <a:off x="1619672" y="1886194"/>
              <a:ext cx="360040" cy="1800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1</a:t>
              </a:r>
              <a:endParaRPr lang="en-ZA" sz="1200" dirty="0"/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1619672" y="3104964"/>
              <a:ext cx="360040" cy="1800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2</a:t>
              </a:r>
              <a:endParaRPr lang="en-ZA" sz="1200" dirty="0"/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1619672" y="4365104"/>
              <a:ext cx="360040" cy="1800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3</a:t>
              </a:r>
              <a:endParaRPr lang="en-ZA" sz="1200" dirty="0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619672" y="5589240"/>
              <a:ext cx="360040" cy="1800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4</a:t>
              </a:r>
              <a:endParaRPr lang="en-ZA" sz="1200" dirty="0"/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3917524" y="1886194"/>
              <a:ext cx="360040" cy="1800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8</a:t>
              </a:r>
              <a:endParaRPr lang="en-ZA" sz="1200" dirty="0"/>
            </a:p>
          </p:txBody>
        </p:sp>
        <p:sp>
          <p:nvSpPr>
            <p:cNvPr id="104" name="Rounded Rectangle 103"/>
            <p:cNvSpPr/>
            <p:nvPr/>
          </p:nvSpPr>
          <p:spPr>
            <a:xfrm>
              <a:off x="3851920" y="3104964"/>
              <a:ext cx="360040" cy="1800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7</a:t>
              </a:r>
              <a:endParaRPr lang="en-ZA" sz="1200" dirty="0"/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3851920" y="4336327"/>
              <a:ext cx="360040" cy="1800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6</a:t>
              </a:r>
              <a:endParaRPr lang="en-ZA" sz="1200" dirty="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3851920" y="5589240"/>
              <a:ext cx="360040" cy="1800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5</a:t>
              </a:r>
              <a:endParaRPr lang="en-ZA" sz="1200" dirty="0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6012160" y="1886194"/>
              <a:ext cx="360040" cy="1800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9</a:t>
              </a:r>
              <a:endParaRPr lang="en-ZA" sz="1200" dirty="0"/>
            </a:p>
          </p:txBody>
        </p:sp>
        <p:sp>
          <p:nvSpPr>
            <p:cNvPr id="108" name="Rounded Rectangle 107"/>
            <p:cNvSpPr/>
            <p:nvPr/>
          </p:nvSpPr>
          <p:spPr>
            <a:xfrm>
              <a:off x="6012160" y="3104964"/>
              <a:ext cx="360040" cy="1800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10</a:t>
              </a:r>
              <a:endParaRPr lang="en-ZA" sz="1200" dirty="0"/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6012160" y="4365104"/>
              <a:ext cx="360040" cy="1800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11</a:t>
              </a:r>
              <a:endParaRPr lang="en-ZA" sz="1200" dirty="0"/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6012160" y="5589240"/>
              <a:ext cx="360040" cy="18002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12</a:t>
              </a:r>
              <a:endParaRPr lang="en-ZA" sz="1200" dirty="0"/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8216698" y="1886194"/>
              <a:ext cx="360040" cy="18002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16</a:t>
              </a:r>
              <a:endParaRPr lang="en-ZA" sz="1200" dirty="0"/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8216698" y="3104964"/>
              <a:ext cx="360040" cy="18002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15</a:t>
              </a:r>
              <a:endParaRPr lang="en-ZA" sz="1200" dirty="0"/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8216698" y="4336327"/>
              <a:ext cx="360040" cy="1800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14</a:t>
              </a:r>
              <a:endParaRPr lang="en-ZA" sz="1200" dirty="0"/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8216698" y="5588723"/>
              <a:ext cx="360040" cy="18002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ZA" sz="1200" dirty="0" smtClean="0"/>
                <a:t>13</a:t>
              </a:r>
              <a:endParaRPr lang="en-Z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864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Closing comments</a:t>
            </a:r>
            <a:endParaRPr lang="en-ZA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ZA" sz="2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cs typeface="Arial" pitchFamily="34" charset="0"/>
              </a:rPr>
              <a:t>Leading the change to zero harm</a:t>
            </a:r>
            <a:endParaRPr lang="en-ZA" sz="2000" b="1" dirty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348321" y="1527477"/>
            <a:ext cx="66282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Magnetic Disk 3"/>
          <p:cNvSpPr/>
          <p:nvPr/>
        </p:nvSpPr>
        <p:spPr>
          <a:xfrm>
            <a:off x="1175687" y="527338"/>
            <a:ext cx="187010" cy="5205918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66 w 10000"/>
              <a:gd name="connsiteY1" fmla="*/ 1035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66 w 10000"/>
              <a:gd name="connsiteY1" fmla="*/ 1035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353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483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353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966 w 10000"/>
              <a:gd name="connsiteY1" fmla="*/ 604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353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647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353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647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9094 h 10000"/>
              <a:gd name="connsiteX5" fmla="*/ 0 w 10000"/>
              <a:gd name="connsiteY5" fmla="*/ 8333 h 10000"/>
              <a:gd name="connsiteX6" fmla="*/ 0 w 10000"/>
              <a:gd name="connsiteY6" fmla="*/ 16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1667"/>
                </a:moveTo>
                <a:cubicBezTo>
                  <a:pt x="0" y="746"/>
                  <a:pt x="2239" y="0"/>
                  <a:pt x="5000" y="0"/>
                </a:cubicBezTo>
                <a:cubicBezTo>
                  <a:pt x="7761" y="0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10000"/>
                  <a:pt x="5000" y="10000"/>
                </a:cubicBezTo>
                <a:cubicBezTo>
                  <a:pt x="2239" y="10000"/>
                  <a:pt x="0" y="9254"/>
                  <a:pt x="0" y="8333"/>
                </a:cubicBezTo>
                <a:lnTo>
                  <a:pt x="0" y="1667"/>
                </a:lnTo>
                <a:close/>
              </a:path>
              <a:path w="10000" h="10000" fill="none" extrusionOk="0">
                <a:moveTo>
                  <a:pt x="10000" y="1667"/>
                </a:moveTo>
                <a:cubicBezTo>
                  <a:pt x="10000" y="2588"/>
                  <a:pt x="7761" y="3334"/>
                  <a:pt x="5000" y="3334"/>
                </a:cubicBezTo>
                <a:cubicBezTo>
                  <a:pt x="2239" y="3334"/>
                  <a:pt x="0" y="2588"/>
                  <a:pt x="0" y="1667"/>
                </a:cubicBezTo>
              </a:path>
              <a:path w="10000" h="10000" fill="none">
                <a:moveTo>
                  <a:pt x="0" y="1667"/>
                </a:moveTo>
                <a:cubicBezTo>
                  <a:pt x="0" y="746"/>
                  <a:pt x="2239" y="647"/>
                  <a:pt x="5000" y="647"/>
                </a:cubicBezTo>
                <a:cubicBezTo>
                  <a:pt x="7761" y="647"/>
                  <a:pt x="10000" y="746"/>
                  <a:pt x="10000" y="1667"/>
                </a:cubicBezTo>
                <a:lnTo>
                  <a:pt x="10000" y="8333"/>
                </a:lnTo>
                <a:cubicBezTo>
                  <a:pt x="10000" y="9254"/>
                  <a:pt x="7761" y="9094"/>
                  <a:pt x="5000" y="9094"/>
                </a:cubicBezTo>
                <a:cubicBezTo>
                  <a:pt x="2239" y="9094"/>
                  <a:pt x="0" y="9254"/>
                  <a:pt x="0" y="8333"/>
                </a:cubicBezTo>
                <a:lnTo>
                  <a:pt x="0" y="1667"/>
                </a:lnTo>
                <a:close/>
              </a:path>
            </a:pathLst>
          </a:cu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0" y="1225673"/>
            <a:ext cx="442735" cy="48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862656"/>
            <a:ext cx="442735" cy="48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515061"/>
            <a:ext cx="442735" cy="48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2044"/>
            <a:ext cx="442735" cy="48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1362697" y="2170963"/>
            <a:ext cx="66138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48319" y="2835621"/>
            <a:ext cx="65604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359092" y="3454601"/>
            <a:ext cx="6563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93625" y="1124744"/>
            <a:ext cx="2994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Much achieved since 2003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12405" y="1773395"/>
            <a:ext cx="6600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Improvements are due to action  by operational management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41160" y="2448919"/>
            <a:ext cx="5339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Reluctant compliance is unlikely to be sustainable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41160" y="3068649"/>
            <a:ext cx="5574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The </a:t>
            </a:r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key is </a:t>
            </a:r>
            <a:r>
              <a:rPr lang="en-US" sz="2000" i="1" dirty="0">
                <a:solidFill>
                  <a:prstClr val="white"/>
                </a:solidFill>
                <a:cs typeface="Arial" pitchFamily="34" charset="0"/>
              </a:rPr>
              <a:t>eager adoption</a:t>
            </a:r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, not reluctant compliance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2" y="3800427"/>
            <a:ext cx="442735" cy="48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4" name="Straight Connector 43"/>
          <p:cNvCxnSpPr/>
          <p:nvPr/>
        </p:nvCxnSpPr>
        <p:spPr>
          <a:xfrm>
            <a:off x="1361146" y="4102984"/>
            <a:ext cx="65613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43214" y="3717032"/>
            <a:ext cx="6504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2000" i="1" dirty="0">
                <a:solidFill>
                  <a:prstClr val="white"/>
                </a:solidFill>
                <a:cs typeface="Arial" pitchFamily="34" charset="0"/>
              </a:rPr>
              <a:t>Adoption</a:t>
            </a:r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 requires people to voluntarily change what they do</a:t>
            </a: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2" y="4448499"/>
            <a:ext cx="442735" cy="48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1361146" y="4751056"/>
            <a:ext cx="656130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43214" y="4365104"/>
            <a:ext cx="636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cs typeface="Arial" pitchFamily="34" charset="0"/>
              </a:rPr>
              <a:t>The MOSH System addresses this challenge in a special way</a:t>
            </a:r>
            <a:endParaRPr lang="en-ZA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66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5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3939386" y="4903365"/>
            <a:ext cx="4593054" cy="757883"/>
          </a:xfrm>
          <a:prstGeom prst="roundRect">
            <a:avLst/>
          </a:prstGeom>
          <a:solidFill>
            <a:srgbClr val="FFE07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Head of the Learning Hub</a:t>
            </a:r>
          </a:p>
          <a:p>
            <a:pPr algn="ctr"/>
            <a:r>
              <a:rPr lang="en-ZA" sz="1600" dirty="0"/>
              <a:t>Stanford </a:t>
            </a:r>
            <a:r>
              <a:rPr lang="en-ZA" sz="1600" dirty="0" err="1" smtClean="0"/>
              <a:t>Malatji</a:t>
            </a:r>
            <a:endParaRPr lang="en-ZA" sz="1600" dirty="0" smtClean="0"/>
          </a:p>
          <a:p>
            <a:pPr algn="ctr"/>
            <a:r>
              <a:rPr lang="en-ZA" sz="1000" dirty="0" smtClean="0">
                <a:hlinkClick r:id="rId4"/>
              </a:rPr>
              <a:t>SMalatji@chamberofmines.org.za</a:t>
            </a:r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7" name="Down Arrow 6"/>
          <p:cNvSpPr/>
          <p:nvPr/>
        </p:nvSpPr>
        <p:spPr>
          <a:xfrm>
            <a:off x="7380312" y="1639922"/>
            <a:ext cx="792088" cy="351727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Rounded Rectangle 23"/>
          <p:cNvSpPr/>
          <p:nvPr/>
        </p:nvSpPr>
        <p:spPr>
          <a:xfrm>
            <a:off x="883004" y="908720"/>
            <a:ext cx="2952328" cy="3672408"/>
          </a:xfrm>
          <a:prstGeom prst="roundRect">
            <a:avLst>
              <a:gd name="adj" fmla="val 25583"/>
            </a:avLst>
          </a:prstGeom>
          <a:solidFill>
            <a:schemeClr val="bg1"/>
          </a:solidFill>
          <a:ln w="254000">
            <a:solidFill>
              <a:srgbClr val="FFC000"/>
            </a:solidFill>
          </a:ln>
          <a:scene3d>
            <a:camera prst="orthographicFront"/>
            <a:lightRig rig="threePt" dir="t"/>
          </a:scene3d>
          <a:sp3d prstMaterial="dkEdge"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For more information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contact the</a:t>
            </a:r>
            <a:r>
              <a:rPr lang="en-US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Chamber of Mines</a:t>
            </a:r>
            <a:endParaRPr lang="en-US" sz="2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LEARNING HUB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at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011 498 </a:t>
            </a:r>
            <a:r>
              <a:rPr lang="en-US" sz="2000" b="1" dirty="0" smtClean="0">
                <a:solidFill>
                  <a:schemeClr val="tx1"/>
                </a:solidFill>
              </a:rPr>
              <a:t>7100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www.mosh.co.za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939386" y="2624885"/>
            <a:ext cx="4593054" cy="492443"/>
            <a:chOff x="3939386" y="2988693"/>
            <a:chExt cx="4593054" cy="492443"/>
          </a:xfrm>
        </p:grpSpPr>
        <p:sp>
          <p:nvSpPr>
            <p:cNvPr id="14" name="Rounded Rectangle 13"/>
            <p:cNvSpPr/>
            <p:nvPr/>
          </p:nvSpPr>
          <p:spPr>
            <a:xfrm>
              <a:off x="3939386" y="3013954"/>
              <a:ext cx="4593054" cy="467182"/>
            </a:xfrm>
            <a:prstGeom prst="roundRect">
              <a:avLst/>
            </a:prstGeom>
            <a:solidFill>
              <a:srgbClr val="FFE07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9450" y="2988693"/>
              <a:ext cx="18806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/>
                <a:t>Chris </a:t>
              </a:r>
              <a:r>
                <a:rPr lang="en-ZA" sz="1600" dirty="0" err="1" smtClean="0"/>
                <a:t>Legodi</a:t>
              </a:r>
              <a:endParaRPr lang="en-ZA" sz="1600" dirty="0" smtClean="0"/>
            </a:p>
            <a:p>
              <a:r>
                <a:rPr lang="en-ZA" sz="1000" dirty="0" err="1">
                  <a:hlinkClick r:id="rId7"/>
                </a:rPr>
                <a:t>CLegodi@chamberofmines.org.z</a:t>
              </a:r>
              <a:endParaRPr lang="en-ZA" sz="10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939386" y="1948264"/>
            <a:ext cx="4593054" cy="492443"/>
            <a:chOff x="3939386" y="2312072"/>
            <a:chExt cx="4593054" cy="492443"/>
          </a:xfrm>
        </p:grpSpPr>
        <p:sp>
          <p:nvSpPr>
            <p:cNvPr id="17" name="Rounded Rectangle 16"/>
            <p:cNvSpPr/>
            <p:nvPr/>
          </p:nvSpPr>
          <p:spPr>
            <a:xfrm>
              <a:off x="3939386" y="2337333"/>
              <a:ext cx="4593054" cy="467182"/>
            </a:xfrm>
            <a:prstGeom prst="roundRect">
              <a:avLst/>
            </a:prstGeom>
            <a:solidFill>
              <a:srgbClr val="FFE07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92299" y="2312072"/>
              <a:ext cx="20553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err="1" smtClean="0"/>
                <a:t>Hlangabeza</a:t>
              </a:r>
              <a:r>
                <a:rPr lang="en-ZA" sz="1600" dirty="0" smtClean="0"/>
                <a:t> </a:t>
              </a:r>
              <a:r>
                <a:rPr lang="en-ZA" sz="1600" dirty="0" err="1" smtClean="0"/>
                <a:t>Gumede</a:t>
              </a:r>
              <a:endParaRPr lang="en-ZA" sz="1600" dirty="0" smtClean="0"/>
            </a:p>
            <a:p>
              <a:r>
                <a:rPr lang="en-ZA" sz="1000" dirty="0">
                  <a:hlinkClick r:id="rId8"/>
                </a:rPr>
                <a:t>HGumede@chamberofmines.org.za</a:t>
              </a:r>
              <a:endParaRPr lang="en-ZA" sz="1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39386" y="1251137"/>
            <a:ext cx="4593054" cy="738664"/>
            <a:chOff x="3939386" y="1614945"/>
            <a:chExt cx="4593054" cy="738664"/>
          </a:xfrm>
        </p:grpSpPr>
        <p:sp>
          <p:nvSpPr>
            <p:cNvPr id="22" name="Rounded Rectangle 21"/>
            <p:cNvSpPr/>
            <p:nvPr/>
          </p:nvSpPr>
          <p:spPr>
            <a:xfrm>
              <a:off x="3939386" y="1628800"/>
              <a:ext cx="4593054" cy="504056"/>
            </a:xfrm>
            <a:prstGeom prst="roundRect">
              <a:avLst/>
            </a:prstGeom>
            <a:solidFill>
              <a:srgbClr val="FFE07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92299" y="1614945"/>
              <a:ext cx="19848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smtClean="0"/>
                <a:t>Dr Audrey </a:t>
              </a:r>
              <a:r>
                <a:rPr lang="en-ZA" sz="1600" dirty="0" err="1" smtClean="0"/>
                <a:t>Banyini</a:t>
              </a:r>
              <a:endParaRPr lang="en-ZA" sz="1600" dirty="0" smtClean="0"/>
            </a:p>
            <a:p>
              <a:r>
                <a:rPr lang="en-ZA" sz="1000" dirty="0">
                  <a:hlinkClick r:id="rId9"/>
                </a:rPr>
                <a:t>ABanyini@chamberofmines.org.za</a:t>
              </a:r>
              <a:endParaRPr lang="en-ZA" sz="1000" dirty="0"/>
            </a:p>
            <a:p>
              <a:endParaRPr lang="en-ZA" sz="16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09310" y="1196752"/>
            <a:ext cx="1260140" cy="443170"/>
            <a:chOff x="3309874" y="2341526"/>
            <a:chExt cx="1260140" cy="443170"/>
          </a:xfrm>
        </p:grpSpPr>
        <p:sp>
          <p:nvSpPr>
            <p:cNvPr id="26" name="Flowchart: Direct Access Storage 25"/>
            <p:cNvSpPr/>
            <p:nvPr/>
          </p:nvSpPr>
          <p:spPr>
            <a:xfrm>
              <a:off x="3309874" y="2341526"/>
              <a:ext cx="1260140" cy="443170"/>
            </a:xfrm>
            <a:prstGeom prst="flowChartMagneticDrum">
              <a:avLst/>
            </a:prstGeom>
            <a:solidFill>
              <a:srgbClr val="DD7C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410401" y="2407818"/>
              <a:ext cx="107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Dust Team</a:t>
              </a:r>
              <a:endParaRPr lang="en-Z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8277" y="1895956"/>
            <a:ext cx="1260140" cy="443170"/>
            <a:chOff x="3714995" y="725708"/>
            <a:chExt cx="1260140" cy="443170"/>
          </a:xfrm>
        </p:grpSpPr>
        <p:sp>
          <p:nvSpPr>
            <p:cNvPr id="30" name="Flowchart: Direct Access Storage 29"/>
            <p:cNvSpPr/>
            <p:nvPr/>
          </p:nvSpPr>
          <p:spPr>
            <a:xfrm>
              <a:off x="3714995" y="725708"/>
              <a:ext cx="1260140" cy="443170"/>
            </a:xfrm>
            <a:prstGeom prst="flowChartMagneticDrum">
              <a:avLst/>
            </a:prstGeom>
            <a:solidFill>
              <a:srgbClr val="DD7C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74578" y="778352"/>
              <a:ext cx="1163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Noise Team</a:t>
              </a:r>
              <a:endParaRPr lang="en-Z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08277" y="2572577"/>
            <a:ext cx="1260140" cy="443170"/>
            <a:chOff x="4929200" y="1466024"/>
            <a:chExt cx="1260140" cy="443170"/>
          </a:xfrm>
        </p:grpSpPr>
        <p:sp>
          <p:nvSpPr>
            <p:cNvPr id="34" name="Flowchart: Direct Access Storage 33"/>
            <p:cNvSpPr/>
            <p:nvPr/>
          </p:nvSpPr>
          <p:spPr>
            <a:xfrm>
              <a:off x="4929200" y="1466024"/>
              <a:ext cx="1260140" cy="443170"/>
            </a:xfrm>
            <a:prstGeom prst="flowChartMagneticDrum">
              <a:avLst/>
            </a:prstGeom>
            <a:solidFill>
              <a:srgbClr val="DD7C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43375" y="1518668"/>
              <a:ext cx="10486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FOG Team</a:t>
              </a:r>
              <a:endParaRPr lang="en-Z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9386" y="3300893"/>
            <a:ext cx="4593054" cy="492443"/>
            <a:chOff x="3939386" y="3664701"/>
            <a:chExt cx="4593054" cy="492443"/>
          </a:xfrm>
        </p:grpSpPr>
        <p:sp>
          <p:nvSpPr>
            <p:cNvPr id="42" name="Rounded Rectangle 41"/>
            <p:cNvSpPr/>
            <p:nvPr/>
          </p:nvSpPr>
          <p:spPr>
            <a:xfrm>
              <a:off x="3939386" y="3689962"/>
              <a:ext cx="4593054" cy="467182"/>
            </a:xfrm>
            <a:prstGeom prst="roundRect">
              <a:avLst/>
            </a:prstGeom>
            <a:solidFill>
              <a:srgbClr val="FFE07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769450" y="3664701"/>
              <a:ext cx="20922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err="1" smtClean="0"/>
                <a:t>Kobus</a:t>
              </a:r>
              <a:r>
                <a:rPr lang="en-ZA" sz="1600" dirty="0" smtClean="0"/>
                <a:t> </a:t>
              </a:r>
              <a:r>
                <a:rPr lang="en-ZA" sz="1600" dirty="0" err="1" smtClean="0"/>
                <a:t>Blomerus</a:t>
              </a:r>
              <a:endParaRPr lang="en-ZA" sz="1600" dirty="0" smtClean="0"/>
            </a:p>
            <a:p>
              <a:r>
                <a:rPr lang="en-ZA" sz="1000" dirty="0">
                  <a:hlinkClick r:id="rId10"/>
                </a:rPr>
                <a:t>KBlomerus@chamberofmines.org.za</a:t>
              </a:r>
              <a:endParaRPr lang="en-ZA" sz="10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11537" y="3248585"/>
            <a:ext cx="1260140" cy="443170"/>
            <a:chOff x="5883319" y="755708"/>
            <a:chExt cx="1260140" cy="443170"/>
          </a:xfrm>
        </p:grpSpPr>
        <p:sp>
          <p:nvSpPr>
            <p:cNvPr id="45" name="Flowchart: Direct Access Storage 44"/>
            <p:cNvSpPr/>
            <p:nvPr/>
          </p:nvSpPr>
          <p:spPr>
            <a:xfrm>
              <a:off x="5883319" y="755708"/>
              <a:ext cx="1260140" cy="443170"/>
            </a:xfrm>
            <a:prstGeom prst="flowChartMagneticDrum">
              <a:avLst/>
            </a:prstGeom>
            <a:solidFill>
              <a:srgbClr val="DD7C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97494" y="808352"/>
              <a:ext cx="1109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T&amp;M Team</a:t>
              </a:r>
              <a:endParaRPr lang="en-Z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947439" y="3958524"/>
            <a:ext cx="4593054" cy="492443"/>
            <a:chOff x="3939386" y="3664701"/>
            <a:chExt cx="4593054" cy="492443"/>
          </a:xfrm>
        </p:grpSpPr>
        <p:sp>
          <p:nvSpPr>
            <p:cNvPr id="48" name="Rounded Rectangle 47"/>
            <p:cNvSpPr/>
            <p:nvPr/>
          </p:nvSpPr>
          <p:spPr>
            <a:xfrm>
              <a:off x="3939386" y="3689962"/>
              <a:ext cx="4593054" cy="467182"/>
            </a:xfrm>
            <a:prstGeom prst="roundRect">
              <a:avLst/>
            </a:prstGeom>
            <a:solidFill>
              <a:srgbClr val="FFE07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769450" y="3664701"/>
              <a:ext cx="192873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dirty="0" err="1" smtClean="0"/>
                <a:t>Lettie</a:t>
              </a:r>
              <a:r>
                <a:rPr lang="en-ZA" sz="1600" dirty="0" smtClean="0"/>
                <a:t> </a:t>
              </a:r>
              <a:r>
                <a:rPr lang="en-ZA" sz="1600" dirty="0" err="1" smtClean="0"/>
                <a:t>Masilo</a:t>
              </a:r>
              <a:endParaRPr lang="en-ZA" sz="1600" dirty="0" smtClean="0"/>
            </a:p>
            <a:p>
              <a:r>
                <a:rPr lang="en-ZA" sz="1000" dirty="0" smtClean="0">
                  <a:hlinkClick r:id="rId10"/>
                </a:rPr>
                <a:t>LMasilo@chamberofmines.org.za</a:t>
              </a:r>
              <a:endParaRPr lang="en-ZA" sz="1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19590" y="3906216"/>
            <a:ext cx="1260140" cy="443170"/>
            <a:chOff x="5883319" y="755708"/>
            <a:chExt cx="1260140" cy="443170"/>
          </a:xfrm>
        </p:grpSpPr>
        <p:sp>
          <p:nvSpPr>
            <p:cNvPr id="51" name="Flowchart: Direct Access Storage 50"/>
            <p:cNvSpPr/>
            <p:nvPr/>
          </p:nvSpPr>
          <p:spPr>
            <a:xfrm>
              <a:off x="5883319" y="755708"/>
              <a:ext cx="1260140" cy="443170"/>
            </a:xfrm>
            <a:prstGeom prst="flowChartMagneticDrum">
              <a:avLst/>
            </a:prstGeom>
            <a:solidFill>
              <a:srgbClr val="DD7C1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00442" y="80835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M&amp;E</a:t>
              </a:r>
              <a:endParaRPr lang="en-Z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269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7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4896" y="139912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Z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Outline of the leading practice </a:t>
            </a:r>
          </a:p>
        </p:txBody>
      </p:sp>
      <p:pic>
        <p:nvPicPr>
          <p:cNvPr id="11" name="Picture 2" descr="http://www.danpontefract.com/wp-content/uploads/2014/03/presenter_wireless_headset_and_notes_800_119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" y="0"/>
            <a:ext cx="3899333" cy="61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251520" y="6093296"/>
            <a:ext cx="8496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"/>
          <p:cNvSpPr txBox="1"/>
          <p:nvPr/>
        </p:nvSpPr>
        <p:spPr>
          <a:xfrm>
            <a:off x="7917916" y="5713511"/>
            <a:ext cx="86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400" dirty="0" smtClean="0"/>
              <a:t>By </a:t>
            </a:r>
            <a:r>
              <a:rPr lang="en-ZA" sz="1400" dirty="0" err="1" smtClean="0"/>
              <a:t>Gerrie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1102865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1438" y="116632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Long walk to our </a:t>
            </a:r>
            <a:r>
              <a:rPr lang="en-ZA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Sediba</a:t>
            </a:r>
            <a:endParaRPr lang="en-Z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625143" y="278904"/>
            <a:ext cx="2547257" cy="2286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  <a:effectLst>
            <a:glow rad="139700">
              <a:schemeClr val="bg1">
                <a:lumMod val="65000"/>
                <a:alpha val="40000"/>
              </a:schemeClr>
            </a:glow>
            <a:outerShdw blurRad="266700" dist="342900" dir="5400000" rotWithShape="0">
              <a:prstClr val="black">
                <a:alpha val="15000"/>
              </a:prstClr>
            </a:outerShdw>
          </a:effectLst>
          <a:scene3d>
            <a:camera prst="perspectiveRelaxed" fov="1800000">
              <a:rot lat="17373601" lon="0" rev="0"/>
            </a:camera>
            <a:lightRig rig="balanced" dir="t"/>
          </a:scene3d>
          <a:sp3d extrusionH="317500" prstMaterial="clear">
            <a:bevelT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7727" y="555665"/>
            <a:ext cx="2519921" cy="110799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isometricOffAxis2Left"/>
            <a:lightRig rig="soft" dir="t"/>
          </a:scene3d>
        </p:spPr>
        <p:txBody>
          <a:bodyPr wrap="none" rtlCol="0">
            <a:spAutoFit/>
            <a:sp3d extrusionH="82550">
              <a:extrusionClr>
                <a:schemeClr val="bg1"/>
              </a:extrusionClr>
            </a:sp3d>
          </a:bodyPr>
          <a:lstStyle/>
          <a:p>
            <a:pPr algn="ctr"/>
            <a:r>
              <a:rPr lang="en-US" sz="6600" dirty="0" smtClean="0">
                <a:solidFill>
                  <a:prstClr val="white">
                    <a:lumMod val="50000"/>
                  </a:prstClr>
                </a:solidFill>
                <a:effectLst>
                  <a:reflection blurRad="6350" stA="55000" endA="300" endPos="45500" dir="5400000" sy="-100000" algn="bl" rotWithShape="0"/>
                </a:effectLst>
                <a:latin typeface="Gill Sans MT Condensed" pitchFamily="34" charset="0"/>
              </a:rPr>
              <a:t>COPA</a:t>
            </a:r>
            <a:endParaRPr lang="en-US" sz="6600" dirty="0">
              <a:solidFill>
                <a:prstClr val="white">
                  <a:lumMod val="50000"/>
                </a:prstClr>
              </a:solidFill>
              <a:effectLst>
                <a:reflection blurRad="6350" stA="55000" endA="300" endPos="45500" dir="5400000" sy="-100000" algn="bl" rotWithShape="0"/>
              </a:effectLst>
              <a:latin typeface="Gill Sans MT Condensed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65429" y="5250247"/>
            <a:ext cx="2031160" cy="800219"/>
            <a:chOff x="4919323" y="5352225"/>
            <a:chExt cx="2031160" cy="800219"/>
          </a:xfrm>
        </p:grpSpPr>
        <p:sp>
          <p:nvSpPr>
            <p:cNvPr id="18" name="TextBox 17"/>
            <p:cNvSpPr txBox="1"/>
            <p:nvPr/>
          </p:nvSpPr>
          <p:spPr>
            <a:xfrm>
              <a:off x="5252582" y="5352225"/>
              <a:ext cx="169790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2003</a:t>
              </a:r>
            </a:p>
            <a:p>
              <a:r>
                <a:rPr lang="en-ZA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SIMRAC: 03-06-03</a:t>
              </a:r>
            </a:p>
            <a:p>
              <a:r>
                <a:rPr lang="en-ZA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Track B</a:t>
              </a:r>
              <a:endParaRPr lang="en-ZA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919323" y="5391395"/>
              <a:ext cx="333259" cy="333259"/>
              <a:chOff x="8172400" y="3939130"/>
              <a:chExt cx="333259" cy="333259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255979" y="4022709"/>
                <a:ext cx="166100" cy="16610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172400" y="3939130"/>
                <a:ext cx="333259" cy="333259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77713" y="3255214"/>
            <a:ext cx="2372791" cy="1201737"/>
            <a:chOff x="677713" y="3255214"/>
            <a:chExt cx="2372791" cy="1201737"/>
          </a:xfrm>
        </p:grpSpPr>
        <p:pic>
          <p:nvPicPr>
            <p:cNvPr id="11" name="Picture 10" descr="Left foot.png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</a:blip>
            <a:stretch>
              <a:fillRect/>
            </a:stretch>
          </p:blipFill>
          <p:spPr>
            <a:xfrm rot="504674">
              <a:off x="1831223" y="3255214"/>
              <a:ext cx="1219281" cy="1201737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677713" y="3476711"/>
              <a:ext cx="1623997" cy="800219"/>
              <a:chOff x="7360026" y="4942109"/>
              <a:chExt cx="1623997" cy="80021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7360026" y="4942109"/>
                <a:ext cx="129073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Z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2008</a:t>
                </a:r>
              </a:p>
              <a:p>
                <a:pPr algn="r"/>
                <a:r>
                  <a:rPr lang="en-ZA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MOSH – Dust</a:t>
                </a:r>
              </a:p>
              <a:p>
                <a:pPr algn="r"/>
                <a:r>
                  <a:rPr lang="en-ZA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5-Year Plan</a:t>
                </a:r>
                <a:endParaRPr lang="en-ZA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8650764" y="4950458"/>
                <a:ext cx="333259" cy="333259"/>
                <a:chOff x="8172400" y="3939130"/>
                <a:chExt cx="333259" cy="333259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8255979" y="4022709"/>
                  <a:ext cx="166100" cy="1661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8172400" y="3939130"/>
                  <a:ext cx="333259" cy="333259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3370640" y="3717032"/>
            <a:ext cx="2925334" cy="1465357"/>
            <a:chOff x="3370640" y="3717032"/>
            <a:chExt cx="2925334" cy="1465357"/>
          </a:xfrm>
        </p:grpSpPr>
        <p:pic>
          <p:nvPicPr>
            <p:cNvPr id="12" name="Picture 11" descr="Right foot.png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</a:blip>
            <a:stretch>
              <a:fillRect/>
            </a:stretch>
          </p:blipFill>
          <p:spPr>
            <a:xfrm>
              <a:off x="3370640" y="3717032"/>
              <a:ext cx="1129352" cy="1465357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4077262" y="4281075"/>
              <a:ext cx="2218712" cy="800219"/>
              <a:chOff x="4919323" y="5352225"/>
              <a:chExt cx="2218712" cy="80021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252582" y="5352225"/>
                <a:ext cx="188545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2009 - 2011</a:t>
                </a:r>
              </a:p>
              <a:p>
                <a:r>
                  <a:rPr lang="en-ZA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Introduction into Gold</a:t>
                </a:r>
              </a:p>
              <a:p>
                <a:r>
                  <a:rPr lang="en-ZA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and Coal sectors</a:t>
                </a:r>
                <a:endParaRPr lang="en-ZA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4919323" y="5391395"/>
                <a:ext cx="333259" cy="333259"/>
                <a:chOff x="8172400" y="3939130"/>
                <a:chExt cx="333259" cy="333259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8255979" y="4022709"/>
                  <a:ext cx="166100" cy="1661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8172400" y="3939130"/>
                  <a:ext cx="333259" cy="333259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4937580" y="2276872"/>
            <a:ext cx="2887609" cy="1487721"/>
            <a:chOff x="4937580" y="2276872"/>
            <a:chExt cx="2887609" cy="1487721"/>
          </a:xfrm>
        </p:grpSpPr>
        <p:pic>
          <p:nvPicPr>
            <p:cNvPr id="14" name="Picture 13" descr="Right foot.png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</a:blip>
            <a:stretch>
              <a:fillRect/>
            </a:stretch>
          </p:blipFill>
          <p:spPr>
            <a:xfrm>
              <a:off x="4937580" y="2276872"/>
              <a:ext cx="1146588" cy="1487721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5685025" y="2831814"/>
              <a:ext cx="2140164" cy="584775"/>
              <a:chOff x="4919323" y="5352225"/>
              <a:chExt cx="2140164" cy="58477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252582" y="5352225"/>
                <a:ext cx="180690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2012-2014</a:t>
                </a:r>
              </a:p>
              <a:p>
                <a:r>
                  <a:rPr lang="en-ZA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Piloting and refining</a:t>
                </a:r>
                <a:endParaRPr lang="en-ZA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4919323" y="5391395"/>
                <a:ext cx="333259" cy="333259"/>
                <a:chOff x="8172400" y="3939130"/>
                <a:chExt cx="333259" cy="333259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8255979" y="4022709"/>
                  <a:ext cx="166100" cy="1661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8172400" y="3939130"/>
                  <a:ext cx="333259" cy="333259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</p:grpSp>
      </p:grpSp>
      <p:grpSp>
        <p:nvGrpSpPr>
          <p:cNvPr id="4" name="Group 3"/>
          <p:cNvGrpSpPr/>
          <p:nvPr/>
        </p:nvGrpSpPr>
        <p:grpSpPr>
          <a:xfrm>
            <a:off x="1948454" y="2121105"/>
            <a:ext cx="2781849" cy="1175278"/>
            <a:chOff x="1948454" y="2121105"/>
            <a:chExt cx="2781849" cy="1175278"/>
          </a:xfrm>
        </p:grpSpPr>
        <p:pic>
          <p:nvPicPr>
            <p:cNvPr id="13" name="Picture 12" descr="Left foot.png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</a:blip>
            <a:stretch>
              <a:fillRect/>
            </a:stretch>
          </p:blipFill>
          <p:spPr>
            <a:xfrm rot="504674">
              <a:off x="3537868" y="2121105"/>
              <a:ext cx="1192435" cy="1175278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1948454" y="2373798"/>
              <a:ext cx="2010321" cy="800219"/>
              <a:chOff x="6973702" y="4942109"/>
              <a:chExt cx="2010321" cy="800219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6973702" y="4942109"/>
                <a:ext cx="167706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ZA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2012</a:t>
                </a:r>
              </a:p>
              <a:p>
                <a:pPr algn="r"/>
                <a:r>
                  <a:rPr lang="en-ZA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Industry workshop</a:t>
                </a:r>
              </a:p>
              <a:p>
                <a:pPr algn="r"/>
                <a:r>
                  <a:rPr lang="en-ZA" sz="14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(Emperors Palace)</a:t>
                </a:r>
                <a:endParaRPr lang="en-ZA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8650764" y="4950458"/>
                <a:ext cx="333259" cy="333259"/>
                <a:chOff x="8172400" y="3939130"/>
                <a:chExt cx="333259" cy="333259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8255979" y="4022709"/>
                  <a:ext cx="166100" cy="1661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8172400" y="3939130"/>
                  <a:ext cx="333259" cy="333259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ZA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72312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577446" y="3276146"/>
            <a:ext cx="822617" cy="2646769"/>
            <a:chOff x="7577446" y="3276146"/>
            <a:chExt cx="822617" cy="2646769"/>
          </a:xfrm>
        </p:grpSpPr>
        <p:sp>
          <p:nvSpPr>
            <p:cNvPr id="45" name="Rectangle 44"/>
            <p:cNvSpPr/>
            <p:nvPr/>
          </p:nvSpPr>
          <p:spPr>
            <a:xfrm rot="20293642" flipH="1">
              <a:off x="7577446" y="3276146"/>
              <a:ext cx="318239" cy="250819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ZA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BEHAVIOUR COMMUNICATION</a:t>
              </a:r>
              <a:endPara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81277">
              <a:off x="8105061" y="5708103"/>
              <a:ext cx="295002" cy="214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7" name="Rectangle 46"/>
          <p:cNvSpPr/>
          <p:nvPr/>
        </p:nvSpPr>
        <p:spPr>
          <a:xfrm>
            <a:off x="468897" y="3225905"/>
            <a:ext cx="3531812" cy="2730528"/>
          </a:xfrm>
          <a:prstGeom prst="rect">
            <a:avLst/>
          </a:prstGeom>
          <a:solidFill>
            <a:srgbClr val="FFE07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48" name="Group 47"/>
          <p:cNvGrpSpPr/>
          <p:nvPr/>
        </p:nvGrpSpPr>
        <p:grpSpPr>
          <a:xfrm>
            <a:off x="5362660" y="594146"/>
            <a:ext cx="2235200" cy="2235200"/>
            <a:chOff x="5362660" y="594146"/>
            <a:chExt cx="2235200" cy="2235200"/>
          </a:xfrm>
        </p:grpSpPr>
        <p:sp>
          <p:nvSpPr>
            <p:cNvPr id="49" name="Litebulb"/>
            <p:cNvSpPr>
              <a:spLocks noEditPoints="1" noChangeArrowheads="1"/>
            </p:cNvSpPr>
            <p:nvPr/>
          </p:nvSpPr>
          <p:spPr bwMode="auto">
            <a:xfrm>
              <a:off x="6022829" y="1024892"/>
              <a:ext cx="914861" cy="137370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7782 h 21600"/>
                <a:gd name="T4" fmla="*/ 0 w 21600"/>
                <a:gd name="T5" fmla="*/ 7782 h 21600"/>
                <a:gd name="T6" fmla="*/ 10800 w 21600"/>
                <a:gd name="T7" fmla="*/ 21600 h 21600"/>
                <a:gd name="T8" fmla="*/ 3556 w 21600"/>
                <a:gd name="T9" fmla="*/ 2188 h 21600"/>
                <a:gd name="T10" fmla="*/ 18277 w 21600"/>
                <a:gd name="T11" fmla="*/ 9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ZA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62660" y="594146"/>
              <a:ext cx="2235200" cy="2235200"/>
            </a:xfrm>
            <a:custGeom>
              <a:avLst/>
              <a:gdLst>
                <a:gd name="connsiteX0" fmla="*/ 1586555 w 2235200"/>
                <a:gd name="connsiteY0" fmla="*/ 356377 h 2235200"/>
                <a:gd name="connsiteX1" fmla="*/ 1760418 w 2235200"/>
                <a:gd name="connsiteY1" fmla="*/ 210481 h 2235200"/>
                <a:gd name="connsiteX2" fmla="*/ 1899314 w 2235200"/>
                <a:gd name="connsiteY2" fmla="*/ 327029 h 2235200"/>
                <a:gd name="connsiteX3" fmla="*/ 1785825 w 2235200"/>
                <a:gd name="connsiteY3" fmla="*/ 523585 h 2235200"/>
                <a:gd name="connsiteX4" fmla="*/ 1966144 w 2235200"/>
                <a:gd name="connsiteY4" fmla="*/ 835907 h 2235200"/>
                <a:gd name="connsiteX5" fmla="*/ 2193112 w 2235200"/>
                <a:gd name="connsiteY5" fmla="*/ 835901 h 2235200"/>
                <a:gd name="connsiteX6" fmla="*/ 2224597 w 2235200"/>
                <a:gd name="connsiteY6" fmla="*/ 1014463 h 2235200"/>
                <a:gd name="connsiteX7" fmla="*/ 2011316 w 2235200"/>
                <a:gd name="connsiteY7" fmla="*/ 1092085 h 2235200"/>
                <a:gd name="connsiteX8" fmla="*/ 1948692 w 2235200"/>
                <a:gd name="connsiteY8" fmla="*/ 1447245 h 2235200"/>
                <a:gd name="connsiteX9" fmla="*/ 2122562 w 2235200"/>
                <a:gd name="connsiteY9" fmla="*/ 1593132 h 2235200"/>
                <a:gd name="connsiteX10" fmla="*/ 2031904 w 2235200"/>
                <a:gd name="connsiteY10" fmla="*/ 1750157 h 2235200"/>
                <a:gd name="connsiteX11" fmla="*/ 1818627 w 2235200"/>
                <a:gd name="connsiteY11" fmla="*/ 1672524 h 2235200"/>
                <a:gd name="connsiteX12" fmla="*/ 1542362 w 2235200"/>
                <a:gd name="connsiteY12" fmla="*/ 1904338 h 2235200"/>
                <a:gd name="connsiteX13" fmla="*/ 1581780 w 2235200"/>
                <a:gd name="connsiteY13" fmla="*/ 2127856 h 2235200"/>
                <a:gd name="connsiteX14" fmla="*/ 1411398 w 2235200"/>
                <a:gd name="connsiteY14" fmla="*/ 2189870 h 2235200"/>
                <a:gd name="connsiteX15" fmla="*/ 1297919 w 2235200"/>
                <a:gd name="connsiteY15" fmla="*/ 1993308 h 2235200"/>
                <a:gd name="connsiteX16" fmla="*/ 937280 w 2235200"/>
                <a:gd name="connsiteY16" fmla="*/ 1993308 h 2235200"/>
                <a:gd name="connsiteX17" fmla="*/ 823802 w 2235200"/>
                <a:gd name="connsiteY17" fmla="*/ 2189870 h 2235200"/>
                <a:gd name="connsiteX18" fmla="*/ 653420 w 2235200"/>
                <a:gd name="connsiteY18" fmla="*/ 2127856 h 2235200"/>
                <a:gd name="connsiteX19" fmla="*/ 692839 w 2235200"/>
                <a:gd name="connsiteY19" fmla="*/ 1904338 h 2235200"/>
                <a:gd name="connsiteX20" fmla="*/ 416574 w 2235200"/>
                <a:gd name="connsiteY20" fmla="*/ 1672524 h 2235200"/>
                <a:gd name="connsiteX21" fmla="*/ 203296 w 2235200"/>
                <a:gd name="connsiteY21" fmla="*/ 1750157 h 2235200"/>
                <a:gd name="connsiteX22" fmla="*/ 112638 w 2235200"/>
                <a:gd name="connsiteY22" fmla="*/ 1593132 h 2235200"/>
                <a:gd name="connsiteX23" fmla="*/ 286508 w 2235200"/>
                <a:gd name="connsiteY23" fmla="*/ 1447245 h 2235200"/>
                <a:gd name="connsiteX24" fmla="*/ 223884 w 2235200"/>
                <a:gd name="connsiteY24" fmla="*/ 1092085 h 2235200"/>
                <a:gd name="connsiteX25" fmla="*/ 10603 w 2235200"/>
                <a:gd name="connsiteY25" fmla="*/ 1014463 h 2235200"/>
                <a:gd name="connsiteX26" fmla="*/ 42088 w 2235200"/>
                <a:gd name="connsiteY26" fmla="*/ 835901 h 2235200"/>
                <a:gd name="connsiteX27" fmla="*/ 269055 w 2235200"/>
                <a:gd name="connsiteY27" fmla="*/ 835907 h 2235200"/>
                <a:gd name="connsiteX28" fmla="*/ 449374 w 2235200"/>
                <a:gd name="connsiteY28" fmla="*/ 523585 h 2235200"/>
                <a:gd name="connsiteX29" fmla="*/ 335886 w 2235200"/>
                <a:gd name="connsiteY29" fmla="*/ 327029 h 2235200"/>
                <a:gd name="connsiteX30" fmla="*/ 474782 w 2235200"/>
                <a:gd name="connsiteY30" fmla="*/ 210481 h 2235200"/>
                <a:gd name="connsiteX31" fmla="*/ 648645 w 2235200"/>
                <a:gd name="connsiteY31" fmla="*/ 356377 h 2235200"/>
                <a:gd name="connsiteX32" fmla="*/ 987535 w 2235200"/>
                <a:gd name="connsiteY32" fmla="*/ 233031 h 2235200"/>
                <a:gd name="connsiteX33" fmla="*/ 1026942 w 2235200"/>
                <a:gd name="connsiteY33" fmla="*/ 9511 h 2235200"/>
                <a:gd name="connsiteX34" fmla="*/ 1208258 w 2235200"/>
                <a:gd name="connsiteY34" fmla="*/ 9511 h 2235200"/>
                <a:gd name="connsiteX35" fmla="*/ 1247665 w 2235200"/>
                <a:gd name="connsiteY35" fmla="*/ 233031 h 2235200"/>
                <a:gd name="connsiteX36" fmla="*/ 1586555 w 2235200"/>
                <a:gd name="connsiteY36" fmla="*/ 356377 h 223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35200" h="2235200">
                  <a:moveTo>
                    <a:pt x="1586555" y="356377"/>
                  </a:moveTo>
                  <a:lnTo>
                    <a:pt x="1760418" y="210481"/>
                  </a:lnTo>
                  <a:lnTo>
                    <a:pt x="1899314" y="327029"/>
                  </a:lnTo>
                  <a:lnTo>
                    <a:pt x="1785825" y="523585"/>
                  </a:lnTo>
                  <a:cubicBezTo>
                    <a:pt x="1866522" y="614364"/>
                    <a:pt x="1927876" y="720632"/>
                    <a:pt x="1966144" y="835907"/>
                  </a:cubicBezTo>
                  <a:lnTo>
                    <a:pt x="2193112" y="835901"/>
                  </a:lnTo>
                  <a:lnTo>
                    <a:pt x="2224597" y="1014463"/>
                  </a:lnTo>
                  <a:lnTo>
                    <a:pt x="2011316" y="1092085"/>
                  </a:lnTo>
                  <a:cubicBezTo>
                    <a:pt x="2014782" y="1213496"/>
                    <a:pt x="1993474" y="1334341"/>
                    <a:pt x="1948692" y="1447245"/>
                  </a:cubicBezTo>
                  <a:lnTo>
                    <a:pt x="2122562" y="1593132"/>
                  </a:lnTo>
                  <a:lnTo>
                    <a:pt x="2031904" y="1750157"/>
                  </a:lnTo>
                  <a:lnTo>
                    <a:pt x="1818627" y="1672524"/>
                  </a:lnTo>
                  <a:cubicBezTo>
                    <a:pt x="1743241" y="1767759"/>
                    <a:pt x="1649240" y="1846634"/>
                    <a:pt x="1542362" y="1904338"/>
                  </a:cubicBezTo>
                  <a:lnTo>
                    <a:pt x="1581780" y="2127856"/>
                  </a:lnTo>
                  <a:lnTo>
                    <a:pt x="1411398" y="2189870"/>
                  </a:lnTo>
                  <a:lnTo>
                    <a:pt x="1297919" y="1993308"/>
                  </a:lnTo>
                  <a:cubicBezTo>
                    <a:pt x="1178954" y="2017804"/>
                    <a:pt x="1056245" y="2017804"/>
                    <a:pt x="937280" y="1993308"/>
                  </a:cubicBezTo>
                  <a:lnTo>
                    <a:pt x="823802" y="2189870"/>
                  </a:lnTo>
                  <a:lnTo>
                    <a:pt x="653420" y="2127856"/>
                  </a:lnTo>
                  <a:lnTo>
                    <a:pt x="692839" y="1904338"/>
                  </a:lnTo>
                  <a:cubicBezTo>
                    <a:pt x="585961" y="1846634"/>
                    <a:pt x="491960" y="1767758"/>
                    <a:pt x="416574" y="1672524"/>
                  </a:cubicBezTo>
                  <a:lnTo>
                    <a:pt x="203296" y="1750157"/>
                  </a:lnTo>
                  <a:lnTo>
                    <a:pt x="112638" y="1593132"/>
                  </a:lnTo>
                  <a:lnTo>
                    <a:pt x="286508" y="1447245"/>
                  </a:lnTo>
                  <a:cubicBezTo>
                    <a:pt x="241726" y="1334341"/>
                    <a:pt x="220417" y="1213496"/>
                    <a:pt x="223884" y="1092085"/>
                  </a:cubicBezTo>
                  <a:lnTo>
                    <a:pt x="10603" y="1014463"/>
                  </a:lnTo>
                  <a:lnTo>
                    <a:pt x="42088" y="835901"/>
                  </a:lnTo>
                  <a:lnTo>
                    <a:pt x="269055" y="835907"/>
                  </a:lnTo>
                  <a:cubicBezTo>
                    <a:pt x="307323" y="720632"/>
                    <a:pt x="368677" y="614363"/>
                    <a:pt x="449374" y="523585"/>
                  </a:cubicBezTo>
                  <a:lnTo>
                    <a:pt x="335886" y="327029"/>
                  </a:lnTo>
                  <a:lnTo>
                    <a:pt x="474782" y="210481"/>
                  </a:lnTo>
                  <a:lnTo>
                    <a:pt x="648645" y="356377"/>
                  </a:lnTo>
                  <a:cubicBezTo>
                    <a:pt x="752057" y="292669"/>
                    <a:pt x="867366" y="250701"/>
                    <a:pt x="987535" y="233031"/>
                  </a:cubicBezTo>
                  <a:lnTo>
                    <a:pt x="1026942" y="9511"/>
                  </a:lnTo>
                  <a:lnTo>
                    <a:pt x="1208258" y="9511"/>
                  </a:lnTo>
                  <a:lnTo>
                    <a:pt x="1247665" y="233031"/>
                  </a:lnTo>
                  <a:cubicBezTo>
                    <a:pt x="1367834" y="250700"/>
                    <a:pt x="1483142" y="292669"/>
                    <a:pt x="1586555" y="356377"/>
                  </a:cubicBezTo>
                  <a:close/>
                </a:path>
              </a:pathLst>
            </a:custGeom>
            <a:noFill/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2715" tIns="576925" rIns="502715" bIns="616016" numCol="1" spcCol="1270" anchor="ctr" anchorCtr="0">
              <a:noAutofit/>
            </a:bodyPr>
            <a:lstStyle/>
            <a:p>
              <a:pPr lvl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ZA" sz="4200" kern="120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4114" y="3353983"/>
            <a:ext cx="3309814" cy="2539303"/>
            <a:chOff x="7668344" y="856383"/>
            <a:chExt cx="3309814" cy="2539303"/>
          </a:xfrm>
        </p:grpSpPr>
        <p:grpSp>
          <p:nvGrpSpPr>
            <p:cNvPr id="52" name="Group 51"/>
            <p:cNvGrpSpPr/>
            <p:nvPr/>
          </p:nvGrpSpPr>
          <p:grpSpPr>
            <a:xfrm>
              <a:off x="7668344" y="1062535"/>
              <a:ext cx="3309814" cy="2333151"/>
              <a:chOff x="626391" y="1355698"/>
              <a:chExt cx="3309814" cy="2333151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626391" y="2075925"/>
                <a:ext cx="974179" cy="1612924"/>
                <a:chOff x="626391" y="3688849"/>
                <a:chExt cx="974179" cy="1612924"/>
              </a:xfrm>
            </p:grpSpPr>
            <p:pic>
              <p:nvPicPr>
                <p:cNvPr id="58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391" y="3688849"/>
                  <a:ext cx="974179" cy="632429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" name="Picture 4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391" y="4600098"/>
                  <a:ext cx="963613" cy="70167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>
                <a:off x="1691680" y="1355698"/>
                <a:ext cx="14984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1400" dirty="0" smtClean="0">
                    <a:latin typeface="Arial" pitchFamily="34" charset="0"/>
                    <a:cs typeface="Arial" pitchFamily="34" charset="0"/>
                  </a:rPr>
                  <a:t>Technical details</a:t>
                </a:r>
                <a:endParaRPr lang="en-ZA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691680" y="2207473"/>
                <a:ext cx="19046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1400" dirty="0" smtClean="0">
                    <a:latin typeface="Arial" pitchFamily="34" charset="0"/>
                    <a:cs typeface="Arial" pitchFamily="34" charset="0"/>
                  </a:rPr>
                  <a:t>Leadership behaviour</a:t>
                </a:r>
                <a:endParaRPr lang="en-ZA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691680" y="3056089"/>
                <a:ext cx="2244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ZA" sz="1400" dirty="0" smtClean="0">
                    <a:latin typeface="Arial" pitchFamily="34" charset="0"/>
                    <a:cs typeface="Arial" pitchFamily="34" charset="0"/>
                  </a:rPr>
                  <a:t>Behaviour communication</a:t>
                </a:r>
                <a:endParaRPr lang="en-ZA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110" y="856383"/>
              <a:ext cx="720080" cy="7200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60" name="Group 59"/>
          <p:cNvGrpSpPr/>
          <p:nvPr/>
        </p:nvGrpSpPr>
        <p:grpSpPr>
          <a:xfrm>
            <a:off x="4589922" y="2256657"/>
            <a:ext cx="3227335" cy="3780458"/>
            <a:chOff x="4589922" y="2256657"/>
            <a:chExt cx="3227335" cy="3780458"/>
          </a:xfrm>
        </p:grpSpPr>
        <p:sp>
          <p:nvSpPr>
            <p:cNvPr id="61" name="Rectangle 60"/>
            <p:cNvSpPr/>
            <p:nvPr/>
          </p:nvSpPr>
          <p:spPr>
            <a:xfrm rot="1170967" flipH="1">
              <a:off x="5023913" y="3309427"/>
              <a:ext cx="328905" cy="2460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ZA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TECHNICAL DETAILS</a:t>
              </a:r>
              <a:endPara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36241" y="3449639"/>
              <a:ext cx="334660" cy="23042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ZA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LEADERSHIP BEHAVIOUR</a:t>
              </a:r>
              <a:endPara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Chord 62"/>
            <p:cNvSpPr/>
            <p:nvPr/>
          </p:nvSpPr>
          <p:spPr>
            <a:xfrm>
              <a:off x="5143260" y="2256657"/>
              <a:ext cx="2673997" cy="1336998"/>
            </a:xfrm>
            <a:prstGeom prst="chord">
              <a:avLst>
                <a:gd name="adj1" fmla="val 9362"/>
                <a:gd name="adj2" fmla="val 10793539"/>
              </a:avLst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b="1" dirty="0" smtClean="0">
                <a:solidFill>
                  <a:schemeClr val="tx1"/>
                </a:solidFill>
              </a:endParaRPr>
            </a:p>
            <a:p>
              <a:pPr algn="ctr"/>
              <a:endParaRPr lang="en-ZA" b="1" dirty="0">
                <a:solidFill>
                  <a:schemeClr val="tx1"/>
                </a:solidFill>
              </a:endParaRPr>
            </a:p>
            <a:p>
              <a:pPr algn="ctr"/>
              <a:r>
                <a:rPr lang="en-ZA" b="1" dirty="0" smtClean="0">
                  <a:solidFill>
                    <a:schemeClr val="tx1"/>
                  </a:solidFill>
                </a:rPr>
                <a:t>Leading Practice</a:t>
              </a:r>
              <a:endParaRPr lang="en-ZA" b="1" dirty="0">
                <a:solidFill>
                  <a:schemeClr val="tx1"/>
                </a:solidFill>
              </a:endParaRP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598" y="5787860"/>
              <a:ext cx="383946" cy="249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5040">
              <a:off x="4589922" y="5715706"/>
              <a:ext cx="262896" cy="2628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6" name="Rectangle 65"/>
          <p:cNvSpPr/>
          <p:nvPr/>
        </p:nvSpPr>
        <p:spPr>
          <a:xfrm>
            <a:off x="395536" y="1087269"/>
            <a:ext cx="32746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A MOSH </a:t>
            </a:r>
            <a:r>
              <a:rPr lang="en-ZA" dirty="0">
                <a:solidFill>
                  <a:schemeClr val="bg1"/>
                </a:solidFill>
              </a:rPr>
              <a:t>Leading Practice comprises of three legs of</a:t>
            </a:r>
          </a:p>
          <a:p>
            <a:r>
              <a:rPr lang="en-Z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</a:t>
            </a:r>
            <a:r>
              <a:rPr lang="en-Z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</a:t>
            </a:r>
            <a:r>
              <a:rPr lang="en-ZA" dirty="0">
                <a:solidFill>
                  <a:schemeClr val="bg1"/>
                </a:solidFill>
              </a:rPr>
              <a:t>.</a:t>
            </a:r>
            <a:endParaRPr lang="en-ZA" dirty="0" smtClean="0">
              <a:solidFill>
                <a:schemeClr val="bg1"/>
              </a:solidFill>
            </a:endParaRPr>
          </a:p>
          <a:p>
            <a:endParaRPr lang="en-ZA" dirty="0" smtClean="0">
              <a:solidFill>
                <a:schemeClr val="bg1"/>
              </a:solidFill>
            </a:endParaRPr>
          </a:p>
          <a:p>
            <a:r>
              <a:rPr lang="en-ZA" dirty="0" smtClean="0">
                <a:solidFill>
                  <a:schemeClr val="bg1"/>
                </a:solidFill>
              </a:rPr>
              <a:t>Sustainable </a:t>
            </a:r>
            <a:r>
              <a:rPr lang="en-ZA" dirty="0">
                <a:solidFill>
                  <a:schemeClr val="bg1"/>
                </a:solidFill>
              </a:rPr>
              <a:t>adoption of the practice requires </a:t>
            </a:r>
            <a:r>
              <a:rPr lang="en-Z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 of all</a:t>
            </a:r>
          </a:p>
          <a:p>
            <a:r>
              <a:rPr lang="en-ZA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Z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legs:</a:t>
            </a:r>
            <a:endParaRPr lang="en-ZA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makes up a MOSH leading practice?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 rot="5400000">
            <a:off x="4598629" y="2253893"/>
            <a:ext cx="3227335" cy="3780458"/>
            <a:chOff x="4589922" y="2256657"/>
            <a:chExt cx="3227335" cy="3780458"/>
          </a:xfrm>
        </p:grpSpPr>
        <p:sp>
          <p:nvSpPr>
            <p:cNvPr id="70" name="Rectangle 69"/>
            <p:cNvSpPr/>
            <p:nvPr/>
          </p:nvSpPr>
          <p:spPr>
            <a:xfrm rot="1170967" flipH="1">
              <a:off x="5023913" y="3309427"/>
              <a:ext cx="328905" cy="2460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ZA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TECHNICAL DETAILS</a:t>
              </a:r>
              <a:endPara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336241" y="3449639"/>
              <a:ext cx="334660" cy="230425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ZA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LEADERSHIP BEHAVIOUR</a:t>
              </a:r>
              <a:endParaRPr lang="en-ZA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Chord 71"/>
            <p:cNvSpPr/>
            <p:nvPr/>
          </p:nvSpPr>
          <p:spPr>
            <a:xfrm>
              <a:off x="5143260" y="2256657"/>
              <a:ext cx="2673997" cy="1336998"/>
            </a:xfrm>
            <a:prstGeom prst="chord">
              <a:avLst>
                <a:gd name="adj1" fmla="val 9362"/>
                <a:gd name="adj2" fmla="val 10793539"/>
              </a:avLst>
            </a:prstGeom>
            <a:gradFill flip="none" rotWithShape="1">
              <a:gsLst>
                <a:gs pos="0">
                  <a:schemeClr val="bg2">
                    <a:lumMod val="90000"/>
                    <a:shade val="30000"/>
                    <a:satMod val="115000"/>
                  </a:schemeClr>
                </a:gs>
                <a:gs pos="50000">
                  <a:schemeClr val="bg2">
                    <a:lumMod val="90000"/>
                    <a:shade val="67500"/>
                    <a:satMod val="115000"/>
                  </a:schemeClr>
                </a:gs>
                <a:gs pos="100000">
                  <a:schemeClr val="bg2">
                    <a:lumMod val="9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b="1" dirty="0" smtClean="0">
                <a:solidFill>
                  <a:schemeClr val="tx1"/>
                </a:solidFill>
              </a:endParaRPr>
            </a:p>
            <a:p>
              <a:pPr algn="ctr"/>
              <a:endParaRPr lang="en-ZA" b="1" dirty="0">
                <a:solidFill>
                  <a:schemeClr val="tx1"/>
                </a:solidFill>
              </a:endParaRPr>
            </a:p>
            <a:p>
              <a:pPr algn="ctr"/>
              <a:r>
                <a:rPr lang="en-ZA" b="1" dirty="0" smtClean="0">
                  <a:solidFill>
                    <a:schemeClr val="tx1"/>
                  </a:solidFill>
                </a:rPr>
                <a:t>Leading Practice</a:t>
              </a:r>
              <a:endParaRPr lang="en-ZA" b="1" dirty="0">
                <a:solidFill>
                  <a:schemeClr val="tx1"/>
                </a:solidFill>
              </a:endParaRPr>
            </a:p>
          </p:txBody>
        </p:sp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1598" y="5787860"/>
              <a:ext cx="383946" cy="249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75040">
              <a:off x="4589922" y="5715706"/>
              <a:ext cx="262896" cy="2628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8003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Source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3916947250"/>
              </p:ext>
            </p:extLst>
          </p:nvPr>
        </p:nvGraphicFramePr>
        <p:xfrm>
          <a:off x="323528" y="1052736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23528" y="1093386"/>
            <a:ext cx="8149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solidFill>
                  <a:schemeClr val="bg1"/>
                </a:solidFill>
              </a:rPr>
              <a:t>Mine Health and Safety Council (MHSC)’ Safety in Mining Research Advisory Committee (SIMRAC) Project ‘03 06 03 Track B: Environmental and Engineering Controls’ </a:t>
            </a:r>
          </a:p>
        </p:txBody>
      </p:sp>
    </p:spTree>
    <p:extLst>
      <p:ext uri="{BB962C8B-B14F-4D97-AF65-F5344CB8AC3E}">
        <p14:creationId xmlns:p14="http://schemas.microsoft.com/office/powerpoint/2010/main" val="3078631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8170A333-8DD7-4337-863F-445E784F3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graphicEl>
                                              <a:dgm id="{8170A333-8DD7-4337-863F-445E784F3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>
                                            <p:graphicEl>
                                              <a:dgm id="{8170A333-8DD7-4337-863F-445E784F3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>
                                            <p:graphicEl>
                                              <a:dgm id="{8170A333-8DD7-4337-863F-445E784F3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57EEB9F6-10A6-411C-ACE2-A035D660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>
                                            <p:graphicEl>
                                              <a:dgm id="{57EEB9F6-10A6-411C-ACE2-A035D660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>
                                            <p:graphicEl>
                                              <a:dgm id="{57EEB9F6-10A6-411C-ACE2-A035D660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>
                                            <p:graphicEl>
                                              <a:dgm id="{57EEB9F6-10A6-411C-ACE2-A035D660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2B5259A9-5159-434C-9C99-8D83F5BF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>
                                            <p:graphicEl>
                                              <a:dgm id="{2B5259A9-5159-434C-9C99-8D83F5BF5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>
                                            <p:graphicEl>
                                              <a:dgm id="{2B5259A9-5159-434C-9C99-8D83F5BF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>
                                            <p:graphicEl>
                                              <a:dgm id="{2B5259A9-5159-434C-9C99-8D83F5BF5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graphicEl>
                                              <a:dgm id="{749EE4E6-C756-4E29-8D6C-B5438AB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>
                                            <p:graphicEl>
                                              <a:dgm id="{749EE4E6-C756-4E29-8D6C-B5438AB1A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>
                                            <p:graphicEl>
                                              <a:dgm id="{749EE4E6-C756-4E29-8D6C-B5438AB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>
                                            <p:graphicEl>
                                              <a:dgm id="{749EE4E6-C756-4E29-8D6C-B5438AB1A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2" grpId="0">
        <p:bldSub>
          <a:bldDgm bld="one"/>
        </p:bldSub>
      </p:bldGraphic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5027639" flipV="1">
            <a:off x="7066988" y="5783436"/>
            <a:ext cx="2467813" cy="1937048"/>
          </a:xfrm>
          <a:prstGeom prst="triangle">
            <a:avLst>
              <a:gd name="adj" fmla="val 49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13" name="Straight Connector 12"/>
          <p:cNvCxnSpPr>
            <a:endCxn id="36" idx="1"/>
          </p:cNvCxnSpPr>
          <p:nvPr/>
        </p:nvCxnSpPr>
        <p:spPr>
          <a:xfrm>
            <a:off x="2052821" y="4437113"/>
            <a:ext cx="213496" cy="23424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ircular Arrow 13"/>
          <p:cNvSpPr/>
          <p:nvPr/>
        </p:nvSpPr>
        <p:spPr>
          <a:xfrm rot="13217897">
            <a:off x="1546628" y="562896"/>
            <a:ext cx="5672186" cy="5587264"/>
          </a:xfrm>
          <a:prstGeom prst="circularArrow">
            <a:avLst>
              <a:gd name="adj1" fmla="val 5544"/>
              <a:gd name="adj2" fmla="val 330680"/>
              <a:gd name="adj3" fmla="val 13815233"/>
              <a:gd name="adj4" fmla="val 20469010"/>
              <a:gd name="adj5" fmla="val 5757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5" name="7722752b-b4fd-4e2d-a8fa-e17881b20469" descr="cid:149765C1-BEB4-45AB-81CE-F911FD9F9FB5"/>
          <p:cNvPicPr>
            <a:picLocks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83"/>
          <a:stretch/>
        </p:blipFill>
        <p:spPr bwMode="auto">
          <a:xfrm>
            <a:off x="938871" y="2060848"/>
            <a:ext cx="1902128" cy="1842686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2" descr="C:\Users\Neo.Rapalo.HARMONY\AppData\Local\Microsoft\Windows\Temporary Internet Files\Content.Outlook\9K93PSJQ\3 (2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44" y="146154"/>
            <a:ext cx="1902128" cy="1842686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29964" r="75336" b="12301"/>
          <a:stretch/>
        </p:blipFill>
        <p:spPr bwMode="auto">
          <a:xfrm>
            <a:off x="4769744" y="260648"/>
            <a:ext cx="1902128" cy="1842686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3" t="26497" r="51182" b="14823"/>
          <a:stretch/>
        </p:blipFill>
        <p:spPr bwMode="auto">
          <a:xfrm>
            <a:off x="5934820" y="2348880"/>
            <a:ext cx="1902128" cy="1842686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5" t="21269" r="25844" b="4999"/>
          <a:stretch/>
        </p:blipFill>
        <p:spPr bwMode="auto">
          <a:xfrm>
            <a:off x="4832736" y="4394626"/>
            <a:ext cx="1870363" cy="1842686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6" t="22488" r="3932" b="15518"/>
          <a:stretch/>
        </p:blipFill>
        <p:spPr bwMode="auto">
          <a:xfrm>
            <a:off x="2219264" y="4512889"/>
            <a:ext cx="1902128" cy="1842686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6719" y="4462755"/>
            <a:ext cx="21120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 smtClean="0">
                <a:solidFill>
                  <a:schemeClr val="bg1"/>
                </a:solidFill>
              </a:rPr>
              <a:t>Includes: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</a:rPr>
              <a:t>Communication drivers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</a:rPr>
              <a:t>Real-time data monitoring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</a:rPr>
              <a:t>Real-time database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</a:rPr>
              <a:t>Alarm and event journal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</a:rPr>
              <a:t>Historic archive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200" dirty="0" smtClean="0">
                <a:solidFill>
                  <a:schemeClr val="bg1"/>
                </a:solidFill>
              </a:rPr>
              <a:t>Configuration database</a:t>
            </a:r>
            <a:endParaRPr lang="en-ZA" sz="12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759" y="2792925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Activity</a:t>
            </a:r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2330" y="837188"/>
            <a:ext cx="122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Control</a:t>
            </a:r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0596" y="951253"/>
            <a:ext cx="118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Continuous Monitor</a:t>
            </a:r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18193" y="3131723"/>
            <a:ext cx="1075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PLC/RTU’s</a:t>
            </a:r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94839" y="5085136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Communication/</a:t>
            </a:r>
          </a:p>
          <a:p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Telemetry</a:t>
            </a:r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4190" y="6427583"/>
            <a:ext cx="1889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Host/Control Room</a:t>
            </a:r>
            <a:endParaRPr lang="en-ZA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01604" y="4437112"/>
            <a:ext cx="1959588" cy="0"/>
          </a:xfrm>
          <a:prstGeom prst="line">
            <a:avLst/>
          </a:prstGeom>
          <a:ln w="19050">
            <a:solidFill>
              <a:schemeClr val="bg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064883" y="2060848"/>
            <a:ext cx="423370" cy="4233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1</a:t>
            </a:r>
            <a:endParaRPr lang="en-ZA" b="1" dirty="0"/>
          </a:p>
        </p:txBody>
      </p:sp>
      <p:sp>
        <p:nvSpPr>
          <p:cNvPr id="32" name="Oval 31"/>
          <p:cNvSpPr/>
          <p:nvPr/>
        </p:nvSpPr>
        <p:spPr>
          <a:xfrm>
            <a:off x="2359423" y="146154"/>
            <a:ext cx="423370" cy="4233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2</a:t>
            </a:r>
            <a:endParaRPr lang="en-ZA" b="1" dirty="0"/>
          </a:p>
        </p:txBody>
      </p:sp>
      <p:sp>
        <p:nvSpPr>
          <p:cNvPr id="33" name="Oval 32"/>
          <p:cNvSpPr/>
          <p:nvPr/>
        </p:nvSpPr>
        <p:spPr>
          <a:xfrm>
            <a:off x="6248502" y="340965"/>
            <a:ext cx="423370" cy="4233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3</a:t>
            </a:r>
            <a:endParaRPr lang="en-ZA" b="1" dirty="0"/>
          </a:p>
        </p:txBody>
      </p:sp>
      <p:sp>
        <p:nvSpPr>
          <p:cNvPr id="34" name="Oval 33"/>
          <p:cNvSpPr/>
          <p:nvPr/>
        </p:nvSpPr>
        <p:spPr>
          <a:xfrm>
            <a:off x="7211045" y="2304024"/>
            <a:ext cx="423370" cy="4233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4</a:t>
            </a:r>
            <a:endParaRPr lang="en-ZA" b="1" dirty="0"/>
          </a:p>
        </p:txBody>
      </p:sp>
      <p:sp>
        <p:nvSpPr>
          <p:cNvPr id="35" name="Oval 34"/>
          <p:cNvSpPr/>
          <p:nvPr/>
        </p:nvSpPr>
        <p:spPr>
          <a:xfrm>
            <a:off x="6404034" y="4673256"/>
            <a:ext cx="423370" cy="4233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5</a:t>
            </a:r>
            <a:endParaRPr lang="en-ZA" b="1" dirty="0"/>
          </a:p>
        </p:txBody>
      </p:sp>
      <p:sp>
        <p:nvSpPr>
          <p:cNvPr id="36" name="Oval 35"/>
          <p:cNvSpPr/>
          <p:nvPr/>
        </p:nvSpPr>
        <p:spPr>
          <a:xfrm>
            <a:off x="2204316" y="4609356"/>
            <a:ext cx="423370" cy="4233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 smtClean="0"/>
              <a:t>6</a:t>
            </a:r>
            <a:endParaRPr lang="en-ZA" b="1" dirty="0"/>
          </a:p>
        </p:txBody>
      </p:sp>
      <p:sp>
        <p:nvSpPr>
          <p:cNvPr id="37" name="Text Box 4"/>
          <p:cNvSpPr txBox="1"/>
          <p:nvPr/>
        </p:nvSpPr>
        <p:spPr>
          <a:xfrm>
            <a:off x="2915816" y="2420888"/>
            <a:ext cx="2926917" cy="1778206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The Leading Practice that will make a </a:t>
            </a:r>
            <a:endParaRPr lang="en-Z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ZA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/>
                <a:ea typeface="Calibri"/>
                <a:cs typeface="Times New Roman"/>
              </a:rPr>
              <a:t>DIFFERENCE</a:t>
            </a:r>
            <a:endParaRPr lang="en-ZA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87180" y="6237312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Isosceles Triangle 38"/>
          <p:cNvSpPr/>
          <p:nvPr/>
        </p:nvSpPr>
        <p:spPr>
          <a:xfrm rot="9406297" flipV="1">
            <a:off x="-811829" y="5725333"/>
            <a:ext cx="2258237" cy="1644646"/>
          </a:xfrm>
          <a:prstGeom prst="triangle">
            <a:avLst>
              <a:gd name="adj" fmla="val 49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4" name="Picture 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315168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Z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Principle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29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2900295" y="801985"/>
            <a:ext cx="3609141" cy="5558471"/>
          </a:xfrm>
          <a:custGeom>
            <a:avLst/>
            <a:gdLst>
              <a:gd name="connsiteX0" fmla="*/ 0 w 2736304"/>
              <a:gd name="connsiteY0" fmla="*/ 0 h 5544616"/>
              <a:gd name="connsiteX1" fmla="*/ 2736304 w 2736304"/>
              <a:gd name="connsiteY1" fmla="*/ 0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0 w 2736304"/>
              <a:gd name="connsiteY4" fmla="*/ 0 h 5544616"/>
              <a:gd name="connsiteX0" fmla="*/ 609600 w 2736304"/>
              <a:gd name="connsiteY0" fmla="*/ 0 h 5544616"/>
              <a:gd name="connsiteX1" fmla="*/ 2736304 w 2736304"/>
              <a:gd name="connsiteY1" fmla="*/ 0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609600 w 2736304"/>
              <a:gd name="connsiteY4" fmla="*/ 0 h 5544616"/>
              <a:gd name="connsiteX0" fmla="*/ 609600 w 2736304"/>
              <a:gd name="connsiteY0" fmla="*/ 0 h 5544616"/>
              <a:gd name="connsiteX1" fmla="*/ 1918886 w 2736304"/>
              <a:gd name="connsiteY1" fmla="*/ 27709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609600 w 2736304"/>
              <a:gd name="connsiteY4" fmla="*/ 0 h 5544616"/>
              <a:gd name="connsiteX0" fmla="*/ 609600 w 2736304"/>
              <a:gd name="connsiteY0" fmla="*/ 0 h 5544616"/>
              <a:gd name="connsiteX1" fmla="*/ 2085140 w 2736304"/>
              <a:gd name="connsiteY1" fmla="*/ 55418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609600 w 2736304"/>
              <a:gd name="connsiteY4" fmla="*/ 0 h 5544616"/>
              <a:gd name="connsiteX0" fmla="*/ 609600 w 2736304"/>
              <a:gd name="connsiteY0" fmla="*/ 0 h 5544616"/>
              <a:gd name="connsiteX1" fmla="*/ 2098995 w 2736304"/>
              <a:gd name="connsiteY1" fmla="*/ 0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609600 w 2736304"/>
              <a:gd name="connsiteY4" fmla="*/ 0 h 5544616"/>
              <a:gd name="connsiteX0" fmla="*/ 1039091 w 3165795"/>
              <a:gd name="connsiteY0" fmla="*/ 0 h 5544616"/>
              <a:gd name="connsiteX1" fmla="*/ 2528486 w 3165795"/>
              <a:gd name="connsiteY1" fmla="*/ 0 h 5544616"/>
              <a:gd name="connsiteX2" fmla="*/ 3165795 w 3165795"/>
              <a:gd name="connsiteY2" fmla="*/ 5544616 h 5544616"/>
              <a:gd name="connsiteX3" fmla="*/ 0 w 3165795"/>
              <a:gd name="connsiteY3" fmla="*/ 5544616 h 5544616"/>
              <a:gd name="connsiteX4" fmla="*/ 1039091 w 3165795"/>
              <a:gd name="connsiteY4" fmla="*/ 0 h 5544616"/>
              <a:gd name="connsiteX0" fmla="*/ 1039091 w 3761541"/>
              <a:gd name="connsiteY0" fmla="*/ 0 h 5544616"/>
              <a:gd name="connsiteX1" fmla="*/ 2528486 w 3761541"/>
              <a:gd name="connsiteY1" fmla="*/ 0 h 5544616"/>
              <a:gd name="connsiteX2" fmla="*/ 3761541 w 3761541"/>
              <a:gd name="connsiteY2" fmla="*/ 5544616 h 5544616"/>
              <a:gd name="connsiteX3" fmla="*/ 0 w 3761541"/>
              <a:gd name="connsiteY3" fmla="*/ 5544616 h 5544616"/>
              <a:gd name="connsiteX4" fmla="*/ 1039091 w 3761541"/>
              <a:gd name="connsiteY4" fmla="*/ 0 h 5544616"/>
              <a:gd name="connsiteX0" fmla="*/ 1039091 w 3609141"/>
              <a:gd name="connsiteY0" fmla="*/ 0 h 5544616"/>
              <a:gd name="connsiteX1" fmla="*/ 2528486 w 3609141"/>
              <a:gd name="connsiteY1" fmla="*/ 0 h 5544616"/>
              <a:gd name="connsiteX2" fmla="*/ 3609141 w 3609141"/>
              <a:gd name="connsiteY2" fmla="*/ 5544616 h 5544616"/>
              <a:gd name="connsiteX3" fmla="*/ 0 w 3609141"/>
              <a:gd name="connsiteY3" fmla="*/ 5544616 h 5544616"/>
              <a:gd name="connsiteX4" fmla="*/ 1039091 w 3609141"/>
              <a:gd name="connsiteY4" fmla="*/ 0 h 5544616"/>
              <a:gd name="connsiteX0" fmla="*/ 1039091 w 3609141"/>
              <a:gd name="connsiteY0" fmla="*/ 13855 h 5558471"/>
              <a:gd name="connsiteX1" fmla="*/ 2292959 w 3609141"/>
              <a:gd name="connsiteY1" fmla="*/ 0 h 5558471"/>
              <a:gd name="connsiteX2" fmla="*/ 3609141 w 3609141"/>
              <a:gd name="connsiteY2" fmla="*/ 5558471 h 5558471"/>
              <a:gd name="connsiteX3" fmla="*/ 0 w 3609141"/>
              <a:gd name="connsiteY3" fmla="*/ 5558471 h 5558471"/>
              <a:gd name="connsiteX4" fmla="*/ 1039091 w 3609141"/>
              <a:gd name="connsiteY4" fmla="*/ 13855 h 5558471"/>
              <a:gd name="connsiteX0" fmla="*/ 1288473 w 3609141"/>
              <a:gd name="connsiteY0" fmla="*/ 0 h 5558471"/>
              <a:gd name="connsiteX1" fmla="*/ 2292959 w 3609141"/>
              <a:gd name="connsiteY1" fmla="*/ 0 h 5558471"/>
              <a:gd name="connsiteX2" fmla="*/ 3609141 w 3609141"/>
              <a:gd name="connsiteY2" fmla="*/ 5558471 h 5558471"/>
              <a:gd name="connsiteX3" fmla="*/ 0 w 3609141"/>
              <a:gd name="connsiteY3" fmla="*/ 5558471 h 5558471"/>
              <a:gd name="connsiteX4" fmla="*/ 1288473 w 3609141"/>
              <a:gd name="connsiteY4" fmla="*/ 0 h 555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9141" h="5558471">
                <a:moveTo>
                  <a:pt x="1288473" y="0"/>
                </a:moveTo>
                <a:lnTo>
                  <a:pt x="2292959" y="0"/>
                </a:lnTo>
                <a:lnTo>
                  <a:pt x="3609141" y="5558471"/>
                </a:lnTo>
                <a:lnTo>
                  <a:pt x="0" y="5558471"/>
                </a:lnTo>
                <a:lnTo>
                  <a:pt x="128847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tx1">
                  <a:lumMod val="50000"/>
                  <a:lumOff val="50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5400000" scaled="1"/>
            <a:tileRect/>
          </a:gra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>
            <a:off x="2195736" y="6309320"/>
            <a:ext cx="40324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ctr"/>
              <a:t>2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Roadmap of Key Events and Decisions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697939" y="815841"/>
            <a:ext cx="0" cy="55446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881515" y="4203725"/>
            <a:ext cx="4146021" cy="1677412"/>
            <a:chOff x="881515" y="4203725"/>
            <a:chExt cx="4146021" cy="1677412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702" y="5167690"/>
              <a:ext cx="651834" cy="71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1" name="Group 70"/>
            <p:cNvGrpSpPr/>
            <p:nvPr/>
          </p:nvGrpSpPr>
          <p:grpSpPr>
            <a:xfrm>
              <a:off x="881515" y="4203725"/>
              <a:ext cx="3494187" cy="1601539"/>
              <a:chOff x="395536" y="4203725"/>
              <a:chExt cx="3494187" cy="160153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395536" y="4399830"/>
                <a:ext cx="1800199" cy="140543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95536" y="4203725"/>
                <a:ext cx="1800199" cy="37740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2003</a:t>
                </a:r>
                <a:endParaRPr lang="en-Z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95536" y="4635713"/>
                <a:ext cx="1800200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 smtClean="0"/>
                  <a:t>Mining </a:t>
                </a:r>
                <a:r>
                  <a:rPr lang="en-ZA" sz="1400" dirty="0"/>
                  <a:t>Industry Tripartite Partners </a:t>
                </a:r>
                <a:r>
                  <a:rPr lang="en-ZA" sz="1400" dirty="0" smtClean="0"/>
                  <a:t>agreed </a:t>
                </a:r>
                <a:r>
                  <a:rPr lang="en-ZA" sz="1400" dirty="0"/>
                  <a:t>OHS Targets and Milestones </a:t>
                </a:r>
                <a:r>
                  <a:rPr lang="en-ZA" sz="1400" dirty="0" smtClean="0"/>
                  <a:t>agreed upon</a:t>
                </a:r>
                <a:endParaRPr lang="en-ZA" sz="1400" dirty="0"/>
              </a:p>
            </p:txBody>
          </p:sp>
          <p:cxnSp>
            <p:nvCxnSpPr>
              <p:cNvPr id="55" name="Elbow Connector 54"/>
              <p:cNvCxnSpPr/>
              <p:nvPr/>
            </p:nvCxnSpPr>
            <p:spPr>
              <a:xfrm>
                <a:off x="2195735" y="5013176"/>
                <a:ext cx="1693988" cy="421867"/>
              </a:xfrm>
              <a:prstGeom prst="bentConnector3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1387060" y="1971477"/>
            <a:ext cx="3636796" cy="1238119"/>
            <a:chOff x="1387060" y="1971477"/>
            <a:chExt cx="3636796" cy="1238119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022" y="2496149"/>
              <a:ext cx="651834" cy="71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3" name="Group 72"/>
            <p:cNvGrpSpPr/>
            <p:nvPr/>
          </p:nvGrpSpPr>
          <p:grpSpPr>
            <a:xfrm>
              <a:off x="1387060" y="1971477"/>
              <a:ext cx="3012313" cy="1169491"/>
              <a:chOff x="877410" y="1971477"/>
              <a:chExt cx="3012313" cy="1169491"/>
            </a:xfrm>
          </p:grpSpPr>
          <p:sp>
            <p:nvSpPr>
              <p:cNvPr id="44" name="Rounded Rectangle 43"/>
              <p:cNvSpPr/>
              <p:nvPr/>
            </p:nvSpPr>
            <p:spPr>
              <a:xfrm>
                <a:off x="877410" y="2204864"/>
                <a:ext cx="1800199" cy="9248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877410" y="1971477"/>
                <a:ext cx="1800199" cy="37740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2007</a:t>
                </a:r>
                <a:endParaRPr lang="en-Z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77410" y="2402304"/>
                <a:ext cx="18002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/>
                  <a:t>Developed the MOSH leading practice adoption system</a:t>
                </a:r>
              </a:p>
            </p:txBody>
          </p:sp>
          <p:cxnSp>
            <p:nvCxnSpPr>
              <p:cNvPr id="59" name="Elbow Connector 58"/>
              <p:cNvCxnSpPr/>
              <p:nvPr/>
            </p:nvCxnSpPr>
            <p:spPr>
              <a:xfrm>
                <a:off x="2677609" y="2496149"/>
                <a:ext cx="1212114" cy="318431"/>
              </a:xfrm>
              <a:prstGeom prst="bentConnector3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Group 77"/>
          <p:cNvGrpSpPr/>
          <p:nvPr/>
        </p:nvGrpSpPr>
        <p:grpSpPr>
          <a:xfrm>
            <a:off x="4365272" y="764704"/>
            <a:ext cx="3429011" cy="1279753"/>
            <a:chOff x="4365272" y="764704"/>
            <a:chExt cx="3429011" cy="1279753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272" y="1331010"/>
              <a:ext cx="651834" cy="71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4" name="Group 73"/>
            <p:cNvGrpSpPr/>
            <p:nvPr/>
          </p:nvGrpSpPr>
          <p:grpSpPr>
            <a:xfrm>
              <a:off x="4986336" y="764704"/>
              <a:ext cx="2807947" cy="1169491"/>
              <a:chOff x="4500357" y="764704"/>
              <a:chExt cx="2807947" cy="1169491"/>
            </a:xfrm>
          </p:grpSpPr>
          <p:sp>
            <p:nvSpPr>
              <p:cNvPr id="47" name="Rounded Rectangle 46"/>
              <p:cNvSpPr/>
              <p:nvPr/>
            </p:nvSpPr>
            <p:spPr>
              <a:xfrm>
                <a:off x="5508104" y="998091"/>
                <a:ext cx="1800199" cy="92489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508104" y="764704"/>
                <a:ext cx="1800199" cy="37740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2008</a:t>
                </a:r>
                <a:endParaRPr lang="en-Z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508104" y="1195531"/>
                <a:ext cx="18002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/>
                  <a:t>Piloted the MOSH adoption system successfully</a:t>
                </a:r>
              </a:p>
            </p:txBody>
          </p:sp>
          <p:cxnSp>
            <p:nvCxnSpPr>
              <p:cNvPr id="62" name="Elbow Connector 61"/>
              <p:cNvCxnSpPr/>
              <p:nvPr/>
            </p:nvCxnSpPr>
            <p:spPr>
              <a:xfrm rot="10800000" flipV="1">
                <a:off x="4500357" y="1331010"/>
                <a:ext cx="1007748" cy="233852"/>
              </a:xfrm>
              <a:prstGeom prst="bentConnector3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/>
          <p:cNvGrpSpPr/>
          <p:nvPr/>
        </p:nvGrpSpPr>
        <p:grpSpPr>
          <a:xfrm>
            <a:off x="4375702" y="3212976"/>
            <a:ext cx="3940714" cy="1391477"/>
            <a:chOff x="4375702" y="3212976"/>
            <a:chExt cx="3940714" cy="139147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702" y="3891006"/>
              <a:ext cx="651834" cy="71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>
              <a:off x="4986334" y="3212976"/>
              <a:ext cx="3330082" cy="963335"/>
              <a:chOff x="4500355" y="3212976"/>
              <a:chExt cx="3330082" cy="963335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6030237" y="3473594"/>
                <a:ext cx="1800199" cy="70271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6030237" y="3212976"/>
                <a:ext cx="1800199" cy="37740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2005</a:t>
                </a:r>
                <a:endParaRPr lang="en-Z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030237" y="3645024"/>
                <a:ext cx="1800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/>
                  <a:t>Committed to share best practices</a:t>
                </a:r>
              </a:p>
            </p:txBody>
          </p:sp>
          <p:cxnSp>
            <p:nvCxnSpPr>
              <p:cNvPr id="66" name="Elbow Connector 65"/>
              <p:cNvCxnSpPr>
                <a:stCxn id="40" idx="1"/>
              </p:cNvCxnSpPr>
              <p:nvPr/>
            </p:nvCxnSpPr>
            <p:spPr>
              <a:xfrm rot="10800000" flipV="1">
                <a:off x="4500355" y="3824952"/>
                <a:ext cx="1529882" cy="300753"/>
              </a:xfrm>
              <a:prstGeom prst="bentConnector3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048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Features of Practice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83568" y="1348060"/>
            <a:ext cx="2483984" cy="3184416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7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Freeform 48"/>
          <p:cNvSpPr/>
          <p:nvPr/>
        </p:nvSpPr>
        <p:spPr>
          <a:xfrm>
            <a:off x="4834010" y="1942368"/>
            <a:ext cx="2230100" cy="2216505"/>
          </a:xfrm>
          <a:custGeom>
            <a:avLst/>
            <a:gdLst>
              <a:gd name="connsiteX0" fmla="*/ 0 w 2230100"/>
              <a:gd name="connsiteY0" fmla="*/ 0 h 2216505"/>
              <a:gd name="connsiteX1" fmla="*/ 2230100 w 2230100"/>
              <a:gd name="connsiteY1" fmla="*/ 0 h 2216505"/>
              <a:gd name="connsiteX2" fmla="*/ 2230100 w 2230100"/>
              <a:gd name="connsiteY2" fmla="*/ 2216505 h 2216505"/>
              <a:gd name="connsiteX3" fmla="*/ 0 w 2230100"/>
              <a:gd name="connsiteY3" fmla="*/ 2216505 h 2216505"/>
              <a:gd name="connsiteX4" fmla="*/ 0 w 2230100"/>
              <a:gd name="connsiteY4" fmla="*/ 0 h 221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100" h="2216505">
                <a:moveTo>
                  <a:pt x="0" y="0"/>
                </a:moveTo>
                <a:lnTo>
                  <a:pt x="2230100" y="0"/>
                </a:lnTo>
                <a:lnTo>
                  <a:pt x="2230100" y="2216505"/>
                </a:lnTo>
                <a:lnTo>
                  <a:pt x="0" y="221650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0" tIns="165100" rIns="165100" bIns="165100" numCol="1" spcCol="1270" anchor="b" anchorCtr="0">
            <a:noAutofit/>
          </a:bodyPr>
          <a:lstStyle/>
          <a:p>
            <a:pPr lvl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ZA" sz="6500" kern="1200" dirty="0"/>
          </a:p>
        </p:txBody>
      </p:sp>
      <p:sp>
        <p:nvSpPr>
          <p:cNvPr id="50" name="Freeform 49"/>
          <p:cNvSpPr/>
          <p:nvPr/>
        </p:nvSpPr>
        <p:spPr>
          <a:xfrm>
            <a:off x="4264481" y="867023"/>
            <a:ext cx="4267959" cy="894178"/>
          </a:xfrm>
          <a:custGeom>
            <a:avLst/>
            <a:gdLst>
              <a:gd name="connsiteX0" fmla="*/ 0 w 4267959"/>
              <a:gd name="connsiteY0" fmla="*/ 0 h 894178"/>
              <a:gd name="connsiteX1" fmla="*/ 4267959 w 4267959"/>
              <a:gd name="connsiteY1" fmla="*/ 0 h 894178"/>
              <a:gd name="connsiteX2" fmla="*/ 4267959 w 4267959"/>
              <a:gd name="connsiteY2" fmla="*/ 894178 h 894178"/>
              <a:gd name="connsiteX3" fmla="*/ 0 w 4267959"/>
              <a:gd name="connsiteY3" fmla="*/ 894178 h 894178"/>
              <a:gd name="connsiteX4" fmla="*/ 0 w 4267959"/>
              <a:gd name="connsiteY4" fmla="*/ 0 h 8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959" h="894178">
                <a:moveTo>
                  <a:pt x="0" y="0"/>
                </a:moveTo>
                <a:lnTo>
                  <a:pt x="4267959" y="0"/>
                </a:lnTo>
                <a:lnTo>
                  <a:pt x="4267959" y="894178"/>
                </a:lnTo>
                <a:lnTo>
                  <a:pt x="0" y="894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Move from re-active to pro-active mode</a:t>
            </a:r>
            <a:endParaRPr lang="en-ZA" sz="1800" kern="1200" dirty="0">
              <a:solidFill>
                <a:schemeClr val="bg1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4264481" y="1922153"/>
            <a:ext cx="4267959" cy="894178"/>
          </a:xfrm>
          <a:custGeom>
            <a:avLst/>
            <a:gdLst>
              <a:gd name="connsiteX0" fmla="*/ 0 w 4267959"/>
              <a:gd name="connsiteY0" fmla="*/ 0 h 894178"/>
              <a:gd name="connsiteX1" fmla="*/ 4267959 w 4267959"/>
              <a:gd name="connsiteY1" fmla="*/ 0 h 894178"/>
              <a:gd name="connsiteX2" fmla="*/ 4267959 w 4267959"/>
              <a:gd name="connsiteY2" fmla="*/ 894178 h 894178"/>
              <a:gd name="connsiteX3" fmla="*/ 0 w 4267959"/>
              <a:gd name="connsiteY3" fmla="*/ 894178 h 894178"/>
              <a:gd name="connsiteX4" fmla="*/ 0 w 4267959"/>
              <a:gd name="connsiteY4" fmla="*/ 0 h 8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959" h="894178">
                <a:moveTo>
                  <a:pt x="0" y="0"/>
                </a:moveTo>
                <a:lnTo>
                  <a:pt x="4267959" y="0"/>
                </a:lnTo>
                <a:lnTo>
                  <a:pt x="4267959" y="894178"/>
                </a:lnTo>
                <a:lnTo>
                  <a:pt x="0" y="894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predictive and preventative maintenance management</a:t>
            </a:r>
            <a:endParaRPr lang="en-ZA" sz="1800" kern="1200" dirty="0">
              <a:solidFill>
                <a:schemeClr val="bg1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264481" y="2977284"/>
            <a:ext cx="4267959" cy="894178"/>
          </a:xfrm>
          <a:custGeom>
            <a:avLst/>
            <a:gdLst>
              <a:gd name="connsiteX0" fmla="*/ 0 w 4267959"/>
              <a:gd name="connsiteY0" fmla="*/ 0 h 894178"/>
              <a:gd name="connsiteX1" fmla="*/ 4267959 w 4267959"/>
              <a:gd name="connsiteY1" fmla="*/ 0 h 894178"/>
              <a:gd name="connsiteX2" fmla="*/ 4267959 w 4267959"/>
              <a:gd name="connsiteY2" fmla="*/ 894178 h 894178"/>
              <a:gd name="connsiteX3" fmla="*/ 0 w 4267959"/>
              <a:gd name="connsiteY3" fmla="*/ 894178 h 894178"/>
              <a:gd name="connsiteX4" fmla="*/ 0 w 4267959"/>
              <a:gd name="connsiteY4" fmla="*/ 0 h 8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959" h="894178">
                <a:moveTo>
                  <a:pt x="0" y="0"/>
                </a:moveTo>
                <a:lnTo>
                  <a:pt x="4267959" y="0"/>
                </a:lnTo>
                <a:lnTo>
                  <a:pt x="4267959" y="894178"/>
                </a:lnTo>
                <a:lnTo>
                  <a:pt x="0" y="894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broadens the conventional approach of personal sampling</a:t>
            </a:r>
            <a:endParaRPr lang="en-ZA" sz="1800" kern="1200" dirty="0">
              <a:solidFill>
                <a:schemeClr val="bg1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264481" y="4032414"/>
            <a:ext cx="4267959" cy="894178"/>
          </a:xfrm>
          <a:custGeom>
            <a:avLst/>
            <a:gdLst>
              <a:gd name="connsiteX0" fmla="*/ 0 w 4267959"/>
              <a:gd name="connsiteY0" fmla="*/ 0 h 894178"/>
              <a:gd name="connsiteX1" fmla="*/ 4267959 w 4267959"/>
              <a:gd name="connsiteY1" fmla="*/ 0 h 894178"/>
              <a:gd name="connsiteX2" fmla="*/ 4267959 w 4267959"/>
              <a:gd name="connsiteY2" fmla="*/ 894178 h 894178"/>
              <a:gd name="connsiteX3" fmla="*/ 0 w 4267959"/>
              <a:gd name="connsiteY3" fmla="*/ 894178 h 894178"/>
              <a:gd name="connsiteX4" fmla="*/ 0 w 4267959"/>
              <a:gd name="connsiteY4" fmla="*/ 0 h 89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959" h="894178">
                <a:moveTo>
                  <a:pt x="0" y="0"/>
                </a:moveTo>
                <a:lnTo>
                  <a:pt x="4267959" y="0"/>
                </a:lnTo>
                <a:lnTo>
                  <a:pt x="4267959" y="894178"/>
                </a:lnTo>
                <a:lnTo>
                  <a:pt x="0" y="8941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8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Allows for immediate intervention</a:t>
            </a:r>
            <a:endParaRPr lang="en-ZA" sz="1800" kern="1200" dirty="0">
              <a:solidFill>
                <a:schemeClr val="bg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287511" y="852447"/>
            <a:ext cx="894178" cy="923330"/>
            <a:chOff x="3287511" y="1384639"/>
            <a:chExt cx="894178" cy="923330"/>
          </a:xfrm>
        </p:grpSpPr>
        <p:sp>
          <p:nvSpPr>
            <p:cNvPr id="55" name="Oval 54"/>
            <p:cNvSpPr/>
            <p:nvPr/>
          </p:nvSpPr>
          <p:spPr>
            <a:xfrm>
              <a:off x="3287511" y="1399215"/>
              <a:ext cx="894178" cy="89417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6" name="Rectangle 55"/>
            <p:cNvSpPr/>
            <p:nvPr/>
          </p:nvSpPr>
          <p:spPr>
            <a:xfrm>
              <a:off x="3466738" y="138463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287511" y="1907577"/>
            <a:ext cx="894178" cy="923330"/>
            <a:chOff x="3287511" y="2439769"/>
            <a:chExt cx="894178" cy="923330"/>
          </a:xfrm>
        </p:grpSpPr>
        <p:sp>
          <p:nvSpPr>
            <p:cNvPr id="58" name="Oval 57"/>
            <p:cNvSpPr/>
            <p:nvPr/>
          </p:nvSpPr>
          <p:spPr>
            <a:xfrm>
              <a:off x="3287511" y="2454345"/>
              <a:ext cx="894178" cy="89417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Rectangle 58"/>
            <p:cNvSpPr/>
            <p:nvPr/>
          </p:nvSpPr>
          <p:spPr>
            <a:xfrm>
              <a:off x="3466738" y="2439769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287511" y="2977284"/>
            <a:ext cx="894178" cy="923330"/>
            <a:chOff x="3287511" y="3509476"/>
            <a:chExt cx="894178" cy="923330"/>
          </a:xfrm>
        </p:grpSpPr>
        <p:sp>
          <p:nvSpPr>
            <p:cNvPr id="61" name="Oval 60"/>
            <p:cNvSpPr/>
            <p:nvPr/>
          </p:nvSpPr>
          <p:spPr>
            <a:xfrm>
              <a:off x="3287511" y="3509476"/>
              <a:ext cx="894178" cy="89417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3466737" y="3509476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287511" y="4017838"/>
            <a:ext cx="894178" cy="923330"/>
            <a:chOff x="3287511" y="4550030"/>
            <a:chExt cx="894178" cy="923330"/>
          </a:xfrm>
        </p:grpSpPr>
        <p:sp>
          <p:nvSpPr>
            <p:cNvPr id="64" name="Oval 63"/>
            <p:cNvSpPr/>
            <p:nvPr/>
          </p:nvSpPr>
          <p:spPr>
            <a:xfrm>
              <a:off x="3287511" y="4564606"/>
              <a:ext cx="894178" cy="894178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3466736" y="4550030"/>
              <a:ext cx="5357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611560" y="5085184"/>
            <a:ext cx="7848872" cy="919401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solidFill>
                  <a:srgbClr val="FFFF00"/>
                </a:solidFill>
              </a:rPr>
              <a:t>Continuous </a:t>
            </a:r>
            <a:r>
              <a:rPr lang="en-ZA" sz="1600" dirty="0">
                <a:solidFill>
                  <a:srgbClr val="FFFF00"/>
                </a:solidFill>
              </a:rPr>
              <a:t>monitors are </a:t>
            </a:r>
            <a:r>
              <a:rPr lang="en-ZA" sz="1600" dirty="0" smtClean="0">
                <a:solidFill>
                  <a:srgbClr val="FFFF00"/>
                </a:solidFill>
              </a:rPr>
              <a:t>placed strategically to monitor engineering controls.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solidFill>
                  <a:srgbClr val="FFFF00"/>
                </a:solidFill>
              </a:rPr>
              <a:t>The </a:t>
            </a:r>
            <a:r>
              <a:rPr lang="en-ZA" sz="1600" dirty="0">
                <a:solidFill>
                  <a:srgbClr val="FFFF00"/>
                </a:solidFill>
              </a:rPr>
              <a:t>ambient </a:t>
            </a:r>
            <a:r>
              <a:rPr lang="en-ZA" sz="1600" dirty="0" smtClean="0">
                <a:solidFill>
                  <a:srgbClr val="FFFF00"/>
                </a:solidFill>
              </a:rPr>
              <a:t>air condition is </a:t>
            </a:r>
            <a:r>
              <a:rPr lang="en-ZA" sz="1600" dirty="0">
                <a:solidFill>
                  <a:srgbClr val="FFFF00"/>
                </a:solidFill>
              </a:rPr>
              <a:t>then monitored </a:t>
            </a:r>
            <a:r>
              <a:rPr lang="en-ZA" sz="1600" dirty="0" smtClean="0">
                <a:solidFill>
                  <a:srgbClr val="FFFF00"/>
                </a:solidFill>
              </a:rPr>
              <a:t>continuously in real-time.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ZA" sz="1600" dirty="0" smtClean="0">
                <a:solidFill>
                  <a:srgbClr val="FFFF00"/>
                </a:solidFill>
              </a:rPr>
              <a:t>A </a:t>
            </a:r>
            <a:r>
              <a:rPr lang="en-ZA" sz="1600" dirty="0">
                <a:solidFill>
                  <a:srgbClr val="FFFF00"/>
                </a:solidFill>
              </a:rPr>
              <a:t>“dust alarm” </a:t>
            </a:r>
            <a:r>
              <a:rPr lang="en-ZA" sz="1600" dirty="0" smtClean="0">
                <a:solidFill>
                  <a:srgbClr val="FFFF00"/>
                </a:solidFill>
              </a:rPr>
              <a:t> initiates immediate intervention.</a:t>
            </a:r>
          </a:p>
        </p:txBody>
      </p:sp>
    </p:spTree>
    <p:extLst>
      <p:ext uri="{BB962C8B-B14F-4D97-AF65-F5344CB8AC3E}">
        <p14:creationId xmlns:p14="http://schemas.microsoft.com/office/powerpoint/2010/main" val="3577100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Rationale</a:t>
            </a:r>
            <a:endParaRPr lang="en-Z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Content Placeholder 1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3600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n-US" sz="1800" dirty="0" smtClean="0"/>
              <a:t>Pro-actively detecting </a:t>
            </a:r>
            <a:r>
              <a:rPr lang="en-US" sz="1800" dirty="0"/>
              <a:t>working places or processes with unsatisfactory </a:t>
            </a:r>
            <a:r>
              <a:rPr lang="en-US" sz="1800" dirty="0" smtClean="0"/>
              <a:t>airborne pollutant </a:t>
            </a:r>
            <a:r>
              <a:rPr lang="en-US" sz="1800" dirty="0"/>
              <a:t>conditions</a:t>
            </a:r>
            <a:endParaRPr lang="en-ZA" sz="1800" dirty="0"/>
          </a:p>
          <a:p>
            <a:pPr lvl="0"/>
            <a:r>
              <a:rPr lang="en-US" sz="1800" dirty="0"/>
              <a:t>Determining sources or causes of such conditions</a:t>
            </a:r>
            <a:endParaRPr lang="en-ZA" sz="1800" dirty="0"/>
          </a:p>
          <a:p>
            <a:pPr lvl="0"/>
            <a:r>
              <a:rPr lang="en-US" sz="1800" dirty="0"/>
              <a:t>Indicating necessary control measures</a:t>
            </a:r>
            <a:endParaRPr lang="en-ZA" sz="1800" dirty="0"/>
          </a:p>
          <a:p>
            <a:pPr lvl="0"/>
            <a:r>
              <a:rPr lang="en-US" sz="1800" dirty="0"/>
              <a:t>Determining the effectiveness of </a:t>
            </a:r>
            <a:r>
              <a:rPr lang="en-US" sz="1800" dirty="0" smtClean="0"/>
              <a:t>airborne pollutant </a:t>
            </a:r>
            <a:r>
              <a:rPr lang="en-US" sz="1800" dirty="0"/>
              <a:t>suppression methods or equipment</a:t>
            </a:r>
            <a:endParaRPr lang="en-ZA" sz="1800" dirty="0"/>
          </a:p>
          <a:p>
            <a:pPr lvl="0"/>
            <a:r>
              <a:rPr lang="en-US" sz="1800" dirty="0"/>
              <a:t>Confirmation that satisfactory conditions have been achieved following remedial </a:t>
            </a:r>
            <a:r>
              <a:rPr lang="en-US" sz="1800" dirty="0" smtClean="0"/>
              <a:t>measures</a:t>
            </a:r>
            <a:endParaRPr lang="en-ZA" sz="1800" dirty="0"/>
          </a:p>
        </p:txBody>
      </p:sp>
      <p:sp>
        <p:nvSpPr>
          <p:cNvPr id="30" name="Content Placeholder 10"/>
          <p:cNvSpPr>
            <a:spLocks noGrp="1"/>
          </p:cNvSpPr>
          <p:nvPr>
            <p:ph sz="quarter" idx="4294967295"/>
          </p:nvPr>
        </p:nvSpPr>
        <p:spPr>
          <a:xfrm>
            <a:off x="4645025" y="1700808"/>
            <a:ext cx="4041775" cy="3600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/>
            <a:r>
              <a:rPr lang="en-US" sz="1800" dirty="0"/>
              <a:t>Confirmation that satisfactory conditions are being maintained</a:t>
            </a:r>
            <a:endParaRPr lang="en-ZA" sz="1800" dirty="0"/>
          </a:p>
          <a:p>
            <a:pPr lvl="0"/>
            <a:r>
              <a:rPr lang="en-US" sz="1800" dirty="0"/>
              <a:t>On-going continuous real-time monitoring of the effectiveness of control measures</a:t>
            </a:r>
            <a:endParaRPr lang="en-ZA" sz="1800" dirty="0"/>
          </a:p>
          <a:p>
            <a:pPr lvl="0"/>
            <a:r>
              <a:rPr lang="en-US" sz="1800" dirty="0"/>
              <a:t>Providing records of </a:t>
            </a:r>
            <a:r>
              <a:rPr lang="en-US" sz="1800" dirty="0" smtClean="0"/>
              <a:t>airborne pollutant </a:t>
            </a:r>
            <a:r>
              <a:rPr lang="en-US" sz="1800" dirty="0"/>
              <a:t>conditions so that trends can be determined</a:t>
            </a:r>
            <a:endParaRPr lang="en-ZA" sz="1800" dirty="0"/>
          </a:p>
          <a:p>
            <a:pPr lvl="0"/>
            <a:r>
              <a:rPr lang="en-US" sz="1800" dirty="0"/>
              <a:t>Improve design of ventilation systems</a:t>
            </a:r>
            <a:endParaRPr lang="en-ZA" sz="1800" dirty="0"/>
          </a:p>
          <a:p>
            <a:pPr lvl="0"/>
            <a:r>
              <a:rPr lang="en-US" sz="1800" dirty="0"/>
              <a:t>Determining risk levels ( through appropriate risk assessments</a:t>
            </a:r>
            <a:r>
              <a:rPr lang="en-US" sz="1800" dirty="0" smtClean="0"/>
              <a:t>)</a:t>
            </a:r>
          </a:p>
          <a:p>
            <a:pPr lvl="0"/>
            <a:r>
              <a:rPr lang="en-US" sz="1800" dirty="0" err="1" smtClean="0"/>
              <a:t>etc</a:t>
            </a:r>
            <a:endParaRPr lang="en-ZA" sz="1800" dirty="0"/>
          </a:p>
          <a:p>
            <a:pPr marL="0" indent="0">
              <a:buNone/>
            </a:pPr>
            <a:endParaRPr lang="en-ZA" sz="1800" dirty="0"/>
          </a:p>
        </p:txBody>
      </p:sp>
      <p:sp>
        <p:nvSpPr>
          <p:cNvPr id="31" name="Rectangle 30"/>
          <p:cNvSpPr/>
          <p:nvPr/>
        </p:nvSpPr>
        <p:spPr>
          <a:xfrm>
            <a:off x="395536" y="610056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There is a real need </a:t>
            </a:r>
            <a:r>
              <a:rPr lang="en-US" sz="1600" dirty="0" smtClean="0">
                <a:solidFill>
                  <a:schemeClr val="bg1"/>
                </a:solidFill>
              </a:rPr>
              <a:t>from industry for </a:t>
            </a:r>
            <a:r>
              <a:rPr lang="en-US" sz="1600" dirty="0">
                <a:solidFill>
                  <a:schemeClr val="bg1"/>
                </a:solidFill>
              </a:rPr>
              <a:t>a practice that provides consistent procedures and measurements for reliably identifying, implementing and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CONTINUOUSLY MONITORS </a:t>
            </a:r>
            <a:r>
              <a:rPr lang="en-US" sz="1600" dirty="0" smtClean="0">
                <a:solidFill>
                  <a:schemeClr val="bg1"/>
                </a:solidFill>
              </a:rPr>
              <a:t>appropriate airborne pollutant engineering </a:t>
            </a:r>
            <a:r>
              <a:rPr lang="en-US" sz="1600" dirty="0">
                <a:solidFill>
                  <a:schemeClr val="bg1"/>
                </a:solidFill>
              </a:rPr>
              <a:t>controls. This practice, which serves that purpose, allows for: 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5536" y="54266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Mine </a:t>
            </a:r>
            <a:r>
              <a:rPr lang="en-US" sz="1400" i="1" dirty="0">
                <a:solidFill>
                  <a:schemeClr val="bg1"/>
                </a:solidFill>
              </a:rPr>
              <a:t>Health and Safety Council (MHSC)’ Safety in Mining Research Advisory Committee (</a:t>
            </a:r>
            <a:r>
              <a:rPr lang="en-US" sz="1400" i="1" dirty="0" smtClean="0">
                <a:solidFill>
                  <a:schemeClr val="bg1"/>
                </a:solidFill>
              </a:rPr>
              <a:t>SIMRAC)</a:t>
            </a:r>
          </a:p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Project </a:t>
            </a:r>
            <a:r>
              <a:rPr lang="en-US" sz="1400" i="1" dirty="0">
                <a:solidFill>
                  <a:schemeClr val="bg1"/>
                </a:solidFill>
              </a:rPr>
              <a:t>‘03 06 03 Track B: Environmental and Engineering Controls’ where applicable.</a:t>
            </a:r>
            <a:endParaRPr lang="en-ZA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5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Methodology 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93142073"/>
              </p:ext>
            </p:extLst>
          </p:nvPr>
        </p:nvGraphicFramePr>
        <p:xfrm>
          <a:off x="536132" y="908720"/>
          <a:ext cx="778028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322798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CE08A96-E619-42C0-8BA7-3BEDA65C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CCE08A96-E619-42C0-8BA7-3BEDA65C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CCE08A96-E619-42C0-8BA7-3BEDA65C0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F424037-1BC0-40C9-87F8-EA6F00C9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graphicEl>
                                              <a:dgm id="{3F424037-1BC0-40C9-87F8-EA6F00C9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dgm id="{3F424037-1BC0-40C9-87F8-EA6F00C9B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46FC658-967D-436D-B2CF-F0AB12E70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graphicEl>
                                              <a:dgm id="{C46FC658-967D-436D-B2CF-F0AB12E70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graphicEl>
                                              <a:dgm id="{C46FC658-967D-436D-B2CF-F0AB12E70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05C7E0E-7219-4CB7-90DC-35E9274B5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graphicEl>
                                              <a:dgm id="{705C7E0E-7219-4CB7-90DC-35E9274B5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graphicEl>
                                              <a:dgm id="{705C7E0E-7219-4CB7-90DC-35E9274B5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6082E0A-3A30-4AC9-960E-B81837B2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graphicEl>
                                              <a:dgm id="{86082E0A-3A30-4AC9-960E-B81837B2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graphicEl>
                                              <a:dgm id="{86082E0A-3A30-4AC9-960E-B81837B27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025BE2C-342A-4DB9-91E7-06E61D53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graphicEl>
                                              <a:dgm id="{2025BE2C-342A-4DB9-91E7-06E61D53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graphicEl>
                                              <a:dgm id="{2025BE2C-342A-4DB9-91E7-06E61D535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3C435DE-8236-4A15-8BF7-5AFA01352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graphicEl>
                                              <a:dgm id="{93C435DE-8236-4A15-8BF7-5AFA01352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graphicEl>
                                              <a:dgm id="{93C435DE-8236-4A15-8BF7-5AFA013522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A4E9F9E-EDFC-4507-B860-D7E97501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graphicEl>
                                              <a:dgm id="{1A4E9F9E-EDFC-4507-B860-D7E97501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graphicEl>
                                              <a:dgm id="{1A4E9F9E-EDFC-4507-B860-D7E975012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8AF71BA-2539-4BEB-9A7A-7E111856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dgm id="{C8AF71BA-2539-4BEB-9A7A-7E111856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graphicEl>
                                              <a:dgm id="{C8AF71BA-2539-4BEB-9A7A-7E111856C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4264489-6822-4356-A67E-5B174D37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graphicEl>
                                              <a:dgm id="{24264489-6822-4356-A67E-5B174D37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graphicEl>
                                              <a:dgm id="{24264489-6822-4356-A67E-5B174D375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C95D8FC-0D86-41B5-932A-D07A6E44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graphicEl>
                                              <a:dgm id="{8C95D8FC-0D86-41B5-932A-D07A6E44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graphicEl>
                                              <a:dgm id="{8C95D8FC-0D86-41B5-932A-D07A6E44E0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ZA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 case</a:t>
            </a:r>
            <a:endParaRPr lang="en-ZA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050232" y="1863393"/>
            <a:ext cx="1676400" cy="1981200"/>
          </a:xfrm>
          <a:prstGeom prst="rightArrow">
            <a:avLst>
              <a:gd name="adj1" fmla="val 50000"/>
              <a:gd name="adj2" fmla="val 89205"/>
            </a:avLst>
          </a:prstGeom>
          <a:solidFill>
            <a:schemeClr val="tx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92882" y="2358693"/>
            <a:ext cx="1600200" cy="990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/>
          <p:cNvSpPr/>
          <p:nvPr/>
        </p:nvSpPr>
        <p:spPr>
          <a:xfrm>
            <a:off x="1030932" y="2358693"/>
            <a:ext cx="304800" cy="990600"/>
          </a:xfrm>
          <a:prstGeom prst="rect">
            <a:avLst/>
          </a:prstGeom>
          <a:solidFill>
            <a:schemeClr val="bg2">
              <a:lumMod val="1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4232" y="2358693"/>
            <a:ext cx="209550" cy="990600"/>
          </a:xfrm>
          <a:prstGeom prst="rect">
            <a:avLst/>
          </a:prstGeom>
          <a:solidFill>
            <a:schemeClr val="bg2">
              <a:lumMod val="25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1832" y="2358693"/>
            <a:ext cx="95250" cy="990600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591755" y="1084786"/>
            <a:ext cx="2329708" cy="1017709"/>
            <a:chOff x="2591755" y="1470087"/>
            <a:chExt cx="2329708" cy="1017709"/>
          </a:xfrm>
        </p:grpSpPr>
        <p:sp>
          <p:nvSpPr>
            <p:cNvPr id="20" name="Trapezoid 19"/>
            <p:cNvSpPr/>
            <p:nvPr/>
          </p:nvSpPr>
          <p:spPr>
            <a:xfrm rot="19660420" flipH="1" flipV="1">
              <a:off x="3549863" y="1878196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bg2">
                    <a:lumMod val="50000"/>
                    <a:shade val="30000"/>
                    <a:satMod val="115000"/>
                  </a:schemeClr>
                </a:gs>
                <a:gs pos="50000">
                  <a:schemeClr val="bg2">
                    <a:lumMod val="50000"/>
                    <a:shade val="67500"/>
                    <a:satMod val="115000"/>
                  </a:schemeClr>
                </a:gs>
                <a:gs pos="100000">
                  <a:schemeClr val="bg2">
                    <a:lumMod val="5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91755" y="1470087"/>
              <a:ext cx="14391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OHS benefit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596947" y="908720"/>
            <a:ext cx="3760261" cy="1056023"/>
            <a:chOff x="4596947" y="1294021"/>
            <a:chExt cx="3760261" cy="1056023"/>
          </a:xfrm>
        </p:grpSpPr>
        <p:sp>
          <p:nvSpPr>
            <p:cNvPr id="23" name="Trapezoid 22"/>
            <p:cNvSpPr/>
            <p:nvPr/>
          </p:nvSpPr>
          <p:spPr>
            <a:xfrm rot="1000420" flipH="1" flipV="1">
              <a:off x="4596947" y="1740444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2">
                    <a:lumMod val="75000"/>
                    <a:shade val="30000"/>
                    <a:satMod val="115000"/>
                  </a:schemeClr>
                </a:gs>
                <a:gs pos="50000">
                  <a:schemeClr val="accent2">
                    <a:lumMod val="75000"/>
                    <a:shade val="67500"/>
                    <a:satMod val="115000"/>
                  </a:schemeClr>
                </a:gs>
                <a:gs pos="100000">
                  <a:schemeClr val="accent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69568" y="1294021"/>
              <a:ext cx="3087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Progress towards zero harm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84554" y="1664043"/>
            <a:ext cx="3359446" cy="1371600"/>
            <a:chOff x="5784554" y="2049344"/>
            <a:chExt cx="3359446" cy="1371600"/>
          </a:xfrm>
        </p:grpSpPr>
        <p:sp>
          <p:nvSpPr>
            <p:cNvPr id="26" name="Trapezoid 25"/>
            <p:cNvSpPr/>
            <p:nvPr/>
          </p:nvSpPr>
          <p:spPr>
            <a:xfrm rot="3940420" flipV="1">
              <a:off x="5403554" y="2430344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50000">
                  <a:schemeClr val="tx2">
                    <a:lumMod val="75000"/>
                    <a:shade val="67500"/>
                    <a:satMod val="115000"/>
                  </a:schemeClr>
                </a:gs>
                <a:gs pos="100000">
                  <a:schemeClr val="tx2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68372" y="2115344"/>
              <a:ext cx="26756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Improved working relationships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774795" y="2725844"/>
            <a:ext cx="2864364" cy="1371600"/>
            <a:chOff x="5774795" y="3111145"/>
            <a:chExt cx="2864364" cy="1371600"/>
          </a:xfrm>
        </p:grpSpPr>
        <p:sp>
          <p:nvSpPr>
            <p:cNvPr id="29" name="Trapezoid 28"/>
            <p:cNvSpPr/>
            <p:nvPr/>
          </p:nvSpPr>
          <p:spPr>
            <a:xfrm rot="6880420" flipV="1">
              <a:off x="5393795" y="3492145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8372" y="3791744"/>
              <a:ext cx="21707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Buy-in and support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44940" y="3628415"/>
            <a:ext cx="3554420" cy="940138"/>
            <a:chOff x="1344940" y="4013716"/>
            <a:chExt cx="3554420" cy="940138"/>
          </a:xfrm>
        </p:grpSpPr>
        <p:sp>
          <p:nvSpPr>
            <p:cNvPr id="32" name="Trapezoid 31"/>
            <p:cNvSpPr/>
            <p:nvPr/>
          </p:nvSpPr>
          <p:spPr>
            <a:xfrm rot="12840000" flipV="1">
              <a:off x="3527760" y="4013716"/>
              <a:ext cx="1371600" cy="609600"/>
            </a:xfrm>
            <a:prstGeom prst="trapezoid">
              <a:avLst>
                <a:gd name="adj" fmla="val 45313"/>
              </a:avLst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44940" y="4553744"/>
              <a:ext cx="26859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Reduced compensation 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77273" y="2623161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Generic 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590014" y="3806233"/>
            <a:ext cx="5230458" cy="2143047"/>
            <a:chOff x="3590014" y="3806233"/>
            <a:chExt cx="5230458" cy="2143047"/>
          </a:xfrm>
        </p:grpSpPr>
        <p:grpSp>
          <p:nvGrpSpPr>
            <p:cNvPr id="35" name="Group 34"/>
            <p:cNvGrpSpPr/>
            <p:nvPr/>
          </p:nvGrpSpPr>
          <p:grpSpPr>
            <a:xfrm>
              <a:off x="3590014" y="3806233"/>
              <a:ext cx="4823629" cy="2143047"/>
              <a:chOff x="3590014" y="3806233"/>
              <a:chExt cx="4823629" cy="214304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4583768" y="3806233"/>
                <a:ext cx="2403843" cy="1067120"/>
                <a:chOff x="4583768" y="4191534"/>
                <a:chExt cx="2403843" cy="1067120"/>
              </a:xfrm>
            </p:grpSpPr>
            <p:sp>
              <p:nvSpPr>
                <p:cNvPr id="40" name="Trapezoid 39"/>
                <p:cNvSpPr/>
                <p:nvPr/>
              </p:nvSpPr>
              <p:spPr>
                <a:xfrm rot="9880420" flipV="1">
                  <a:off x="4583768" y="4191534"/>
                  <a:ext cx="1371600" cy="609600"/>
                </a:xfrm>
                <a:prstGeom prst="trapezoid">
                  <a:avLst>
                    <a:gd name="adj" fmla="val 45313"/>
                  </a:avLst>
                </a:prstGeom>
                <a:gradFill flip="none" rotWithShape="1">
                  <a:gsLst>
                    <a:gs pos="0">
                      <a:schemeClr val="accent4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4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4">
                        <a:lumMod val="75000"/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5016046" y="4858544"/>
                  <a:ext cx="19715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Legal compliance</a:t>
                  </a:r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3590014" y="4908349"/>
                <a:ext cx="4823629" cy="1040931"/>
                <a:chOff x="3590014" y="5075179"/>
                <a:chExt cx="4823629" cy="1040931"/>
              </a:xfrm>
            </p:grpSpPr>
            <p:sp>
              <p:nvSpPr>
                <p:cNvPr id="38" name="Rounded Rectangle 37"/>
                <p:cNvSpPr>
                  <a:spLocks noChangeArrowheads="1"/>
                </p:cNvSpPr>
                <p:nvPr/>
              </p:nvSpPr>
              <p:spPr bwMode="auto">
                <a:xfrm>
                  <a:off x="3590014" y="5340791"/>
                  <a:ext cx="4823629" cy="775319"/>
                </a:xfrm>
                <a:prstGeom prst="round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/>
              </p:spPr>
              <p:txBody>
                <a:bodyPr rot="0" vert="horz" wrap="square" lIns="0" tIns="0" rIns="0" bIns="0" anchor="t" anchorCtr="0" upright="1">
                  <a:noAutofit/>
                </a:bodyPr>
                <a:lstStyle/>
                <a:p>
                  <a:pPr algn="ctr"/>
                  <a:endParaRPr lang="en-US" sz="1000" b="1" i="1" dirty="0" smtClean="0">
                    <a:effectLst/>
                    <a:latin typeface="Calibri"/>
                    <a:ea typeface="Times New Roman"/>
                    <a:cs typeface="Times New Roman"/>
                  </a:endParaRPr>
                </a:p>
                <a:p>
                  <a:pPr algn="ctr"/>
                  <a:r>
                    <a:rPr lang="en-US" sz="1000" b="1" i="1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Extract </a:t>
                  </a:r>
                  <a:r>
                    <a:rPr lang="en-US" sz="1000" b="1" i="1" dirty="0">
                      <a:effectLst/>
                      <a:latin typeface="Calibri"/>
                      <a:ea typeface="Times New Roman"/>
                      <a:cs typeface="Times New Roman"/>
                    </a:rPr>
                    <a:t>from Mine Health and Safety Act: </a:t>
                  </a:r>
                  <a:r>
                    <a:rPr lang="en-US" sz="1000" i="1" dirty="0">
                      <a:effectLst/>
                      <a:latin typeface="Calibri"/>
                      <a:ea typeface="Times New Roman"/>
                      <a:cs typeface="Times New Roman"/>
                    </a:rPr>
                    <a:t>section 5. (</a:t>
                  </a:r>
                  <a:r>
                    <a:rPr lang="en-US" sz="1000" i="1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1)</a:t>
                  </a:r>
                </a:p>
                <a:p>
                  <a:pPr algn="ctr"/>
                  <a:r>
                    <a:rPr lang="en-US" sz="1000" i="1" dirty="0" smtClean="0">
                      <a:effectLst/>
                      <a:latin typeface="Calibri"/>
                      <a:ea typeface="Times New Roman"/>
                      <a:cs typeface="Times New Roman"/>
                    </a:rPr>
                    <a:t>As </a:t>
                  </a:r>
                  <a:r>
                    <a:rPr lang="en-US" sz="1000" i="1" dirty="0">
                      <a:effectLst/>
                      <a:latin typeface="Calibri"/>
                      <a:ea typeface="Times New Roman"/>
                      <a:cs typeface="Times New Roman"/>
                    </a:rPr>
                    <a:t>far as is </a:t>
                  </a:r>
                  <a:r>
                    <a:rPr lang="en-US" sz="1000" b="1" i="1" dirty="0">
                      <a:effectLst/>
                      <a:latin typeface="Calibri"/>
                      <a:ea typeface="Times New Roman"/>
                      <a:cs typeface="Times New Roman"/>
                    </a:rPr>
                    <a:t>reasonably practicable</a:t>
                  </a:r>
                  <a:r>
                    <a:rPr lang="en-US" sz="1000" i="1" dirty="0">
                      <a:effectLst/>
                      <a:latin typeface="Calibri"/>
                      <a:ea typeface="Times New Roman"/>
                      <a:cs typeface="Times New Roman"/>
                    </a:rPr>
                    <a:t>, every </a:t>
                  </a:r>
                  <a:r>
                    <a:rPr lang="en-US" sz="1000" b="1" i="1" dirty="0">
                      <a:effectLst/>
                      <a:latin typeface="Calibri"/>
                      <a:ea typeface="Times New Roman"/>
                      <a:cs typeface="Times New Roman"/>
                    </a:rPr>
                    <a:t>employer</a:t>
                  </a:r>
                  <a:r>
                    <a:rPr lang="en-US" sz="1000" i="1" dirty="0">
                      <a:effectLst/>
                      <a:latin typeface="Calibri"/>
                      <a:ea typeface="Times New Roman"/>
                      <a:cs typeface="Times New Roman"/>
                    </a:rPr>
                    <a:t> must provide and maintain a working environment that is safe and without </a:t>
                  </a:r>
                  <a:r>
                    <a:rPr lang="en-US" sz="1000" b="1" i="1" dirty="0">
                      <a:effectLst/>
                      <a:latin typeface="Calibri"/>
                      <a:ea typeface="Times New Roman"/>
                      <a:cs typeface="Times New Roman"/>
                    </a:rPr>
                    <a:t>risk</a:t>
                  </a:r>
                  <a:r>
                    <a:rPr lang="en-US" sz="1000" i="1" dirty="0">
                      <a:effectLst/>
                      <a:latin typeface="Calibri"/>
                      <a:ea typeface="Times New Roman"/>
                      <a:cs typeface="Times New Roman"/>
                    </a:rPr>
                    <a:t> to the </a:t>
                  </a:r>
                  <a:r>
                    <a:rPr lang="en-US" sz="1000" b="1" i="1" dirty="0">
                      <a:effectLst/>
                      <a:latin typeface="Calibri"/>
                      <a:ea typeface="Times New Roman"/>
                      <a:cs typeface="Times New Roman"/>
                    </a:rPr>
                    <a:t>health</a:t>
                  </a:r>
                  <a:r>
                    <a:rPr lang="en-US" sz="1000" i="1" dirty="0">
                      <a:effectLst/>
                      <a:latin typeface="Calibri"/>
                      <a:ea typeface="Times New Roman"/>
                      <a:cs typeface="Times New Roman"/>
                    </a:rPr>
                    <a:t> of  e</a:t>
                  </a:r>
                  <a:r>
                    <a:rPr lang="en-US" sz="1000" b="1" i="1" dirty="0">
                      <a:effectLst/>
                      <a:latin typeface="Calibri"/>
                      <a:ea typeface="Times New Roman"/>
                      <a:cs typeface="Times New Roman"/>
                    </a:rPr>
                    <a:t>mployees</a:t>
                  </a:r>
                  <a:r>
                    <a:rPr lang="en-US" sz="1000" i="1" dirty="0">
                      <a:effectLst/>
                      <a:latin typeface="Calibri"/>
                      <a:ea typeface="Times New Roman"/>
                      <a:cs typeface="Times New Roman"/>
                    </a:rPr>
                    <a:t>. </a:t>
                  </a:r>
                  <a:endParaRPr lang="en-ZA" sz="10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39" name="Right Arrow 38"/>
                <p:cNvSpPr>
                  <a:spLocks/>
                </p:cNvSpPr>
                <p:nvPr/>
              </p:nvSpPr>
              <p:spPr>
                <a:xfrm rot="5400000">
                  <a:off x="5788947" y="5171250"/>
                  <a:ext cx="425762" cy="233620"/>
                </a:xfrm>
                <a:prstGeom prst="rightArrow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ZA" sz="1000"/>
                </a:p>
              </p:txBody>
            </p:sp>
          </p:grpSp>
        </p:grpSp>
        <p:sp>
          <p:nvSpPr>
            <p:cNvPr id="2" name="Action Button: Custom 1">
              <a:hlinkClick r:id="rId6" action="ppaction://hlinkfile" highlightClick="1"/>
            </p:cNvPr>
            <p:cNvSpPr/>
            <p:nvPr/>
          </p:nvSpPr>
          <p:spPr>
            <a:xfrm>
              <a:off x="7976578" y="4908349"/>
              <a:ext cx="843894" cy="425762"/>
            </a:xfrm>
            <a:prstGeom prst="actionButtonBlank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 smtClean="0"/>
                <a:t>SASOL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10833284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Concluding Comment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(key lessons learnt)</a:t>
            </a:r>
            <a:endParaRPr lang="en-Z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1823179322"/>
              </p:ext>
            </p:extLst>
          </p:nvPr>
        </p:nvGraphicFramePr>
        <p:xfrm>
          <a:off x="683568" y="980728"/>
          <a:ext cx="755909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49519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2" name="Rectangle 4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danpontefract.com/wp-content/uploads/2014/03/presenter_wireless_headset_and_notes_800_1195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3" y="0"/>
            <a:ext cx="3899333" cy="61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11925" y="1092800"/>
            <a:ext cx="45608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Z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ehavioural </a:t>
            </a:r>
            <a:r>
              <a:rPr lang="en-Z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</a:t>
            </a:r>
            <a:r>
              <a:rPr lang="en-Z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ommunication and </a:t>
            </a:r>
            <a:r>
              <a:rPr lang="en-Z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</a:t>
            </a:r>
            <a:r>
              <a:rPr lang="en-Z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eadership </a:t>
            </a:r>
            <a:r>
              <a:rPr lang="en-ZA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en-Z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ehaviour plan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51520" y="6093296"/>
            <a:ext cx="8496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"/>
          <p:cNvSpPr txBox="1"/>
          <p:nvPr/>
        </p:nvSpPr>
        <p:spPr>
          <a:xfrm>
            <a:off x="7917916" y="5713511"/>
            <a:ext cx="830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400" dirty="0" smtClean="0"/>
              <a:t>By Johan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3951896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" y="605120"/>
            <a:ext cx="2438095" cy="2438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ZA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MOSH – 3 legs of sustainable adoption</a:t>
            </a:r>
            <a:endParaRPr lang="en-ZA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14840919"/>
              </p:ext>
            </p:extLst>
          </p:nvPr>
        </p:nvGraphicFramePr>
        <p:xfrm>
          <a:off x="2136661" y="1412776"/>
          <a:ext cx="6637047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ctangle 11"/>
          <p:cNvSpPr/>
          <p:nvPr/>
        </p:nvSpPr>
        <p:spPr>
          <a:xfrm rot="2327597">
            <a:off x="5293180" y="1633618"/>
            <a:ext cx="195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 rot="2327597">
            <a:off x="4271327" y="3596983"/>
            <a:ext cx="3389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WHY, HOW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49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ZA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MOSH – quest for sustainable adoption</a:t>
            </a:r>
            <a:endParaRPr lang="en-ZA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07514288"/>
              </p:ext>
            </p:extLst>
          </p:nvPr>
        </p:nvGraphicFramePr>
        <p:xfrm>
          <a:off x="323529" y="836712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483768" y="5066020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tx2">
                    <a:lumMod val="75000"/>
                  </a:schemeClr>
                </a:solidFill>
              </a:rPr>
              <a:t>Leading Practice Adoption</a:t>
            </a:r>
            <a:endParaRPr lang="en-ZA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ZA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1438" y="-2738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Z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of Behavioural Communication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16" y="6286500"/>
            <a:ext cx="92173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Down Arrow Callout 17"/>
          <p:cNvSpPr/>
          <p:nvPr/>
        </p:nvSpPr>
        <p:spPr>
          <a:xfrm>
            <a:off x="1176502" y="773093"/>
            <a:ext cx="1728192" cy="544997"/>
          </a:xfrm>
          <a:prstGeom prst="downArrowCallout">
            <a:avLst>
              <a:gd name="adj1" fmla="val 25000"/>
              <a:gd name="adj2" fmla="val 70758"/>
              <a:gd name="adj3" fmla="val 25000"/>
              <a:gd name="adj4" fmla="val 64977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17036" y="773093"/>
            <a:ext cx="1327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prstClr val="black"/>
                </a:solidFill>
              </a:rPr>
              <a:t>Belief / Issue</a:t>
            </a:r>
          </a:p>
        </p:txBody>
      </p:sp>
      <p:sp>
        <p:nvSpPr>
          <p:cNvPr id="20" name="Down Arrow Callout 19"/>
          <p:cNvSpPr/>
          <p:nvPr/>
        </p:nvSpPr>
        <p:spPr>
          <a:xfrm>
            <a:off x="4614487" y="778559"/>
            <a:ext cx="3369603" cy="544997"/>
          </a:xfrm>
          <a:prstGeom prst="downArrowCallout">
            <a:avLst>
              <a:gd name="adj1" fmla="val 25000"/>
              <a:gd name="adj2" fmla="val 91095"/>
              <a:gd name="adj3" fmla="val 25000"/>
              <a:gd name="adj4" fmla="val 6497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795147"/>
            <a:ext cx="32680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  <a:cs typeface="Arial" pitchFamily="34" charset="0"/>
              </a:rPr>
              <a:t>Essence of required communication </a:t>
            </a:r>
            <a:endParaRPr lang="en-ZA" sz="1600" b="1" dirty="0">
              <a:solidFill>
                <a:prstClr val="black"/>
              </a:solidFill>
              <a:ea typeface="Times New Roman"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3954" y="1403104"/>
            <a:ext cx="3765995" cy="629481"/>
            <a:chOff x="373954" y="1403104"/>
            <a:chExt cx="3765995" cy="629481"/>
          </a:xfrm>
        </p:grpSpPr>
        <p:sp>
          <p:nvSpPr>
            <p:cNvPr id="23" name="Freeform 22"/>
            <p:cNvSpPr/>
            <p:nvPr/>
          </p:nvSpPr>
          <p:spPr>
            <a:xfrm>
              <a:off x="795070" y="1474904"/>
              <a:ext cx="3344879" cy="485883"/>
            </a:xfrm>
            <a:custGeom>
              <a:avLst/>
              <a:gdLst>
                <a:gd name="connsiteX0" fmla="*/ 80982 w 485883"/>
                <a:gd name="connsiteY0" fmla="*/ 0 h 3344879"/>
                <a:gd name="connsiteX1" fmla="*/ 404901 w 485883"/>
                <a:gd name="connsiteY1" fmla="*/ 0 h 3344879"/>
                <a:gd name="connsiteX2" fmla="*/ 485883 w 485883"/>
                <a:gd name="connsiteY2" fmla="*/ 80982 h 3344879"/>
                <a:gd name="connsiteX3" fmla="*/ 485883 w 485883"/>
                <a:gd name="connsiteY3" fmla="*/ 3344879 h 3344879"/>
                <a:gd name="connsiteX4" fmla="*/ 485883 w 485883"/>
                <a:gd name="connsiteY4" fmla="*/ 3344879 h 3344879"/>
                <a:gd name="connsiteX5" fmla="*/ 0 w 485883"/>
                <a:gd name="connsiteY5" fmla="*/ 3344879 h 3344879"/>
                <a:gd name="connsiteX6" fmla="*/ 0 w 485883"/>
                <a:gd name="connsiteY6" fmla="*/ 3344879 h 3344879"/>
                <a:gd name="connsiteX7" fmla="*/ 0 w 485883"/>
                <a:gd name="connsiteY7" fmla="*/ 80982 h 3344879"/>
                <a:gd name="connsiteX8" fmla="*/ 80982 w 485883"/>
                <a:gd name="connsiteY8" fmla="*/ 0 h 33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883" h="3344879">
                  <a:moveTo>
                    <a:pt x="485883" y="557492"/>
                  </a:moveTo>
                  <a:lnTo>
                    <a:pt x="485883" y="2787387"/>
                  </a:lnTo>
                  <a:cubicBezTo>
                    <a:pt x="485883" y="3095278"/>
                    <a:pt x="480616" y="3344876"/>
                    <a:pt x="474119" y="3344876"/>
                  </a:cubicBezTo>
                  <a:lnTo>
                    <a:pt x="0" y="3344876"/>
                  </a:lnTo>
                  <a:lnTo>
                    <a:pt x="0" y="33448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74119" y="3"/>
                  </a:lnTo>
                  <a:cubicBezTo>
                    <a:pt x="480616" y="3"/>
                    <a:pt x="485883" y="249601"/>
                    <a:pt x="485883" y="55749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7543" rIns="271368" bIns="14754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ZA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No personal benefit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73954" y="1403104"/>
              <a:ext cx="628513" cy="629481"/>
            </a:xfrm>
            <a:custGeom>
              <a:avLst/>
              <a:gdLst>
                <a:gd name="connsiteX0" fmla="*/ 0 w 628513"/>
                <a:gd name="connsiteY0" fmla="*/ 314741 h 629481"/>
                <a:gd name="connsiteX1" fmla="*/ 314257 w 628513"/>
                <a:gd name="connsiteY1" fmla="*/ 0 h 629481"/>
                <a:gd name="connsiteX2" fmla="*/ 628514 w 628513"/>
                <a:gd name="connsiteY2" fmla="*/ 314741 h 629481"/>
                <a:gd name="connsiteX3" fmla="*/ 314257 w 628513"/>
                <a:gd name="connsiteY3" fmla="*/ 629482 h 629481"/>
                <a:gd name="connsiteX4" fmla="*/ 0 w 628513"/>
                <a:gd name="connsiteY4" fmla="*/ 314741 h 6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13" h="629481">
                  <a:moveTo>
                    <a:pt x="0" y="314741"/>
                  </a:moveTo>
                  <a:cubicBezTo>
                    <a:pt x="0" y="140914"/>
                    <a:pt x="140698" y="0"/>
                    <a:pt x="314257" y="0"/>
                  </a:cubicBezTo>
                  <a:cubicBezTo>
                    <a:pt x="487816" y="0"/>
                    <a:pt x="628514" y="140914"/>
                    <a:pt x="628514" y="314741"/>
                  </a:cubicBezTo>
                  <a:cubicBezTo>
                    <a:pt x="628514" y="488568"/>
                    <a:pt x="487816" y="629482"/>
                    <a:pt x="314257" y="629482"/>
                  </a:cubicBezTo>
                  <a:cubicBezTo>
                    <a:pt x="140698" y="629482"/>
                    <a:pt x="0" y="488568"/>
                    <a:pt x="0" y="3147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7294" tIns="139810" rIns="187294" bIns="13981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dirty="0">
                  <a:solidFill>
                    <a:prstClr val="white"/>
                  </a:solidFill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73954" y="2064059"/>
            <a:ext cx="3765995" cy="629481"/>
            <a:chOff x="373954" y="2064059"/>
            <a:chExt cx="3765995" cy="629481"/>
          </a:xfrm>
        </p:grpSpPr>
        <p:sp>
          <p:nvSpPr>
            <p:cNvPr id="26" name="Freeform 25"/>
            <p:cNvSpPr/>
            <p:nvPr/>
          </p:nvSpPr>
          <p:spPr>
            <a:xfrm>
              <a:off x="795070" y="2135859"/>
              <a:ext cx="3344879" cy="485883"/>
            </a:xfrm>
            <a:custGeom>
              <a:avLst/>
              <a:gdLst>
                <a:gd name="connsiteX0" fmla="*/ 80982 w 485883"/>
                <a:gd name="connsiteY0" fmla="*/ 0 h 3344879"/>
                <a:gd name="connsiteX1" fmla="*/ 404901 w 485883"/>
                <a:gd name="connsiteY1" fmla="*/ 0 h 3344879"/>
                <a:gd name="connsiteX2" fmla="*/ 485883 w 485883"/>
                <a:gd name="connsiteY2" fmla="*/ 80982 h 3344879"/>
                <a:gd name="connsiteX3" fmla="*/ 485883 w 485883"/>
                <a:gd name="connsiteY3" fmla="*/ 3344879 h 3344879"/>
                <a:gd name="connsiteX4" fmla="*/ 485883 w 485883"/>
                <a:gd name="connsiteY4" fmla="*/ 3344879 h 3344879"/>
                <a:gd name="connsiteX5" fmla="*/ 0 w 485883"/>
                <a:gd name="connsiteY5" fmla="*/ 3344879 h 3344879"/>
                <a:gd name="connsiteX6" fmla="*/ 0 w 485883"/>
                <a:gd name="connsiteY6" fmla="*/ 3344879 h 3344879"/>
                <a:gd name="connsiteX7" fmla="*/ 0 w 485883"/>
                <a:gd name="connsiteY7" fmla="*/ 80982 h 3344879"/>
                <a:gd name="connsiteX8" fmla="*/ 80982 w 485883"/>
                <a:gd name="connsiteY8" fmla="*/ 0 h 33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883" h="3344879">
                  <a:moveTo>
                    <a:pt x="485883" y="557492"/>
                  </a:moveTo>
                  <a:lnTo>
                    <a:pt x="485883" y="2787387"/>
                  </a:lnTo>
                  <a:cubicBezTo>
                    <a:pt x="485883" y="3095278"/>
                    <a:pt x="480616" y="3344876"/>
                    <a:pt x="474119" y="3344876"/>
                  </a:cubicBezTo>
                  <a:lnTo>
                    <a:pt x="0" y="3344876"/>
                  </a:lnTo>
                  <a:lnTo>
                    <a:pt x="0" y="33448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74119" y="3"/>
                  </a:lnTo>
                  <a:cubicBezTo>
                    <a:pt x="480616" y="3"/>
                    <a:pt x="485883" y="249601"/>
                    <a:pt x="485883" y="55749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7543" rIns="271368" bIns="14754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ZA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Negative impact on production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73954" y="2064059"/>
              <a:ext cx="628513" cy="629481"/>
            </a:xfrm>
            <a:custGeom>
              <a:avLst/>
              <a:gdLst>
                <a:gd name="connsiteX0" fmla="*/ 0 w 628513"/>
                <a:gd name="connsiteY0" fmla="*/ 314741 h 629481"/>
                <a:gd name="connsiteX1" fmla="*/ 314257 w 628513"/>
                <a:gd name="connsiteY1" fmla="*/ 0 h 629481"/>
                <a:gd name="connsiteX2" fmla="*/ 628514 w 628513"/>
                <a:gd name="connsiteY2" fmla="*/ 314741 h 629481"/>
                <a:gd name="connsiteX3" fmla="*/ 314257 w 628513"/>
                <a:gd name="connsiteY3" fmla="*/ 629482 h 629481"/>
                <a:gd name="connsiteX4" fmla="*/ 0 w 628513"/>
                <a:gd name="connsiteY4" fmla="*/ 314741 h 6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13" h="629481">
                  <a:moveTo>
                    <a:pt x="0" y="314741"/>
                  </a:moveTo>
                  <a:cubicBezTo>
                    <a:pt x="0" y="140914"/>
                    <a:pt x="140698" y="0"/>
                    <a:pt x="314257" y="0"/>
                  </a:cubicBezTo>
                  <a:cubicBezTo>
                    <a:pt x="487816" y="0"/>
                    <a:pt x="628514" y="140914"/>
                    <a:pt x="628514" y="314741"/>
                  </a:cubicBezTo>
                  <a:cubicBezTo>
                    <a:pt x="628514" y="488568"/>
                    <a:pt x="487816" y="629482"/>
                    <a:pt x="314257" y="629482"/>
                  </a:cubicBezTo>
                  <a:cubicBezTo>
                    <a:pt x="140698" y="629482"/>
                    <a:pt x="0" y="488568"/>
                    <a:pt x="0" y="3147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7294" tIns="139810" rIns="187294" bIns="13981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dirty="0">
                  <a:solidFill>
                    <a:prstClr val="white"/>
                  </a:solidFill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73954" y="2725014"/>
            <a:ext cx="3765995" cy="629481"/>
            <a:chOff x="373954" y="2725014"/>
            <a:chExt cx="3765995" cy="629481"/>
          </a:xfrm>
        </p:grpSpPr>
        <p:sp>
          <p:nvSpPr>
            <p:cNvPr id="29" name="Freeform 28"/>
            <p:cNvSpPr/>
            <p:nvPr/>
          </p:nvSpPr>
          <p:spPr>
            <a:xfrm>
              <a:off x="795070" y="2796814"/>
              <a:ext cx="3344879" cy="485883"/>
            </a:xfrm>
            <a:custGeom>
              <a:avLst/>
              <a:gdLst>
                <a:gd name="connsiteX0" fmla="*/ 80982 w 485883"/>
                <a:gd name="connsiteY0" fmla="*/ 0 h 3344879"/>
                <a:gd name="connsiteX1" fmla="*/ 404901 w 485883"/>
                <a:gd name="connsiteY1" fmla="*/ 0 h 3344879"/>
                <a:gd name="connsiteX2" fmla="*/ 485883 w 485883"/>
                <a:gd name="connsiteY2" fmla="*/ 80982 h 3344879"/>
                <a:gd name="connsiteX3" fmla="*/ 485883 w 485883"/>
                <a:gd name="connsiteY3" fmla="*/ 3344879 h 3344879"/>
                <a:gd name="connsiteX4" fmla="*/ 485883 w 485883"/>
                <a:gd name="connsiteY4" fmla="*/ 3344879 h 3344879"/>
                <a:gd name="connsiteX5" fmla="*/ 0 w 485883"/>
                <a:gd name="connsiteY5" fmla="*/ 3344879 h 3344879"/>
                <a:gd name="connsiteX6" fmla="*/ 0 w 485883"/>
                <a:gd name="connsiteY6" fmla="*/ 3344879 h 3344879"/>
                <a:gd name="connsiteX7" fmla="*/ 0 w 485883"/>
                <a:gd name="connsiteY7" fmla="*/ 80982 h 3344879"/>
                <a:gd name="connsiteX8" fmla="*/ 80982 w 485883"/>
                <a:gd name="connsiteY8" fmla="*/ 0 h 33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883" h="3344879">
                  <a:moveTo>
                    <a:pt x="485883" y="557492"/>
                  </a:moveTo>
                  <a:lnTo>
                    <a:pt x="485883" y="2787387"/>
                  </a:lnTo>
                  <a:cubicBezTo>
                    <a:pt x="485883" y="3095278"/>
                    <a:pt x="480616" y="3344876"/>
                    <a:pt x="474119" y="3344876"/>
                  </a:cubicBezTo>
                  <a:lnTo>
                    <a:pt x="0" y="3344876"/>
                  </a:lnTo>
                  <a:lnTo>
                    <a:pt x="0" y="33448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74119" y="3"/>
                  </a:lnTo>
                  <a:cubicBezTo>
                    <a:pt x="480616" y="3"/>
                    <a:pt x="485883" y="249601"/>
                    <a:pt x="485883" y="55749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7543" rIns="271368" bIns="14754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ZA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Extra work effort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73954" y="2725014"/>
              <a:ext cx="628513" cy="629481"/>
            </a:xfrm>
            <a:custGeom>
              <a:avLst/>
              <a:gdLst>
                <a:gd name="connsiteX0" fmla="*/ 0 w 628513"/>
                <a:gd name="connsiteY0" fmla="*/ 314741 h 629481"/>
                <a:gd name="connsiteX1" fmla="*/ 314257 w 628513"/>
                <a:gd name="connsiteY1" fmla="*/ 0 h 629481"/>
                <a:gd name="connsiteX2" fmla="*/ 628514 w 628513"/>
                <a:gd name="connsiteY2" fmla="*/ 314741 h 629481"/>
                <a:gd name="connsiteX3" fmla="*/ 314257 w 628513"/>
                <a:gd name="connsiteY3" fmla="*/ 629482 h 629481"/>
                <a:gd name="connsiteX4" fmla="*/ 0 w 628513"/>
                <a:gd name="connsiteY4" fmla="*/ 314741 h 6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13" h="629481">
                  <a:moveTo>
                    <a:pt x="0" y="314741"/>
                  </a:moveTo>
                  <a:cubicBezTo>
                    <a:pt x="0" y="140914"/>
                    <a:pt x="140698" y="0"/>
                    <a:pt x="314257" y="0"/>
                  </a:cubicBezTo>
                  <a:cubicBezTo>
                    <a:pt x="487816" y="0"/>
                    <a:pt x="628514" y="140914"/>
                    <a:pt x="628514" y="314741"/>
                  </a:cubicBezTo>
                  <a:cubicBezTo>
                    <a:pt x="628514" y="488568"/>
                    <a:pt x="487816" y="629482"/>
                    <a:pt x="314257" y="629482"/>
                  </a:cubicBezTo>
                  <a:cubicBezTo>
                    <a:pt x="140698" y="629482"/>
                    <a:pt x="0" y="488568"/>
                    <a:pt x="0" y="3147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7294" tIns="139810" rIns="187294" bIns="13981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dirty="0">
                  <a:solidFill>
                    <a:prstClr val="white"/>
                  </a:solidFill>
                </a:rPr>
                <a:t>3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73954" y="3385969"/>
            <a:ext cx="3765995" cy="629481"/>
            <a:chOff x="373954" y="3385969"/>
            <a:chExt cx="3765995" cy="629481"/>
          </a:xfrm>
        </p:grpSpPr>
        <p:sp>
          <p:nvSpPr>
            <p:cNvPr id="32" name="Freeform 31"/>
            <p:cNvSpPr/>
            <p:nvPr/>
          </p:nvSpPr>
          <p:spPr>
            <a:xfrm>
              <a:off x="795070" y="3457768"/>
              <a:ext cx="3344879" cy="485884"/>
            </a:xfrm>
            <a:custGeom>
              <a:avLst/>
              <a:gdLst>
                <a:gd name="connsiteX0" fmla="*/ 80982 w 485883"/>
                <a:gd name="connsiteY0" fmla="*/ 0 h 3344879"/>
                <a:gd name="connsiteX1" fmla="*/ 404901 w 485883"/>
                <a:gd name="connsiteY1" fmla="*/ 0 h 3344879"/>
                <a:gd name="connsiteX2" fmla="*/ 485883 w 485883"/>
                <a:gd name="connsiteY2" fmla="*/ 80982 h 3344879"/>
                <a:gd name="connsiteX3" fmla="*/ 485883 w 485883"/>
                <a:gd name="connsiteY3" fmla="*/ 3344879 h 3344879"/>
                <a:gd name="connsiteX4" fmla="*/ 485883 w 485883"/>
                <a:gd name="connsiteY4" fmla="*/ 3344879 h 3344879"/>
                <a:gd name="connsiteX5" fmla="*/ 0 w 485883"/>
                <a:gd name="connsiteY5" fmla="*/ 3344879 h 3344879"/>
                <a:gd name="connsiteX6" fmla="*/ 0 w 485883"/>
                <a:gd name="connsiteY6" fmla="*/ 3344879 h 3344879"/>
                <a:gd name="connsiteX7" fmla="*/ 0 w 485883"/>
                <a:gd name="connsiteY7" fmla="*/ 80982 h 3344879"/>
                <a:gd name="connsiteX8" fmla="*/ 80982 w 485883"/>
                <a:gd name="connsiteY8" fmla="*/ 0 h 33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883" h="3344879">
                  <a:moveTo>
                    <a:pt x="485883" y="557492"/>
                  </a:moveTo>
                  <a:lnTo>
                    <a:pt x="485883" y="2787387"/>
                  </a:lnTo>
                  <a:cubicBezTo>
                    <a:pt x="485883" y="3095278"/>
                    <a:pt x="480616" y="3344876"/>
                    <a:pt x="474119" y="3344876"/>
                  </a:cubicBezTo>
                  <a:lnTo>
                    <a:pt x="0" y="3344876"/>
                  </a:lnTo>
                  <a:lnTo>
                    <a:pt x="0" y="33448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74119" y="3"/>
                  </a:lnTo>
                  <a:cubicBezTo>
                    <a:pt x="480616" y="3"/>
                    <a:pt x="485883" y="249601"/>
                    <a:pt x="485883" y="55749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7544" rIns="271368" bIns="14754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ZA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Shortcuts taken to meet  production targets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373954" y="3385969"/>
              <a:ext cx="628513" cy="629481"/>
            </a:xfrm>
            <a:custGeom>
              <a:avLst/>
              <a:gdLst>
                <a:gd name="connsiteX0" fmla="*/ 0 w 628513"/>
                <a:gd name="connsiteY0" fmla="*/ 314741 h 629481"/>
                <a:gd name="connsiteX1" fmla="*/ 314257 w 628513"/>
                <a:gd name="connsiteY1" fmla="*/ 0 h 629481"/>
                <a:gd name="connsiteX2" fmla="*/ 628514 w 628513"/>
                <a:gd name="connsiteY2" fmla="*/ 314741 h 629481"/>
                <a:gd name="connsiteX3" fmla="*/ 314257 w 628513"/>
                <a:gd name="connsiteY3" fmla="*/ 629482 h 629481"/>
                <a:gd name="connsiteX4" fmla="*/ 0 w 628513"/>
                <a:gd name="connsiteY4" fmla="*/ 314741 h 6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13" h="629481">
                  <a:moveTo>
                    <a:pt x="0" y="314741"/>
                  </a:moveTo>
                  <a:cubicBezTo>
                    <a:pt x="0" y="140914"/>
                    <a:pt x="140698" y="0"/>
                    <a:pt x="314257" y="0"/>
                  </a:cubicBezTo>
                  <a:cubicBezTo>
                    <a:pt x="487816" y="0"/>
                    <a:pt x="628514" y="140914"/>
                    <a:pt x="628514" y="314741"/>
                  </a:cubicBezTo>
                  <a:cubicBezTo>
                    <a:pt x="628514" y="488568"/>
                    <a:pt x="487816" y="629482"/>
                    <a:pt x="314257" y="629482"/>
                  </a:cubicBezTo>
                  <a:cubicBezTo>
                    <a:pt x="140698" y="629482"/>
                    <a:pt x="0" y="488568"/>
                    <a:pt x="0" y="3147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7294" tIns="139810" rIns="187294" bIns="13981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dirty="0">
                  <a:solidFill>
                    <a:prstClr val="white"/>
                  </a:solidFill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73954" y="4046925"/>
            <a:ext cx="3765995" cy="629481"/>
            <a:chOff x="373954" y="4046925"/>
            <a:chExt cx="3765995" cy="629481"/>
          </a:xfrm>
        </p:grpSpPr>
        <p:sp>
          <p:nvSpPr>
            <p:cNvPr id="35" name="Freeform 34"/>
            <p:cNvSpPr/>
            <p:nvPr/>
          </p:nvSpPr>
          <p:spPr>
            <a:xfrm>
              <a:off x="795070" y="4118723"/>
              <a:ext cx="3344879" cy="485884"/>
            </a:xfrm>
            <a:custGeom>
              <a:avLst/>
              <a:gdLst>
                <a:gd name="connsiteX0" fmla="*/ 80982 w 485883"/>
                <a:gd name="connsiteY0" fmla="*/ 0 h 3344879"/>
                <a:gd name="connsiteX1" fmla="*/ 404901 w 485883"/>
                <a:gd name="connsiteY1" fmla="*/ 0 h 3344879"/>
                <a:gd name="connsiteX2" fmla="*/ 485883 w 485883"/>
                <a:gd name="connsiteY2" fmla="*/ 80982 h 3344879"/>
                <a:gd name="connsiteX3" fmla="*/ 485883 w 485883"/>
                <a:gd name="connsiteY3" fmla="*/ 3344879 h 3344879"/>
                <a:gd name="connsiteX4" fmla="*/ 485883 w 485883"/>
                <a:gd name="connsiteY4" fmla="*/ 3344879 h 3344879"/>
                <a:gd name="connsiteX5" fmla="*/ 0 w 485883"/>
                <a:gd name="connsiteY5" fmla="*/ 3344879 h 3344879"/>
                <a:gd name="connsiteX6" fmla="*/ 0 w 485883"/>
                <a:gd name="connsiteY6" fmla="*/ 3344879 h 3344879"/>
                <a:gd name="connsiteX7" fmla="*/ 0 w 485883"/>
                <a:gd name="connsiteY7" fmla="*/ 80982 h 3344879"/>
                <a:gd name="connsiteX8" fmla="*/ 80982 w 485883"/>
                <a:gd name="connsiteY8" fmla="*/ 0 h 33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883" h="3344879">
                  <a:moveTo>
                    <a:pt x="485883" y="557492"/>
                  </a:moveTo>
                  <a:lnTo>
                    <a:pt x="485883" y="2787387"/>
                  </a:lnTo>
                  <a:cubicBezTo>
                    <a:pt x="485883" y="3095278"/>
                    <a:pt x="480616" y="3344876"/>
                    <a:pt x="474119" y="3344876"/>
                  </a:cubicBezTo>
                  <a:lnTo>
                    <a:pt x="0" y="3344876"/>
                  </a:lnTo>
                  <a:lnTo>
                    <a:pt x="0" y="33448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74119" y="3"/>
                  </a:lnTo>
                  <a:cubicBezTo>
                    <a:pt x="480616" y="3"/>
                    <a:pt x="485883" y="249601"/>
                    <a:pt x="485883" y="55749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7544" rIns="271368" bIns="14754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ZA" sz="12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Trust and buy-in needed</a:t>
              </a:r>
              <a:endParaRPr lang="en-ZA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73954" y="4046925"/>
              <a:ext cx="628513" cy="629481"/>
            </a:xfrm>
            <a:custGeom>
              <a:avLst/>
              <a:gdLst>
                <a:gd name="connsiteX0" fmla="*/ 0 w 628513"/>
                <a:gd name="connsiteY0" fmla="*/ 314741 h 629481"/>
                <a:gd name="connsiteX1" fmla="*/ 314257 w 628513"/>
                <a:gd name="connsiteY1" fmla="*/ 0 h 629481"/>
                <a:gd name="connsiteX2" fmla="*/ 628514 w 628513"/>
                <a:gd name="connsiteY2" fmla="*/ 314741 h 629481"/>
                <a:gd name="connsiteX3" fmla="*/ 314257 w 628513"/>
                <a:gd name="connsiteY3" fmla="*/ 629482 h 629481"/>
                <a:gd name="connsiteX4" fmla="*/ 0 w 628513"/>
                <a:gd name="connsiteY4" fmla="*/ 314741 h 6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13" h="629481">
                  <a:moveTo>
                    <a:pt x="0" y="314741"/>
                  </a:moveTo>
                  <a:cubicBezTo>
                    <a:pt x="0" y="140914"/>
                    <a:pt x="140698" y="0"/>
                    <a:pt x="314257" y="0"/>
                  </a:cubicBezTo>
                  <a:cubicBezTo>
                    <a:pt x="487816" y="0"/>
                    <a:pt x="628514" y="140914"/>
                    <a:pt x="628514" y="314741"/>
                  </a:cubicBezTo>
                  <a:cubicBezTo>
                    <a:pt x="628514" y="488568"/>
                    <a:pt x="487816" y="629482"/>
                    <a:pt x="314257" y="629482"/>
                  </a:cubicBezTo>
                  <a:cubicBezTo>
                    <a:pt x="140698" y="629482"/>
                    <a:pt x="0" y="488568"/>
                    <a:pt x="0" y="3147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7294" tIns="139810" rIns="187294" bIns="13981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dirty="0">
                  <a:solidFill>
                    <a:prstClr val="white"/>
                  </a:solidFill>
                </a:rPr>
                <a:t>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73954" y="4707880"/>
            <a:ext cx="3765995" cy="629481"/>
            <a:chOff x="373954" y="4707880"/>
            <a:chExt cx="3765995" cy="629481"/>
          </a:xfrm>
        </p:grpSpPr>
        <p:sp>
          <p:nvSpPr>
            <p:cNvPr id="38" name="Freeform 37"/>
            <p:cNvSpPr/>
            <p:nvPr/>
          </p:nvSpPr>
          <p:spPr>
            <a:xfrm>
              <a:off x="795070" y="4779679"/>
              <a:ext cx="3344879" cy="485884"/>
            </a:xfrm>
            <a:custGeom>
              <a:avLst/>
              <a:gdLst>
                <a:gd name="connsiteX0" fmla="*/ 80982 w 485883"/>
                <a:gd name="connsiteY0" fmla="*/ 0 h 3344879"/>
                <a:gd name="connsiteX1" fmla="*/ 404901 w 485883"/>
                <a:gd name="connsiteY1" fmla="*/ 0 h 3344879"/>
                <a:gd name="connsiteX2" fmla="*/ 485883 w 485883"/>
                <a:gd name="connsiteY2" fmla="*/ 80982 h 3344879"/>
                <a:gd name="connsiteX3" fmla="*/ 485883 w 485883"/>
                <a:gd name="connsiteY3" fmla="*/ 3344879 h 3344879"/>
                <a:gd name="connsiteX4" fmla="*/ 485883 w 485883"/>
                <a:gd name="connsiteY4" fmla="*/ 3344879 h 3344879"/>
                <a:gd name="connsiteX5" fmla="*/ 0 w 485883"/>
                <a:gd name="connsiteY5" fmla="*/ 3344879 h 3344879"/>
                <a:gd name="connsiteX6" fmla="*/ 0 w 485883"/>
                <a:gd name="connsiteY6" fmla="*/ 3344879 h 3344879"/>
                <a:gd name="connsiteX7" fmla="*/ 0 w 485883"/>
                <a:gd name="connsiteY7" fmla="*/ 80982 h 3344879"/>
                <a:gd name="connsiteX8" fmla="*/ 80982 w 485883"/>
                <a:gd name="connsiteY8" fmla="*/ 0 h 33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883" h="3344879">
                  <a:moveTo>
                    <a:pt x="485883" y="557492"/>
                  </a:moveTo>
                  <a:lnTo>
                    <a:pt x="485883" y="2787387"/>
                  </a:lnTo>
                  <a:cubicBezTo>
                    <a:pt x="485883" y="3095278"/>
                    <a:pt x="480616" y="3344876"/>
                    <a:pt x="474119" y="3344876"/>
                  </a:cubicBezTo>
                  <a:lnTo>
                    <a:pt x="0" y="3344876"/>
                  </a:lnTo>
                  <a:lnTo>
                    <a:pt x="0" y="33448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74119" y="3"/>
                  </a:lnTo>
                  <a:cubicBezTo>
                    <a:pt x="480616" y="3"/>
                    <a:pt x="485883" y="249601"/>
                    <a:pt x="485883" y="55749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7544" rIns="271368" bIns="147545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ZA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Leaders must lead by example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373954" y="4707880"/>
              <a:ext cx="628513" cy="629481"/>
            </a:xfrm>
            <a:custGeom>
              <a:avLst/>
              <a:gdLst>
                <a:gd name="connsiteX0" fmla="*/ 0 w 628513"/>
                <a:gd name="connsiteY0" fmla="*/ 314741 h 629481"/>
                <a:gd name="connsiteX1" fmla="*/ 314257 w 628513"/>
                <a:gd name="connsiteY1" fmla="*/ 0 h 629481"/>
                <a:gd name="connsiteX2" fmla="*/ 628514 w 628513"/>
                <a:gd name="connsiteY2" fmla="*/ 314741 h 629481"/>
                <a:gd name="connsiteX3" fmla="*/ 314257 w 628513"/>
                <a:gd name="connsiteY3" fmla="*/ 629482 h 629481"/>
                <a:gd name="connsiteX4" fmla="*/ 0 w 628513"/>
                <a:gd name="connsiteY4" fmla="*/ 314741 h 6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13" h="629481">
                  <a:moveTo>
                    <a:pt x="0" y="314741"/>
                  </a:moveTo>
                  <a:cubicBezTo>
                    <a:pt x="0" y="140914"/>
                    <a:pt x="140698" y="0"/>
                    <a:pt x="314257" y="0"/>
                  </a:cubicBezTo>
                  <a:cubicBezTo>
                    <a:pt x="487816" y="0"/>
                    <a:pt x="628514" y="140914"/>
                    <a:pt x="628514" y="314741"/>
                  </a:cubicBezTo>
                  <a:cubicBezTo>
                    <a:pt x="628514" y="488568"/>
                    <a:pt x="487816" y="629482"/>
                    <a:pt x="314257" y="629482"/>
                  </a:cubicBezTo>
                  <a:cubicBezTo>
                    <a:pt x="140698" y="629482"/>
                    <a:pt x="0" y="488568"/>
                    <a:pt x="0" y="3147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7294" tIns="139810" rIns="187294" bIns="13981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dirty="0">
                  <a:solidFill>
                    <a:prstClr val="white"/>
                  </a:solidFill>
                </a:rPr>
                <a:t>6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3954" y="5368835"/>
            <a:ext cx="3765995" cy="629481"/>
            <a:chOff x="373954" y="5368835"/>
            <a:chExt cx="3765995" cy="629481"/>
          </a:xfrm>
        </p:grpSpPr>
        <p:sp>
          <p:nvSpPr>
            <p:cNvPr id="41" name="Freeform 40"/>
            <p:cNvSpPr/>
            <p:nvPr/>
          </p:nvSpPr>
          <p:spPr>
            <a:xfrm>
              <a:off x="795070" y="5440633"/>
              <a:ext cx="3344879" cy="485884"/>
            </a:xfrm>
            <a:custGeom>
              <a:avLst/>
              <a:gdLst>
                <a:gd name="connsiteX0" fmla="*/ 80982 w 485883"/>
                <a:gd name="connsiteY0" fmla="*/ 0 h 3344879"/>
                <a:gd name="connsiteX1" fmla="*/ 404901 w 485883"/>
                <a:gd name="connsiteY1" fmla="*/ 0 h 3344879"/>
                <a:gd name="connsiteX2" fmla="*/ 485883 w 485883"/>
                <a:gd name="connsiteY2" fmla="*/ 80982 h 3344879"/>
                <a:gd name="connsiteX3" fmla="*/ 485883 w 485883"/>
                <a:gd name="connsiteY3" fmla="*/ 3344879 h 3344879"/>
                <a:gd name="connsiteX4" fmla="*/ 485883 w 485883"/>
                <a:gd name="connsiteY4" fmla="*/ 3344879 h 3344879"/>
                <a:gd name="connsiteX5" fmla="*/ 0 w 485883"/>
                <a:gd name="connsiteY5" fmla="*/ 3344879 h 3344879"/>
                <a:gd name="connsiteX6" fmla="*/ 0 w 485883"/>
                <a:gd name="connsiteY6" fmla="*/ 3344879 h 3344879"/>
                <a:gd name="connsiteX7" fmla="*/ 0 w 485883"/>
                <a:gd name="connsiteY7" fmla="*/ 80982 h 3344879"/>
                <a:gd name="connsiteX8" fmla="*/ 80982 w 485883"/>
                <a:gd name="connsiteY8" fmla="*/ 0 h 33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883" h="3344879">
                  <a:moveTo>
                    <a:pt x="485883" y="557492"/>
                  </a:moveTo>
                  <a:lnTo>
                    <a:pt x="485883" y="2787387"/>
                  </a:lnTo>
                  <a:cubicBezTo>
                    <a:pt x="485883" y="3095278"/>
                    <a:pt x="480616" y="3344876"/>
                    <a:pt x="474119" y="3344876"/>
                  </a:cubicBezTo>
                  <a:lnTo>
                    <a:pt x="0" y="3344876"/>
                  </a:lnTo>
                  <a:lnTo>
                    <a:pt x="0" y="33448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74119" y="3"/>
                  </a:lnTo>
                  <a:cubicBezTo>
                    <a:pt x="480616" y="3"/>
                    <a:pt x="485883" y="249601"/>
                    <a:pt x="485883" y="55749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7545" rIns="271368" bIns="147544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ZA" sz="12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Workers disregard health and safety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73954" y="5368835"/>
              <a:ext cx="628513" cy="629481"/>
            </a:xfrm>
            <a:custGeom>
              <a:avLst/>
              <a:gdLst>
                <a:gd name="connsiteX0" fmla="*/ 0 w 628513"/>
                <a:gd name="connsiteY0" fmla="*/ 314741 h 629481"/>
                <a:gd name="connsiteX1" fmla="*/ 314257 w 628513"/>
                <a:gd name="connsiteY1" fmla="*/ 0 h 629481"/>
                <a:gd name="connsiteX2" fmla="*/ 628514 w 628513"/>
                <a:gd name="connsiteY2" fmla="*/ 314741 h 629481"/>
                <a:gd name="connsiteX3" fmla="*/ 314257 w 628513"/>
                <a:gd name="connsiteY3" fmla="*/ 629482 h 629481"/>
                <a:gd name="connsiteX4" fmla="*/ 0 w 628513"/>
                <a:gd name="connsiteY4" fmla="*/ 314741 h 6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13" h="629481">
                  <a:moveTo>
                    <a:pt x="0" y="314741"/>
                  </a:moveTo>
                  <a:cubicBezTo>
                    <a:pt x="0" y="140914"/>
                    <a:pt x="140698" y="0"/>
                    <a:pt x="314257" y="0"/>
                  </a:cubicBezTo>
                  <a:cubicBezTo>
                    <a:pt x="487816" y="0"/>
                    <a:pt x="628514" y="140914"/>
                    <a:pt x="628514" y="314741"/>
                  </a:cubicBezTo>
                  <a:cubicBezTo>
                    <a:pt x="628514" y="488568"/>
                    <a:pt x="487816" y="629482"/>
                    <a:pt x="314257" y="629482"/>
                  </a:cubicBezTo>
                  <a:cubicBezTo>
                    <a:pt x="140698" y="629482"/>
                    <a:pt x="0" y="488568"/>
                    <a:pt x="0" y="3147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7294" tIns="139810" rIns="187294" bIns="13981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dirty="0">
                  <a:solidFill>
                    <a:prstClr val="white"/>
                  </a:solidFill>
                </a:rPr>
                <a:t>7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73954" y="6029790"/>
            <a:ext cx="3765995" cy="629481"/>
            <a:chOff x="373954" y="6029790"/>
            <a:chExt cx="3765995" cy="629481"/>
          </a:xfrm>
        </p:grpSpPr>
        <p:sp>
          <p:nvSpPr>
            <p:cNvPr id="48" name="Freeform 47"/>
            <p:cNvSpPr/>
            <p:nvPr/>
          </p:nvSpPr>
          <p:spPr>
            <a:xfrm>
              <a:off x="795070" y="6101589"/>
              <a:ext cx="3344879" cy="485883"/>
            </a:xfrm>
            <a:custGeom>
              <a:avLst/>
              <a:gdLst>
                <a:gd name="connsiteX0" fmla="*/ 80982 w 485883"/>
                <a:gd name="connsiteY0" fmla="*/ 0 h 3344879"/>
                <a:gd name="connsiteX1" fmla="*/ 404901 w 485883"/>
                <a:gd name="connsiteY1" fmla="*/ 0 h 3344879"/>
                <a:gd name="connsiteX2" fmla="*/ 485883 w 485883"/>
                <a:gd name="connsiteY2" fmla="*/ 80982 h 3344879"/>
                <a:gd name="connsiteX3" fmla="*/ 485883 w 485883"/>
                <a:gd name="connsiteY3" fmla="*/ 3344879 h 3344879"/>
                <a:gd name="connsiteX4" fmla="*/ 485883 w 485883"/>
                <a:gd name="connsiteY4" fmla="*/ 3344879 h 3344879"/>
                <a:gd name="connsiteX5" fmla="*/ 0 w 485883"/>
                <a:gd name="connsiteY5" fmla="*/ 3344879 h 3344879"/>
                <a:gd name="connsiteX6" fmla="*/ 0 w 485883"/>
                <a:gd name="connsiteY6" fmla="*/ 3344879 h 3344879"/>
                <a:gd name="connsiteX7" fmla="*/ 0 w 485883"/>
                <a:gd name="connsiteY7" fmla="*/ 80982 h 3344879"/>
                <a:gd name="connsiteX8" fmla="*/ 80982 w 485883"/>
                <a:gd name="connsiteY8" fmla="*/ 0 h 33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883" h="3344879">
                  <a:moveTo>
                    <a:pt x="485883" y="557492"/>
                  </a:moveTo>
                  <a:lnTo>
                    <a:pt x="485883" y="2787387"/>
                  </a:lnTo>
                  <a:cubicBezTo>
                    <a:pt x="485883" y="3095278"/>
                    <a:pt x="480616" y="3344876"/>
                    <a:pt x="474119" y="3344876"/>
                  </a:cubicBezTo>
                  <a:lnTo>
                    <a:pt x="0" y="3344876"/>
                  </a:lnTo>
                  <a:lnTo>
                    <a:pt x="0" y="3344876"/>
                  </a:lnTo>
                  <a:lnTo>
                    <a:pt x="0" y="3"/>
                  </a:lnTo>
                  <a:lnTo>
                    <a:pt x="0" y="3"/>
                  </a:lnTo>
                  <a:lnTo>
                    <a:pt x="474119" y="3"/>
                  </a:lnTo>
                  <a:cubicBezTo>
                    <a:pt x="480616" y="3"/>
                    <a:pt x="485883" y="249601"/>
                    <a:pt x="485883" y="557492"/>
                  </a:cubicBezTo>
                  <a:close/>
                </a:path>
              </a:pathLst>
            </a:custGeom>
            <a:solidFill>
              <a:schemeClr val="bg1">
                <a:lumMod val="85000"/>
                <a:alpha val="89804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47544" rIns="271368" bIns="147544" numCol="1" spcCol="1270" anchor="ctr" anchorCtr="0">
              <a:noAutofit/>
            </a:bodyPr>
            <a:lstStyle/>
            <a:p>
              <a:pPr marL="114300" lvl="1" indent="-114300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n-ZA" sz="120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rPr>
                <a:t>Workers don’t implement training</a:t>
              </a:r>
              <a:endParaRPr lang="en-ZA" sz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73954" y="6029790"/>
              <a:ext cx="628513" cy="629481"/>
            </a:xfrm>
            <a:custGeom>
              <a:avLst/>
              <a:gdLst>
                <a:gd name="connsiteX0" fmla="*/ 0 w 628513"/>
                <a:gd name="connsiteY0" fmla="*/ 314741 h 629481"/>
                <a:gd name="connsiteX1" fmla="*/ 314257 w 628513"/>
                <a:gd name="connsiteY1" fmla="*/ 0 h 629481"/>
                <a:gd name="connsiteX2" fmla="*/ 628514 w 628513"/>
                <a:gd name="connsiteY2" fmla="*/ 314741 h 629481"/>
                <a:gd name="connsiteX3" fmla="*/ 314257 w 628513"/>
                <a:gd name="connsiteY3" fmla="*/ 629482 h 629481"/>
                <a:gd name="connsiteX4" fmla="*/ 0 w 628513"/>
                <a:gd name="connsiteY4" fmla="*/ 314741 h 6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8513" h="629481">
                  <a:moveTo>
                    <a:pt x="0" y="314741"/>
                  </a:moveTo>
                  <a:cubicBezTo>
                    <a:pt x="0" y="140914"/>
                    <a:pt x="140698" y="0"/>
                    <a:pt x="314257" y="0"/>
                  </a:cubicBezTo>
                  <a:cubicBezTo>
                    <a:pt x="487816" y="0"/>
                    <a:pt x="628514" y="140914"/>
                    <a:pt x="628514" y="314741"/>
                  </a:cubicBezTo>
                  <a:cubicBezTo>
                    <a:pt x="628514" y="488568"/>
                    <a:pt x="487816" y="629482"/>
                    <a:pt x="314257" y="629482"/>
                  </a:cubicBezTo>
                  <a:cubicBezTo>
                    <a:pt x="140698" y="629482"/>
                    <a:pt x="0" y="488568"/>
                    <a:pt x="0" y="3147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87294" tIns="139810" rIns="187294" bIns="139810" numCol="1" spcCol="1270" anchor="ctr" anchorCtr="0">
              <a:noAutofit/>
            </a:bodyPr>
            <a:lstStyle/>
            <a:p>
              <a:pPr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ZA" sz="2500" b="1" dirty="0">
                  <a:solidFill>
                    <a:prstClr val="white"/>
                  </a:solidFill>
                </a:rPr>
                <a:t>8</a:t>
              </a:r>
            </a:p>
          </p:txBody>
        </p:sp>
      </p:grpSp>
      <p:sp>
        <p:nvSpPr>
          <p:cNvPr id="50" name="Rounded Rectangular Callout 49"/>
          <p:cNvSpPr/>
          <p:nvPr/>
        </p:nvSpPr>
        <p:spPr>
          <a:xfrm>
            <a:off x="4058064" y="1449701"/>
            <a:ext cx="4580012" cy="554462"/>
          </a:xfrm>
          <a:prstGeom prst="wedgeRoundRectCallout">
            <a:avLst>
              <a:gd name="adj1" fmla="val -55668"/>
              <a:gd name="adj2" fmla="val 803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prstClr val="black"/>
                </a:solidFill>
              </a:rPr>
              <a:t>The LP results in </a:t>
            </a:r>
            <a:r>
              <a:rPr lang="en-ZA" sz="1200" dirty="0" smtClean="0">
                <a:solidFill>
                  <a:prstClr val="black"/>
                </a:solidFill>
              </a:rPr>
              <a:t>significant reduction </a:t>
            </a:r>
            <a:r>
              <a:rPr lang="en-ZA" sz="1200" dirty="0">
                <a:solidFill>
                  <a:prstClr val="black"/>
                </a:solidFill>
              </a:rPr>
              <a:t>in </a:t>
            </a:r>
            <a:r>
              <a:rPr lang="en-ZA" sz="1200" dirty="0" smtClean="0">
                <a:solidFill>
                  <a:prstClr val="black"/>
                </a:solidFill>
              </a:rPr>
              <a:t>dust risk </a:t>
            </a:r>
            <a:r>
              <a:rPr lang="en-ZA" sz="1200" dirty="0">
                <a:solidFill>
                  <a:prstClr val="black"/>
                </a:solidFill>
              </a:rPr>
              <a:t>that has direct health benefits.</a:t>
            </a:r>
          </a:p>
        </p:txBody>
      </p:sp>
      <p:sp>
        <p:nvSpPr>
          <p:cNvPr id="51" name="Rounded Rectangular Callout 50"/>
          <p:cNvSpPr/>
          <p:nvPr/>
        </p:nvSpPr>
        <p:spPr>
          <a:xfrm>
            <a:off x="4058064" y="2122976"/>
            <a:ext cx="4580012" cy="554462"/>
          </a:xfrm>
          <a:prstGeom prst="wedgeRoundRectCallout">
            <a:avLst>
              <a:gd name="adj1" fmla="val -55747"/>
              <a:gd name="adj2" fmla="val 826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prstClr val="black"/>
                </a:solidFill>
              </a:rPr>
              <a:t>Adoption of the continuous real-time monitoring of airborne pollutant engineering controls LP has no impact on production.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4058064" y="2792650"/>
            <a:ext cx="4580012" cy="554462"/>
          </a:xfrm>
          <a:prstGeom prst="wedgeRoundRectCallout">
            <a:avLst>
              <a:gd name="adj1" fmla="val -55463"/>
              <a:gd name="adj2" fmla="val 82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prstClr val="black"/>
                </a:solidFill>
              </a:rPr>
              <a:t>Maintenance staff  and control room operators must add LP’s maintenance and monitoring to their defined work.</a:t>
            </a:r>
          </a:p>
        </p:txBody>
      </p:sp>
      <p:sp>
        <p:nvSpPr>
          <p:cNvPr id="53" name="Rounded Rectangular Callout 52"/>
          <p:cNvSpPr/>
          <p:nvPr/>
        </p:nvSpPr>
        <p:spPr>
          <a:xfrm>
            <a:off x="4058064" y="3463832"/>
            <a:ext cx="4580048" cy="554462"/>
          </a:xfrm>
          <a:prstGeom prst="wedgeRoundRectCallout">
            <a:avLst>
              <a:gd name="adj1" fmla="val -55240"/>
              <a:gd name="adj2" fmla="val 83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prstClr val="black"/>
                </a:solidFill>
              </a:rPr>
              <a:t>Explain that a safe mine is a productive mine.</a:t>
            </a:r>
          </a:p>
        </p:txBody>
      </p:sp>
      <p:sp>
        <p:nvSpPr>
          <p:cNvPr id="54" name="Rounded Rectangular Callout 53"/>
          <p:cNvSpPr/>
          <p:nvPr/>
        </p:nvSpPr>
        <p:spPr>
          <a:xfrm>
            <a:off x="4058064" y="4129738"/>
            <a:ext cx="4580012" cy="554462"/>
          </a:xfrm>
          <a:prstGeom prst="wedgeRoundRectCallout">
            <a:avLst>
              <a:gd name="adj1" fmla="val -54751"/>
              <a:gd name="adj2" fmla="val 796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prstClr val="black"/>
                </a:solidFill>
              </a:rPr>
              <a:t>Explain that  early and regular dialogue with staff is needed to identify</a:t>
            </a:r>
          </a:p>
          <a:p>
            <a:pPr algn="ctr"/>
            <a:r>
              <a:rPr lang="en-ZA" sz="1200" dirty="0">
                <a:solidFill>
                  <a:prstClr val="black"/>
                </a:solidFill>
              </a:rPr>
              <a:t>and address concerns.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4058064" y="4791458"/>
            <a:ext cx="4580012" cy="554462"/>
          </a:xfrm>
          <a:prstGeom prst="wedgeRoundRectCallout">
            <a:avLst>
              <a:gd name="adj1" fmla="val -55654"/>
              <a:gd name="adj2" fmla="val 819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prstClr val="black"/>
                </a:solidFill>
              </a:rPr>
              <a:t>Leaders must regularly check that the equipment is</a:t>
            </a:r>
          </a:p>
          <a:p>
            <a:pPr algn="ctr"/>
            <a:r>
              <a:rPr lang="en-ZA" sz="1200" dirty="0">
                <a:solidFill>
                  <a:prstClr val="black"/>
                </a:solidFill>
              </a:rPr>
              <a:t>in proper working order and proper  actions are taken when required to do so – problems are addressed – give feedback.</a:t>
            </a:r>
          </a:p>
        </p:txBody>
      </p:sp>
      <p:sp>
        <p:nvSpPr>
          <p:cNvPr id="56" name="Rounded Rectangular Callout 55"/>
          <p:cNvSpPr/>
          <p:nvPr/>
        </p:nvSpPr>
        <p:spPr>
          <a:xfrm>
            <a:off x="4058064" y="5453178"/>
            <a:ext cx="4580012" cy="554462"/>
          </a:xfrm>
          <a:prstGeom prst="wedgeRoundRectCallout">
            <a:avLst>
              <a:gd name="adj1" fmla="val -55086"/>
              <a:gd name="adj2" fmla="val 8197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prstClr val="black"/>
                </a:solidFill>
              </a:rPr>
              <a:t>Managers and supervisors must communicate their high regard</a:t>
            </a:r>
          </a:p>
          <a:p>
            <a:pPr algn="ctr"/>
            <a:r>
              <a:rPr lang="en-ZA" sz="1200" dirty="0">
                <a:solidFill>
                  <a:prstClr val="black"/>
                </a:solidFill>
              </a:rPr>
              <a:t>for health and safety through their actions, and ensure workers</a:t>
            </a:r>
          </a:p>
          <a:p>
            <a:pPr algn="ctr"/>
            <a:r>
              <a:rPr lang="en-ZA" sz="1200" dirty="0">
                <a:solidFill>
                  <a:prstClr val="black"/>
                </a:solidFill>
              </a:rPr>
              <a:t>don’t sacrifice health and safety for production performance.</a:t>
            </a:r>
          </a:p>
        </p:txBody>
      </p:sp>
      <p:sp>
        <p:nvSpPr>
          <p:cNvPr id="57" name="Rounded Rectangular Callout 56"/>
          <p:cNvSpPr/>
          <p:nvPr/>
        </p:nvSpPr>
        <p:spPr>
          <a:xfrm>
            <a:off x="4058064" y="6114898"/>
            <a:ext cx="4580012" cy="554462"/>
          </a:xfrm>
          <a:prstGeom prst="wedgeRoundRectCallout">
            <a:avLst>
              <a:gd name="adj1" fmla="val -54803"/>
              <a:gd name="adj2" fmla="val 8196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200" dirty="0">
                <a:solidFill>
                  <a:prstClr val="black"/>
                </a:solidFill>
              </a:rPr>
              <a:t>Workers who don’t do what they have been trained to do</a:t>
            </a:r>
          </a:p>
          <a:p>
            <a:pPr algn="ctr"/>
            <a:r>
              <a:rPr lang="en-ZA" sz="1200" dirty="0">
                <a:solidFill>
                  <a:prstClr val="black"/>
                </a:solidFill>
              </a:rPr>
              <a:t>must be constructively coached or re-trained.</a:t>
            </a:r>
          </a:p>
        </p:txBody>
      </p:sp>
    </p:spTree>
    <p:extLst>
      <p:ext uri="{BB962C8B-B14F-4D97-AF65-F5344CB8AC3E}">
        <p14:creationId xmlns:p14="http://schemas.microsoft.com/office/powerpoint/2010/main" val="2150492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ZA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3"/>
          <p:cNvSpPr txBox="1">
            <a:spLocks/>
          </p:cNvSpPr>
          <p:nvPr/>
        </p:nvSpPr>
        <p:spPr>
          <a:xfrm>
            <a:off x="71438" y="-2738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Z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of Leadership Behaviour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16" y="6097860"/>
            <a:ext cx="92173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25513"/>
              </p:ext>
            </p:extLst>
          </p:nvPr>
        </p:nvGraphicFramePr>
        <p:xfrm>
          <a:off x="169760" y="1128664"/>
          <a:ext cx="8734690" cy="1645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66136"/>
                <a:gridCol w="5268554"/>
              </a:tblGrid>
              <a:tr h="205420">
                <a:tc gridSpan="2"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Operational adopters (Control Room Operators , Instrument Technician), </a:t>
                      </a:r>
                    </a:p>
                    <a:p>
                      <a:pPr algn="ctr"/>
                      <a:r>
                        <a:rPr lang="en-ZA" sz="1400" u="none" strike="noStrike" kern="1200" baseline="0" dirty="0" smtClean="0"/>
                        <a:t>workers in surrounding area of monitors)</a:t>
                      </a:r>
                      <a:endParaRPr lang="en-Z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Require: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Responsibilities:</a:t>
                      </a:r>
                      <a:endParaRPr lang="en-ZA" sz="1400" b="1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Operational and maintenance training on new LP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Install system as instructed – no short cuts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Briefing before it’s implemented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Report any problems with LP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Regular performance enquiries by supervisors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Request explanations to ensure full understanding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588625"/>
              </p:ext>
            </p:extLst>
          </p:nvPr>
        </p:nvGraphicFramePr>
        <p:xfrm>
          <a:off x="173338" y="3310632"/>
          <a:ext cx="8719142" cy="26517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62558"/>
                <a:gridCol w="5256584"/>
              </a:tblGrid>
              <a:tr h="205420">
                <a:tc gridSpan="2"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First-level Supervisors (Occupational Environmental Officers,</a:t>
                      </a:r>
                    </a:p>
                    <a:p>
                      <a:pPr algn="ctr"/>
                      <a:r>
                        <a:rPr lang="en-ZA" sz="1400" u="none" strike="noStrike" kern="1200" baseline="0" dirty="0" smtClean="0"/>
                        <a:t>Ventilation </a:t>
                      </a:r>
                      <a:r>
                        <a:rPr lang="en-ZA" sz="1400" u="none" strike="noStrike" kern="1200" baseline="0" dirty="0" err="1" smtClean="0"/>
                        <a:t>Shiftboss</a:t>
                      </a:r>
                      <a:r>
                        <a:rPr lang="en-ZA" sz="1400" u="none" strike="noStrike" kern="1200" baseline="0" dirty="0" smtClean="0"/>
                        <a:t> and Unions):</a:t>
                      </a:r>
                      <a:endParaRPr lang="en-Z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Require: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Responsibilities:</a:t>
                      </a:r>
                      <a:endParaRPr lang="en-ZA" sz="1400" b="1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Briefing on operation, installation and required</a:t>
                      </a:r>
                    </a:p>
                    <a:p>
                      <a:r>
                        <a:rPr lang="en-ZA" sz="1200" u="none" strike="noStrike" kern="1200" baseline="0" dirty="0" smtClean="0"/>
                        <a:t>maintenance of new LP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Monitor equipment and maintenance crew’s performance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Briefing before it’s implemented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Ensure maintenance crew receive necessary training/instruction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Regular meetings with next level supervisor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Ensure no short cuts are taken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 rowSpan="3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Prompt action on any reported problems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Provide immediate positive feedback on observing desired behaviour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Provide constructive coaching on observing sub-standard behaviour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Diagram 59"/>
          <p:cNvGraphicFramePr/>
          <p:nvPr>
            <p:extLst>
              <p:ext uri="{D42A27DB-BD31-4B8C-83A1-F6EECF244321}">
                <p14:modId xmlns:p14="http://schemas.microsoft.com/office/powerpoint/2010/main" val="3156030758"/>
              </p:ext>
            </p:extLst>
          </p:nvPr>
        </p:nvGraphicFramePr>
        <p:xfrm>
          <a:off x="-78243" y="720080"/>
          <a:ext cx="1818403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1" name="Diagram 60"/>
          <p:cNvGraphicFramePr/>
          <p:nvPr>
            <p:extLst>
              <p:ext uri="{D42A27DB-BD31-4B8C-83A1-F6EECF244321}">
                <p14:modId xmlns:p14="http://schemas.microsoft.com/office/powerpoint/2010/main" val="4196683706"/>
              </p:ext>
            </p:extLst>
          </p:nvPr>
        </p:nvGraphicFramePr>
        <p:xfrm>
          <a:off x="7336079" y="733728"/>
          <a:ext cx="1818403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2" name="Diagram 61"/>
          <p:cNvGraphicFramePr/>
          <p:nvPr>
            <p:extLst>
              <p:ext uri="{D42A27DB-BD31-4B8C-83A1-F6EECF244321}">
                <p14:modId xmlns:p14="http://schemas.microsoft.com/office/powerpoint/2010/main" val="197758527"/>
              </p:ext>
            </p:extLst>
          </p:nvPr>
        </p:nvGraphicFramePr>
        <p:xfrm>
          <a:off x="-81224" y="2996952"/>
          <a:ext cx="1818403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63" name="Diagram 62"/>
          <p:cNvGraphicFramePr/>
          <p:nvPr>
            <p:extLst>
              <p:ext uri="{D42A27DB-BD31-4B8C-83A1-F6EECF244321}">
                <p14:modId xmlns:p14="http://schemas.microsoft.com/office/powerpoint/2010/main" val="3789622305"/>
              </p:ext>
            </p:extLst>
          </p:nvPr>
        </p:nvGraphicFramePr>
        <p:xfrm>
          <a:off x="7339368" y="2996952"/>
          <a:ext cx="1818403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64" name="Rectangle 63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03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/>
        </p:nvSpPr>
        <p:spPr>
          <a:xfrm>
            <a:off x="2900295" y="801985"/>
            <a:ext cx="3609141" cy="5558471"/>
          </a:xfrm>
          <a:custGeom>
            <a:avLst/>
            <a:gdLst>
              <a:gd name="connsiteX0" fmla="*/ 0 w 2736304"/>
              <a:gd name="connsiteY0" fmla="*/ 0 h 5544616"/>
              <a:gd name="connsiteX1" fmla="*/ 2736304 w 2736304"/>
              <a:gd name="connsiteY1" fmla="*/ 0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0 w 2736304"/>
              <a:gd name="connsiteY4" fmla="*/ 0 h 5544616"/>
              <a:gd name="connsiteX0" fmla="*/ 609600 w 2736304"/>
              <a:gd name="connsiteY0" fmla="*/ 0 h 5544616"/>
              <a:gd name="connsiteX1" fmla="*/ 2736304 w 2736304"/>
              <a:gd name="connsiteY1" fmla="*/ 0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609600 w 2736304"/>
              <a:gd name="connsiteY4" fmla="*/ 0 h 5544616"/>
              <a:gd name="connsiteX0" fmla="*/ 609600 w 2736304"/>
              <a:gd name="connsiteY0" fmla="*/ 0 h 5544616"/>
              <a:gd name="connsiteX1" fmla="*/ 1918886 w 2736304"/>
              <a:gd name="connsiteY1" fmla="*/ 27709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609600 w 2736304"/>
              <a:gd name="connsiteY4" fmla="*/ 0 h 5544616"/>
              <a:gd name="connsiteX0" fmla="*/ 609600 w 2736304"/>
              <a:gd name="connsiteY0" fmla="*/ 0 h 5544616"/>
              <a:gd name="connsiteX1" fmla="*/ 2085140 w 2736304"/>
              <a:gd name="connsiteY1" fmla="*/ 55418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609600 w 2736304"/>
              <a:gd name="connsiteY4" fmla="*/ 0 h 5544616"/>
              <a:gd name="connsiteX0" fmla="*/ 609600 w 2736304"/>
              <a:gd name="connsiteY0" fmla="*/ 0 h 5544616"/>
              <a:gd name="connsiteX1" fmla="*/ 2098995 w 2736304"/>
              <a:gd name="connsiteY1" fmla="*/ 0 h 5544616"/>
              <a:gd name="connsiteX2" fmla="*/ 2736304 w 2736304"/>
              <a:gd name="connsiteY2" fmla="*/ 5544616 h 5544616"/>
              <a:gd name="connsiteX3" fmla="*/ 0 w 2736304"/>
              <a:gd name="connsiteY3" fmla="*/ 5544616 h 5544616"/>
              <a:gd name="connsiteX4" fmla="*/ 609600 w 2736304"/>
              <a:gd name="connsiteY4" fmla="*/ 0 h 5544616"/>
              <a:gd name="connsiteX0" fmla="*/ 1039091 w 3165795"/>
              <a:gd name="connsiteY0" fmla="*/ 0 h 5544616"/>
              <a:gd name="connsiteX1" fmla="*/ 2528486 w 3165795"/>
              <a:gd name="connsiteY1" fmla="*/ 0 h 5544616"/>
              <a:gd name="connsiteX2" fmla="*/ 3165795 w 3165795"/>
              <a:gd name="connsiteY2" fmla="*/ 5544616 h 5544616"/>
              <a:gd name="connsiteX3" fmla="*/ 0 w 3165795"/>
              <a:gd name="connsiteY3" fmla="*/ 5544616 h 5544616"/>
              <a:gd name="connsiteX4" fmla="*/ 1039091 w 3165795"/>
              <a:gd name="connsiteY4" fmla="*/ 0 h 5544616"/>
              <a:gd name="connsiteX0" fmla="*/ 1039091 w 3761541"/>
              <a:gd name="connsiteY0" fmla="*/ 0 h 5544616"/>
              <a:gd name="connsiteX1" fmla="*/ 2528486 w 3761541"/>
              <a:gd name="connsiteY1" fmla="*/ 0 h 5544616"/>
              <a:gd name="connsiteX2" fmla="*/ 3761541 w 3761541"/>
              <a:gd name="connsiteY2" fmla="*/ 5544616 h 5544616"/>
              <a:gd name="connsiteX3" fmla="*/ 0 w 3761541"/>
              <a:gd name="connsiteY3" fmla="*/ 5544616 h 5544616"/>
              <a:gd name="connsiteX4" fmla="*/ 1039091 w 3761541"/>
              <a:gd name="connsiteY4" fmla="*/ 0 h 5544616"/>
              <a:gd name="connsiteX0" fmla="*/ 1039091 w 3609141"/>
              <a:gd name="connsiteY0" fmla="*/ 0 h 5544616"/>
              <a:gd name="connsiteX1" fmla="*/ 2528486 w 3609141"/>
              <a:gd name="connsiteY1" fmla="*/ 0 h 5544616"/>
              <a:gd name="connsiteX2" fmla="*/ 3609141 w 3609141"/>
              <a:gd name="connsiteY2" fmla="*/ 5544616 h 5544616"/>
              <a:gd name="connsiteX3" fmla="*/ 0 w 3609141"/>
              <a:gd name="connsiteY3" fmla="*/ 5544616 h 5544616"/>
              <a:gd name="connsiteX4" fmla="*/ 1039091 w 3609141"/>
              <a:gd name="connsiteY4" fmla="*/ 0 h 5544616"/>
              <a:gd name="connsiteX0" fmla="*/ 1039091 w 3609141"/>
              <a:gd name="connsiteY0" fmla="*/ 13855 h 5558471"/>
              <a:gd name="connsiteX1" fmla="*/ 2292959 w 3609141"/>
              <a:gd name="connsiteY1" fmla="*/ 0 h 5558471"/>
              <a:gd name="connsiteX2" fmla="*/ 3609141 w 3609141"/>
              <a:gd name="connsiteY2" fmla="*/ 5558471 h 5558471"/>
              <a:gd name="connsiteX3" fmla="*/ 0 w 3609141"/>
              <a:gd name="connsiteY3" fmla="*/ 5558471 h 5558471"/>
              <a:gd name="connsiteX4" fmla="*/ 1039091 w 3609141"/>
              <a:gd name="connsiteY4" fmla="*/ 13855 h 5558471"/>
              <a:gd name="connsiteX0" fmla="*/ 1288473 w 3609141"/>
              <a:gd name="connsiteY0" fmla="*/ 0 h 5558471"/>
              <a:gd name="connsiteX1" fmla="*/ 2292959 w 3609141"/>
              <a:gd name="connsiteY1" fmla="*/ 0 h 5558471"/>
              <a:gd name="connsiteX2" fmla="*/ 3609141 w 3609141"/>
              <a:gd name="connsiteY2" fmla="*/ 5558471 h 5558471"/>
              <a:gd name="connsiteX3" fmla="*/ 0 w 3609141"/>
              <a:gd name="connsiteY3" fmla="*/ 5558471 h 5558471"/>
              <a:gd name="connsiteX4" fmla="*/ 1288473 w 3609141"/>
              <a:gd name="connsiteY4" fmla="*/ 0 h 555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9141" h="5558471">
                <a:moveTo>
                  <a:pt x="1288473" y="0"/>
                </a:moveTo>
                <a:lnTo>
                  <a:pt x="2292959" y="0"/>
                </a:lnTo>
                <a:lnTo>
                  <a:pt x="3609141" y="5558471"/>
                </a:lnTo>
                <a:lnTo>
                  <a:pt x="0" y="5558471"/>
                </a:lnTo>
                <a:lnTo>
                  <a:pt x="128847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</a:schemeClr>
              </a:gs>
              <a:gs pos="26000">
                <a:schemeClr val="tx1">
                  <a:lumMod val="50000"/>
                  <a:lumOff val="50000"/>
                </a:schemeClr>
              </a:gs>
              <a:gs pos="66000">
                <a:schemeClr val="tx1">
                  <a:lumMod val="85000"/>
                  <a:lumOff val="15000"/>
                </a:schemeClr>
              </a:gs>
            </a:gsLst>
            <a:lin ang="5400000" scaled="1"/>
            <a:tileRect/>
          </a:gradFill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/>
        </p:nvSpPr>
        <p:spPr>
          <a:xfrm>
            <a:off x="2195736" y="6309320"/>
            <a:ext cx="4032448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BAE7A42-BFC2-4F15-8E0E-CFC308B85A70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Roadmap of Key Events and Decisions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697939" y="815841"/>
            <a:ext cx="0" cy="5544616"/>
          </a:xfrm>
          <a:prstGeom prst="line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81515" y="4635713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1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83626" y="3699669"/>
            <a:ext cx="4143910" cy="2321619"/>
            <a:chOff x="883626" y="3699669"/>
            <a:chExt cx="4143910" cy="2321619"/>
          </a:xfrm>
        </p:grpSpPr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702" y="5167690"/>
              <a:ext cx="651834" cy="71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883626" y="3699669"/>
              <a:ext cx="3492076" cy="2321619"/>
              <a:chOff x="883626" y="3699669"/>
              <a:chExt cx="3492076" cy="2321619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883626" y="3824951"/>
                <a:ext cx="1800199" cy="219633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883626" y="3699669"/>
                <a:ext cx="1800199" cy="37740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2009</a:t>
                </a:r>
                <a:endParaRPr lang="en-Z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55" name="Elbow Connector 54"/>
              <p:cNvCxnSpPr/>
              <p:nvPr/>
            </p:nvCxnSpPr>
            <p:spPr>
              <a:xfrm>
                <a:off x="2681714" y="5013176"/>
                <a:ext cx="1693988" cy="421867"/>
              </a:xfrm>
              <a:prstGeom prst="bentConnector3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Rectangle 1"/>
              <p:cNvSpPr/>
              <p:nvPr/>
            </p:nvSpPr>
            <p:spPr>
              <a:xfrm>
                <a:off x="897897" y="4133398"/>
                <a:ext cx="177165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/>
                  <a:t>Established the Learning Hub to promote learning </a:t>
                </a:r>
                <a:r>
                  <a:rPr lang="en-ZA" sz="1400" dirty="0" smtClean="0"/>
                  <a:t>by </a:t>
                </a:r>
                <a:r>
                  <a:rPr lang="en-ZA" sz="1400" dirty="0"/>
                  <a:t>encouraging mining companies to learn from the pockets </a:t>
                </a:r>
                <a:r>
                  <a:rPr lang="en-ZA" sz="1400" dirty="0" smtClean="0"/>
                  <a:t>of </a:t>
                </a:r>
                <a:r>
                  <a:rPr lang="en-ZA" sz="1400" dirty="0"/>
                  <a:t>excellence that exist in the mining industry</a:t>
                </a:r>
              </a:p>
            </p:txBody>
          </p:sp>
        </p:grpSp>
      </p:grpSp>
      <p:sp>
        <p:nvSpPr>
          <p:cNvPr id="43" name="Rectangle 42"/>
          <p:cNvSpPr/>
          <p:nvPr/>
        </p:nvSpPr>
        <p:spPr>
          <a:xfrm>
            <a:off x="6570564" y="4210846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1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4375702" y="3399447"/>
            <a:ext cx="3987925" cy="2196974"/>
            <a:chOff x="4375702" y="3399447"/>
            <a:chExt cx="3987925" cy="2196974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702" y="3891006"/>
              <a:ext cx="651834" cy="71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 21"/>
            <p:cNvGrpSpPr/>
            <p:nvPr/>
          </p:nvGrpSpPr>
          <p:grpSpPr>
            <a:xfrm>
              <a:off x="4986337" y="3399447"/>
              <a:ext cx="3377290" cy="2196974"/>
              <a:chOff x="4986337" y="3399447"/>
              <a:chExt cx="3377290" cy="2196974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6563428" y="3581220"/>
                <a:ext cx="1800199" cy="201520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6563428" y="3399447"/>
                <a:ext cx="1800199" cy="37740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2010</a:t>
                </a:r>
                <a:endParaRPr lang="en-Z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6577699" y="3767658"/>
                <a:ext cx="177165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/>
                  <a:t>Learning Hub is integrated into the Chamber’s core </a:t>
                </a:r>
                <a:r>
                  <a:rPr lang="en-ZA" sz="1400" dirty="0" smtClean="0"/>
                  <a:t>business</a:t>
                </a:r>
                <a:r>
                  <a:rPr lang="en-ZA" sz="1400" dirty="0"/>
                  <a:t>. </a:t>
                </a:r>
              </a:p>
              <a:p>
                <a:pPr algn="ctr">
                  <a:buNone/>
                </a:pPr>
                <a:r>
                  <a:rPr lang="en-ZA" sz="1400" dirty="0" smtClean="0"/>
                  <a:t>Adoption </a:t>
                </a:r>
                <a:r>
                  <a:rPr lang="en-ZA" sz="1400" dirty="0"/>
                  <a:t>of leading practices forms an integral part of the </a:t>
                </a:r>
                <a:r>
                  <a:rPr lang="en-ZA" sz="1400" dirty="0" smtClean="0"/>
                  <a:t>Mining </a:t>
                </a:r>
                <a:r>
                  <a:rPr lang="en-ZA" sz="1400" dirty="0"/>
                  <a:t>Charter. </a:t>
                </a:r>
              </a:p>
            </p:txBody>
          </p:sp>
          <p:cxnSp>
            <p:nvCxnSpPr>
              <p:cNvPr id="56" name="Elbow Connector 55"/>
              <p:cNvCxnSpPr/>
              <p:nvPr/>
            </p:nvCxnSpPr>
            <p:spPr>
              <a:xfrm rot="10800000" flipV="1">
                <a:off x="4986337" y="3899544"/>
                <a:ext cx="1598498" cy="233853"/>
              </a:xfrm>
              <a:prstGeom prst="bentConnector3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1399427" y="1949086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98280" y="1124744"/>
            <a:ext cx="3625576" cy="2209917"/>
            <a:chOff x="1398280" y="1124744"/>
            <a:chExt cx="3625576" cy="2209917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2022" y="2496149"/>
              <a:ext cx="651834" cy="71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Group 22"/>
            <p:cNvGrpSpPr/>
            <p:nvPr/>
          </p:nvGrpSpPr>
          <p:grpSpPr>
            <a:xfrm>
              <a:off x="1398280" y="1124744"/>
              <a:ext cx="3001093" cy="2209917"/>
              <a:chOff x="1398280" y="1124744"/>
              <a:chExt cx="3001093" cy="2209917"/>
            </a:xfrm>
          </p:grpSpPr>
          <p:cxnSp>
            <p:nvCxnSpPr>
              <p:cNvPr id="59" name="Elbow Connector 58"/>
              <p:cNvCxnSpPr/>
              <p:nvPr/>
            </p:nvCxnSpPr>
            <p:spPr>
              <a:xfrm>
                <a:off x="3187259" y="2496149"/>
                <a:ext cx="1212114" cy="318431"/>
              </a:xfrm>
              <a:prstGeom prst="bentConnector3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ounded Rectangle 56"/>
              <p:cNvSpPr/>
              <p:nvPr/>
            </p:nvSpPr>
            <p:spPr>
              <a:xfrm>
                <a:off x="1398280" y="1313445"/>
                <a:ext cx="1800199" cy="202121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1398280" y="1124744"/>
                <a:ext cx="1800199" cy="37740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2011</a:t>
                </a:r>
                <a:endParaRPr lang="en-Z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12551" y="1518779"/>
                <a:ext cx="177165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/>
                  <a:t>Members made important </a:t>
                </a:r>
                <a:r>
                  <a:rPr lang="en-ZA" sz="1400" dirty="0" smtClean="0"/>
                  <a:t> commitments  </a:t>
                </a:r>
                <a:r>
                  <a:rPr lang="en-ZA" sz="1400" dirty="0"/>
                  <a:t>to </a:t>
                </a:r>
                <a:r>
                  <a:rPr lang="en-ZA" sz="1400" dirty="0" smtClean="0"/>
                  <a:t>implement </a:t>
                </a:r>
                <a:r>
                  <a:rPr lang="en-ZA" sz="1400" dirty="0"/>
                  <a:t>the Culture </a:t>
                </a:r>
                <a:r>
                  <a:rPr lang="en-ZA" sz="1400" dirty="0" smtClean="0"/>
                  <a:t>Transformation </a:t>
                </a:r>
                <a:r>
                  <a:rPr lang="en-ZA" sz="1400" dirty="0"/>
                  <a:t>Framework as </a:t>
                </a:r>
                <a:r>
                  <a:rPr lang="en-ZA" sz="1400" dirty="0" smtClean="0"/>
                  <a:t>per </a:t>
                </a:r>
                <a:r>
                  <a:rPr lang="en-ZA" sz="1400" dirty="0"/>
                  <a:t>the Mining Charter</a:t>
                </a:r>
              </a:p>
            </p:txBody>
          </p:sp>
        </p:grpSp>
      </p:grpSp>
      <p:sp>
        <p:nvSpPr>
          <p:cNvPr id="65" name="Rectangle 64"/>
          <p:cNvSpPr/>
          <p:nvPr/>
        </p:nvSpPr>
        <p:spPr>
          <a:xfrm>
            <a:off x="6014478" y="1107321"/>
            <a:ext cx="1800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ZA" sz="1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4365272" y="695735"/>
            <a:ext cx="3451516" cy="1797161"/>
            <a:chOff x="4365272" y="695735"/>
            <a:chExt cx="3451516" cy="1797161"/>
          </a:xfrm>
        </p:grpSpPr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5272" y="1331010"/>
              <a:ext cx="651834" cy="713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 23"/>
            <p:cNvGrpSpPr/>
            <p:nvPr/>
          </p:nvGrpSpPr>
          <p:grpSpPr>
            <a:xfrm>
              <a:off x="4986336" y="695735"/>
              <a:ext cx="2830452" cy="1797161"/>
              <a:chOff x="4986336" y="695735"/>
              <a:chExt cx="2830452" cy="1797161"/>
            </a:xfrm>
          </p:grpSpPr>
          <p:cxnSp>
            <p:nvCxnSpPr>
              <p:cNvPr id="62" name="Elbow Connector 61"/>
              <p:cNvCxnSpPr/>
              <p:nvPr/>
            </p:nvCxnSpPr>
            <p:spPr>
              <a:xfrm rot="10800000" flipV="1">
                <a:off x="4986336" y="1331010"/>
                <a:ext cx="1007748" cy="233852"/>
              </a:xfrm>
              <a:prstGeom prst="bentConnector3">
                <a:avLst/>
              </a:prstGeom>
              <a:ln w="1905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Rounded Rectangle 62"/>
              <p:cNvSpPr/>
              <p:nvPr/>
            </p:nvSpPr>
            <p:spPr>
              <a:xfrm>
                <a:off x="6016589" y="884436"/>
                <a:ext cx="1800199" cy="16084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6016589" y="695735"/>
                <a:ext cx="1800199" cy="377403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2014</a:t>
                </a:r>
                <a:endParaRPr lang="en-Z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030860" y="1070401"/>
                <a:ext cx="177165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ZA" sz="1400" dirty="0"/>
                  <a:t>Mining Industry Tripartite Partners agreed New OHS </a:t>
                </a:r>
                <a:r>
                  <a:rPr lang="en-ZA" sz="1400" dirty="0" smtClean="0"/>
                  <a:t>Milestones. </a:t>
                </a:r>
                <a:r>
                  <a:rPr lang="en-ZA" sz="1400" dirty="0"/>
                  <a:t>	Centre of Excellence was officially launched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16" y="6097860"/>
            <a:ext cx="92173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899802"/>
              </p:ext>
            </p:extLst>
          </p:nvPr>
        </p:nvGraphicFramePr>
        <p:xfrm>
          <a:off x="173338" y="1268760"/>
          <a:ext cx="8719142" cy="21640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462558"/>
                <a:gridCol w="5256584"/>
              </a:tblGrid>
              <a:tr h="205420">
                <a:tc gridSpan="2"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Second-level Supervisors (Shift Boss/Mine Overseer, Engineer, Hygienist):</a:t>
                      </a:r>
                      <a:endParaRPr lang="en-ZA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Require:</a:t>
                      </a:r>
                      <a:endParaRPr lang="en-ZA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Responsibilities:</a:t>
                      </a:r>
                      <a:endParaRPr lang="en-ZA" sz="1400" b="1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Briefing before LP is implemented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Ensure no short cuts are taken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Regular meetings with next level supervisor</a:t>
                      </a:r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Ensure operators and supervisors receive necessary training/instruction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Enquire about SLP’s performance/problems at regular meetings with</a:t>
                      </a:r>
                    </a:p>
                    <a:p>
                      <a:r>
                        <a:rPr lang="en-ZA" sz="1200" u="none" strike="noStrike" kern="1200" baseline="0" dirty="0" smtClean="0"/>
                        <a:t>supervisors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 rowSpan="2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Provide immediate positive feedback on observing desired behaviour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 v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Provide constructive coaching on observing sub-standard behaviour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303795802"/>
              </p:ext>
            </p:extLst>
          </p:nvPr>
        </p:nvGraphicFramePr>
        <p:xfrm>
          <a:off x="-78243" y="879296"/>
          <a:ext cx="1818403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5"/>
            <a:ext cx="3034482" cy="209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17987" y="5442405"/>
            <a:ext cx="278958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ZA" sz="2800" dirty="0">
                <a:solidFill>
                  <a:prstClr val="black"/>
                </a:solidFill>
              </a:rPr>
              <a:t>R e c o g n </a:t>
            </a:r>
            <a:r>
              <a:rPr lang="en-ZA" sz="2800" dirty="0" err="1">
                <a:solidFill>
                  <a:prstClr val="black"/>
                </a:solidFill>
              </a:rPr>
              <a:t>i</a:t>
            </a:r>
            <a:r>
              <a:rPr lang="en-ZA" sz="2800" dirty="0">
                <a:solidFill>
                  <a:prstClr val="black"/>
                </a:solidFill>
              </a:rPr>
              <a:t> t </a:t>
            </a:r>
            <a:r>
              <a:rPr lang="en-ZA" sz="2800" dirty="0" err="1">
                <a:solidFill>
                  <a:prstClr val="black"/>
                </a:solidFill>
              </a:rPr>
              <a:t>i</a:t>
            </a:r>
            <a:r>
              <a:rPr lang="en-ZA" sz="2800" dirty="0">
                <a:solidFill>
                  <a:prstClr val="black"/>
                </a:solidFill>
              </a:rPr>
              <a:t> o n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02284"/>
              </p:ext>
            </p:extLst>
          </p:nvPr>
        </p:nvGraphicFramePr>
        <p:xfrm>
          <a:off x="3635896" y="3927633"/>
          <a:ext cx="5184576" cy="1432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184576"/>
              </a:tblGrid>
              <a:tr h="205420">
                <a:tc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Everyone’s responsibilities:</a:t>
                      </a:r>
                      <a:endParaRPr lang="en-ZA" sz="14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pPr algn="ctr"/>
                      <a:r>
                        <a:rPr lang="en-ZA" sz="1400" u="none" strike="noStrike" kern="1200" baseline="0" dirty="0" smtClean="0"/>
                        <a:t>Responsibilities:</a:t>
                      </a:r>
                      <a:endParaRPr lang="en-ZA" sz="1400" b="1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Provide immediate positive feedback on observing desired behaviour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Constructive coaching to address observed problems – no abuse</a:t>
                      </a:r>
                      <a:endParaRPr lang="en-ZA" sz="1200" dirty="0"/>
                    </a:p>
                  </a:txBody>
                  <a:tcPr/>
                </a:tc>
              </a:tr>
              <a:tr h="205420">
                <a:tc>
                  <a:txBody>
                    <a:bodyPr/>
                    <a:lstStyle/>
                    <a:p>
                      <a:r>
                        <a:rPr lang="en-ZA" sz="1200" u="none" strike="noStrike" kern="1200" baseline="0" dirty="0" smtClean="0"/>
                        <a:t>Special recognition for exceptional performance</a:t>
                      </a:r>
                      <a:endParaRPr lang="en-ZA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4207197340"/>
              </p:ext>
            </p:extLst>
          </p:nvPr>
        </p:nvGraphicFramePr>
        <p:xfrm>
          <a:off x="3347864" y="3576815"/>
          <a:ext cx="1818403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3774737"/>
              </p:ext>
            </p:extLst>
          </p:nvPr>
        </p:nvGraphicFramePr>
        <p:xfrm>
          <a:off x="7336079" y="892944"/>
          <a:ext cx="1818403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ZA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71438" y="-2738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ZA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Framework of Leadership Behaviour</a:t>
            </a:r>
          </a:p>
        </p:txBody>
      </p:sp>
    </p:spTree>
    <p:extLst>
      <p:ext uri="{BB962C8B-B14F-4D97-AF65-F5344CB8AC3E}">
        <p14:creationId xmlns:p14="http://schemas.microsoft.com/office/powerpoint/2010/main" val="89136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16" y="6097860"/>
            <a:ext cx="921736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63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challenges </a:t>
            </a:r>
            <a:endParaRPr lang="en-ZA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83568" y="1340768"/>
            <a:ext cx="7789175" cy="4392488"/>
          </a:xfrm>
          <a:prstGeom prst="round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8198" y="2624713"/>
            <a:ext cx="6572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Resource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Test generic </a:t>
            </a:r>
            <a:r>
              <a:rPr lang="en-US" sz="2400" dirty="0">
                <a:solidFill>
                  <a:prstClr val="black"/>
                </a:solidFill>
              </a:rPr>
              <a:t>BC &amp; LB </a:t>
            </a:r>
            <a:r>
              <a:rPr lang="en-US" sz="2400" dirty="0" smtClean="0">
                <a:solidFill>
                  <a:prstClr val="black"/>
                </a:solidFill>
              </a:rPr>
              <a:t>plans and </a:t>
            </a:r>
            <a:r>
              <a:rPr lang="en-US" sz="2400" dirty="0" err="1" smtClean="0">
                <a:solidFill>
                  <a:prstClr val="black"/>
                </a:solidFill>
              </a:rPr>
              <a:t>customise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On-mine adoption team with appropriate skills, competency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Identify communication tools for conveying the message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COPA attendance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>
              <a:solidFill>
                <a:prstClr val="black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83568" y="1196752"/>
            <a:ext cx="7821554" cy="129614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implementation BC &amp; LB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ction Button: Custom 2">
            <a:hlinkClick r:id="rId7" action="ppaction://hlinkfile" highlightClick="1"/>
          </p:cNvPr>
          <p:cNvSpPr/>
          <p:nvPr/>
        </p:nvSpPr>
        <p:spPr>
          <a:xfrm>
            <a:off x="6876256" y="5445224"/>
            <a:ext cx="1004237" cy="504056"/>
          </a:xfrm>
          <a:prstGeom prst="actionButtonBlank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MOSH Video</a:t>
            </a:r>
            <a:endParaRPr lang="en-Z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90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MOSH Intent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964760" y="984866"/>
            <a:ext cx="7207640" cy="647595"/>
          </a:xfrm>
          <a:custGeom>
            <a:avLst/>
            <a:gdLst>
              <a:gd name="connsiteX0" fmla="*/ 0 w 7207640"/>
              <a:gd name="connsiteY0" fmla="*/ 107935 h 647595"/>
              <a:gd name="connsiteX1" fmla="*/ 107935 w 7207640"/>
              <a:gd name="connsiteY1" fmla="*/ 0 h 647595"/>
              <a:gd name="connsiteX2" fmla="*/ 7099705 w 7207640"/>
              <a:gd name="connsiteY2" fmla="*/ 0 h 647595"/>
              <a:gd name="connsiteX3" fmla="*/ 7207640 w 7207640"/>
              <a:gd name="connsiteY3" fmla="*/ 107935 h 647595"/>
              <a:gd name="connsiteX4" fmla="*/ 7207640 w 7207640"/>
              <a:gd name="connsiteY4" fmla="*/ 539660 h 647595"/>
              <a:gd name="connsiteX5" fmla="*/ 7099705 w 7207640"/>
              <a:gd name="connsiteY5" fmla="*/ 647595 h 647595"/>
              <a:gd name="connsiteX6" fmla="*/ 107935 w 7207640"/>
              <a:gd name="connsiteY6" fmla="*/ 647595 h 647595"/>
              <a:gd name="connsiteX7" fmla="*/ 0 w 7207640"/>
              <a:gd name="connsiteY7" fmla="*/ 539660 h 647595"/>
              <a:gd name="connsiteX8" fmla="*/ 0 w 720764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764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099705" y="0"/>
                </a:lnTo>
                <a:cubicBezTo>
                  <a:pt x="7159316" y="0"/>
                  <a:pt x="7207640" y="48324"/>
                  <a:pt x="7207640" y="107935"/>
                </a:cubicBezTo>
                <a:lnTo>
                  <a:pt x="7207640" y="539660"/>
                </a:lnTo>
                <a:cubicBezTo>
                  <a:pt x="7207640" y="599271"/>
                  <a:pt x="7159316" y="647595"/>
                  <a:pt x="709970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7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MOSH Leading Practice Adoption System</a:t>
            </a:r>
            <a:endParaRPr lang="en-Z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964760" y="1632461"/>
            <a:ext cx="7207640" cy="1620809"/>
          </a:xfrm>
          <a:custGeom>
            <a:avLst/>
            <a:gdLst>
              <a:gd name="connsiteX0" fmla="*/ 0 w 7207640"/>
              <a:gd name="connsiteY0" fmla="*/ 0 h 1620809"/>
              <a:gd name="connsiteX1" fmla="*/ 7207640 w 7207640"/>
              <a:gd name="connsiteY1" fmla="*/ 0 h 1620809"/>
              <a:gd name="connsiteX2" fmla="*/ 7207640 w 7207640"/>
              <a:gd name="connsiteY2" fmla="*/ 1620809 h 1620809"/>
              <a:gd name="connsiteX3" fmla="*/ 0 w 7207640"/>
              <a:gd name="connsiteY3" fmla="*/ 1620809 h 1620809"/>
              <a:gd name="connsiteX4" fmla="*/ 0 w 7207640"/>
              <a:gd name="connsiteY4" fmla="*/ 0 h 1620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640" h="1620809">
                <a:moveTo>
                  <a:pt x="0" y="0"/>
                </a:moveTo>
                <a:lnTo>
                  <a:pt x="7207640" y="0"/>
                </a:lnTo>
                <a:lnTo>
                  <a:pt x="7207640" y="1620809"/>
                </a:lnTo>
                <a:lnTo>
                  <a:pt x="0" y="162080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843" tIns="34290" rIns="192024" bIns="34290" numCol="1" spcCol="1270" anchor="t" anchorCtr="0">
            <a:noAutofit/>
          </a:bodyPr>
          <a:lstStyle/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ZA" sz="21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systematic approach for  identifying leading practices in health and safety and helps with their widespread adoption across the industry. </a:t>
            </a:r>
            <a:endParaRPr lang="en-ZA" sz="21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ZA" sz="21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Focuses on the “People” issues that help to overcome resistance to adoption. </a:t>
            </a:r>
            <a:endParaRPr lang="en-ZA" sz="21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964760" y="3253271"/>
            <a:ext cx="7207640" cy="647595"/>
          </a:xfrm>
          <a:custGeom>
            <a:avLst/>
            <a:gdLst>
              <a:gd name="connsiteX0" fmla="*/ 0 w 7207640"/>
              <a:gd name="connsiteY0" fmla="*/ 107935 h 647595"/>
              <a:gd name="connsiteX1" fmla="*/ 107935 w 7207640"/>
              <a:gd name="connsiteY1" fmla="*/ 0 h 647595"/>
              <a:gd name="connsiteX2" fmla="*/ 7099705 w 7207640"/>
              <a:gd name="connsiteY2" fmla="*/ 0 h 647595"/>
              <a:gd name="connsiteX3" fmla="*/ 7207640 w 7207640"/>
              <a:gd name="connsiteY3" fmla="*/ 107935 h 647595"/>
              <a:gd name="connsiteX4" fmla="*/ 7207640 w 7207640"/>
              <a:gd name="connsiteY4" fmla="*/ 539660 h 647595"/>
              <a:gd name="connsiteX5" fmla="*/ 7099705 w 7207640"/>
              <a:gd name="connsiteY5" fmla="*/ 647595 h 647595"/>
              <a:gd name="connsiteX6" fmla="*/ 107935 w 7207640"/>
              <a:gd name="connsiteY6" fmla="*/ 647595 h 647595"/>
              <a:gd name="connsiteX7" fmla="*/ 0 w 7207640"/>
              <a:gd name="connsiteY7" fmla="*/ 539660 h 647595"/>
              <a:gd name="connsiteX8" fmla="*/ 0 w 7207640"/>
              <a:gd name="connsiteY8" fmla="*/ 107935 h 6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07640" h="647595">
                <a:moveTo>
                  <a:pt x="0" y="107935"/>
                </a:moveTo>
                <a:cubicBezTo>
                  <a:pt x="0" y="48324"/>
                  <a:pt x="48324" y="0"/>
                  <a:pt x="107935" y="0"/>
                </a:cubicBezTo>
                <a:lnTo>
                  <a:pt x="7099705" y="0"/>
                </a:lnTo>
                <a:cubicBezTo>
                  <a:pt x="7159316" y="0"/>
                  <a:pt x="7207640" y="48324"/>
                  <a:pt x="7207640" y="107935"/>
                </a:cubicBezTo>
                <a:lnTo>
                  <a:pt x="7207640" y="539660"/>
                </a:lnTo>
                <a:cubicBezTo>
                  <a:pt x="7207640" y="599271"/>
                  <a:pt x="7159316" y="647595"/>
                  <a:pt x="7099705" y="647595"/>
                </a:cubicBezTo>
                <a:lnTo>
                  <a:pt x="107935" y="647595"/>
                </a:lnTo>
                <a:cubicBezTo>
                  <a:pt x="48324" y="647595"/>
                  <a:pt x="0" y="599271"/>
                  <a:pt x="0" y="539660"/>
                </a:cubicBezTo>
                <a:lnTo>
                  <a:pt x="0" y="10793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4681519"/>
              <a:satOff val="-5839"/>
              <a:lumOff val="1373"/>
              <a:alphaOff val="0"/>
            </a:schemeClr>
          </a:fillRef>
          <a:effectRef idx="2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4483" tIns="134483" rIns="134483" bIns="134483" numCol="1" spcCol="1270" anchor="ctr" anchorCtr="0">
            <a:noAutofit/>
          </a:bodyPr>
          <a:lstStyle/>
          <a:p>
            <a:pPr lvl="0" algn="l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27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MOSH Learning Hub</a:t>
            </a:r>
          </a:p>
        </p:txBody>
      </p:sp>
      <p:sp>
        <p:nvSpPr>
          <p:cNvPr id="25" name="Freeform 24"/>
          <p:cNvSpPr/>
          <p:nvPr/>
        </p:nvSpPr>
        <p:spPr>
          <a:xfrm>
            <a:off x="964760" y="3900866"/>
            <a:ext cx="7207640" cy="1900260"/>
          </a:xfrm>
          <a:custGeom>
            <a:avLst/>
            <a:gdLst>
              <a:gd name="connsiteX0" fmla="*/ 0 w 7207640"/>
              <a:gd name="connsiteY0" fmla="*/ 0 h 1900260"/>
              <a:gd name="connsiteX1" fmla="*/ 7207640 w 7207640"/>
              <a:gd name="connsiteY1" fmla="*/ 0 h 1900260"/>
              <a:gd name="connsiteX2" fmla="*/ 7207640 w 7207640"/>
              <a:gd name="connsiteY2" fmla="*/ 1900260 h 1900260"/>
              <a:gd name="connsiteX3" fmla="*/ 0 w 7207640"/>
              <a:gd name="connsiteY3" fmla="*/ 1900260 h 1900260"/>
              <a:gd name="connsiteX4" fmla="*/ 0 w 7207640"/>
              <a:gd name="connsiteY4" fmla="*/ 0 h 190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7640" h="1900260">
                <a:moveTo>
                  <a:pt x="0" y="0"/>
                </a:moveTo>
                <a:lnTo>
                  <a:pt x="7207640" y="0"/>
                </a:lnTo>
                <a:lnTo>
                  <a:pt x="7207640" y="1900260"/>
                </a:lnTo>
                <a:lnTo>
                  <a:pt x="0" y="1900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843" tIns="34290" rIns="192024" bIns="34290" numCol="1" spcCol="1270" anchor="t" anchorCtr="0">
            <a:noAutofit/>
          </a:bodyPr>
          <a:lstStyle/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ZA" sz="21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Promotes learning by encouraging mining companies to learn from the pockets of excellence that exist in the mining industry.</a:t>
            </a:r>
            <a:endParaRPr lang="en-ZA" sz="21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1" indent="-228600" algn="just" defTabSz="93345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en-ZA" sz="21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Facilitates the adoption of leading practices through a people oriented process that involves leadership behaviour and behaviour communication aspects.</a:t>
            </a:r>
            <a:endParaRPr lang="en-ZA" sz="21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93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Simple logic of the MOSH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process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436" y="548680"/>
            <a:ext cx="3305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The Basic MOSH Process</a:t>
            </a:r>
            <a:endParaRPr lang="en-ZA" sz="2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9869" y="2525016"/>
            <a:ext cx="2514298" cy="2920208"/>
            <a:chOff x="539869" y="2332493"/>
            <a:chExt cx="2514298" cy="2920208"/>
          </a:xfrm>
        </p:grpSpPr>
        <p:sp>
          <p:nvSpPr>
            <p:cNvPr id="5" name="L-Shape 4"/>
            <p:cNvSpPr/>
            <p:nvPr/>
          </p:nvSpPr>
          <p:spPr>
            <a:xfrm rot="5400000">
              <a:off x="1040506" y="2517228"/>
              <a:ext cx="1507995" cy="250927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788784" y="3266960"/>
              <a:ext cx="2265383" cy="1985741"/>
            </a:xfrm>
            <a:custGeom>
              <a:avLst/>
              <a:gdLst>
                <a:gd name="connsiteX0" fmla="*/ 0 w 2265383"/>
                <a:gd name="connsiteY0" fmla="*/ 0 h 1985741"/>
                <a:gd name="connsiteX1" fmla="*/ 2265383 w 2265383"/>
                <a:gd name="connsiteY1" fmla="*/ 0 h 1985741"/>
                <a:gd name="connsiteX2" fmla="*/ 2265383 w 2265383"/>
                <a:gd name="connsiteY2" fmla="*/ 1985741 h 1985741"/>
                <a:gd name="connsiteX3" fmla="*/ 0 w 2265383"/>
                <a:gd name="connsiteY3" fmla="*/ 1985741 h 1985741"/>
                <a:gd name="connsiteX4" fmla="*/ 0 w 2265383"/>
                <a:gd name="connsiteY4" fmla="*/ 0 h 198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383" h="1985741">
                  <a:moveTo>
                    <a:pt x="0" y="0"/>
                  </a:moveTo>
                  <a:lnTo>
                    <a:pt x="2265383" y="0"/>
                  </a:lnTo>
                  <a:lnTo>
                    <a:pt x="2265383" y="1985741"/>
                  </a:lnTo>
                  <a:lnTo>
                    <a:pt x="0" y="19857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Times New Roman"/>
                  <a:cs typeface="Times New Roman"/>
                </a:rPr>
                <a:t>Step 1</a:t>
              </a:r>
              <a:r>
                <a:rPr lang="en-US" sz="2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Times New Roman"/>
                  <a:cs typeface="Times New Roman"/>
                </a:rPr>
                <a:t> </a:t>
              </a:r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Times New Roman"/>
                  <a:cs typeface="Times New Roman"/>
                </a:rPr>
                <a:t>Identify the leading practice with the greatest OHS benefit </a:t>
              </a:r>
              <a:endParaRPr lang="en-ZA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2626736" y="2332493"/>
              <a:ext cx="427430" cy="42743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0" name="Group 19"/>
          <p:cNvGrpSpPr/>
          <p:nvPr/>
        </p:nvGrpSpPr>
        <p:grpSpPr>
          <a:xfrm>
            <a:off x="3313140" y="1838767"/>
            <a:ext cx="2514299" cy="2920208"/>
            <a:chOff x="3313140" y="1646244"/>
            <a:chExt cx="2514299" cy="2920208"/>
          </a:xfrm>
        </p:grpSpPr>
        <p:sp>
          <p:nvSpPr>
            <p:cNvPr id="8" name="L-Shape 7"/>
            <p:cNvSpPr/>
            <p:nvPr/>
          </p:nvSpPr>
          <p:spPr>
            <a:xfrm rot="5400000">
              <a:off x="3813777" y="1830979"/>
              <a:ext cx="1507995" cy="250927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3562056" y="2580711"/>
              <a:ext cx="2265383" cy="1985741"/>
            </a:xfrm>
            <a:custGeom>
              <a:avLst/>
              <a:gdLst>
                <a:gd name="connsiteX0" fmla="*/ 0 w 2265383"/>
                <a:gd name="connsiteY0" fmla="*/ 0 h 1985741"/>
                <a:gd name="connsiteX1" fmla="*/ 2265383 w 2265383"/>
                <a:gd name="connsiteY1" fmla="*/ 0 h 1985741"/>
                <a:gd name="connsiteX2" fmla="*/ 2265383 w 2265383"/>
                <a:gd name="connsiteY2" fmla="*/ 1985741 h 1985741"/>
                <a:gd name="connsiteX3" fmla="*/ 0 w 2265383"/>
                <a:gd name="connsiteY3" fmla="*/ 1985741 h 1985741"/>
                <a:gd name="connsiteX4" fmla="*/ 0 w 2265383"/>
                <a:gd name="connsiteY4" fmla="*/ 0 h 198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383" h="1985741">
                  <a:moveTo>
                    <a:pt x="0" y="0"/>
                  </a:moveTo>
                  <a:lnTo>
                    <a:pt x="2265383" y="0"/>
                  </a:lnTo>
                  <a:lnTo>
                    <a:pt x="2265383" y="1985741"/>
                  </a:lnTo>
                  <a:lnTo>
                    <a:pt x="0" y="19857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Times New Roman"/>
                  <a:cs typeface="Times New Roman"/>
                </a:rPr>
                <a:t>Step 2</a:t>
              </a:r>
            </a:p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Times New Roman"/>
                  <a:cs typeface="Times New Roman"/>
                </a:rPr>
                <a:t>Document the leading practice, including behavioral plans </a:t>
              </a:r>
              <a:endParaRPr lang="en-ZA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5400008" y="1646244"/>
              <a:ext cx="427430" cy="427430"/>
            </a:xfrm>
            <a:prstGeom prst="triangle">
              <a:avLst>
                <a:gd name="adj" fmla="val 100000"/>
              </a:avLst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2" name="Group 21"/>
          <p:cNvGrpSpPr/>
          <p:nvPr/>
        </p:nvGrpSpPr>
        <p:grpSpPr>
          <a:xfrm>
            <a:off x="6086412" y="1837890"/>
            <a:ext cx="2514298" cy="2234836"/>
            <a:chOff x="6086412" y="1645367"/>
            <a:chExt cx="2514298" cy="2234836"/>
          </a:xfrm>
        </p:grpSpPr>
        <p:sp>
          <p:nvSpPr>
            <p:cNvPr id="16" name="L-Shape 15"/>
            <p:cNvSpPr/>
            <p:nvPr/>
          </p:nvSpPr>
          <p:spPr>
            <a:xfrm rot="5400000">
              <a:off x="6587049" y="1144730"/>
              <a:ext cx="1507995" cy="2509270"/>
            </a:xfrm>
            <a:prstGeom prst="corner">
              <a:avLst>
                <a:gd name="adj1" fmla="val 16120"/>
                <a:gd name="adj2" fmla="val 16110"/>
              </a:avLst>
            </a:prstGeom>
          </p:spPr>
          <p:style>
            <a:lnRef idx="1">
              <a:schemeClr val="accent6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335327" y="1894462"/>
              <a:ext cx="2265383" cy="1985741"/>
            </a:xfrm>
            <a:custGeom>
              <a:avLst/>
              <a:gdLst>
                <a:gd name="connsiteX0" fmla="*/ 0 w 2265383"/>
                <a:gd name="connsiteY0" fmla="*/ 0 h 1985741"/>
                <a:gd name="connsiteX1" fmla="*/ 2265383 w 2265383"/>
                <a:gd name="connsiteY1" fmla="*/ 0 h 1985741"/>
                <a:gd name="connsiteX2" fmla="*/ 2265383 w 2265383"/>
                <a:gd name="connsiteY2" fmla="*/ 1985741 h 1985741"/>
                <a:gd name="connsiteX3" fmla="*/ 0 w 2265383"/>
                <a:gd name="connsiteY3" fmla="*/ 1985741 h 1985741"/>
                <a:gd name="connsiteX4" fmla="*/ 0 w 2265383"/>
                <a:gd name="connsiteY4" fmla="*/ 0 h 1985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383" h="1985741">
                  <a:moveTo>
                    <a:pt x="0" y="0"/>
                  </a:moveTo>
                  <a:lnTo>
                    <a:pt x="2265383" y="0"/>
                  </a:lnTo>
                  <a:lnTo>
                    <a:pt x="2265383" y="1985741"/>
                  </a:lnTo>
                  <a:lnTo>
                    <a:pt x="0" y="198574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Times New Roman"/>
                  <a:cs typeface="Times New Roman"/>
                </a:rPr>
                <a:t>Step 3</a:t>
              </a:r>
            </a:p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0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ea typeface="Times New Roman"/>
                  <a:cs typeface="Times New Roman"/>
                </a:rPr>
                <a:t>Facilitate widespread adoption of the leading practice </a:t>
              </a:r>
              <a:endParaRPr lang="en-ZA" sz="1600" b="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Systematic process steps of the adoption system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29" y="680727"/>
            <a:ext cx="7669653" cy="547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2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 features of the adoption system -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Industry ownership</a:t>
            </a:r>
            <a:endParaRPr lang="en-Z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00100" y="2430578"/>
            <a:ext cx="7358114" cy="2857520"/>
            <a:chOff x="1000100" y="2214554"/>
            <a:chExt cx="7358114" cy="2857520"/>
          </a:xfrm>
          <a:solidFill>
            <a:schemeClr val="bg2">
              <a:lumMod val="50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1000100" y="2214554"/>
              <a:ext cx="7358114" cy="2857520"/>
            </a:xfrm>
            <a:prstGeom prst="round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prstDash val="sysDot"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04756" y="2428868"/>
              <a:ext cx="967644" cy="52322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Learning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Hub</a:t>
              </a:r>
              <a:endPara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6215074" y="2122690"/>
            <a:ext cx="1000132" cy="158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71802" y="1428858"/>
            <a:ext cx="3071834" cy="158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644364" y="2144032"/>
            <a:ext cx="1143008" cy="158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356363" y="2572660"/>
            <a:ext cx="2286016" cy="158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3499636" y="2297182"/>
            <a:ext cx="2286016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499635" y="5215866"/>
            <a:ext cx="571504" cy="1588"/>
          </a:xfrm>
          <a:prstGeom prst="line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214148" y="5215866"/>
            <a:ext cx="571504" cy="1588"/>
          </a:xfrm>
          <a:prstGeom prst="line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6919798" y="5215866"/>
            <a:ext cx="571504" cy="1588"/>
          </a:xfrm>
          <a:prstGeom prst="line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753020" y="5215866"/>
            <a:ext cx="571504" cy="1588"/>
          </a:xfrm>
          <a:prstGeom prst="line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501224" y="3746010"/>
            <a:ext cx="57150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214148" y="3746010"/>
            <a:ext cx="57150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7000098" y="3735736"/>
            <a:ext cx="57150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643836" y="3729736"/>
            <a:ext cx="571504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755576" y="1124744"/>
            <a:ext cx="2448272" cy="6480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Adoption Team Sponsor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(one per team)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707904" y="1068696"/>
            <a:ext cx="1800200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Chamber Council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868144" y="1268760"/>
            <a:ext cx="1872208" cy="360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MOSH Task Force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707904" y="1844824"/>
            <a:ext cx="1800200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Chamber Executive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876255" y="1844824"/>
            <a:ext cx="1596487" cy="51431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Advisory Body (Tripartite)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339752" y="2564904"/>
            <a:ext cx="4608512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Head of Learning Hub and MOSH Secretariat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Specialist support for MOSH adoption teams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218688" y="3645024"/>
            <a:ext cx="165618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MOSH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Adoption Team</a:t>
            </a:r>
          </a:p>
          <a:p>
            <a:pPr algn="ctr"/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Dust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950648" y="3645024"/>
            <a:ext cx="165618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MOSH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Adoption Team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Noise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678840" y="3645024"/>
            <a:ext cx="165618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MOSH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Adoption Team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Falls of Ground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97152" y="3645024"/>
            <a:ext cx="165618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MOSH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Adoption Team</a:t>
            </a:r>
          </a:p>
          <a:p>
            <a:pPr algn="ctr"/>
            <a:endParaRPr lang="en-US" sz="1600" dirty="0" smtClean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Transport and Machinery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259632" y="5589240"/>
            <a:ext cx="6768752" cy="43204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Facilitation of widespread adoption of leading and simple leading practices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928794" y="3444778"/>
            <a:ext cx="53578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96812" y="4365104"/>
            <a:ext cx="1006575" cy="113730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Adoption Team Manager,</a:t>
            </a:r>
          </a:p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Adoption Specialist,</a:t>
            </a:r>
          </a:p>
          <a:p>
            <a:pPr algn="ctr"/>
            <a:r>
              <a:rPr lang="en-ZA" sz="1000" dirty="0" smtClean="0">
                <a:solidFill>
                  <a:schemeClr val="tx1"/>
                </a:solidFill>
              </a:rPr>
              <a:t>Industry Members</a:t>
            </a:r>
            <a:endParaRPr lang="en-ZA" sz="1000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436" y="548680"/>
            <a:ext cx="5838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Schematic showing the core MOSH Structures</a:t>
            </a:r>
            <a:endParaRPr lang="en-ZA" sz="2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4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689" y="5179727"/>
            <a:ext cx="2009145" cy="112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Schematic of the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Behaviour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Change Process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149"/>
          <p:cNvSpPr txBox="1"/>
          <p:nvPr/>
        </p:nvSpPr>
        <p:spPr>
          <a:xfrm rot="19639518">
            <a:off x="775438" y="1803970"/>
            <a:ext cx="2810637" cy="321839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473838"/>
              </a:avLst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7155" algn="ctr"/>
                <a:tab pos="5274310" algn="r"/>
              </a:tabLst>
              <a:defRPr/>
            </a:pPr>
            <a:r>
              <a:rPr kumimoji="0" lang="en-US" sz="1400" b="1" i="0" u="none" strike="noStrike" kern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Existing Mental Model</a:t>
            </a:r>
            <a:endParaRPr kumimoji="0" lang="en-ZA" sz="1400" b="1" i="0" u="none" strike="noStrike" kern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/>
              <a:cs typeface="Times New Roman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716616" y="741711"/>
            <a:ext cx="4285605" cy="2588071"/>
            <a:chOff x="2680819" y="428945"/>
            <a:chExt cx="4224173" cy="2840810"/>
          </a:xfrm>
        </p:grpSpPr>
        <p:sp>
          <p:nvSpPr>
            <p:cNvPr id="63" name="Rectangle 62"/>
            <p:cNvSpPr/>
            <p:nvPr/>
          </p:nvSpPr>
          <p:spPr>
            <a:xfrm>
              <a:off x="3508662" y="2079007"/>
              <a:ext cx="1598367" cy="119074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76200" cap="flat" cmpd="sng" algn="ctr">
              <a:solidFill>
                <a:srgbClr val="FFFF00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Times New Roman"/>
                  <a:cs typeface="Times New Roman"/>
                </a:rPr>
                <a:t>Comparison  to identify communication and leadership requirements</a:t>
              </a:r>
              <a:endPara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2680819" y="428945"/>
              <a:ext cx="3254051" cy="1240107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 </a:t>
              </a:r>
              <a:endParaRPr kumimoji="0" lang="en-ZA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endParaRPr>
            </a:p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0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 </a:t>
              </a:r>
            </a:p>
          </p:txBody>
        </p:sp>
        <p:sp>
          <p:nvSpPr>
            <p:cNvPr id="65" name="Text Box 138"/>
            <p:cNvSpPr txBox="1"/>
            <p:nvPr/>
          </p:nvSpPr>
          <p:spPr>
            <a:xfrm>
              <a:off x="3268144" y="571269"/>
              <a:ext cx="2079402" cy="26556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Best Available Knowledge</a:t>
              </a: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2981115" y="916755"/>
              <a:ext cx="1259834" cy="44591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Expert model of risk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situation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 </a:t>
              </a:r>
              <a:endPara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67" name="Rounded Rectangle 66"/>
            <p:cNvSpPr/>
            <p:nvPr/>
          </p:nvSpPr>
          <p:spPr>
            <a:xfrm>
              <a:off x="4336377" y="913780"/>
              <a:ext cx="1297027" cy="43605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Established behaviour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science</a:t>
              </a: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Times New Roman"/>
                  <a:cs typeface="Times New Roman"/>
                </a:rPr>
                <a:t> </a:t>
              </a:r>
              <a:endPara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>
              <a:off x="2738684" y="2237301"/>
              <a:ext cx="66144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>
            <a:xfrm flipV="1">
              <a:off x="5174098" y="2207340"/>
              <a:ext cx="1730894" cy="9899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>
            <a:xfrm>
              <a:off x="5174098" y="2777282"/>
              <a:ext cx="346895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>
            <a:xfrm flipV="1">
              <a:off x="4174914" y="1683189"/>
              <a:ext cx="0" cy="280542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>
            <a:xfrm>
              <a:off x="4499992" y="1708581"/>
              <a:ext cx="0" cy="280542"/>
            </a:xfrm>
            <a:prstGeom prst="straightConnector1">
              <a:avLst/>
            </a:prstGeom>
            <a:noFill/>
            <a:ln w="44450" cap="flat" cmpd="sng" algn="ctr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5654975" y="1871490"/>
            <a:ext cx="2836939" cy="1729877"/>
            <a:chOff x="5577058" y="1669052"/>
            <a:chExt cx="2796273" cy="1898808"/>
          </a:xfrm>
        </p:grpSpPr>
        <p:sp>
          <p:nvSpPr>
            <p:cNvPr id="59" name="Rounded Rectangle 58"/>
            <p:cNvSpPr/>
            <p:nvPr/>
          </p:nvSpPr>
          <p:spPr>
            <a:xfrm>
              <a:off x="5577058" y="2424297"/>
              <a:ext cx="1445557" cy="732520"/>
            </a:xfrm>
            <a:prstGeom prst="round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Times New Roman"/>
                  <a:cs typeface="Times New Roman"/>
                </a:rPr>
                <a:t>Behavioural communication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Times New Roman"/>
                  <a:cs typeface="Times New Roman"/>
                </a:rPr>
                <a:t>plan</a:t>
              </a:r>
              <a:endParaRPr kumimoji="0" lang="en-ZA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969602" y="1669052"/>
              <a:ext cx="1403729" cy="673626"/>
            </a:xfrm>
            <a:prstGeom prst="round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Times New Roman"/>
                  <a:cs typeface="Times New Roman"/>
                </a:rPr>
                <a:t>Leadership behaviour 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Times New Roman"/>
                  <a:cs typeface="Times New Roman"/>
                </a:rPr>
                <a:t>plan</a:t>
              </a:r>
              <a:endParaRPr kumimoji="0" lang="en-ZA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61" name="Down Arrow 60"/>
            <p:cNvSpPr/>
            <p:nvPr/>
          </p:nvSpPr>
          <p:spPr>
            <a:xfrm>
              <a:off x="7548337" y="2424297"/>
              <a:ext cx="330268" cy="918761"/>
            </a:xfrm>
            <a:prstGeom prst="downArrow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Down Arrow 61"/>
            <p:cNvSpPr/>
            <p:nvPr/>
          </p:nvSpPr>
          <p:spPr>
            <a:xfrm>
              <a:off x="6252126" y="3188985"/>
              <a:ext cx="346398" cy="378875"/>
            </a:xfrm>
            <a:prstGeom prst="downArrow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88107" y="2035294"/>
            <a:ext cx="1828509" cy="1377875"/>
            <a:chOff x="878521" y="1848852"/>
            <a:chExt cx="1802298" cy="1512431"/>
          </a:xfrm>
        </p:grpSpPr>
        <p:sp>
          <p:nvSpPr>
            <p:cNvPr id="54" name="Rounded Rectangle 53"/>
            <p:cNvSpPr/>
            <p:nvPr/>
          </p:nvSpPr>
          <p:spPr>
            <a:xfrm>
              <a:off x="879127" y="1848852"/>
              <a:ext cx="1801692" cy="486226"/>
            </a:xfrm>
            <a:prstGeom prst="round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/>
                  <a:ea typeface="Times New Roman"/>
                  <a:cs typeface="Times New Roman"/>
                </a:rPr>
                <a:t>Analysis 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/>
                  <a:ea typeface="Times New Roman"/>
                  <a:cs typeface="Times New Roman"/>
                </a:rPr>
                <a:t>to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/>
                  <a:ea typeface="Times New Roman"/>
                  <a:cs typeface="Times New Roman"/>
                </a:rPr>
                <a:t>establish </a:t>
              </a: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/>
                  <a:ea typeface="Times New Roman"/>
                  <a:cs typeface="Times New Roman"/>
                </a:rPr>
                <a:t>Mental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/>
                  <a:ea typeface="Times New Roman"/>
                  <a:cs typeface="Times New Roman"/>
                </a:rPr>
                <a:t>Model </a:t>
              </a:r>
              <a:endPara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1834597" y="2322348"/>
              <a:ext cx="0" cy="238287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56" name="Rounded Rectangle 55"/>
            <p:cNvSpPr/>
            <p:nvPr/>
          </p:nvSpPr>
          <p:spPr>
            <a:xfrm>
              <a:off x="878521" y="2580026"/>
              <a:ext cx="1802298" cy="385483"/>
            </a:xfrm>
            <a:prstGeom prst="round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Times New Roman"/>
                  <a:cs typeface="Times New Roman"/>
                </a:rPr>
                <a:t>Direct enquiry process</a:t>
              </a:r>
              <a:endParaRPr kumimoji="0" lang="en-ZA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>
              <a:off x="1714646" y="3016686"/>
              <a:ext cx="0" cy="344597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>
            <a:xfrm flipV="1">
              <a:off x="1941196" y="3002550"/>
              <a:ext cx="0" cy="326371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" name="Cloud Callout 1"/>
          <p:cNvSpPr/>
          <p:nvPr/>
        </p:nvSpPr>
        <p:spPr>
          <a:xfrm>
            <a:off x="536132" y="3396565"/>
            <a:ext cx="2776350" cy="1363507"/>
          </a:xfrm>
          <a:prstGeom prst="cloudCallout">
            <a:avLst>
              <a:gd name="adj1" fmla="val -18636"/>
              <a:gd name="adj2" fmla="val 82616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6" name="Text Box 150"/>
          <p:cNvSpPr txBox="1"/>
          <p:nvPr/>
        </p:nvSpPr>
        <p:spPr>
          <a:xfrm>
            <a:off x="536132" y="3541952"/>
            <a:ext cx="2776349" cy="1117200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Misperceptions, Poor understanding, </a:t>
            </a:r>
            <a:endParaRPr kumimoji="0" lang="en-ZA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Knowledge </a:t>
            </a:r>
            <a:r>
              <a:rPr kumimoji="0" lang="en-US" sz="10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gaps, Disbelief</a:t>
            </a:r>
            <a:endParaRPr kumimoji="0" lang="en-ZA" sz="1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  <a:sym typeface="Wingdings"/>
              </a:rPr>
              <a:t></a:t>
            </a:r>
            <a:endParaRPr kumimoji="0" lang="en-ZA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20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Misplaced Resistance</a:t>
            </a:r>
            <a:r>
              <a:rPr kumimoji="0" lang="en-ZA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41" name="Cloud Callout 40"/>
          <p:cNvSpPr/>
          <p:nvPr/>
        </p:nvSpPr>
        <p:spPr>
          <a:xfrm>
            <a:off x="5654975" y="3501338"/>
            <a:ext cx="2776350" cy="1363507"/>
          </a:xfrm>
          <a:prstGeom prst="cloudCallout">
            <a:avLst>
              <a:gd name="adj1" fmla="val 12409"/>
              <a:gd name="adj2" fmla="val 85182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9" name="Text Box 126"/>
          <p:cNvSpPr txBox="1"/>
          <p:nvPr/>
        </p:nvSpPr>
        <p:spPr>
          <a:xfrm>
            <a:off x="5575661" y="3447476"/>
            <a:ext cx="2719184" cy="135730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Times New Roman"/>
              </a:rPr>
              <a:t>It makes sense to me</a:t>
            </a:r>
            <a:endParaRPr kumimoji="0" lang="en-ZA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Times New Roman"/>
              </a:rPr>
              <a:t>It will improve my safety</a:t>
            </a:r>
            <a:endParaRPr kumimoji="0" lang="en-ZA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Times New Roman"/>
              </a:rPr>
              <a:t>Safe production is important</a:t>
            </a:r>
            <a:endParaRPr kumimoji="0" lang="en-ZA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Times New Roman"/>
              </a:rPr>
              <a:t>We must make it work</a:t>
            </a:r>
            <a:endParaRPr kumimoji="0" lang="en-ZA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Times New Roman"/>
                <a:sym typeface="Wingdings"/>
              </a:rPr>
              <a:t></a:t>
            </a:r>
            <a:endParaRPr kumimoji="0" lang="en-ZA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Times New Roman"/>
              <a:cs typeface="Times New Roman"/>
            </a:endParaRPr>
          </a:p>
          <a:p>
            <a:pPr marL="0" marR="0" lvl="0" indent="0" algn="ctr" defTabSz="91440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20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Times New Roman"/>
              </a:rPr>
              <a:t>Well-founded Acceptance</a:t>
            </a:r>
            <a:endParaRPr kumimoji="0" lang="en-ZA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Times New Roman"/>
              <a:cs typeface="Times New Roman"/>
            </a:endParaRPr>
          </a:p>
        </p:txBody>
      </p:sp>
      <p:sp>
        <p:nvSpPr>
          <p:cNvPr id="42" name="Text Box 149"/>
          <p:cNvSpPr txBox="1"/>
          <p:nvPr/>
        </p:nvSpPr>
        <p:spPr>
          <a:xfrm rot="2509292">
            <a:off x="5277240" y="1947997"/>
            <a:ext cx="2810637" cy="3218398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ArchDown">
              <a:avLst>
                <a:gd name="adj" fmla="val 20716278"/>
              </a:avLst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37155" algn="ctr"/>
                <a:tab pos="5274310" algn="r"/>
              </a:tabLst>
              <a:defRPr/>
            </a:pPr>
            <a:r>
              <a:rPr kumimoji="0" lang="en-US" sz="1400" b="1" i="0" u="none" strike="noStrike" kern="0" normalizeH="0" baseline="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New </a:t>
            </a:r>
            <a:r>
              <a:rPr kumimoji="0" lang="en-US" sz="1400" b="1" i="0" u="none" strike="noStrike" kern="0" normalizeH="0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Times New Roman"/>
                <a:cs typeface="Times New Roman"/>
              </a:rPr>
              <a:t>Mental Model</a:t>
            </a:r>
            <a:endParaRPr kumimoji="0" lang="en-ZA" sz="1400" b="1" i="0" u="none" strike="noStrike" kern="0" normalizeH="0" baseline="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Times New Roman"/>
              <a:cs typeface="Times New Roman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1" y="4725144"/>
            <a:ext cx="1128551" cy="126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3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35496" y="527338"/>
            <a:ext cx="8929718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/>
          <p:cNvSpPr txBox="1">
            <a:spLocks/>
          </p:cNvSpPr>
          <p:nvPr/>
        </p:nvSpPr>
        <p:spPr>
          <a:xfrm>
            <a:off x="71438" y="-24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Identification of mental models and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behavioural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plans </a:t>
            </a:r>
            <a:endParaRPr lang="en-Z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43040"/>
            <a:ext cx="857256" cy="59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6578" y="6276393"/>
            <a:ext cx="992330" cy="46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1500166" y="6306138"/>
            <a:ext cx="6572296" cy="3571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Leading the change to zero harm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1213736"/>
              </p:ext>
            </p:extLst>
          </p:nvPr>
        </p:nvGraphicFramePr>
        <p:xfrm>
          <a:off x="536132" y="836712"/>
          <a:ext cx="763626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71971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0A5F2D-C709-458B-9296-E9040F93F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1B0A5F2D-C709-458B-9296-E9040F93F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1B0A5F2D-C709-458B-9296-E9040F93F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1B0A5F2D-C709-458B-9296-E9040F93F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0ADA19-0D3A-4A16-BF46-1216251C0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1A0ADA19-0D3A-4A16-BF46-1216251C07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1A0ADA19-0D3A-4A16-BF46-1216251C0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1A0ADA19-0D3A-4A16-BF46-1216251C07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E30EDC-4A67-4B9A-B6F1-7B99EE175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DAE30EDC-4A67-4B9A-B6F1-7B99EE1753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DAE30EDC-4A67-4B9A-B6F1-7B99EE175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DAE30EDC-4A67-4B9A-B6F1-7B99EE175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4FA5F-B105-4408-8BDE-B8829C60E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6A94FA5F-B105-4408-8BDE-B8829C60E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6A94FA5F-B105-4408-8BDE-B8829C60E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6A94FA5F-B105-4408-8BDE-B8829C60E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4C7C34-E42F-4B56-A68C-7FA905314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BA4C7C34-E42F-4B56-A68C-7FA905314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A4C7C34-E42F-4B56-A68C-7FA905314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BA4C7C34-E42F-4B56-A68C-7FA905314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80625C-6A7B-4C48-A7D2-AB403B972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graphicEl>
                                              <a:dgm id="{C980625C-6A7B-4C48-A7D2-AB403B972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C980625C-6A7B-4C48-A7D2-AB403B972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C980625C-6A7B-4C48-A7D2-AB403B972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60404-26B5-43EE-8B18-B6FD5E14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CCD60404-26B5-43EE-8B18-B6FD5E1473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CD60404-26B5-43EE-8B18-B6FD5E14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CD60404-26B5-43EE-8B18-B6FD5E1473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6455</TotalTime>
  <Words>2238</Words>
  <Application>Microsoft Office PowerPoint</Application>
  <PresentationFormat>On-screen Show (4:3)</PresentationFormat>
  <Paragraphs>518</Paragraphs>
  <Slides>31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Theme3</vt:lpstr>
      <vt:lpstr>1_Theme3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tbotha</dc:creator>
  <cp:lastModifiedBy>Gerrie</cp:lastModifiedBy>
  <cp:revision>699</cp:revision>
  <cp:lastPrinted>2013-02-07T14:03:57Z</cp:lastPrinted>
  <dcterms:created xsi:type="dcterms:W3CDTF">2012-08-02T11:34:04Z</dcterms:created>
  <dcterms:modified xsi:type="dcterms:W3CDTF">2015-04-19T20:59:56Z</dcterms:modified>
</cp:coreProperties>
</file>