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2"/>
  </p:notesMasterIdLst>
  <p:sldIdLst>
    <p:sldId id="256" r:id="rId2"/>
    <p:sldId id="412" r:id="rId3"/>
    <p:sldId id="411" r:id="rId4"/>
    <p:sldId id="436" r:id="rId5"/>
    <p:sldId id="437" r:id="rId6"/>
    <p:sldId id="440" r:id="rId7"/>
    <p:sldId id="441" r:id="rId8"/>
    <p:sldId id="443" r:id="rId9"/>
    <p:sldId id="442" r:id="rId10"/>
    <p:sldId id="400" r:id="rId11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FF99"/>
    <a:srgbClr val="FBCDA7"/>
    <a:srgbClr val="4BCE02"/>
    <a:srgbClr val="FFE07D"/>
    <a:srgbClr val="3A7DCE"/>
    <a:srgbClr val="DAB0B0"/>
    <a:srgbClr val="8064A2"/>
    <a:srgbClr val="9BBB59"/>
    <a:srgbClr val="C0504D"/>
    <a:srgbClr val="E8D0D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2" d="100"/>
          <a:sy n="82" d="100"/>
        </p:scale>
        <p:origin x="-714" y="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ZA"/>
  <c:style val="26"/>
  <c:chart>
    <c:title>
      <c:tx>
        <c:rich>
          <a:bodyPr/>
          <a:lstStyle/>
          <a:p>
            <a:pPr>
              <a:defRPr/>
            </a:pPr>
            <a:endParaRPr lang="en-US" dirty="0"/>
          </a:p>
        </c:rich>
      </c:tx>
      <c:layout>
        <c:manualLayout>
          <c:xMode val="edge"/>
          <c:yMode val="edge"/>
          <c:x val="0.34988533464566945"/>
          <c:y val="1.8750000000000003E-2"/>
        </c:manualLayout>
      </c:layout>
    </c:title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1"/>
            <c:spPr>
              <a:gradFill rotWithShape="1">
                <a:gsLst>
                  <a:gs pos="0">
                    <a:schemeClr val="accent6">
                      <a:shade val="51000"/>
                      <a:satMod val="130000"/>
                    </a:schemeClr>
                  </a:gs>
                  <a:gs pos="80000">
                    <a:schemeClr val="accent6">
                      <a:shade val="93000"/>
                      <a:satMod val="130000"/>
                    </a:schemeClr>
                  </a:gs>
                  <a:gs pos="100000">
                    <a:schemeClr val="accent6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cat>
            <c:strRef>
              <c:f>Sheet1!$A$2:$A$4</c:f>
              <c:strCache>
                <c:ptCount val="3"/>
                <c:pt idx="0">
                  <c:v>Deciders</c:v>
                </c:pt>
                <c:pt idx="1">
                  <c:v>Adopters / End Users</c:v>
                </c:pt>
                <c:pt idx="2">
                  <c:v>Key Stakeholders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33.300000000000011</c:v>
                </c:pt>
                <c:pt idx="1">
                  <c:v>33.300000000000011</c:v>
                </c:pt>
                <c:pt idx="2">
                  <c:v>33.300000000000011</c:v>
                </c:pt>
              </c:numCache>
            </c:numRef>
          </c:val>
        </c:ser>
        <c:dLbls/>
        <c:firstSliceAng val="0"/>
      </c:pieChart>
    </c:plotArea>
    <c:plotVisOnly val="1"/>
    <c:dispBlanksAs val="zero"/>
  </c:chart>
  <c:txPr>
    <a:bodyPr/>
    <a:lstStyle/>
    <a:p>
      <a:pPr>
        <a:defRPr sz="1800">
          <a:solidFill>
            <a:schemeClr val="bg1"/>
          </a:solidFill>
        </a:defRPr>
      </a:pPr>
      <a:endParaRPr lang="en-US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45A48EC-DD9C-4747-9C9C-C3DB0F5BFC8F}" type="doc">
      <dgm:prSet loTypeId="urn:microsoft.com/office/officeart/2008/layout/VerticalCurvedList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ZA"/>
        </a:p>
      </dgm:t>
    </dgm:pt>
    <dgm:pt modelId="{977E399C-D2B0-47F5-AFE5-E247577BB2B5}">
      <dgm:prSet phldrT="[Text]" custT="1"/>
      <dgm:spPr/>
      <dgm:t>
        <a:bodyPr/>
        <a:lstStyle/>
        <a:p>
          <a:r>
            <a:rPr lang="en-ZA" sz="2400" dirty="0" smtClean="0"/>
            <a:t>Purpose of LPAG</a:t>
          </a:r>
          <a:endParaRPr lang="en-ZA" sz="2400" dirty="0"/>
        </a:p>
      </dgm:t>
    </dgm:pt>
    <dgm:pt modelId="{DB585713-CCE4-4DC8-92DD-5A5BC327603E}" type="parTrans" cxnId="{62C5778B-2536-42EB-B457-4AE62AB42035}">
      <dgm:prSet/>
      <dgm:spPr/>
      <dgm:t>
        <a:bodyPr/>
        <a:lstStyle/>
        <a:p>
          <a:endParaRPr lang="en-ZA"/>
        </a:p>
      </dgm:t>
    </dgm:pt>
    <dgm:pt modelId="{AD544E50-C430-4F4C-92DF-C0A76E1F7731}" type="sibTrans" cxnId="{62C5778B-2536-42EB-B457-4AE62AB42035}">
      <dgm:prSet/>
      <dgm:spPr/>
      <dgm:t>
        <a:bodyPr/>
        <a:lstStyle/>
        <a:p>
          <a:endParaRPr lang="en-ZA"/>
        </a:p>
      </dgm:t>
    </dgm:pt>
    <dgm:pt modelId="{3176C373-D933-417B-B16D-55B1E694C7CB}">
      <dgm:prSet phldrT="[Text]" custT="1"/>
      <dgm:spPr/>
      <dgm:t>
        <a:bodyPr/>
        <a:lstStyle/>
        <a:p>
          <a:r>
            <a:rPr lang="en-ZA" sz="2400" dirty="0" smtClean="0"/>
            <a:t>Systematic approach</a:t>
          </a:r>
          <a:endParaRPr lang="en-ZA" sz="2400" dirty="0"/>
        </a:p>
      </dgm:t>
    </dgm:pt>
    <dgm:pt modelId="{793C58FD-823B-409F-AB17-209591D27781}" type="parTrans" cxnId="{9C5885DF-E726-49EF-8658-6A100C71E0F3}">
      <dgm:prSet/>
      <dgm:spPr/>
      <dgm:t>
        <a:bodyPr/>
        <a:lstStyle/>
        <a:p>
          <a:endParaRPr lang="en-ZA"/>
        </a:p>
      </dgm:t>
    </dgm:pt>
    <dgm:pt modelId="{E27FFF8E-DD30-43BC-B16F-26D95C5D8CDA}" type="sibTrans" cxnId="{9C5885DF-E726-49EF-8658-6A100C71E0F3}">
      <dgm:prSet/>
      <dgm:spPr/>
      <dgm:t>
        <a:bodyPr/>
        <a:lstStyle/>
        <a:p>
          <a:endParaRPr lang="en-ZA"/>
        </a:p>
      </dgm:t>
    </dgm:pt>
    <dgm:pt modelId="{69AFB1F8-0330-4A2E-8765-A66C33CF4861}">
      <dgm:prSet phldrT="[Text]" custT="1"/>
      <dgm:spPr/>
      <dgm:t>
        <a:bodyPr/>
        <a:lstStyle/>
        <a:p>
          <a:r>
            <a:rPr lang="en-ZA" sz="2400" dirty="0" smtClean="0"/>
            <a:t>Adoption process</a:t>
          </a:r>
          <a:endParaRPr lang="en-ZA" sz="2400" dirty="0"/>
        </a:p>
      </dgm:t>
    </dgm:pt>
    <dgm:pt modelId="{61531A0D-F8D8-4D10-8D2A-53CA0263C54B}" type="parTrans" cxnId="{2261B41C-C506-4B03-9238-1E6896283E16}">
      <dgm:prSet/>
      <dgm:spPr/>
      <dgm:t>
        <a:bodyPr/>
        <a:lstStyle/>
        <a:p>
          <a:endParaRPr lang="en-ZA"/>
        </a:p>
      </dgm:t>
    </dgm:pt>
    <dgm:pt modelId="{574E6D00-96A2-4575-BA31-5D3F4F30D611}" type="sibTrans" cxnId="{2261B41C-C506-4B03-9238-1E6896283E16}">
      <dgm:prSet/>
      <dgm:spPr/>
      <dgm:t>
        <a:bodyPr/>
        <a:lstStyle/>
        <a:p>
          <a:endParaRPr lang="en-ZA"/>
        </a:p>
      </dgm:t>
    </dgm:pt>
    <dgm:pt modelId="{4E7DC2BD-AF84-4656-9C5F-1E968B93214C}" type="pres">
      <dgm:prSet presAssocID="{145A48EC-DD9C-4747-9C9C-C3DB0F5BFC8F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ZA"/>
        </a:p>
      </dgm:t>
    </dgm:pt>
    <dgm:pt modelId="{9BFEC824-0C62-4034-B14C-09EE1CB683C3}" type="pres">
      <dgm:prSet presAssocID="{145A48EC-DD9C-4747-9C9C-C3DB0F5BFC8F}" presName="Name1" presStyleCnt="0"/>
      <dgm:spPr/>
    </dgm:pt>
    <dgm:pt modelId="{9670F0B3-A82D-47CF-B66B-B374AC804B88}" type="pres">
      <dgm:prSet presAssocID="{145A48EC-DD9C-4747-9C9C-C3DB0F5BFC8F}" presName="cycle" presStyleCnt="0"/>
      <dgm:spPr/>
    </dgm:pt>
    <dgm:pt modelId="{A9D9C10B-AB9A-4CF4-90D1-3FA1057429BF}" type="pres">
      <dgm:prSet presAssocID="{145A48EC-DD9C-4747-9C9C-C3DB0F5BFC8F}" presName="srcNode" presStyleLbl="node1" presStyleIdx="0" presStyleCnt="3"/>
      <dgm:spPr/>
    </dgm:pt>
    <dgm:pt modelId="{0FE2A434-EBF5-4C68-AA0F-F02CB37571CA}" type="pres">
      <dgm:prSet presAssocID="{145A48EC-DD9C-4747-9C9C-C3DB0F5BFC8F}" presName="conn" presStyleLbl="parChTrans1D2" presStyleIdx="0" presStyleCnt="1"/>
      <dgm:spPr/>
      <dgm:t>
        <a:bodyPr/>
        <a:lstStyle/>
        <a:p>
          <a:endParaRPr lang="en-ZA"/>
        </a:p>
      </dgm:t>
    </dgm:pt>
    <dgm:pt modelId="{9EC740E7-F184-4EC5-8D8F-3F0D5F39E6A6}" type="pres">
      <dgm:prSet presAssocID="{145A48EC-DD9C-4747-9C9C-C3DB0F5BFC8F}" presName="extraNode" presStyleLbl="node1" presStyleIdx="0" presStyleCnt="3"/>
      <dgm:spPr/>
    </dgm:pt>
    <dgm:pt modelId="{ECB6ED6B-FD6C-4453-B5E3-8A7DE91C9434}" type="pres">
      <dgm:prSet presAssocID="{145A48EC-DD9C-4747-9C9C-C3DB0F5BFC8F}" presName="dstNode" presStyleLbl="node1" presStyleIdx="0" presStyleCnt="3"/>
      <dgm:spPr/>
    </dgm:pt>
    <dgm:pt modelId="{A1730478-BA8F-431F-A553-B8CD0702EE86}" type="pres">
      <dgm:prSet presAssocID="{977E399C-D2B0-47F5-AFE5-E247577BB2B5}" presName="text_1" presStyleLbl="node1" presStyleIdx="0" presStyleCnt="3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n-ZA"/>
        </a:p>
      </dgm:t>
    </dgm:pt>
    <dgm:pt modelId="{93550207-CC33-4A10-B32F-65A8454CA3B7}" type="pres">
      <dgm:prSet presAssocID="{977E399C-D2B0-47F5-AFE5-E247577BB2B5}" presName="accent_1" presStyleCnt="0"/>
      <dgm:spPr/>
    </dgm:pt>
    <dgm:pt modelId="{CCC4FC37-6870-43C3-8BBC-9A90F3FF5A82}" type="pres">
      <dgm:prSet presAssocID="{977E399C-D2B0-47F5-AFE5-E247577BB2B5}" presName="accentRepeatNode" presStyleLbl="solidFgAcc1" presStyleIdx="0" presStyleCnt="3"/>
      <dgm:spPr/>
    </dgm:pt>
    <dgm:pt modelId="{82B898BE-215B-4A02-91AA-3B242B24BE42}" type="pres">
      <dgm:prSet presAssocID="{3176C373-D933-417B-B16D-55B1E694C7CB}" presName="text_2" presStyleLbl="node1" presStyleIdx="1" presStyleCnt="3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n-ZA"/>
        </a:p>
      </dgm:t>
    </dgm:pt>
    <dgm:pt modelId="{19104D3D-2B58-4EF2-9BED-BB058351A7B3}" type="pres">
      <dgm:prSet presAssocID="{3176C373-D933-417B-B16D-55B1E694C7CB}" presName="accent_2" presStyleCnt="0"/>
      <dgm:spPr/>
    </dgm:pt>
    <dgm:pt modelId="{116FBA2E-E17F-4E07-8A07-CF13990F6174}" type="pres">
      <dgm:prSet presAssocID="{3176C373-D933-417B-B16D-55B1E694C7CB}" presName="accentRepeatNode" presStyleLbl="solidFgAcc1" presStyleIdx="1" presStyleCnt="3"/>
      <dgm:spPr/>
    </dgm:pt>
    <dgm:pt modelId="{84B49BBA-C036-4194-A8B6-A50B2D575767}" type="pres">
      <dgm:prSet presAssocID="{69AFB1F8-0330-4A2E-8765-A66C33CF4861}" presName="text_3" presStyleLbl="node1" presStyleIdx="2" presStyleCnt="3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n-ZA"/>
        </a:p>
      </dgm:t>
    </dgm:pt>
    <dgm:pt modelId="{6138079B-3B82-4F9E-B7E6-501BFEEAFD74}" type="pres">
      <dgm:prSet presAssocID="{69AFB1F8-0330-4A2E-8765-A66C33CF4861}" presName="accent_3" presStyleCnt="0"/>
      <dgm:spPr/>
    </dgm:pt>
    <dgm:pt modelId="{4AE72C80-EDA5-4415-A017-662B37F12F65}" type="pres">
      <dgm:prSet presAssocID="{69AFB1F8-0330-4A2E-8765-A66C33CF4861}" presName="accentRepeatNode" presStyleLbl="solidFgAcc1" presStyleIdx="2" presStyleCnt="3"/>
      <dgm:spPr/>
    </dgm:pt>
  </dgm:ptLst>
  <dgm:cxnLst>
    <dgm:cxn modelId="{7CC065D2-1FB8-4729-9FDB-6BCA2B57DE71}" type="presOf" srcId="{69AFB1F8-0330-4A2E-8765-A66C33CF4861}" destId="{84B49BBA-C036-4194-A8B6-A50B2D575767}" srcOrd="0" destOrd="0" presId="urn:microsoft.com/office/officeart/2008/layout/VerticalCurvedList"/>
    <dgm:cxn modelId="{745E29F7-0ADB-42EF-80EC-C700A26B7F1F}" type="presOf" srcId="{3176C373-D933-417B-B16D-55B1E694C7CB}" destId="{82B898BE-215B-4A02-91AA-3B242B24BE42}" srcOrd="0" destOrd="0" presId="urn:microsoft.com/office/officeart/2008/layout/VerticalCurvedList"/>
    <dgm:cxn modelId="{F1BF53B0-1B97-4A5E-95E4-5738858946B6}" type="presOf" srcId="{977E399C-D2B0-47F5-AFE5-E247577BB2B5}" destId="{A1730478-BA8F-431F-A553-B8CD0702EE86}" srcOrd="0" destOrd="0" presId="urn:microsoft.com/office/officeart/2008/layout/VerticalCurvedList"/>
    <dgm:cxn modelId="{8CCDCC7A-5C07-4B05-A9D9-8BFD4C080B28}" type="presOf" srcId="{145A48EC-DD9C-4747-9C9C-C3DB0F5BFC8F}" destId="{4E7DC2BD-AF84-4656-9C5F-1E968B93214C}" srcOrd="0" destOrd="0" presId="urn:microsoft.com/office/officeart/2008/layout/VerticalCurvedList"/>
    <dgm:cxn modelId="{2261B41C-C506-4B03-9238-1E6896283E16}" srcId="{145A48EC-DD9C-4747-9C9C-C3DB0F5BFC8F}" destId="{69AFB1F8-0330-4A2E-8765-A66C33CF4861}" srcOrd="2" destOrd="0" parTransId="{61531A0D-F8D8-4D10-8D2A-53CA0263C54B}" sibTransId="{574E6D00-96A2-4575-BA31-5D3F4F30D611}"/>
    <dgm:cxn modelId="{9C5885DF-E726-49EF-8658-6A100C71E0F3}" srcId="{145A48EC-DD9C-4747-9C9C-C3DB0F5BFC8F}" destId="{3176C373-D933-417B-B16D-55B1E694C7CB}" srcOrd="1" destOrd="0" parTransId="{793C58FD-823B-409F-AB17-209591D27781}" sibTransId="{E27FFF8E-DD30-43BC-B16F-26D95C5D8CDA}"/>
    <dgm:cxn modelId="{62C5778B-2536-42EB-B457-4AE62AB42035}" srcId="{145A48EC-DD9C-4747-9C9C-C3DB0F5BFC8F}" destId="{977E399C-D2B0-47F5-AFE5-E247577BB2B5}" srcOrd="0" destOrd="0" parTransId="{DB585713-CCE4-4DC8-92DD-5A5BC327603E}" sibTransId="{AD544E50-C430-4F4C-92DF-C0A76E1F7731}"/>
    <dgm:cxn modelId="{AC7A0FBC-E160-4522-83A1-4B614A44811C}" type="presOf" srcId="{AD544E50-C430-4F4C-92DF-C0A76E1F7731}" destId="{0FE2A434-EBF5-4C68-AA0F-F02CB37571CA}" srcOrd="0" destOrd="0" presId="urn:microsoft.com/office/officeart/2008/layout/VerticalCurvedList"/>
    <dgm:cxn modelId="{1CE98CD7-E012-4CD2-9120-8E58F64C2E08}" type="presParOf" srcId="{4E7DC2BD-AF84-4656-9C5F-1E968B93214C}" destId="{9BFEC824-0C62-4034-B14C-09EE1CB683C3}" srcOrd="0" destOrd="0" presId="urn:microsoft.com/office/officeart/2008/layout/VerticalCurvedList"/>
    <dgm:cxn modelId="{F131EDD8-E90B-441C-A14F-BE3E3F2881B5}" type="presParOf" srcId="{9BFEC824-0C62-4034-B14C-09EE1CB683C3}" destId="{9670F0B3-A82D-47CF-B66B-B374AC804B88}" srcOrd="0" destOrd="0" presId="urn:microsoft.com/office/officeart/2008/layout/VerticalCurvedList"/>
    <dgm:cxn modelId="{0208ABB5-261E-4FA8-AFD2-A4DD70B3807E}" type="presParOf" srcId="{9670F0B3-A82D-47CF-B66B-B374AC804B88}" destId="{A9D9C10B-AB9A-4CF4-90D1-3FA1057429BF}" srcOrd="0" destOrd="0" presId="urn:microsoft.com/office/officeart/2008/layout/VerticalCurvedList"/>
    <dgm:cxn modelId="{6FE48141-4E00-4AC1-974A-9C8F3350DC54}" type="presParOf" srcId="{9670F0B3-A82D-47CF-B66B-B374AC804B88}" destId="{0FE2A434-EBF5-4C68-AA0F-F02CB37571CA}" srcOrd="1" destOrd="0" presId="urn:microsoft.com/office/officeart/2008/layout/VerticalCurvedList"/>
    <dgm:cxn modelId="{FB0D97A0-BF82-412E-B023-CCD7094F5A32}" type="presParOf" srcId="{9670F0B3-A82D-47CF-B66B-B374AC804B88}" destId="{9EC740E7-F184-4EC5-8D8F-3F0D5F39E6A6}" srcOrd="2" destOrd="0" presId="urn:microsoft.com/office/officeart/2008/layout/VerticalCurvedList"/>
    <dgm:cxn modelId="{58DA0D51-916C-458B-9B0D-D553CBFC7058}" type="presParOf" srcId="{9670F0B3-A82D-47CF-B66B-B374AC804B88}" destId="{ECB6ED6B-FD6C-4453-B5E3-8A7DE91C9434}" srcOrd="3" destOrd="0" presId="urn:microsoft.com/office/officeart/2008/layout/VerticalCurvedList"/>
    <dgm:cxn modelId="{847747BD-E064-4471-8FDA-7B7BF2BF0FD3}" type="presParOf" srcId="{9BFEC824-0C62-4034-B14C-09EE1CB683C3}" destId="{A1730478-BA8F-431F-A553-B8CD0702EE86}" srcOrd="1" destOrd="0" presId="urn:microsoft.com/office/officeart/2008/layout/VerticalCurvedList"/>
    <dgm:cxn modelId="{D0E04DFA-9F8B-4BB6-AA19-95AB216FED4C}" type="presParOf" srcId="{9BFEC824-0C62-4034-B14C-09EE1CB683C3}" destId="{93550207-CC33-4A10-B32F-65A8454CA3B7}" srcOrd="2" destOrd="0" presId="urn:microsoft.com/office/officeart/2008/layout/VerticalCurvedList"/>
    <dgm:cxn modelId="{F4CA82F8-E70C-45F4-9E3E-12006A099484}" type="presParOf" srcId="{93550207-CC33-4A10-B32F-65A8454CA3B7}" destId="{CCC4FC37-6870-43C3-8BBC-9A90F3FF5A82}" srcOrd="0" destOrd="0" presId="urn:microsoft.com/office/officeart/2008/layout/VerticalCurvedList"/>
    <dgm:cxn modelId="{B3A51F90-792D-4FCC-AA5E-4D630CB82728}" type="presParOf" srcId="{9BFEC824-0C62-4034-B14C-09EE1CB683C3}" destId="{82B898BE-215B-4A02-91AA-3B242B24BE42}" srcOrd="3" destOrd="0" presId="urn:microsoft.com/office/officeart/2008/layout/VerticalCurvedList"/>
    <dgm:cxn modelId="{281F4EBA-51E5-4F1F-A83D-020CDDF600A1}" type="presParOf" srcId="{9BFEC824-0C62-4034-B14C-09EE1CB683C3}" destId="{19104D3D-2B58-4EF2-9BED-BB058351A7B3}" srcOrd="4" destOrd="0" presId="urn:microsoft.com/office/officeart/2008/layout/VerticalCurvedList"/>
    <dgm:cxn modelId="{261F6F61-FAA3-4195-9E18-8E47096F5716}" type="presParOf" srcId="{19104D3D-2B58-4EF2-9BED-BB058351A7B3}" destId="{116FBA2E-E17F-4E07-8A07-CF13990F6174}" srcOrd="0" destOrd="0" presId="urn:microsoft.com/office/officeart/2008/layout/VerticalCurvedList"/>
    <dgm:cxn modelId="{5E32FF5B-ED61-49BA-92E5-A92468B93F26}" type="presParOf" srcId="{9BFEC824-0C62-4034-B14C-09EE1CB683C3}" destId="{84B49BBA-C036-4194-A8B6-A50B2D575767}" srcOrd="5" destOrd="0" presId="urn:microsoft.com/office/officeart/2008/layout/VerticalCurvedList"/>
    <dgm:cxn modelId="{B8296B2F-5BD2-4070-A81D-FD9BB5DCC1F3}" type="presParOf" srcId="{9BFEC824-0C62-4034-B14C-09EE1CB683C3}" destId="{6138079B-3B82-4F9E-B7E6-501BFEEAFD74}" srcOrd="6" destOrd="0" presId="urn:microsoft.com/office/officeart/2008/layout/VerticalCurvedList"/>
    <dgm:cxn modelId="{3AD3CA36-4DD3-4949-993C-52D7E8578A40}" type="presParOf" srcId="{6138079B-3B82-4F9E-B7E6-501BFEEAFD74}" destId="{4AE72C80-EDA5-4415-A017-662B37F12F65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xmlns="" relId="rId10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29B0B9A-D974-4D96-83AE-0651480496BF}" type="doc">
      <dgm:prSet loTypeId="urn:microsoft.com/office/officeart/2005/8/layout/hList1" loCatId="list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en-ZA"/>
        </a:p>
      </dgm:t>
    </dgm:pt>
    <dgm:pt modelId="{A8290298-8297-4A35-AD0A-2FCDC670C21E}">
      <dgm:prSet phldrT="[Text]" custT="1"/>
      <dgm:spPr/>
      <dgm:t>
        <a:bodyPr/>
        <a:lstStyle/>
        <a:p>
          <a:r>
            <a:rPr lang="en-ZA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The Practice</a:t>
          </a:r>
          <a:endParaRPr lang="en-ZA" sz="20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0673AF9-0E0F-460B-8138-A1B514EEBF67}" type="parTrans" cxnId="{30B4378C-75E6-4D1D-8897-194324C75799}">
      <dgm:prSet/>
      <dgm:spPr/>
      <dgm:t>
        <a:bodyPr/>
        <a:lstStyle/>
        <a:p>
          <a:endParaRPr lang="en-ZA"/>
        </a:p>
      </dgm:t>
    </dgm:pt>
    <dgm:pt modelId="{92EC9314-27A9-4EEC-9BFE-411C2D2F1E65}" type="sibTrans" cxnId="{30B4378C-75E6-4D1D-8897-194324C75799}">
      <dgm:prSet/>
      <dgm:spPr/>
      <dgm:t>
        <a:bodyPr/>
        <a:lstStyle/>
        <a:p>
          <a:endParaRPr lang="en-ZA"/>
        </a:p>
      </dgm:t>
    </dgm:pt>
    <dgm:pt modelId="{F810D727-43A9-4246-800A-05FBEBCAD52F}">
      <dgm:prSet phldrT="[Text]" custT="1"/>
      <dgm:spPr/>
      <dgm:t>
        <a:bodyPr/>
        <a:lstStyle/>
        <a:p>
          <a:pPr>
            <a:lnSpc>
              <a:spcPct val="150000"/>
            </a:lnSpc>
            <a:spcAft>
              <a:spcPts val="0"/>
            </a:spcAft>
          </a:pPr>
          <a:r>
            <a:rPr lang="en-ZA" sz="1600" dirty="0" smtClean="0"/>
            <a:t>Introduction</a:t>
          </a:r>
          <a:endParaRPr lang="en-ZA" sz="1600" dirty="0"/>
        </a:p>
      </dgm:t>
    </dgm:pt>
    <dgm:pt modelId="{0BC81925-C961-447B-BFA6-53410BDA954F}" type="parTrans" cxnId="{3CE04E23-6AF6-4D65-B477-B6651E694977}">
      <dgm:prSet/>
      <dgm:spPr/>
      <dgm:t>
        <a:bodyPr/>
        <a:lstStyle/>
        <a:p>
          <a:endParaRPr lang="en-ZA"/>
        </a:p>
      </dgm:t>
    </dgm:pt>
    <dgm:pt modelId="{139A1BB4-A3AF-4171-B1D5-8220101D5905}" type="sibTrans" cxnId="{3CE04E23-6AF6-4D65-B477-B6651E694977}">
      <dgm:prSet/>
      <dgm:spPr/>
      <dgm:t>
        <a:bodyPr/>
        <a:lstStyle/>
        <a:p>
          <a:endParaRPr lang="en-ZA"/>
        </a:p>
      </dgm:t>
    </dgm:pt>
    <dgm:pt modelId="{A59E5F6D-3B23-40D2-9E70-4EFCEFAA9F79}">
      <dgm:prSet phldrT="[Text]" custT="1"/>
      <dgm:spPr/>
      <dgm:t>
        <a:bodyPr/>
        <a:lstStyle/>
        <a:p>
          <a:r>
            <a:rPr lang="en-ZA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Adoption Guide</a:t>
          </a:r>
          <a:endParaRPr lang="en-ZA" sz="20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A2D41C4-C012-4D37-9F8F-BBA5E13AF69F}" type="parTrans" cxnId="{ED26DD25-7CBB-4E65-9867-FF6BC02F46B1}">
      <dgm:prSet/>
      <dgm:spPr/>
      <dgm:t>
        <a:bodyPr/>
        <a:lstStyle/>
        <a:p>
          <a:endParaRPr lang="en-ZA"/>
        </a:p>
      </dgm:t>
    </dgm:pt>
    <dgm:pt modelId="{88C9FC44-47CC-4788-B62E-0DBFC8609268}" type="sibTrans" cxnId="{ED26DD25-7CBB-4E65-9867-FF6BC02F46B1}">
      <dgm:prSet/>
      <dgm:spPr/>
      <dgm:t>
        <a:bodyPr/>
        <a:lstStyle/>
        <a:p>
          <a:endParaRPr lang="en-ZA"/>
        </a:p>
      </dgm:t>
    </dgm:pt>
    <dgm:pt modelId="{A312B1C1-1266-4F46-92E7-36D9842C1684}">
      <dgm:prSet phldrT="[Text]" custT="1"/>
      <dgm:spPr/>
      <dgm:t>
        <a:bodyPr/>
        <a:lstStyle/>
        <a:p>
          <a:r>
            <a:rPr lang="en-ZA" sz="1600" dirty="0" smtClean="0"/>
            <a:t>Detail of 16 step process</a:t>
          </a:r>
          <a:endParaRPr lang="en-ZA" sz="1600" dirty="0"/>
        </a:p>
      </dgm:t>
    </dgm:pt>
    <dgm:pt modelId="{662E9282-88D9-4CC4-90AA-4294DFDFF151}" type="parTrans" cxnId="{B4D1B774-603C-4994-8248-4DA8770D2E5E}">
      <dgm:prSet/>
      <dgm:spPr/>
      <dgm:t>
        <a:bodyPr/>
        <a:lstStyle/>
        <a:p>
          <a:endParaRPr lang="en-ZA"/>
        </a:p>
      </dgm:t>
    </dgm:pt>
    <dgm:pt modelId="{B6B9CCD2-F078-4628-A6FB-0FD758CEB6CE}" type="sibTrans" cxnId="{B4D1B774-603C-4994-8248-4DA8770D2E5E}">
      <dgm:prSet/>
      <dgm:spPr/>
      <dgm:t>
        <a:bodyPr/>
        <a:lstStyle/>
        <a:p>
          <a:endParaRPr lang="en-ZA"/>
        </a:p>
      </dgm:t>
    </dgm:pt>
    <dgm:pt modelId="{8DBB241B-37AB-4BD6-BD17-E5262ECD5362}">
      <dgm:prSet phldrT="[Text]" custT="1"/>
      <dgm:spPr/>
      <dgm:t>
        <a:bodyPr/>
        <a:lstStyle/>
        <a:p>
          <a:r>
            <a:rPr lang="en-ZA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Behavioural Plan</a:t>
          </a:r>
          <a:endParaRPr lang="en-ZA" sz="20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5D1B92BD-BA35-4544-B88D-E5D1DE722741}" type="parTrans" cxnId="{D213BD4C-4482-4F71-9827-46D25D77381F}">
      <dgm:prSet/>
      <dgm:spPr/>
      <dgm:t>
        <a:bodyPr/>
        <a:lstStyle/>
        <a:p>
          <a:endParaRPr lang="en-ZA"/>
        </a:p>
      </dgm:t>
    </dgm:pt>
    <dgm:pt modelId="{4B2E44B1-D585-44A6-A745-10996DFCBC97}" type="sibTrans" cxnId="{D213BD4C-4482-4F71-9827-46D25D77381F}">
      <dgm:prSet/>
      <dgm:spPr/>
      <dgm:t>
        <a:bodyPr/>
        <a:lstStyle/>
        <a:p>
          <a:endParaRPr lang="en-ZA"/>
        </a:p>
      </dgm:t>
    </dgm:pt>
    <dgm:pt modelId="{2FFAD5B1-335B-42AB-8442-787FB4A61237}">
      <dgm:prSet phldrT="[Text]" custT="1"/>
      <dgm:spPr/>
      <dgm:t>
        <a:bodyPr/>
        <a:lstStyle/>
        <a:p>
          <a:pPr>
            <a:lnSpc>
              <a:spcPct val="150000"/>
            </a:lnSpc>
            <a:spcAft>
              <a:spcPts val="0"/>
            </a:spcAft>
          </a:pPr>
          <a:r>
            <a:rPr lang="en-ZA" sz="1600" dirty="0" smtClean="0"/>
            <a:t>Behavioural communication</a:t>
          </a:r>
          <a:endParaRPr lang="en-ZA" sz="1600" dirty="0"/>
        </a:p>
      </dgm:t>
    </dgm:pt>
    <dgm:pt modelId="{6171ABDB-1689-41A8-9C52-D0BF548B3947}" type="parTrans" cxnId="{CF0669BA-9F6D-461C-AF85-0B6EB7F95293}">
      <dgm:prSet/>
      <dgm:spPr/>
      <dgm:t>
        <a:bodyPr/>
        <a:lstStyle/>
        <a:p>
          <a:endParaRPr lang="en-ZA"/>
        </a:p>
      </dgm:t>
    </dgm:pt>
    <dgm:pt modelId="{F6CDD456-491F-4F9F-87C5-98D72D16D453}" type="sibTrans" cxnId="{CF0669BA-9F6D-461C-AF85-0B6EB7F95293}">
      <dgm:prSet/>
      <dgm:spPr/>
      <dgm:t>
        <a:bodyPr/>
        <a:lstStyle/>
        <a:p>
          <a:endParaRPr lang="en-ZA"/>
        </a:p>
      </dgm:t>
    </dgm:pt>
    <dgm:pt modelId="{1D2B8D52-7341-40E0-986A-F7F1FC6DBA7A}">
      <dgm:prSet phldrT="[Text]" custT="1"/>
      <dgm:spPr/>
      <dgm:t>
        <a:bodyPr/>
        <a:lstStyle/>
        <a:p>
          <a:pPr>
            <a:lnSpc>
              <a:spcPct val="150000"/>
            </a:lnSpc>
            <a:spcAft>
              <a:spcPts val="0"/>
            </a:spcAft>
          </a:pPr>
          <a:r>
            <a:rPr lang="en-ZA" sz="1600" dirty="0" smtClean="0"/>
            <a:t>Leadership behaviour</a:t>
          </a:r>
          <a:endParaRPr lang="en-ZA" sz="1600" dirty="0"/>
        </a:p>
      </dgm:t>
    </dgm:pt>
    <dgm:pt modelId="{55D50FBB-D9F6-4737-9BDC-4CB557522164}" type="parTrans" cxnId="{E7FBEEFA-82E0-4E93-90CD-EEED24E381B9}">
      <dgm:prSet/>
      <dgm:spPr/>
      <dgm:t>
        <a:bodyPr/>
        <a:lstStyle/>
        <a:p>
          <a:endParaRPr lang="en-ZA"/>
        </a:p>
      </dgm:t>
    </dgm:pt>
    <dgm:pt modelId="{F4179FBF-5707-459F-98C6-D86FDC198B4F}" type="sibTrans" cxnId="{E7FBEEFA-82E0-4E93-90CD-EEED24E381B9}">
      <dgm:prSet/>
      <dgm:spPr/>
      <dgm:t>
        <a:bodyPr/>
        <a:lstStyle/>
        <a:p>
          <a:endParaRPr lang="en-ZA"/>
        </a:p>
      </dgm:t>
    </dgm:pt>
    <dgm:pt modelId="{44CFF281-D23F-4D98-8C87-E7C91B1BD6F1}">
      <dgm:prSet custT="1"/>
      <dgm:spPr/>
      <dgm:t>
        <a:bodyPr/>
        <a:lstStyle/>
        <a:p>
          <a:pPr>
            <a:lnSpc>
              <a:spcPct val="150000"/>
            </a:lnSpc>
            <a:spcAft>
              <a:spcPts val="0"/>
            </a:spcAft>
          </a:pPr>
          <a:r>
            <a:rPr lang="en-ZA" sz="1600" dirty="0" smtClean="0"/>
            <a:t>Summary description of the practice</a:t>
          </a:r>
          <a:endParaRPr lang="en-ZA" sz="1600" dirty="0"/>
        </a:p>
      </dgm:t>
    </dgm:pt>
    <dgm:pt modelId="{E3413F8F-BCF8-4FDB-A682-E57AEB8A48A1}" type="parTrans" cxnId="{E35991EF-72E4-477F-9754-37BA0BFEC0B2}">
      <dgm:prSet/>
      <dgm:spPr/>
      <dgm:t>
        <a:bodyPr/>
        <a:lstStyle/>
        <a:p>
          <a:endParaRPr lang="en-ZA"/>
        </a:p>
      </dgm:t>
    </dgm:pt>
    <dgm:pt modelId="{F47DC31D-9358-456F-A608-2692AF22DF46}" type="sibTrans" cxnId="{E35991EF-72E4-477F-9754-37BA0BFEC0B2}">
      <dgm:prSet/>
      <dgm:spPr/>
      <dgm:t>
        <a:bodyPr/>
        <a:lstStyle/>
        <a:p>
          <a:endParaRPr lang="en-ZA"/>
        </a:p>
      </dgm:t>
    </dgm:pt>
    <dgm:pt modelId="{7AC0BAAF-20F3-4E6C-A311-4DFF9B855288}">
      <dgm:prSet custT="1"/>
      <dgm:spPr/>
      <dgm:t>
        <a:bodyPr/>
        <a:lstStyle/>
        <a:p>
          <a:pPr>
            <a:lnSpc>
              <a:spcPct val="150000"/>
            </a:lnSpc>
            <a:spcAft>
              <a:spcPts val="0"/>
            </a:spcAft>
          </a:pPr>
          <a:r>
            <a:rPr lang="en-ZA" sz="1600" dirty="0" smtClean="0"/>
            <a:t>The problem addressed</a:t>
          </a:r>
          <a:endParaRPr lang="en-ZA" sz="1600" dirty="0"/>
        </a:p>
      </dgm:t>
    </dgm:pt>
    <dgm:pt modelId="{52B5569F-E1FD-4375-92A9-6C27DCDB1C2D}" type="parTrans" cxnId="{78765FBD-4966-4941-9514-FAB7349B2D8A}">
      <dgm:prSet/>
      <dgm:spPr/>
      <dgm:t>
        <a:bodyPr/>
        <a:lstStyle/>
        <a:p>
          <a:endParaRPr lang="en-ZA"/>
        </a:p>
      </dgm:t>
    </dgm:pt>
    <dgm:pt modelId="{E30F1641-0544-4F08-9E5F-104C778B346A}" type="sibTrans" cxnId="{78765FBD-4966-4941-9514-FAB7349B2D8A}">
      <dgm:prSet/>
      <dgm:spPr/>
      <dgm:t>
        <a:bodyPr/>
        <a:lstStyle/>
        <a:p>
          <a:endParaRPr lang="en-ZA"/>
        </a:p>
      </dgm:t>
    </dgm:pt>
    <dgm:pt modelId="{A8B2E2CB-D0CE-4F99-84FD-7EDF1C1622E6}">
      <dgm:prSet custT="1"/>
      <dgm:spPr/>
      <dgm:t>
        <a:bodyPr/>
        <a:lstStyle/>
        <a:p>
          <a:pPr>
            <a:lnSpc>
              <a:spcPct val="150000"/>
            </a:lnSpc>
            <a:spcAft>
              <a:spcPts val="0"/>
            </a:spcAft>
          </a:pPr>
          <a:r>
            <a:rPr lang="en-ZA" sz="1600" dirty="0" smtClean="0"/>
            <a:t>Summary of documented performance and impacts</a:t>
          </a:r>
          <a:endParaRPr lang="en-ZA" sz="1600" dirty="0"/>
        </a:p>
      </dgm:t>
    </dgm:pt>
    <dgm:pt modelId="{5C75F9CB-7FF2-43A3-9107-2B7DFB674A84}" type="parTrans" cxnId="{74DADA89-349A-484B-BB2B-98942A806F05}">
      <dgm:prSet/>
      <dgm:spPr/>
      <dgm:t>
        <a:bodyPr/>
        <a:lstStyle/>
        <a:p>
          <a:endParaRPr lang="en-ZA"/>
        </a:p>
      </dgm:t>
    </dgm:pt>
    <dgm:pt modelId="{3033A810-AE03-47D9-9C5D-EFAEF83B3FA1}" type="sibTrans" cxnId="{74DADA89-349A-484B-BB2B-98942A806F05}">
      <dgm:prSet/>
      <dgm:spPr/>
      <dgm:t>
        <a:bodyPr/>
        <a:lstStyle/>
        <a:p>
          <a:endParaRPr lang="en-ZA"/>
        </a:p>
      </dgm:t>
    </dgm:pt>
    <dgm:pt modelId="{61B49899-A3C0-4D8B-B6D0-943424287153}">
      <dgm:prSet custT="1"/>
      <dgm:spPr/>
      <dgm:t>
        <a:bodyPr/>
        <a:lstStyle/>
        <a:p>
          <a:pPr>
            <a:lnSpc>
              <a:spcPct val="150000"/>
            </a:lnSpc>
            <a:spcAft>
              <a:spcPts val="0"/>
            </a:spcAft>
          </a:pPr>
          <a:r>
            <a:rPr lang="en-ZA" sz="1600" dirty="0" smtClean="0"/>
            <a:t>The generic value case</a:t>
          </a:r>
          <a:endParaRPr lang="en-ZA" sz="1600" dirty="0"/>
        </a:p>
      </dgm:t>
    </dgm:pt>
    <dgm:pt modelId="{710B2010-EBB7-4A19-9A11-9CF936E6996D}" type="parTrans" cxnId="{3049D6F4-DB2D-4722-8DCE-84A246AC9D14}">
      <dgm:prSet/>
      <dgm:spPr/>
      <dgm:t>
        <a:bodyPr/>
        <a:lstStyle/>
        <a:p>
          <a:endParaRPr lang="en-ZA"/>
        </a:p>
      </dgm:t>
    </dgm:pt>
    <dgm:pt modelId="{49022B25-B380-4903-AF5B-0092B6BEA955}" type="sibTrans" cxnId="{3049D6F4-DB2D-4722-8DCE-84A246AC9D14}">
      <dgm:prSet/>
      <dgm:spPr/>
      <dgm:t>
        <a:bodyPr/>
        <a:lstStyle/>
        <a:p>
          <a:endParaRPr lang="en-ZA"/>
        </a:p>
      </dgm:t>
    </dgm:pt>
    <dgm:pt modelId="{35AB5717-7CB4-46E1-9984-F8CF65C37701}">
      <dgm:prSet custT="1"/>
      <dgm:spPr/>
      <dgm:t>
        <a:bodyPr/>
        <a:lstStyle/>
        <a:p>
          <a:pPr>
            <a:lnSpc>
              <a:spcPct val="150000"/>
            </a:lnSpc>
            <a:spcAft>
              <a:spcPts val="0"/>
            </a:spcAft>
          </a:pPr>
          <a:r>
            <a:rPr lang="en-ZA" sz="1600" dirty="0" smtClean="0"/>
            <a:t>Critical success factors</a:t>
          </a:r>
          <a:endParaRPr lang="en-ZA" sz="1600" dirty="0"/>
        </a:p>
      </dgm:t>
    </dgm:pt>
    <dgm:pt modelId="{CAB4B09D-8113-49C1-A49E-7050F1806DA2}" type="parTrans" cxnId="{379470C9-2407-424C-B5BC-4A2431303C83}">
      <dgm:prSet/>
      <dgm:spPr/>
      <dgm:t>
        <a:bodyPr/>
        <a:lstStyle/>
        <a:p>
          <a:endParaRPr lang="en-ZA"/>
        </a:p>
      </dgm:t>
    </dgm:pt>
    <dgm:pt modelId="{FBB39250-9374-4AE1-A617-31741D5D7C16}" type="sibTrans" cxnId="{379470C9-2407-424C-B5BC-4A2431303C83}">
      <dgm:prSet/>
      <dgm:spPr/>
      <dgm:t>
        <a:bodyPr/>
        <a:lstStyle/>
        <a:p>
          <a:endParaRPr lang="en-ZA"/>
        </a:p>
      </dgm:t>
    </dgm:pt>
    <dgm:pt modelId="{F03600F2-CF52-47BD-962A-16BB49965E25}" type="pres">
      <dgm:prSet presAssocID="{529B0B9A-D974-4D96-83AE-0651480496B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ZA"/>
        </a:p>
      </dgm:t>
    </dgm:pt>
    <dgm:pt modelId="{584D96CC-44B3-4419-89E9-544AD553D417}" type="pres">
      <dgm:prSet presAssocID="{A8290298-8297-4A35-AD0A-2FCDC670C21E}" presName="composite" presStyleCnt="0"/>
      <dgm:spPr/>
      <dgm:t>
        <a:bodyPr/>
        <a:lstStyle/>
        <a:p>
          <a:endParaRPr lang="en-ZA"/>
        </a:p>
      </dgm:t>
    </dgm:pt>
    <dgm:pt modelId="{EA595D23-B13F-4548-B806-A17F20ED168F}" type="pres">
      <dgm:prSet presAssocID="{A8290298-8297-4A35-AD0A-2FCDC670C21E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ZA"/>
        </a:p>
      </dgm:t>
    </dgm:pt>
    <dgm:pt modelId="{86518D5F-E2A1-44E2-BC9F-A456AE9FEBB9}" type="pres">
      <dgm:prSet presAssocID="{A8290298-8297-4A35-AD0A-2FCDC670C21E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ZA"/>
        </a:p>
      </dgm:t>
    </dgm:pt>
    <dgm:pt modelId="{AFC3C88E-295B-4CD1-8C0F-1B84B0A1DADD}" type="pres">
      <dgm:prSet presAssocID="{92EC9314-27A9-4EEC-9BFE-411C2D2F1E65}" presName="space" presStyleCnt="0"/>
      <dgm:spPr/>
      <dgm:t>
        <a:bodyPr/>
        <a:lstStyle/>
        <a:p>
          <a:endParaRPr lang="en-ZA"/>
        </a:p>
      </dgm:t>
    </dgm:pt>
    <dgm:pt modelId="{7DD90717-202E-4482-B35F-8B7AAE0A1D83}" type="pres">
      <dgm:prSet presAssocID="{A59E5F6D-3B23-40D2-9E70-4EFCEFAA9F79}" presName="composite" presStyleCnt="0"/>
      <dgm:spPr/>
      <dgm:t>
        <a:bodyPr/>
        <a:lstStyle/>
        <a:p>
          <a:endParaRPr lang="en-ZA"/>
        </a:p>
      </dgm:t>
    </dgm:pt>
    <dgm:pt modelId="{E561A293-CD72-4AF3-92FE-C1C2A064151C}" type="pres">
      <dgm:prSet presAssocID="{A59E5F6D-3B23-40D2-9E70-4EFCEFAA9F79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ZA"/>
        </a:p>
      </dgm:t>
    </dgm:pt>
    <dgm:pt modelId="{0FE65A71-0BD2-4501-AF60-5F77CDA95533}" type="pres">
      <dgm:prSet presAssocID="{A59E5F6D-3B23-40D2-9E70-4EFCEFAA9F79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ZA"/>
        </a:p>
      </dgm:t>
    </dgm:pt>
    <dgm:pt modelId="{4A99CAB4-731F-406E-93D2-B37E6BE66798}" type="pres">
      <dgm:prSet presAssocID="{88C9FC44-47CC-4788-B62E-0DBFC8609268}" presName="space" presStyleCnt="0"/>
      <dgm:spPr/>
      <dgm:t>
        <a:bodyPr/>
        <a:lstStyle/>
        <a:p>
          <a:endParaRPr lang="en-ZA"/>
        </a:p>
      </dgm:t>
    </dgm:pt>
    <dgm:pt modelId="{A96249E4-0C06-4F4E-8DDC-E9A75DEC63BE}" type="pres">
      <dgm:prSet presAssocID="{8DBB241B-37AB-4BD6-BD17-E5262ECD5362}" presName="composite" presStyleCnt="0"/>
      <dgm:spPr/>
      <dgm:t>
        <a:bodyPr/>
        <a:lstStyle/>
        <a:p>
          <a:endParaRPr lang="en-ZA"/>
        </a:p>
      </dgm:t>
    </dgm:pt>
    <dgm:pt modelId="{36E93AD8-D2D3-43C2-904E-18486BDD5AD3}" type="pres">
      <dgm:prSet presAssocID="{8DBB241B-37AB-4BD6-BD17-E5262ECD5362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ZA"/>
        </a:p>
      </dgm:t>
    </dgm:pt>
    <dgm:pt modelId="{EA2D98EB-9F93-4F9F-A2BA-DF4F4059376A}" type="pres">
      <dgm:prSet presAssocID="{8DBB241B-37AB-4BD6-BD17-E5262ECD5362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ZA"/>
        </a:p>
      </dgm:t>
    </dgm:pt>
  </dgm:ptLst>
  <dgm:cxnLst>
    <dgm:cxn modelId="{8C7C89E5-0AC5-46F5-A5A1-A67A1D8A9C91}" type="presOf" srcId="{A8B2E2CB-D0CE-4F99-84FD-7EDF1C1622E6}" destId="{86518D5F-E2A1-44E2-BC9F-A456AE9FEBB9}" srcOrd="0" destOrd="3" presId="urn:microsoft.com/office/officeart/2005/8/layout/hList1"/>
    <dgm:cxn modelId="{3DC68A47-3DFF-4F73-B232-72F04FE1B816}" type="presOf" srcId="{A59E5F6D-3B23-40D2-9E70-4EFCEFAA9F79}" destId="{E561A293-CD72-4AF3-92FE-C1C2A064151C}" srcOrd="0" destOrd="0" presId="urn:microsoft.com/office/officeart/2005/8/layout/hList1"/>
    <dgm:cxn modelId="{9D129BAB-5102-4129-BB39-FD29D6B10826}" type="presOf" srcId="{F810D727-43A9-4246-800A-05FBEBCAD52F}" destId="{86518D5F-E2A1-44E2-BC9F-A456AE9FEBB9}" srcOrd="0" destOrd="0" presId="urn:microsoft.com/office/officeart/2005/8/layout/hList1"/>
    <dgm:cxn modelId="{D8CD67EB-26A0-43C6-A100-6AC1475F3F50}" type="presOf" srcId="{A312B1C1-1266-4F46-92E7-36D9842C1684}" destId="{0FE65A71-0BD2-4501-AF60-5F77CDA95533}" srcOrd="0" destOrd="0" presId="urn:microsoft.com/office/officeart/2005/8/layout/hList1"/>
    <dgm:cxn modelId="{4A234CB4-6577-40DF-A36C-F84EB002CFA3}" type="presOf" srcId="{A8290298-8297-4A35-AD0A-2FCDC670C21E}" destId="{EA595D23-B13F-4548-B806-A17F20ED168F}" srcOrd="0" destOrd="0" presId="urn:microsoft.com/office/officeart/2005/8/layout/hList1"/>
    <dgm:cxn modelId="{EA9F2904-8BA1-43EF-99DB-2428671FBAC3}" type="presOf" srcId="{1D2B8D52-7341-40E0-986A-F7F1FC6DBA7A}" destId="{EA2D98EB-9F93-4F9F-A2BA-DF4F4059376A}" srcOrd="0" destOrd="1" presId="urn:microsoft.com/office/officeart/2005/8/layout/hList1"/>
    <dgm:cxn modelId="{ECA7A72D-D9BD-45C4-B8AC-8927C4CE1861}" type="presOf" srcId="{44CFF281-D23F-4D98-8C87-E7C91B1BD6F1}" destId="{86518D5F-E2A1-44E2-BC9F-A456AE9FEBB9}" srcOrd="0" destOrd="1" presId="urn:microsoft.com/office/officeart/2005/8/layout/hList1"/>
    <dgm:cxn modelId="{D213BD4C-4482-4F71-9827-46D25D77381F}" srcId="{529B0B9A-D974-4D96-83AE-0651480496BF}" destId="{8DBB241B-37AB-4BD6-BD17-E5262ECD5362}" srcOrd="2" destOrd="0" parTransId="{5D1B92BD-BA35-4544-B88D-E5D1DE722741}" sibTransId="{4B2E44B1-D585-44A6-A745-10996DFCBC97}"/>
    <dgm:cxn modelId="{733EA5C9-9D16-4EB9-A220-80200E617C3B}" type="presOf" srcId="{2FFAD5B1-335B-42AB-8442-787FB4A61237}" destId="{EA2D98EB-9F93-4F9F-A2BA-DF4F4059376A}" srcOrd="0" destOrd="0" presId="urn:microsoft.com/office/officeart/2005/8/layout/hList1"/>
    <dgm:cxn modelId="{15608BAA-0144-4CB2-BAA8-8AF373E2D44B}" type="presOf" srcId="{529B0B9A-D974-4D96-83AE-0651480496BF}" destId="{F03600F2-CF52-47BD-962A-16BB49965E25}" srcOrd="0" destOrd="0" presId="urn:microsoft.com/office/officeart/2005/8/layout/hList1"/>
    <dgm:cxn modelId="{78765FBD-4966-4941-9514-FAB7349B2D8A}" srcId="{A8290298-8297-4A35-AD0A-2FCDC670C21E}" destId="{7AC0BAAF-20F3-4E6C-A311-4DFF9B855288}" srcOrd="2" destOrd="0" parTransId="{52B5569F-E1FD-4375-92A9-6C27DCDB1C2D}" sibTransId="{E30F1641-0544-4F08-9E5F-104C778B346A}"/>
    <dgm:cxn modelId="{B4D1B774-603C-4994-8248-4DA8770D2E5E}" srcId="{A59E5F6D-3B23-40D2-9E70-4EFCEFAA9F79}" destId="{A312B1C1-1266-4F46-92E7-36D9842C1684}" srcOrd="0" destOrd="0" parTransId="{662E9282-88D9-4CC4-90AA-4294DFDFF151}" sibTransId="{B6B9CCD2-F078-4628-A6FB-0FD758CEB6CE}"/>
    <dgm:cxn modelId="{E7FBEEFA-82E0-4E93-90CD-EEED24E381B9}" srcId="{8DBB241B-37AB-4BD6-BD17-E5262ECD5362}" destId="{1D2B8D52-7341-40E0-986A-F7F1FC6DBA7A}" srcOrd="1" destOrd="0" parTransId="{55D50FBB-D9F6-4737-9BDC-4CB557522164}" sibTransId="{F4179FBF-5707-459F-98C6-D86FDC198B4F}"/>
    <dgm:cxn modelId="{74DADA89-349A-484B-BB2B-98942A806F05}" srcId="{A8290298-8297-4A35-AD0A-2FCDC670C21E}" destId="{A8B2E2CB-D0CE-4F99-84FD-7EDF1C1622E6}" srcOrd="3" destOrd="0" parTransId="{5C75F9CB-7FF2-43A3-9107-2B7DFB674A84}" sibTransId="{3033A810-AE03-47D9-9C5D-EFAEF83B3FA1}"/>
    <dgm:cxn modelId="{CF0669BA-9F6D-461C-AF85-0B6EB7F95293}" srcId="{8DBB241B-37AB-4BD6-BD17-E5262ECD5362}" destId="{2FFAD5B1-335B-42AB-8442-787FB4A61237}" srcOrd="0" destOrd="0" parTransId="{6171ABDB-1689-41A8-9C52-D0BF548B3947}" sibTransId="{F6CDD456-491F-4F9F-87C5-98D72D16D453}"/>
    <dgm:cxn modelId="{30B4378C-75E6-4D1D-8897-194324C75799}" srcId="{529B0B9A-D974-4D96-83AE-0651480496BF}" destId="{A8290298-8297-4A35-AD0A-2FCDC670C21E}" srcOrd="0" destOrd="0" parTransId="{C0673AF9-0E0F-460B-8138-A1B514EEBF67}" sibTransId="{92EC9314-27A9-4EEC-9BFE-411C2D2F1E65}"/>
    <dgm:cxn modelId="{3CE04E23-6AF6-4D65-B477-B6651E694977}" srcId="{A8290298-8297-4A35-AD0A-2FCDC670C21E}" destId="{F810D727-43A9-4246-800A-05FBEBCAD52F}" srcOrd="0" destOrd="0" parTransId="{0BC81925-C961-447B-BFA6-53410BDA954F}" sibTransId="{139A1BB4-A3AF-4171-B1D5-8220101D5905}"/>
    <dgm:cxn modelId="{379470C9-2407-424C-B5BC-4A2431303C83}" srcId="{A8290298-8297-4A35-AD0A-2FCDC670C21E}" destId="{35AB5717-7CB4-46E1-9984-F8CF65C37701}" srcOrd="5" destOrd="0" parTransId="{CAB4B09D-8113-49C1-A49E-7050F1806DA2}" sibTransId="{FBB39250-9374-4AE1-A617-31741D5D7C16}"/>
    <dgm:cxn modelId="{36A14437-DD6F-40D9-BE2F-9597C2DDF68B}" type="presOf" srcId="{35AB5717-7CB4-46E1-9984-F8CF65C37701}" destId="{86518D5F-E2A1-44E2-BC9F-A456AE9FEBB9}" srcOrd="0" destOrd="5" presId="urn:microsoft.com/office/officeart/2005/8/layout/hList1"/>
    <dgm:cxn modelId="{9A332A57-212F-4ECC-862A-14F08732B86B}" type="presOf" srcId="{8DBB241B-37AB-4BD6-BD17-E5262ECD5362}" destId="{36E93AD8-D2D3-43C2-904E-18486BDD5AD3}" srcOrd="0" destOrd="0" presId="urn:microsoft.com/office/officeart/2005/8/layout/hList1"/>
    <dgm:cxn modelId="{E35991EF-72E4-477F-9754-37BA0BFEC0B2}" srcId="{A8290298-8297-4A35-AD0A-2FCDC670C21E}" destId="{44CFF281-D23F-4D98-8C87-E7C91B1BD6F1}" srcOrd="1" destOrd="0" parTransId="{E3413F8F-BCF8-4FDB-A682-E57AEB8A48A1}" sibTransId="{F47DC31D-9358-456F-A608-2692AF22DF46}"/>
    <dgm:cxn modelId="{B82BE1DA-FED2-4C5E-8E6D-3985D93181F4}" type="presOf" srcId="{61B49899-A3C0-4D8B-B6D0-943424287153}" destId="{86518D5F-E2A1-44E2-BC9F-A456AE9FEBB9}" srcOrd="0" destOrd="4" presId="urn:microsoft.com/office/officeart/2005/8/layout/hList1"/>
    <dgm:cxn modelId="{3049D6F4-DB2D-4722-8DCE-84A246AC9D14}" srcId="{A8290298-8297-4A35-AD0A-2FCDC670C21E}" destId="{61B49899-A3C0-4D8B-B6D0-943424287153}" srcOrd="4" destOrd="0" parTransId="{710B2010-EBB7-4A19-9A11-9CF936E6996D}" sibTransId="{49022B25-B380-4903-AF5B-0092B6BEA955}"/>
    <dgm:cxn modelId="{24E47FC5-9B29-41C3-9D88-01685775F481}" type="presOf" srcId="{7AC0BAAF-20F3-4E6C-A311-4DFF9B855288}" destId="{86518D5F-E2A1-44E2-BC9F-A456AE9FEBB9}" srcOrd="0" destOrd="2" presId="urn:microsoft.com/office/officeart/2005/8/layout/hList1"/>
    <dgm:cxn modelId="{ED26DD25-7CBB-4E65-9867-FF6BC02F46B1}" srcId="{529B0B9A-D974-4D96-83AE-0651480496BF}" destId="{A59E5F6D-3B23-40D2-9E70-4EFCEFAA9F79}" srcOrd="1" destOrd="0" parTransId="{AA2D41C4-C012-4D37-9F8F-BBA5E13AF69F}" sibTransId="{88C9FC44-47CC-4788-B62E-0DBFC8609268}"/>
    <dgm:cxn modelId="{46E14FF9-70C2-48BB-BA65-9A8AFF6A5239}" type="presParOf" srcId="{F03600F2-CF52-47BD-962A-16BB49965E25}" destId="{584D96CC-44B3-4419-89E9-544AD553D417}" srcOrd="0" destOrd="0" presId="urn:microsoft.com/office/officeart/2005/8/layout/hList1"/>
    <dgm:cxn modelId="{D8AE4200-56CC-414D-A8C6-EFA1E28F6ACE}" type="presParOf" srcId="{584D96CC-44B3-4419-89E9-544AD553D417}" destId="{EA595D23-B13F-4548-B806-A17F20ED168F}" srcOrd="0" destOrd="0" presId="urn:microsoft.com/office/officeart/2005/8/layout/hList1"/>
    <dgm:cxn modelId="{316183BE-FCAD-4488-A018-6536A2588D66}" type="presParOf" srcId="{584D96CC-44B3-4419-89E9-544AD553D417}" destId="{86518D5F-E2A1-44E2-BC9F-A456AE9FEBB9}" srcOrd="1" destOrd="0" presId="urn:microsoft.com/office/officeart/2005/8/layout/hList1"/>
    <dgm:cxn modelId="{79675103-BC04-40B0-BFB8-53CF10A9EC25}" type="presParOf" srcId="{F03600F2-CF52-47BD-962A-16BB49965E25}" destId="{AFC3C88E-295B-4CD1-8C0F-1B84B0A1DADD}" srcOrd="1" destOrd="0" presId="urn:microsoft.com/office/officeart/2005/8/layout/hList1"/>
    <dgm:cxn modelId="{38AD41D2-8C5A-425A-BF93-1C70EA0CAF56}" type="presParOf" srcId="{F03600F2-CF52-47BD-962A-16BB49965E25}" destId="{7DD90717-202E-4482-B35F-8B7AAE0A1D83}" srcOrd="2" destOrd="0" presId="urn:microsoft.com/office/officeart/2005/8/layout/hList1"/>
    <dgm:cxn modelId="{ACD9372D-7923-4532-85B7-3EEC49DBF2CB}" type="presParOf" srcId="{7DD90717-202E-4482-B35F-8B7AAE0A1D83}" destId="{E561A293-CD72-4AF3-92FE-C1C2A064151C}" srcOrd="0" destOrd="0" presId="urn:microsoft.com/office/officeart/2005/8/layout/hList1"/>
    <dgm:cxn modelId="{DF88F39F-6BA4-4532-8A29-E25615D1A926}" type="presParOf" srcId="{7DD90717-202E-4482-B35F-8B7AAE0A1D83}" destId="{0FE65A71-0BD2-4501-AF60-5F77CDA95533}" srcOrd="1" destOrd="0" presId="urn:microsoft.com/office/officeart/2005/8/layout/hList1"/>
    <dgm:cxn modelId="{E52887DC-9057-4E24-AAA1-F12FDEEE7B7C}" type="presParOf" srcId="{F03600F2-CF52-47BD-962A-16BB49965E25}" destId="{4A99CAB4-731F-406E-93D2-B37E6BE66798}" srcOrd="3" destOrd="0" presId="urn:microsoft.com/office/officeart/2005/8/layout/hList1"/>
    <dgm:cxn modelId="{574FCEF3-43D9-4087-901D-67A48E07D784}" type="presParOf" srcId="{F03600F2-CF52-47BD-962A-16BB49965E25}" destId="{A96249E4-0C06-4F4E-8DDC-E9A75DEC63BE}" srcOrd="4" destOrd="0" presId="urn:microsoft.com/office/officeart/2005/8/layout/hList1"/>
    <dgm:cxn modelId="{A1130E30-8C73-4685-93AA-E484866F7542}" type="presParOf" srcId="{A96249E4-0C06-4F4E-8DDC-E9A75DEC63BE}" destId="{36E93AD8-D2D3-43C2-904E-18486BDD5AD3}" srcOrd="0" destOrd="0" presId="urn:microsoft.com/office/officeart/2005/8/layout/hList1"/>
    <dgm:cxn modelId="{A24D052C-258B-41F3-8A11-7CAC2156D479}" type="presParOf" srcId="{A96249E4-0C06-4F4E-8DDC-E9A75DEC63BE}" destId="{EA2D98EB-9F93-4F9F-A2BA-DF4F4059376A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10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FE2A434-EBF5-4C68-AA0F-F02CB37571CA}">
      <dsp:nvSpPr>
        <dsp:cNvPr id="0" name=""/>
        <dsp:cNvSpPr/>
      </dsp:nvSpPr>
      <dsp:spPr>
        <a:xfrm>
          <a:off x="-4594335" y="-704407"/>
          <a:ext cx="5472816" cy="5472816"/>
        </a:xfrm>
        <a:prstGeom prst="blockArc">
          <a:avLst>
            <a:gd name="adj1" fmla="val 18900000"/>
            <a:gd name="adj2" fmla="val 2700000"/>
            <a:gd name="adj3" fmla="val 395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730478-BA8F-431F-A553-B8CD0702EE86}">
      <dsp:nvSpPr>
        <dsp:cNvPr id="0" name=""/>
        <dsp:cNvSpPr/>
      </dsp:nvSpPr>
      <dsp:spPr>
        <a:xfrm>
          <a:off x="564979" y="406400"/>
          <a:ext cx="5475833" cy="8128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5160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ZA" sz="2400" kern="1200" dirty="0" smtClean="0"/>
            <a:t>Purpose of LPAG</a:t>
          </a:r>
          <a:endParaRPr lang="en-ZA" sz="2400" kern="1200" dirty="0"/>
        </a:p>
      </dsp:txBody>
      <dsp:txXfrm>
        <a:off x="564979" y="406400"/>
        <a:ext cx="5475833" cy="812800"/>
      </dsp:txXfrm>
    </dsp:sp>
    <dsp:sp modelId="{CCC4FC37-6870-43C3-8BBC-9A90F3FF5A82}">
      <dsp:nvSpPr>
        <dsp:cNvPr id="0" name=""/>
        <dsp:cNvSpPr/>
      </dsp:nvSpPr>
      <dsp:spPr>
        <a:xfrm>
          <a:off x="56979" y="304800"/>
          <a:ext cx="1016000" cy="1016000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82B898BE-215B-4A02-91AA-3B242B24BE42}">
      <dsp:nvSpPr>
        <dsp:cNvPr id="0" name=""/>
        <dsp:cNvSpPr/>
      </dsp:nvSpPr>
      <dsp:spPr>
        <a:xfrm>
          <a:off x="860432" y="1625599"/>
          <a:ext cx="5180380" cy="8128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5160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ZA" sz="2400" kern="1200" dirty="0" smtClean="0"/>
            <a:t>Systematic approach</a:t>
          </a:r>
          <a:endParaRPr lang="en-ZA" sz="2400" kern="1200" dirty="0"/>
        </a:p>
      </dsp:txBody>
      <dsp:txXfrm>
        <a:off x="860432" y="1625599"/>
        <a:ext cx="5180380" cy="812800"/>
      </dsp:txXfrm>
    </dsp:sp>
    <dsp:sp modelId="{116FBA2E-E17F-4E07-8A07-CF13990F6174}">
      <dsp:nvSpPr>
        <dsp:cNvPr id="0" name=""/>
        <dsp:cNvSpPr/>
      </dsp:nvSpPr>
      <dsp:spPr>
        <a:xfrm>
          <a:off x="352432" y="1523999"/>
          <a:ext cx="1016000" cy="1016000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84B49BBA-C036-4194-A8B6-A50B2D575767}">
      <dsp:nvSpPr>
        <dsp:cNvPr id="0" name=""/>
        <dsp:cNvSpPr/>
      </dsp:nvSpPr>
      <dsp:spPr>
        <a:xfrm>
          <a:off x="564979" y="2844800"/>
          <a:ext cx="5475833" cy="8128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5160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ZA" sz="2400" kern="1200" dirty="0" smtClean="0"/>
            <a:t>Adoption process</a:t>
          </a:r>
          <a:endParaRPr lang="en-ZA" sz="2400" kern="1200" dirty="0"/>
        </a:p>
      </dsp:txBody>
      <dsp:txXfrm>
        <a:off x="564979" y="2844800"/>
        <a:ext cx="5475833" cy="812800"/>
      </dsp:txXfrm>
    </dsp:sp>
    <dsp:sp modelId="{4AE72C80-EDA5-4415-A017-662B37F12F65}">
      <dsp:nvSpPr>
        <dsp:cNvPr id="0" name=""/>
        <dsp:cNvSpPr/>
      </dsp:nvSpPr>
      <dsp:spPr>
        <a:xfrm>
          <a:off x="56979" y="2743200"/>
          <a:ext cx="1016000" cy="1016000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A595D23-B13F-4548-B806-A17F20ED168F}">
      <dsp:nvSpPr>
        <dsp:cNvPr id="0" name=""/>
        <dsp:cNvSpPr/>
      </dsp:nvSpPr>
      <dsp:spPr>
        <a:xfrm>
          <a:off x="2632" y="14739"/>
          <a:ext cx="2566972" cy="806400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ZA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The Practice</a:t>
          </a:r>
          <a:endParaRPr lang="en-ZA" sz="2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632" y="14739"/>
        <a:ext cx="2566972" cy="806400"/>
      </dsp:txXfrm>
    </dsp:sp>
    <dsp:sp modelId="{86518D5F-E2A1-44E2-BC9F-A456AE9FEBB9}">
      <dsp:nvSpPr>
        <dsp:cNvPr id="0" name=""/>
        <dsp:cNvSpPr/>
      </dsp:nvSpPr>
      <dsp:spPr>
        <a:xfrm>
          <a:off x="2632" y="821139"/>
          <a:ext cx="2566972" cy="3228120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15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ZA" sz="1600" kern="1200" dirty="0" smtClean="0"/>
            <a:t>Introduction</a:t>
          </a:r>
          <a:endParaRPr lang="en-ZA" sz="1600" kern="1200" dirty="0"/>
        </a:p>
        <a:p>
          <a:pPr marL="171450" lvl="1" indent="-171450" algn="l" defTabSz="711200">
            <a:lnSpc>
              <a:spcPct val="15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ZA" sz="1600" kern="1200" dirty="0" smtClean="0"/>
            <a:t>Summary description of the practice</a:t>
          </a:r>
          <a:endParaRPr lang="en-ZA" sz="1600" kern="1200" dirty="0"/>
        </a:p>
        <a:p>
          <a:pPr marL="171450" lvl="1" indent="-171450" algn="l" defTabSz="711200">
            <a:lnSpc>
              <a:spcPct val="15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ZA" sz="1600" kern="1200" dirty="0" smtClean="0"/>
            <a:t>The problem addressed</a:t>
          </a:r>
          <a:endParaRPr lang="en-ZA" sz="1600" kern="1200" dirty="0"/>
        </a:p>
        <a:p>
          <a:pPr marL="171450" lvl="1" indent="-171450" algn="l" defTabSz="711200">
            <a:lnSpc>
              <a:spcPct val="15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ZA" sz="1600" kern="1200" dirty="0" smtClean="0"/>
            <a:t>Summary of documented performance and impacts</a:t>
          </a:r>
          <a:endParaRPr lang="en-ZA" sz="1600" kern="1200" dirty="0"/>
        </a:p>
        <a:p>
          <a:pPr marL="171450" lvl="1" indent="-171450" algn="l" defTabSz="711200">
            <a:lnSpc>
              <a:spcPct val="15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ZA" sz="1600" kern="1200" dirty="0" smtClean="0"/>
            <a:t>The generic value case</a:t>
          </a:r>
          <a:endParaRPr lang="en-ZA" sz="1600" kern="1200" dirty="0"/>
        </a:p>
        <a:p>
          <a:pPr marL="171450" lvl="1" indent="-171450" algn="l" defTabSz="711200">
            <a:lnSpc>
              <a:spcPct val="15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ZA" sz="1600" kern="1200" dirty="0" smtClean="0"/>
            <a:t>Critical success factors</a:t>
          </a:r>
          <a:endParaRPr lang="en-ZA" sz="1600" kern="1200" dirty="0"/>
        </a:p>
      </dsp:txBody>
      <dsp:txXfrm>
        <a:off x="2632" y="821139"/>
        <a:ext cx="2566972" cy="3228120"/>
      </dsp:txXfrm>
    </dsp:sp>
    <dsp:sp modelId="{E561A293-CD72-4AF3-92FE-C1C2A064151C}">
      <dsp:nvSpPr>
        <dsp:cNvPr id="0" name=""/>
        <dsp:cNvSpPr/>
      </dsp:nvSpPr>
      <dsp:spPr>
        <a:xfrm>
          <a:off x="2928981" y="14739"/>
          <a:ext cx="2566972" cy="806400"/>
        </a:xfrm>
        <a:prstGeom prst="rect">
          <a:avLst/>
        </a:prstGeom>
        <a:gradFill rotWithShape="0">
          <a:gsLst>
            <a:gs pos="0">
              <a:schemeClr val="accent5">
                <a:hueOff val="-4966938"/>
                <a:satOff val="19906"/>
                <a:lumOff val="4314"/>
                <a:alphaOff val="0"/>
                <a:shade val="51000"/>
                <a:satMod val="130000"/>
              </a:schemeClr>
            </a:gs>
            <a:gs pos="80000">
              <a:schemeClr val="accent5">
                <a:hueOff val="-4966938"/>
                <a:satOff val="19906"/>
                <a:lumOff val="4314"/>
                <a:alphaOff val="0"/>
                <a:shade val="93000"/>
                <a:satMod val="130000"/>
              </a:schemeClr>
            </a:gs>
            <a:gs pos="100000">
              <a:schemeClr val="accent5">
                <a:hueOff val="-4966938"/>
                <a:satOff val="19906"/>
                <a:lumOff val="4314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hueOff val="-4966938"/>
              <a:satOff val="19906"/>
              <a:lumOff val="4314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ZA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Adoption Guide</a:t>
          </a:r>
          <a:endParaRPr lang="en-ZA" sz="2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928981" y="14739"/>
        <a:ext cx="2566972" cy="806400"/>
      </dsp:txXfrm>
    </dsp:sp>
    <dsp:sp modelId="{0FE65A71-0BD2-4501-AF60-5F77CDA95533}">
      <dsp:nvSpPr>
        <dsp:cNvPr id="0" name=""/>
        <dsp:cNvSpPr/>
      </dsp:nvSpPr>
      <dsp:spPr>
        <a:xfrm>
          <a:off x="2928981" y="821139"/>
          <a:ext cx="2566972" cy="3228120"/>
        </a:xfrm>
        <a:prstGeom prst="rect">
          <a:avLst/>
        </a:prstGeom>
        <a:solidFill>
          <a:schemeClr val="accent5">
            <a:tint val="40000"/>
            <a:alpha val="90000"/>
            <a:hueOff val="-5370241"/>
            <a:satOff val="24126"/>
            <a:lumOff val="1658"/>
            <a:alphaOff val="0"/>
          </a:schemeClr>
        </a:solidFill>
        <a:ln w="9525" cap="flat" cmpd="sng" algn="ctr">
          <a:solidFill>
            <a:schemeClr val="accent5">
              <a:tint val="40000"/>
              <a:alpha val="90000"/>
              <a:hueOff val="-5370241"/>
              <a:satOff val="24126"/>
              <a:lumOff val="1658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ZA" sz="1600" kern="1200" dirty="0" smtClean="0"/>
            <a:t>Detail of 16 step process</a:t>
          </a:r>
          <a:endParaRPr lang="en-ZA" sz="1600" kern="1200" dirty="0"/>
        </a:p>
      </dsp:txBody>
      <dsp:txXfrm>
        <a:off x="2928981" y="821139"/>
        <a:ext cx="2566972" cy="3228120"/>
      </dsp:txXfrm>
    </dsp:sp>
    <dsp:sp modelId="{36E93AD8-D2D3-43C2-904E-18486BDD5AD3}">
      <dsp:nvSpPr>
        <dsp:cNvPr id="0" name=""/>
        <dsp:cNvSpPr/>
      </dsp:nvSpPr>
      <dsp:spPr>
        <a:xfrm>
          <a:off x="5855330" y="14739"/>
          <a:ext cx="2566972" cy="806400"/>
        </a:xfrm>
        <a:prstGeom prst="rect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ZA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Behavioural Plan</a:t>
          </a:r>
          <a:endParaRPr lang="en-ZA" sz="2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855330" y="14739"/>
        <a:ext cx="2566972" cy="806400"/>
      </dsp:txXfrm>
    </dsp:sp>
    <dsp:sp modelId="{EA2D98EB-9F93-4F9F-A2BA-DF4F4059376A}">
      <dsp:nvSpPr>
        <dsp:cNvPr id="0" name=""/>
        <dsp:cNvSpPr/>
      </dsp:nvSpPr>
      <dsp:spPr>
        <a:xfrm>
          <a:off x="5855330" y="821139"/>
          <a:ext cx="2566972" cy="3228120"/>
        </a:xfrm>
        <a:prstGeom prst="rect">
          <a:avLst/>
        </a:prstGeom>
        <a:solidFill>
          <a:schemeClr val="accent5">
            <a:tint val="40000"/>
            <a:alpha val="90000"/>
            <a:hueOff val="-10740482"/>
            <a:satOff val="48253"/>
            <a:lumOff val="3317"/>
            <a:alphaOff val="0"/>
          </a:schemeClr>
        </a:solidFill>
        <a:ln w="9525" cap="flat" cmpd="sng" algn="ctr">
          <a:solidFill>
            <a:schemeClr val="accent5">
              <a:tint val="40000"/>
              <a:alpha val="90000"/>
              <a:hueOff val="-10740482"/>
              <a:satOff val="48253"/>
              <a:lumOff val="3317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15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ZA" sz="1600" kern="1200" dirty="0" smtClean="0"/>
            <a:t>Behavioural communication</a:t>
          </a:r>
          <a:endParaRPr lang="en-ZA" sz="1600" kern="1200" dirty="0"/>
        </a:p>
        <a:p>
          <a:pPr marL="171450" lvl="1" indent="-171450" algn="l" defTabSz="711200">
            <a:lnSpc>
              <a:spcPct val="15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ZA" sz="1600" kern="1200" dirty="0" smtClean="0"/>
            <a:t>Leadership behaviour</a:t>
          </a:r>
          <a:endParaRPr lang="en-ZA" sz="1600" kern="1200" dirty="0"/>
        </a:p>
      </dsp:txBody>
      <dsp:txXfrm>
        <a:off x="5855330" y="821139"/>
        <a:ext cx="2566972" cy="32281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050" cy="49599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1103" y="1"/>
            <a:ext cx="2945050" cy="49599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CCB874-5A48-4DA9-BF10-D1AB8C4E4D07}" type="datetimeFigureOut">
              <a:rPr lang="en-US" smtClean="0"/>
              <a:pPr/>
              <a:t>5/11/2015</a:t>
            </a:fld>
            <a:endParaRPr lang="en-Z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A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159" y="4714480"/>
            <a:ext cx="5439358" cy="44673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8962"/>
            <a:ext cx="2945050" cy="49599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1103" y="9428962"/>
            <a:ext cx="2945050" cy="49599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ECFD89-5A25-4EB5-A758-4046ED2C35AA}" type="slidenum">
              <a:rPr lang="en-ZA" smtClean="0"/>
              <a:pPr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xmlns="" val="706512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CFD89-5A25-4EB5-A758-4046ED2C35AA}" type="slidenum">
              <a:rPr lang="en-ZA" smtClean="0"/>
              <a:pPr/>
              <a:t>2</a:t>
            </a:fld>
            <a:endParaRPr lang="en-ZA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CFD89-5A25-4EB5-A758-4046ED2C35AA}" type="slidenum">
              <a:rPr lang="en-ZA" smtClean="0"/>
              <a:pPr/>
              <a:t>3</a:t>
            </a:fld>
            <a:endParaRPr lang="en-ZA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CFD89-5A25-4EB5-A758-4046ED2C35AA}" type="slidenum">
              <a:rPr lang="en-ZA" smtClean="0"/>
              <a:pPr/>
              <a:t>4</a:t>
            </a:fld>
            <a:endParaRPr lang="en-ZA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CFD89-5A25-4EB5-A758-4046ED2C35AA}" type="slidenum">
              <a:rPr lang="en-ZA" smtClean="0"/>
              <a:pPr/>
              <a:t>5</a:t>
            </a:fld>
            <a:endParaRPr lang="en-ZA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CFD89-5A25-4EB5-A758-4046ED2C35AA}" type="slidenum">
              <a:rPr lang="en-ZA" smtClean="0"/>
              <a:pPr/>
              <a:t>6</a:t>
            </a:fld>
            <a:endParaRPr lang="en-ZA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CFD89-5A25-4EB5-A758-4046ED2C35AA}" type="slidenum">
              <a:rPr lang="en-ZA" smtClean="0"/>
              <a:pPr/>
              <a:t>7</a:t>
            </a:fld>
            <a:endParaRPr lang="en-ZA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CFD89-5A25-4EB5-A758-4046ED2C35AA}" type="slidenum">
              <a:rPr lang="en-ZA" smtClean="0"/>
              <a:pPr/>
              <a:t>8</a:t>
            </a:fld>
            <a:endParaRPr lang="en-ZA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CFD89-5A25-4EB5-A758-4046ED2C35AA}" type="slidenum">
              <a:rPr lang="en-ZA" smtClean="0"/>
              <a:pPr/>
              <a:t>9</a:t>
            </a:fld>
            <a:endParaRPr lang="en-ZA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CFD89-5A25-4EB5-A758-4046ED2C35AA}" type="slidenum">
              <a:rPr lang="en-ZA" smtClean="0"/>
              <a:pPr/>
              <a:t>10</a:t>
            </a:fld>
            <a:endParaRPr lang="en-ZA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74D8A-81A5-4408-8746-B4A389C30888}" type="datetime1">
              <a:rPr lang="en-US" smtClean="0"/>
              <a:pPr/>
              <a:t>5/11/2015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1,2......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9AAB0-0844-4D9D-A32E-100A279B8276}" type="datetime1">
              <a:rPr lang="en-US" smtClean="0"/>
              <a:pPr/>
              <a:t>5/11/2015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1,2......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BA64B-8640-41CC-8CD5-437EEC0428F8}" type="datetime1">
              <a:rPr lang="en-US" smtClean="0"/>
              <a:pPr/>
              <a:t>5/11/2015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1,2......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E0C2B-8D2A-4BA5-871C-98D6FEF0441F}" type="datetime1">
              <a:rPr lang="en-US" smtClean="0"/>
              <a:pPr/>
              <a:t>5/11/2015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1,2......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ABF15-A15B-406F-8895-CD907DC11A9D}" type="datetime1">
              <a:rPr lang="en-US" smtClean="0"/>
              <a:pPr/>
              <a:t>5/11/2015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1,2......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12ED8-2625-42F7-AE8F-377284D0F4BE}" type="datetime1">
              <a:rPr lang="en-US" smtClean="0"/>
              <a:pPr/>
              <a:t>5/11/2015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1,2......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07528-C317-4E69-9E71-1D01B1AB3B34}" type="datetime1">
              <a:rPr lang="en-US" smtClean="0"/>
              <a:pPr/>
              <a:t>5/11/2015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1,2......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955DE-0B4B-429B-8FBE-4C5D36C71093}" type="datetime1">
              <a:rPr lang="en-US" smtClean="0"/>
              <a:pPr/>
              <a:t>5/11/2015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1,2......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B994A-3FCF-4854-A7BB-3D5E8B23C4FE}" type="datetime1">
              <a:rPr lang="en-US" smtClean="0"/>
              <a:pPr/>
              <a:t>5/11/2015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1,2......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8BFF8-110E-468A-811E-3AA66934A94B}" type="datetime1">
              <a:rPr lang="en-US" smtClean="0"/>
              <a:pPr/>
              <a:t>5/11/2015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1,2......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07426-C459-4300-98E6-44F5E2790380}" type="datetime1">
              <a:rPr lang="en-US" smtClean="0"/>
              <a:pPr/>
              <a:t>5/11/2015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1,2......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75ED1E-FC90-4FDB-A3D0-3B72953AB7B3}" type="datetime1">
              <a:rPr lang="en-US" smtClean="0"/>
              <a:pPr/>
              <a:t>5/11/2015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1,2......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mailto:gerriepienaar69@gmail.com" TargetMode="External"/><Relationship Id="rId3" Type="http://schemas.openxmlformats.org/officeDocument/2006/relationships/image" Target="../media/image4.png"/><Relationship Id="rId7" Type="http://schemas.openxmlformats.org/officeDocument/2006/relationships/hyperlink" Target="mailto:johan.c.vanrensburg@angloamerican.com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5" Type="http://schemas.openxmlformats.org/officeDocument/2006/relationships/image" Target="../media/image2.png"/><Relationship Id="rId10" Type="http://schemas.openxmlformats.org/officeDocument/2006/relationships/hyperlink" Target="http://www.mosh.co.za/" TargetMode="External"/><Relationship Id="rId4" Type="http://schemas.openxmlformats.org/officeDocument/2006/relationships/hyperlink" Target="mailto:SMalatji@chamberofmines.org.za" TargetMode="External"/><Relationship Id="rId9" Type="http://schemas.openxmlformats.org/officeDocument/2006/relationships/hyperlink" Target="mailto:ABanyini@chamberofmines.org.za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.xml"/><Relationship Id="rId3" Type="http://schemas.openxmlformats.org/officeDocument/2006/relationships/image" Target="../media/image4.png"/><Relationship Id="rId7" Type="http://schemas.openxmlformats.org/officeDocument/2006/relationships/diagramLayout" Target="../diagrams/layou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1.xml"/><Relationship Id="rId5" Type="http://schemas.openxmlformats.org/officeDocument/2006/relationships/image" Target="../media/image5.png"/><Relationship Id="rId10" Type="http://schemas.microsoft.com/office/2007/relationships/diagramDrawing" Target="../diagrams/drawing1.xml"/><Relationship Id="rId4" Type="http://schemas.openxmlformats.org/officeDocument/2006/relationships/image" Target="../media/image2.png"/><Relationship Id="rId9" Type="http://schemas.openxmlformats.org/officeDocument/2006/relationships/diagramColors" Target="../diagrams/colors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2.xml"/><Relationship Id="rId3" Type="http://schemas.openxmlformats.org/officeDocument/2006/relationships/image" Target="../media/image4.png"/><Relationship Id="rId7" Type="http://schemas.openxmlformats.org/officeDocument/2006/relationships/diagramLayout" Target="../diagrams/layou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2.xml"/><Relationship Id="rId5" Type="http://schemas.openxmlformats.org/officeDocument/2006/relationships/image" Target="../media/image5.png"/><Relationship Id="rId10" Type="http://schemas.microsoft.com/office/2007/relationships/diagramDrawing" Target="../diagrams/drawing2.xml"/><Relationship Id="rId4" Type="http://schemas.openxmlformats.org/officeDocument/2006/relationships/image" Target="../media/image2.png"/><Relationship Id="rId9" Type="http://schemas.openxmlformats.org/officeDocument/2006/relationships/diagramColors" Target="../diagrams/colors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google.co.za/url?sa=i&amp;rct=j&amp;q=&amp;esrc=s&amp;frm=1&amp;source=images&amp;cd=&amp;cad=rja&amp;uact=8&amp;ved=0CAcQjRw&amp;url=http://hcfany.org/regional-advisory-committees-cuomo-administration-appears-to-be-coalescing-around-key-issues-affecting-consumers/&amp;ei=N30vVf2sM4jhaJuqgZgJ&amp;bvm=bv.91071109,d.ZGU&amp;psig=AFQjCNHivTq9j4X0W4Jy73_UqO5p-P7mkA&amp;ust=1429261952116839" TargetMode="Externa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2.png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165304"/>
            <a:ext cx="9144000" cy="6926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8" name="TextBox 7"/>
          <p:cNvSpPr txBox="1"/>
          <p:nvPr/>
        </p:nvSpPr>
        <p:spPr>
          <a:xfrm>
            <a:off x="5173377" y="6289671"/>
            <a:ext cx="32150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ZA" sz="1200" b="1" u="sng" dirty="0" smtClean="0">
                <a:latin typeface="Arial" pitchFamily="34" charset="0"/>
                <a:cs typeface="Arial" pitchFamily="34" charset="0"/>
              </a:rPr>
              <a:t>CHAMBER OF MINES OF SOUTH AFRICA</a:t>
            </a:r>
          </a:p>
          <a:p>
            <a:pPr algn="ctr"/>
            <a:r>
              <a:rPr lang="en-ZA" sz="1200" i="1" dirty="0" smtClean="0">
                <a:solidFill>
                  <a:srgbClr val="FF0000"/>
                </a:solidFill>
              </a:rPr>
              <a:t>Putting South Africa First</a:t>
            </a:r>
            <a:endParaRPr lang="en-ZA" sz="1200" i="1" dirty="0">
              <a:solidFill>
                <a:srgbClr val="FF0000"/>
              </a:solidFill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31074" y="6225624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2" descr="http://www.pbmr.co.za/contenthtml/files/Image/aboutus7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310855" y="6165304"/>
            <a:ext cx="797649" cy="692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3635896" y="-243408"/>
            <a:ext cx="5508104" cy="56886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900" dirty="0" smtClean="0">
              <a:solidFill>
                <a:schemeClr val="bg1"/>
              </a:solidFill>
            </a:endParaRPr>
          </a:p>
          <a:p>
            <a:r>
              <a:rPr lang="en-US" sz="49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LEADING PRACTICE</a:t>
            </a:r>
          </a:p>
          <a:p>
            <a:r>
              <a:rPr lang="en-US" sz="49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ADOPTION GUIDE</a:t>
            </a:r>
          </a:p>
          <a:p>
            <a:endParaRPr lang="en-US" sz="2100" dirty="0" smtClean="0">
              <a:solidFill>
                <a:schemeClr val="bg1"/>
              </a:solidFill>
            </a:endParaRPr>
          </a:p>
          <a:p>
            <a:r>
              <a:rPr lang="en-US" sz="2100" dirty="0" smtClean="0">
                <a:solidFill>
                  <a:schemeClr val="bg1"/>
                </a:solidFill>
              </a:rPr>
              <a:t>rev 0</a:t>
            </a:r>
          </a:p>
          <a:p>
            <a:endParaRPr lang="en-US" sz="41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41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By</a:t>
            </a:r>
            <a:endParaRPr lang="en-ZA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en-ZA" sz="1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ZA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Dr Audrey </a:t>
            </a:r>
            <a:r>
              <a:rPr lang="en-ZA" sz="16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Banyini</a:t>
            </a:r>
            <a:endParaRPr lang="en-ZA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en-ZA" sz="1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ZA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 April 2015</a:t>
            </a:r>
            <a:endParaRPr lang="en-US" sz="1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ounded Rectangle 37"/>
          <p:cNvSpPr/>
          <p:nvPr/>
        </p:nvSpPr>
        <p:spPr>
          <a:xfrm>
            <a:off x="3939386" y="4581128"/>
            <a:ext cx="4593054" cy="757883"/>
          </a:xfrm>
          <a:prstGeom prst="roundRect">
            <a:avLst/>
          </a:prstGeom>
          <a:solidFill>
            <a:srgbClr val="FFE07D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ZA" b="1" dirty="0" smtClean="0"/>
              <a:t>Head of the Learning Hub</a:t>
            </a:r>
          </a:p>
          <a:p>
            <a:pPr algn="ctr"/>
            <a:r>
              <a:rPr lang="en-ZA" sz="1600" dirty="0"/>
              <a:t>Stanford </a:t>
            </a:r>
            <a:r>
              <a:rPr lang="en-ZA" sz="1600" dirty="0" err="1" smtClean="0"/>
              <a:t>Malatji</a:t>
            </a:r>
            <a:endParaRPr lang="en-ZA" sz="1600" dirty="0" smtClean="0"/>
          </a:p>
          <a:p>
            <a:pPr algn="ctr"/>
            <a:r>
              <a:rPr lang="en-ZA" sz="1000" dirty="0" smtClean="0">
                <a:hlinkClick r:id="rId4"/>
              </a:rPr>
              <a:t>SMalatji@chamberofmines.org.za</a:t>
            </a:r>
            <a:r>
              <a:rPr lang="en-ZA" sz="1000" dirty="0" smtClean="0"/>
              <a:t> </a:t>
            </a:r>
            <a:endParaRPr lang="en-ZA" sz="1000" dirty="0"/>
          </a:p>
        </p:txBody>
      </p:sp>
      <p:sp>
        <p:nvSpPr>
          <p:cNvPr id="7" name="Down Arrow 6"/>
          <p:cNvSpPr/>
          <p:nvPr/>
        </p:nvSpPr>
        <p:spPr>
          <a:xfrm>
            <a:off x="7380312" y="1880828"/>
            <a:ext cx="792088" cy="2988332"/>
          </a:xfrm>
          <a:prstGeom prst="down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24" name="Rounded Rectangle 23"/>
          <p:cNvSpPr/>
          <p:nvPr/>
        </p:nvSpPr>
        <p:spPr>
          <a:xfrm>
            <a:off x="857224" y="928670"/>
            <a:ext cx="2952328" cy="3672408"/>
          </a:xfrm>
          <a:prstGeom prst="roundRect">
            <a:avLst>
              <a:gd name="adj" fmla="val 25583"/>
            </a:avLst>
          </a:prstGeom>
          <a:solidFill>
            <a:schemeClr val="bg1"/>
          </a:solidFill>
          <a:ln w="254000">
            <a:solidFill>
              <a:srgbClr val="FFC000"/>
            </a:solidFill>
          </a:ln>
          <a:scene3d>
            <a:camera prst="orthographicFront"/>
            <a:lightRig rig="threePt" dir="t"/>
          </a:scene3d>
          <a:sp3d prstMaterial="dkEdge"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For more information</a:t>
            </a: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contact the</a:t>
            </a:r>
            <a:r>
              <a:rPr lang="en-US" sz="2000" b="1" dirty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2000" dirty="0">
                <a:solidFill>
                  <a:schemeClr val="tx1"/>
                </a:solidFill>
              </a:rPr>
              <a:t>Chamber of Mines</a:t>
            </a:r>
            <a:endParaRPr lang="en-US" sz="2000" b="1" dirty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en-US" sz="2400" b="1" dirty="0">
                <a:solidFill>
                  <a:schemeClr val="tx1"/>
                </a:solidFill>
              </a:rPr>
              <a:t>LEARNING </a:t>
            </a:r>
            <a:r>
              <a:rPr lang="en-US" sz="2400" b="1" dirty="0" smtClean="0">
                <a:solidFill>
                  <a:schemeClr val="tx1"/>
                </a:solidFill>
              </a:rPr>
              <a:t>HUB</a:t>
            </a:r>
          </a:p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Dust Team</a:t>
            </a:r>
            <a:endParaRPr lang="en-US" sz="2400" b="1" dirty="0">
              <a:solidFill>
                <a:schemeClr val="tx1"/>
              </a:solidFill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at</a:t>
            </a:r>
          </a:p>
          <a:p>
            <a:pPr algn="ctr"/>
            <a:r>
              <a:rPr lang="en-US" sz="2000" b="1" dirty="0">
                <a:solidFill>
                  <a:schemeClr val="tx1"/>
                </a:solidFill>
              </a:rPr>
              <a:t>011 498 </a:t>
            </a:r>
            <a:r>
              <a:rPr lang="en-US" sz="2000" b="1" dirty="0" smtClean="0">
                <a:solidFill>
                  <a:schemeClr val="tx1"/>
                </a:solidFill>
              </a:rPr>
              <a:t>7100</a:t>
            </a:r>
          </a:p>
          <a:p>
            <a:pPr algn="ctr"/>
            <a:endParaRPr lang="en-US" sz="2000" b="1" dirty="0" smtClean="0">
              <a:solidFill>
                <a:schemeClr val="tx1"/>
              </a:solidFill>
            </a:endParaRPr>
          </a:p>
          <a:p>
            <a:pPr algn="ctr"/>
            <a:endParaRPr lang="en-US" sz="2000" b="1" dirty="0" smtClean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7504" y="6243040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976578" y="6276393"/>
            <a:ext cx="992330" cy="46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xt Placeholder 4"/>
          <p:cNvSpPr txBox="1">
            <a:spLocks/>
          </p:cNvSpPr>
          <p:nvPr/>
        </p:nvSpPr>
        <p:spPr>
          <a:xfrm>
            <a:off x="1500166" y="6306138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9" name="Group 38"/>
          <p:cNvGrpSpPr/>
          <p:nvPr/>
        </p:nvGrpSpPr>
        <p:grpSpPr>
          <a:xfrm>
            <a:off x="3939386" y="3400932"/>
            <a:ext cx="4593054" cy="604134"/>
            <a:chOff x="3939386" y="3013955"/>
            <a:chExt cx="4593054" cy="387450"/>
          </a:xfrm>
        </p:grpSpPr>
        <p:sp>
          <p:nvSpPr>
            <p:cNvPr id="14" name="Rounded Rectangle 13"/>
            <p:cNvSpPr/>
            <p:nvPr/>
          </p:nvSpPr>
          <p:spPr>
            <a:xfrm>
              <a:off x="3939386" y="3013955"/>
              <a:ext cx="4593054" cy="387450"/>
            </a:xfrm>
            <a:prstGeom prst="roundRect">
              <a:avLst/>
            </a:prstGeom>
            <a:solidFill>
              <a:srgbClr val="FFE07D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4874636" y="3049770"/>
              <a:ext cx="2693702" cy="3158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ZA" sz="1600" dirty="0" smtClean="0"/>
                <a:t>Johan van Rensburg</a:t>
              </a:r>
            </a:p>
            <a:p>
              <a:pPr algn="ctr"/>
              <a:r>
                <a:rPr lang="en-ZA" sz="1000" dirty="0" smtClean="0">
                  <a:hlinkClick r:id="rId7"/>
                </a:rPr>
                <a:t>johan.c.vanrensburg@angloamerican.com</a:t>
              </a:r>
              <a:r>
                <a:rPr lang="en-ZA" sz="1000" dirty="0" smtClean="0"/>
                <a:t> </a:t>
              </a:r>
              <a:endParaRPr lang="en-ZA" sz="1000" dirty="0"/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3939386" y="2576674"/>
            <a:ext cx="4593054" cy="591828"/>
            <a:chOff x="3939386" y="2337333"/>
            <a:chExt cx="4593054" cy="467182"/>
          </a:xfrm>
        </p:grpSpPr>
        <p:sp>
          <p:nvSpPr>
            <p:cNvPr id="17" name="Rounded Rectangle 16"/>
            <p:cNvSpPr/>
            <p:nvPr/>
          </p:nvSpPr>
          <p:spPr>
            <a:xfrm>
              <a:off x="3939386" y="2337333"/>
              <a:ext cx="4593054" cy="467182"/>
            </a:xfrm>
            <a:prstGeom prst="roundRect">
              <a:avLst/>
            </a:prstGeom>
            <a:solidFill>
              <a:srgbClr val="FFE07D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5342080" y="2371575"/>
              <a:ext cx="1758815" cy="3887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ZA" sz="1600" dirty="0" err="1" smtClean="0"/>
                <a:t>Gerrie</a:t>
              </a:r>
              <a:r>
                <a:rPr lang="en-ZA" sz="1600" dirty="0" smtClean="0"/>
                <a:t> </a:t>
              </a:r>
              <a:r>
                <a:rPr lang="en-ZA" sz="1600" dirty="0" err="1" smtClean="0"/>
                <a:t>Pienaar</a:t>
              </a:r>
              <a:endParaRPr lang="en-ZA" sz="1600" dirty="0" smtClean="0"/>
            </a:p>
            <a:p>
              <a:pPr algn="ctr"/>
              <a:r>
                <a:rPr lang="en-ZA" sz="1000" dirty="0" smtClean="0">
                  <a:hlinkClick r:id="rId8"/>
                </a:rPr>
                <a:t>gerriepienaar69@gmail.com</a:t>
              </a:r>
              <a:r>
                <a:rPr lang="en-ZA" sz="1000" dirty="0" smtClean="0"/>
                <a:t>   </a:t>
              </a:r>
              <a:endParaRPr lang="en-ZA" sz="1000" dirty="0"/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3939386" y="1628799"/>
            <a:ext cx="4593054" cy="864097"/>
            <a:chOff x="3939386" y="1628799"/>
            <a:chExt cx="4593054" cy="864097"/>
          </a:xfrm>
        </p:grpSpPr>
        <p:sp>
          <p:nvSpPr>
            <p:cNvPr id="22" name="Rounded Rectangle 21"/>
            <p:cNvSpPr/>
            <p:nvPr/>
          </p:nvSpPr>
          <p:spPr>
            <a:xfrm>
              <a:off x="3939386" y="1628799"/>
              <a:ext cx="4593054" cy="724809"/>
            </a:xfrm>
            <a:prstGeom prst="roundRect">
              <a:avLst/>
            </a:prstGeom>
            <a:solidFill>
              <a:srgbClr val="FFE07D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5251457" y="1754232"/>
              <a:ext cx="1984839" cy="7386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ZA" sz="1600" dirty="0" smtClean="0"/>
                <a:t>Dr Audrey </a:t>
              </a:r>
              <a:r>
                <a:rPr lang="en-ZA" sz="1600" dirty="0" err="1" smtClean="0"/>
                <a:t>Banyini</a:t>
              </a:r>
              <a:endParaRPr lang="en-ZA" sz="1600" dirty="0" smtClean="0"/>
            </a:p>
            <a:p>
              <a:pPr algn="ctr"/>
              <a:r>
                <a:rPr lang="en-ZA" sz="1000" dirty="0">
                  <a:hlinkClick r:id="rId9"/>
                </a:rPr>
                <a:t>ABanyini@chamberofmines.org.za</a:t>
              </a:r>
              <a:endParaRPr lang="en-ZA" sz="1000" dirty="0"/>
            </a:p>
            <a:p>
              <a:pPr algn="ctr"/>
              <a:endParaRPr lang="en-ZA" sz="1600" dirty="0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3509307" y="1560560"/>
            <a:ext cx="1566747" cy="651068"/>
            <a:chOff x="3309874" y="2341526"/>
            <a:chExt cx="2397496" cy="651068"/>
          </a:xfrm>
        </p:grpSpPr>
        <p:sp>
          <p:nvSpPr>
            <p:cNvPr id="26" name="Flowchart: Direct Access Storage 25"/>
            <p:cNvSpPr/>
            <p:nvPr/>
          </p:nvSpPr>
          <p:spPr>
            <a:xfrm>
              <a:off x="3309874" y="2341526"/>
              <a:ext cx="2397496" cy="651068"/>
            </a:xfrm>
            <a:prstGeom prst="flowChartMagneticDrum">
              <a:avLst/>
            </a:prstGeom>
            <a:solidFill>
              <a:srgbClr val="DD7C11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01600" prst="ribl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 dirty="0"/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3798520" y="2374556"/>
              <a:ext cx="150308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ZA" sz="16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Principal</a:t>
              </a:r>
            </a:p>
            <a:p>
              <a:pPr algn="ctr"/>
              <a:r>
                <a:rPr lang="en-ZA" sz="16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Specialist</a:t>
              </a:r>
              <a:endParaRPr lang="en-Z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3508277" y="2467188"/>
            <a:ext cx="1567778" cy="551920"/>
            <a:chOff x="3714995" y="725708"/>
            <a:chExt cx="1260140" cy="443170"/>
          </a:xfrm>
        </p:grpSpPr>
        <p:sp>
          <p:nvSpPr>
            <p:cNvPr id="30" name="Flowchart: Direct Access Storage 29"/>
            <p:cNvSpPr/>
            <p:nvPr/>
          </p:nvSpPr>
          <p:spPr>
            <a:xfrm>
              <a:off x="3714995" y="725708"/>
              <a:ext cx="1260140" cy="443170"/>
            </a:xfrm>
            <a:prstGeom prst="flowChartMagneticDrum">
              <a:avLst/>
            </a:prstGeom>
            <a:solidFill>
              <a:srgbClr val="DD7C11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01600" prst="ribl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3774577" y="823091"/>
              <a:ext cx="11032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ZA" sz="16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ATM</a:t>
              </a:r>
              <a:endParaRPr lang="en-Z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3508277" y="3316297"/>
            <a:ext cx="1567778" cy="544752"/>
            <a:chOff x="4929200" y="1466024"/>
            <a:chExt cx="1260140" cy="452670"/>
          </a:xfrm>
        </p:grpSpPr>
        <p:sp>
          <p:nvSpPr>
            <p:cNvPr id="34" name="Flowchart: Direct Access Storage 33"/>
            <p:cNvSpPr/>
            <p:nvPr/>
          </p:nvSpPr>
          <p:spPr>
            <a:xfrm>
              <a:off x="4929200" y="1466024"/>
              <a:ext cx="1260140" cy="452670"/>
            </a:xfrm>
            <a:prstGeom prst="flowChartMagneticDrum">
              <a:avLst/>
            </a:prstGeom>
            <a:solidFill>
              <a:srgbClr val="DD7C11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01600" prst="ribl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5043375" y="1558776"/>
              <a:ext cx="104868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ZA" sz="16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ATM</a:t>
              </a:r>
              <a:endParaRPr lang="en-Z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41" name="Rectangle 40"/>
          <p:cNvSpPr/>
          <p:nvPr/>
        </p:nvSpPr>
        <p:spPr>
          <a:xfrm>
            <a:off x="1475558" y="3748386"/>
            <a:ext cx="1774908" cy="584775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Or visit our </a:t>
            </a:r>
            <a:r>
              <a:rPr lang="en-US" sz="1400" dirty="0" smtClean="0"/>
              <a:t>website:</a:t>
            </a:r>
          </a:p>
          <a:p>
            <a:pPr algn="ctr"/>
            <a:r>
              <a:rPr lang="en-ZA" u="sng" dirty="0" smtClean="0">
                <a:solidFill>
                  <a:schemeClr val="bg1"/>
                </a:solidFill>
                <a:hlinkClick r:id="rId10"/>
              </a:rPr>
              <a:t>www.mosh.co.za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4269360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75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75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75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/>
          <p:cNvCxnSpPr/>
          <p:nvPr/>
        </p:nvCxnSpPr>
        <p:spPr>
          <a:xfrm>
            <a:off x="35496" y="527338"/>
            <a:ext cx="8929718" cy="1588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Contents</a:t>
            </a:r>
            <a:endParaRPr lang="en-ZA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7504" y="6243040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976578" y="6276393"/>
            <a:ext cx="992330" cy="46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xt Placeholder 4"/>
          <p:cNvSpPr txBox="1">
            <a:spLocks/>
          </p:cNvSpPr>
          <p:nvPr/>
        </p:nvSpPr>
        <p:spPr>
          <a:xfrm>
            <a:off x="1500166" y="6306138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xmlns="" val="448175972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4" name="Rectangle 3"/>
          <p:cNvSpPr/>
          <p:nvPr/>
        </p:nvSpPr>
        <p:spPr>
          <a:xfrm>
            <a:off x="1878439" y="1885300"/>
            <a:ext cx="41870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</a:t>
            </a:r>
            <a:endParaRPr 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2177832" y="3093670"/>
            <a:ext cx="41870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2</a:t>
            </a:r>
            <a:endParaRPr 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1878438" y="4317806"/>
            <a:ext cx="41870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3</a:t>
            </a:r>
            <a:endParaRPr 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4057256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ed Rectangle 10"/>
          <p:cNvSpPr/>
          <p:nvPr/>
        </p:nvSpPr>
        <p:spPr>
          <a:xfrm>
            <a:off x="107504" y="692696"/>
            <a:ext cx="8857710" cy="1368152"/>
          </a:xfrm>
          <a:prstGeom prst="roundRect">
            <a:avLst>
              <a:gd name="adj" fmla="val 10000"/>
            </a:avLst>
          </a:prstGeom>
          <a:solidFill>
            <a:schemeClr val="accent1">
              <a:lumMod val="60000"/>
              <a:lumOff val="40000"/>
              <a:alpha val="89804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cxnSp>
        <p:nvCxnSpPr>
          <p:cNvPr id="13" name="Straight Connector 12"/>
          <p:cNvCxnSpPr/>
          <p:nvPr/>
        </p:nvCxnSpPr>
        <p:spPr>
          <a:xfrm>
            <a:off x="35496" y="527338"/>
            <a:ext cx="8929718" cy="1588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Purpose of LPAG</a:t>
            </a:r>
            <a:endParaRPr lang="en-ZA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7504" y="6243040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976578" y="6276393"/>
            <a:ext cx="992330" cy="46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xt Placeholder 4"/>
          <p:cNvSpPr txBox="1">
            <a:spLocks/>
          </p:cNvSpPr>
          <p:nvPr/>
        </p:nvSpPr>
        <p:spPr>
          <a:xfrm>
            <a:off x="1500166" y="6306138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xmlns="" val="2236908894"/>
              </p:ext>
            </p:extLst>
          </p:nvPr>
        </p:nvGraphicFramePr>
        <p:xfrm>
          <a:off x="323528" y="1237208"/>
          <a:ext cx="8424936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4" name="Rounded Rectangle 3"/>
          <p:cNvSpPr/>
          <p:nvPr/>
        </p:nvSpPr>
        <p:spPr>
          <a:xfrm>
            <a:off x="323528" y="5373216"/>
            <a:ext cx="8424936" cy="57606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ZA" dirty="0" smtClean="0"/>
              <a:t>Supported with reference documentation and templates</a:t>
            </a:r>
            <a:endParaRPr lang="en-ZA" dirty="0"/>
          </a:p>
        </p:txBody>
      </p:sp>
      <p:sp>
        <p:nvSpPr>
          <p:cNvPr id="12" name="Rounded Rectangle 11"/>
          <p:cNvSpPr/>
          <p:nvPr/>
        </p:nvSpPr>
        <p:spPr>
          <a:xfrm>
            <a:off x="323528" y="933548"/>
            <a:ext cx="2592288" cy="337688"/>
          </a:xfrm>
          <a:prstGeom prst="roundRect">
            <a:avLst>
              <a:gd name="adj" fmla="val 10000"/>
            </a:avLst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5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 anchor="ctr" anchorCtr="1"/>
          <a:lstStyle/>
          <a:p>
            <a:r>
              <a:rPr lang="en-ZA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Part 1</a:t>
            </a:r>
            <a:endParaRPr lang="en-ZA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3219614" y="925360"/>
            <a:ext cx="2664296" cy="345876"/>
          </a:xfrm>
          <a:prstGeom prst="roundRect">
            <a:avLst>
              <a:gd name="adj" fmla="val 10000"/>
            </a:avLst>
          </a:prstGeom>
          <a:solidFill>
            <a:srgbClr val="D5E0C4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5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 anchor="ctr" anchorCtr="1"/>
          <a:lstStyle/>
          <a:p>
            <a:r>
              <a:rPr lang="en-ZA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Part 2</a:t>
            </a:r>
            <a:endParaRPr lang="en-ZA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6180725" y="924166"/>
            <a:ext cx="2599271" cy="337688"/>
          </a:xfrm>
          <a:prstGeom prst="roundRect">
            <a:avLst>
              <a:gd name="adj" fmla="val 10000"/>
            </a:avLst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5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 anchor="ctr" anchorCtr="1"/>
          <a:lstStyle/>
          <a:p>
            <a:r>
              <a:rPr lang="en-ZA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Part 3</a:t>
            </a:r>
            <a:endParaRPr lang="en-ZA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Down Arrow 1"/>
          <p:cNvSpPr/>
          <p:nvPr/>
        </p:nvSpPr>
        <p:spPr>
          <a:xfrm>
            <a:off x="1403648" y="5116716"/>
            <a:ext cx="360040" cy="432048"/>
          </a:xfrm>
          <a:prstGeom prst="downArrow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7" name="Down Arrow 16"/>
          <p:cNvSpPr/>
          <p:nvPr/>
        </p:nvSpPr>
        <p:spPr>
          <a:xfrm>
            <a:off x="4356339" y="5116716"/>
            <a:ext cx="360040" cy="432048"/>
          </a:xfrm>
          <a:prstGeom prst="downArrow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8" name="Down Arrow 17"/>
          <p:cNvSpPr/>
          <p:nvPr/>
        </p:nvSpPr>
        <p:spPr>
          <a:xfrm>
            <a:off x="7268808" y="5116716"/>
            <a:ext cx="360040" cy="432048"/>
          </a:xfrm>
          <a:prstGeom prst="downArrow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</p:spTree>
    <p:extLst>
      <p:ext uri="{BB962C8B-B14F-4D97-AF65-F5344CB8AC3E}">
        <p14:creationId xmlns:p14="http://schemas.microsoft.com/office/powerpoint/2010/main" xmlns="" val="33834402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/>
          <p:cNvCxnSpPr/>
          <p:nvPr/>
        </p:nvCxnSpPr>
        <p:spPr>
          <a:xfrm>
            <a:off x="35496" y="527338"/>
            <a:ext cx="8929718" cy="1588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Systematic process steps of the adoption system</a:t>
            </a:r>
            <a:endParaRPr lang="en-ZA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7504" y="6243040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976578" y="6276393"/>
            <a:ext cx="992330" cy="46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xt Placeholder 4"/>
          <p:cNvSpPr txBox="1">
            <a:spLocks/>
          </p:cNvSpPr>
          <p:nvPr/>
        </p:nvSpPr>
        <p:spPr>
          <a:xfrm>
            <a:off x="1500166" y="6306138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9353" y="647984"/>
            <a:ext cx="7413047" cy="543497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8853508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/>
          <p:cNvCxnSpPr/>
          <p:nvPr/>
        </p:nvCxnSpPr>
        <p:spPr>
          <a:xfrm>
            <a:off x="35496" y="527338"/>
            <a:ext cx="8929718" cy="1588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Adoption process </a:t>
            </a:r>
            <a:r>
              <a:rPr lang="en-US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(step 1-8)</a:t>
            </a:r>
            <a:endParaRPr lang="en-ZA" sz="2400" b="1" i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7504" y="6243040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976578" y="6276393"/>
            <a:ext cx="992330" cy="46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xt Placeholder 4"/>
          <p:cNvSpPr txBox="1">
            <a:spLocks/>
          </p:cNvSpPr>
          <p:nvPr/>
        </p:nvSpPr>
        <p:spPr>
          <a:xfrm>
            <a:off x="1500166" y="6254733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Flowchart: Alternate Process 35"/>
          <p:cNvSpPr/>
          <p:nvPr/>
        </p:nvSpPr>
        <p:spPr>
          <a:xfrm>
            <a:off x="756565" y="1268760"/>
            <a:ext cx="1512168" cy="1512168"/>
          </a:xfrm>
          <a:prstGeom prst="flowChartAlternateProcess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37" name="Flowchart: Alternate Process 36"/>
          <p:cNvSpPr/>
          <p:nvPr/>
        </p:nvSpPr>
        <p:spPr>
          <a:xfrm>
            <a:off x="2421133" y="1268760"/>
            <a:ext cx="1512168" cy="1512168"/>
          </a:xfrm>
          <a:prstGeom prst="flowChartAlternateProcess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38" name="Flowchart: Alternate Process 37"/>
          <p:cNvSpPr/>
          <p:nvPr/>
        </p:nvSpPr>
        <p:spPr>
          <a:xfrm>
            <a:off x="4085701" y="1268760"/>
            <a:ext cx="1512168" cy="1512168"/>
          </a:xfrm>
          <a:prstGeom prst="flowChartAlternateProcess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39" name="Flowchart: Alternate Process 38"/>
          <p:cNvSpPr/>
          <p:nvPr/>
        </p:nvSpPr>
        <p:spPr>
          <a:xfrm>
            <a:off x="5750269" y="1268760"/>
            <a:ext cx="1512168" cy="1512168"/>
          </a:xfrm>
          <a:prstGeom prst="flowChartAlternateProcess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40" name="Flowchart: Alternate Process 39"/>
          <p:cNvSpPr/>
          <p:nvPr/>
        </p:nvSpPr>
        <p:spPr>
          <a:xfrm>
            <a:off x="5703448" y="3356991"/>
            <a:ext cx="1512168" cy="1512168"/>
          </a:xfrm>
          <a:prstGeom prst="flowChartAlternateProcess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41" name="TextBox 40"/>
          <p:cNvSpPr txBox="1"/>
          <p:nvPr/>
        </p:nvSpPr>
        <p:spPr>
          <a:xfrm>
            <a:off x="756565" y="1412776"/>
            <a:ext cx="151216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sz="1000" b="1" dirty="0" smtClean="0">
                <a:latin typeface="Arial" pitchFamily="34" charset="0"/>
                <a:cs typeface="Arial" pitchFamily="34" charset="0"/>
              </a:rPr>
              <a:t>Step1</a:t>
            </a:r>
            <a:endParaRPr lang="en-ZA" sz="1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2421133" y="1412776"/>
            <a:ext cx="151216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sz="1000" b="1" dirty="0" smtClean="0">
                <a:latin typeface="Arial" pitchFamily="34" charset="0"/>
                <a:cs typeface="Arial" pitchFamily="34" charset="0"/>
              </a:rPr>
              <a:t>Step2</a:t>
            </a:r>
            <a:endParaRPr lang="en-ZA" sz="1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085701" y="1412776"/>
            <a:ext cx="149462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sz="1000" b="1" dirty="0" smtClean="0">
                <a:latin typeface="Arial" pitchFamily="34" charset="0"/>
                <a:cs typeface="Arial" pitchFamily="34" charset="0"/>
              </a:rPr>
              <a:t>Step3</a:t>
            </a:r>
            <a:endParaRPr lang="en-ZA" sz="1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510740" y="1412776"/>
            <a:ext cx="201170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sz="1000" b="1" dirty="0" smtClean="0">
                <a:latin typeface="Arial" pitchFamily="34" charset="0"/>
                <a:cs typeface="Arial" pitchFamily="34" charset="0"/>
              </a:rPr>
              <a:t>Step4</a:t>
            </a:r>
            <a:endParaRPr lang="en-ZA" sz="1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5703448" y="3501007"/>
            <a:ext cx="151216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sz="1000" b="1" dirty="0" smtClean="0">
                <a:latin typeface="Arial" pitchFamily="34" charset="0"/>
                <a:cs typeface="Arial" pitchFamily="34" charset="0"/>
              </a:rPr>
              <a:t>Step5</a:t>
            </a:r>
            <a:endParaRPr lang="en-ZA" sz="1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857180" y="1656097"/>
            <a:ext cx="1319672" cy="830997"/>
          </a:xfrm>
          <a:prstGeom prst="rect">
            <a:avLst/>
          </a:prstGeom>
          <a:gradFill flip="none" rotWithShape="1">
            <a:gsLst>
              <a:gs pos="0">
                <a:srgbClr val="66FF33">
                  <a:shade val="30000"/>
                  <a:satMod val="115000"/>
                </a:srgbClr>
              </a:gs>
              <a:gs pos="20000">
                <a:srgbClr val="66FF33">
                  <a:shade val="67500"/>
                  <a:satMod val="115000"/>
                </a:srgbClr>
              </a:gs>
              <a:gs pos="100000">
                <a:srgbClr val="66FF33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txBody>
          <a:bodyPr wrap="square" rtlCol="0">
            <a:spAutoFit/>
          </a:bodyPr>
          <a:lstStyle/>
          <a:p>
            <a:pPr lvl="0" algn="ctr"/>
            <a:r>
              <a:rPr lang="en-ZA" sz="1200" dirty="0">
                <a:latin typeface="Arial" pitchFamily="34" charset="0"/>
                <a:cs typeface="Arial" pitchFamily="34" charset="0"/>
              </a:rPr>
              <a:t>Facilitate the adoption </a:t>
            </a:r>
            <a:r>
              <a:rPr lang="en-ZA" sz="1200" dirty="0" smtClean="0">
                <a:latin typeface="Arial" pitchFamily="34" charset="0"/>
                <a:cs typeface="Arial" pitchFamily="34" charset="0"/>
              </a:rPr>
              <a:t>decision</a:t>
            </a:r>
          </a:p>
          <a:p>
            <a:pPr lvl="0" algn="ctr"/>
            <a:endParaRPr lang="en-ZA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2516750" y="1656096"/>
            <a:ext cx="1320660" cy="830997"/>
          </a:xfrm>
          <a:prstGeom prst="rect">
            <a:avLst/>
          </a:prstGeom>
          <a:gradFill flip="none" rotWithShape="1">
            <a:gsLst>
              <a:gs pos="0">
                <a:srgbClr val="CC00FF">
                  <a:shade val="30000"/>
                  <a:satMod val="115000"/>
                </a:srgbClr>
              </a:gs>
              <a:gs pos="20000">
                <a:srgbClr val="CC00FF">
                  <a:shade val="67500"/>
                  <a:satMod val="115000"/>
                </a:srgbClr>
              </a:gs>
              <a:gs pos="100000">
                <a:srgbClr val="CC00FF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txBody>
          <a:bodyPr wrap="square" rtlCol="0">
            <a:spAutoFit/>
          </a:bodyPr>
          <a:lstStyle/>
          <a:p>
            <a:pPr lvl="0" algn="ctr"/>
            <a:r>
              <a:rPr lang="en-ZA" sz="1200" dirty="0">
                <a:latin typeface="Arial" pitchFamily="34" charset="0"/>
                <a:cs typeface="Arial" pitchFamily="34" charset="0"/>
              </a:rPr>
              <a:t>Secure support for </a:t>
            </a:r>
            <a:r>
              <a:rPr lang="en-ZA" sz="1200" dirty="0" smtClean="0">
                <a:latin typeface="Arial" pitchFamily="34" charset="0"/>
                <a:cs typeface="Arial" pitchFamily="34" charset="0"/>
              </a:rPr>
              <a:t>adoption</a:t>
            </a:r>
          </a:p>
          <a:p>
            <a:pPr lvl="0" algn="ctr"/>
            <a:endParaRPr lang="en-ZA" sz="1200" dirty="0" smtClean="0">
              <a:latin typeface="Arial" pitchFamily="34" charset="0"/>
              <a:cs typeface="Arial" pitchFamily="34" charset="0"/>
            </a:endParaRPr>
          </a:p>
          <a:p>
            <a:pPr lvl="0" algn="ctr"/>
            <a:endParaRPr lang="en-ZA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4187769" y="1656097"/>
            <a:ext cx="1310666" cy="830997"/>
          </a:xfrm>
          <a:prstGeom prst="rect">
            <a:avLst/>
          </a:prstGeom>
          <a:gradFill flip="none" rotWithShape="1">
            <a:gsLst>
              <a:gs pos="0">
                <a:srgbClr val="FFFF00">
                  <a:shade val="30000"/>
                  <a:satMod val="115000"/>
                </a:srgbClr>
              </a:gs>
              <a:gs pos="20000">
                <a:srgbClr val="FFFF00">
                  <a:shade val="67500"/>
                  <a:satMod val="115000"/>
                </a:srgbClr>
              </a:gs>
              <a:gs pos="100000">
                <a:srgbClr val="FFFF00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txBody>
          <a:bodyPr wrap="square" rtlCol="0">
            <a:spAutoFit/>
          </a:bodyPr>
          <a:lstStyle/>
          <a:p>
            <a:pPr lvl="0" algn="ctr"/>
            <a:r>
              <a:rPr lang="en-ZA" sz="1200" dirty="0">
                <a:latin typeface="Arial" pitchFamily="34" charset="0"/>
                <a:cs typeface="Arial" pitchFamily="34" charset="0"/>
              </a:rPr>
              <a:t>Establish </a:t>
            </a:r>
            <a:r>
              <a:rPr lang="en-ZA" sz="1200" dirty="0" smtClean="0">
                <a:latin typeface="Arial" pitchFamily="34" charset="0"/>
                <a:cs typeface="Arial" pitchFamily="34" charset="0"/>
              </a:rPr>
              <a:t>an </a:t>
            </a:r>
            <a:r>
              <a:rPr lang="en-ZA" sz="1200" dirty="0">
                <a:latin typeface="Arial" pitchFamily="34" charset="0"/>
                <a:cs typeface="Arial" pitchFamily="34" charset="0"/>
              </a:rPr>
              <a:t>effective mine adoption </a:t>
            </a:r>
            <a:r>
              <a:rPr lang="en-ZA" sz="1200" dirty="0" smtClean="0">
                <a:latin typeface="Arial" pitchFamily="34" charset="0"/>
                <a:cs typeface="Arial" pitchFamily="34" charset="0"/>
              </a:rPr>
              <a:t>team</a:t>
            </a:r>
          </a:p>
          <a:p>
            <a:pPr lvl="0" algn="ctr"/>
            <a:endParaRPr lang="en-ZA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5834452" y="1667306"/>
            <a:ext cx="1344520" cy="830997"/>
          </a:xfrm>
          <a:prstGeom prst="rect">
            <a:avLst/>
          </a:prstGeom>
          <a:gradFill flip="none" rotWithShape="1">
            <a:gsLst>
              <a:gs pos="0">
                <a:srgbClr val="FF33CC">
                  <a:shade val="30000"/>
                  <a:satMod val="115000"/>
                </a:srgbClr>
              </a:gs>
              <a:gs pos="20000">
                <a:srgbClr val="FF33CC">
                  <a:shade val="67500"/>
                  <a:satMod val="115000"/>
                </a:srgbClr>
              </a:gs>
              <a:gs pos="100000">
                <a:srgbClr val="FF33CC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txBody>
          <a:bodyPr wrap="square" rtlCol="0">
            <a:spAutoFit/>
          </a:bodyPr>
          <a:lstStyle/>
          <a:p>
            <a:pPr lvl="0" algn="ctr"/>
            <a:r>
              <a:rPr lang="en-ZA" sz="1200" dirty="0">
                <a:latin typeface="Arial" pitchFamily="34" charset="0"/>
                <a:cs typeface="Arial" pitchFamily="34" charset="0"/>
              </a:rPr>
              <a:t>Prepare initial plan for </a:t>
            </a:r>
            <a:r>
              <a:rPr lang="en-ZA" sz="1200" dirty="0" smtClean="0">
                <a:latin typeface="Arial" pitchFamily="34" charset="0"/>
                <a:cs typeface="Arial" pitchFamily="34" charset="0"/>
              </a:rPr>
              <a:t>adoption</a:t>
            </a:r>
          </a:p>
          <a:p>
            <a:pPr lvl="0" algn="ctr"/>
            <a:endParaRPr lang="en-ZA" sz="1200" dirty="0" smtClean="0">
              <a:latin typeface="Arial" pitchFamily="34" charset="0"/>
              <a:cs typeface="Arial" pitchFamily="34" charset="0"/>
            </a:endParaRPr>
          </a:p>
          <a:p>
            <a:pPr lvl="0" algn="ctr"/>
            <a:endParaRPr lang="en-ZA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5790085" y="3755537"/>
            <a:ext cx="1346208" cy="830997"/>
          </a:xfrm>
          <a:prstGeom prst="rect">
            <a:avLst/>
          </a:prstGeom>
          <a:gradFill flip="none" rotWithShape="1">
            <a:gsLst>
              <a:gs pos="0">
                <a:srgbClr val="FF3300">
                  <a:shade val="30000"/>
                  <a:satMod val="115000"/>
                </a:srgbClr>
              </a:gs>
              <a:gs pos="20000">
                <a:srgbClr val="FF3300">
                  <a:shade val="67500"/>
                  <a:satMod val="115000"/>
                </a:srgbClr>
              </a:gs>
              <a:gs pos="100000">
                <a:srgbClr val="FF3300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txBody>
          <a:bodyPr wrap="square" rtlCol="0">
            <a:spAutoFit/>
          </a:bodyPr>
          <a:lstStyle/>
          <a:p>
            <a:pPr lvl="0" algn="ctr"/>
            <a:r>
              <a:rPr lang="en-ZA" sz="1200" dirty="0">
                <a:latin typeface="Arial" pitchFamily="34" charset="0"/>
                <a:cs typeface="Arial" pitchFamily="34" charset="0"/>
              </a:rPr>
              <a:t>Initiate baseline monitoring </a:t>
            </a:r>
            <a:r>
              <a:rPr lang="en-ZA" sz="1200" dirty="0" smtClean="0">
                <a:latin typeface="Arial" pitchFamily="34" charset="0"/>
                <a:cs typeface="Arial" pitchFamily="34" charset="0"/>
              </a:rPr>
              <a:t>programme</a:t>
            </a:r>
          </a:p>
          <a:p>
            <a:pPr lvl="0" algn="ctr"/>
            <a:endParaRPr lang="en-ZA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Right Arrow 50"/>
          <p:cNvSpPr/>
          <p:nvPr/>
        </p:nvSpPr>
        <p:spPr>
          <a:xfrm>
            <a:off x="2154906" y="2520192"/>
            <a:ext cx="472573" cy="432048"/>
          </a:xfrm>
          <a:prstGeom prst="rightArrow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52" name="Right Arrow 51"/>
          <p:cNvSpPr/>
          <p:nvPr/>
        </p:nvSpPr>
        <p:spPr>
          <a:xfrm>
            <a:off x="3819045" y="2520192"/>
            <a:ext cx="472573" cy="432048"/>
          </a:xfrm>
          <a:prstGeom prst="rightArrow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53" name="Right Arrow 52"/>
          <p:cNvSpPr/>
          <p:nvPr/>
        </p:nvSpPr>
        <p:spPr>
          <a:xfrm>
            <a:off x="5498435" y="2520192"/>
            <a:ext cx="472573" cy="432048"/>
          </a:xfrm>
          <a:prstGeom prst="rightArrow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54" name="Right Arrow 53"/>
          <p:cNvSpPr/>
          <p:nvPr/>
        </p:nvSpPr>
        <p:spPr>
          <a:xfrm rot="5400000">
            <a:off x="6175155" y="2852939"/>
            <a:ext cx="576067" cy="432048"/>
          </a:xfrm>
          <a:prstGeom prst="rightArrow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55" name="Flowchart: Alternate Process 54"/>
          <p:cNvSpPr/>
          <p:nvPr/>
        </p:nvSpPr>
        <p:spPr>
          <a:xfrm>
            <a:off x="755576" y="3356991"/>
            <a:ext cx="1512168" cy="1512168"/>
          </a:xfrm>
          <a:prstGeom prst="flowChartAlternateProcess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56" name="Flowchart: Alternate Process 55"/>
          <p:cNvSpPr/>
          <p:nvPr/>
        </p:nvSpPr>
        <p:spPr>
          <a:xfrm>
            <a:off x="2420144" y="3356991"/>
            <a:ext cx="1512168" cy="1512168"/>
          </a:xfrm>
          <a:prstGeom prst="flowChartAlternateProcess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57" name="Flowchart: Alternate Process 56"/>
          <p:cNvSpPr/>
          <p:nvPr/>
        </p:nvSpPr>
        <p:spPr>
          <a:xfrm>
            <a:off x="4084712" y="3356991"/>
            <a:ext cx="1512168" cy="1512168"/>
          </a:xfrm>
          <a:prstGeom prst="flowChartAlternateProcess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58" name="TextBox 57"/>
          <p:cNvSpPr txBox="1"/>
          <p:nvPr/>
        </p:nvSpPr>
        <p:spPr>
          <a:xfrm>
            <a:off x="755576" y="3501007"/>
            <a:ext cx="151216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sz="1000" b="1" dirty="0" smtClean="0">
                <a:latin typeface="Arial" pitchFamily="34" charset="0"/>
                <a:cs typeface="Arial" pitchFamily="34" charset="0"/>
              </a:rPr>
              <a:t>Step8</a:t>
            </a:r>
            <a:endParaRPr lang="en-ZA" sz="1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2420144" y="3501007"/>
            <a:ext cx="151216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sz="1000" b="1" dirty="0" smtClean="0">
                <a:latin typeface="Arial" pitchFamily="34" charset="0"/>
                <a:cs typeface="Arial" pitchFamily="34" charset="0"/>
              </a:rPr>
              <a:t>Step7</a:t>
            </a:r>
            <a:endParaRPr lang="en-ZA" sz="1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4084712" y="3501007"/>
            <a:ext cx="149462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sz="1000" b="1" dirty="0" smtClean="0">
                <a:latin typeface="Arial" pitchFamily="34" charset="0"/>
                <a:cs typeface="Arial" pitchFamily="34" charset="0"/>
              </a:rPr>
              <a:t>Step6</a:t>
            </a:r>
            <a:endParaRPr lang="en-ZA" sz="1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856191" y="3744328"/>
            <a:ext cx="1319672" cy="830997"/>
          </a:xfrm>
          <a:prstGeom prst="rect">
            <a:avLst/>
          </a:prstGeom>
          <a:gradFill flip="none" rotWithShape="1">
            <a:gsLst>
              <a:gs pos="0">
                <a:schemeClr val="bg2">
                  <a:lumMod val="75000"/>
                  <a:shade val="30000"/>
                  <a:satMod val="115000"/>
                </a:schemeClr>
              </a:gs>
              <a:gs pos="50000">
                <a:schemeClr val="bg2">
                  <a:lumMod val="75000"/>
                  <a:shade val="67500"/>
                  <a:satMod val="115000"/>
                </a:schemeClr>
              </a:gs>
              <a:gs pos="100000">
                <a:schemeClr val="bg2">
                  <a:lumMod val="75000"/>
                  <a:shade val="100000"/>
                  <a:satMod val="115000"/>
                </a:schemeClr>
              </a:gs>
            </a:gsLst>
            <a:lin ang="16200000" scaled="1"/>
            <a:tileRect/>
          </a:gradFill>
        </p:spPr>
        <p:txBody>
          <a:bodyPr wrap="square" rtlCol="0">
            <a:spAutoFit/>
          </a:bodyPr>
          <a:lstStyle/>
          <a:p>
            <a:pPr lvl="0" algn="ctr"/>
            <a:r>
              <a:rPr lang="en-ZA" sz="1200" dirty="0">
                <a:latin typeface="Arial" pitchFamily="34" charset="0"/>
                <a:cs typeface="Arial" pitchFamily="34" charset="0"/>
              </a:rPr>
              <a:t>Plan and conduct direct enquiries</a:t>
            </a:r>
          </a:p>
          <a:p>
            <a:pPr lvl="0" algn="ctr"/>
            <a:endParaRPr lang="en-ZA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2515761" y="3744327"/>
            <a:ext cx="1320660" cy="830997"/>
          </a:xfrm>
          <a:prstGeom prst="rect">
            <a:avLst/>
          </a:prstGeom>
          <a:gradFill flip="none" rotWithShape="1">
            <a:gsLst>
              <a:gs pos="0">
                <a:srgbClr val="FFC000">
                  <a:shade val="30000"/>
                  <a:satMod val="115000"/>
                </a:srgbClr>
              </a:gs>
              <a:gs pos="50000">
                <a:srgbClr val="FFC000">
                  <a:shade val="67500"/>
                  <a:satMod val="115000"/>
                </a:srgbClr>
              </a:gs>
              <a:gs pos="100000">
                <a:srgbClr val="FFC000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txBody>
          <a:bodyPr wrap="square" rtlCol="0">
            <a:spAutoFit/>
          </a:bodyPr>
          <a:lstStyle/>
          <a:p>
            <a:pPr lvl="0" algn="ctr"/>
            <a:r>
              <a:rPr lang="en-ZA" sz="1200" dirty="0">
                <a:latin typeface="Arial" pitchFamily="34" charset="0"/>
                <a:cs typeface="Arial" pitchFamily="34" charset="0"/>
              </a:rPr>
              <a:t>Update key stakeholders on </a:t>
            </a:r>
            <a:r>
              <a:rPr lang="en-ZA" sz="1200" dirty="0" smtClean="0">
                <a:latin typeface="Arial" pitchFamily="34" charset="0"/>
                <a:cs typeface="Arial" pitchFamily="34" charset="0"/>
              </a:rPr>
              <a:t>progress</a:t>
            </a:r>
          </a:p>
          <a:p>
            <a:pPr lvl="0" algn="ctr"/>
            <a:endParaRPr lang="en-ZA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4186780" y="3744328"/>
            <a:ext cx="1310666" cy="830997"/>
          </a:xfrm>
          <a:prstGeom prst="rect">
            <a:avLst/>
          </a:prstGeom>
          <a:gradFill flip="none" rotWithShape="1">
            <a:gsLst>
              <a:gs pos="0">
                <a:srgbClr val="00CCFF">
                  <a:shade val="30000"/>
                  <a:satMod val="115000"/>
                </a:srgbClr>
              </a:gs>
              <a:gs pos="50000">
                <a:srgbClr val="00CCFF">
                  <a:shade val="67500"/>
                  <a:satMod val="115000"/>
                </a:srgbClr>
              </a:gs>
              <a:gs pos="100000">
                <a:srgbClr val="00CCFF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txBody>
          <a:bodyPr wrap="square" rtlCol="0">
            <a:spAutoFit/>
          </a:bodyPr>
          <a:lstStyle/>
          <a:p>
            <a:pPr lvl="0" algn="ctr"/>
            <a:r>
              <a:rPr lang="en-ZA" sz="1200" dirty="0">
                <a:latin typeface="Arial" pitchFamily="34" charset="0"/>
                <a:cs typeface="Arial" pitchFamily="34" charset="0"/>
              </a:rPr>
              <a:t>Establish effective relationship with the COPA</a:t>
            </a:r>
          </a:p>
        </p:txBody>
      </p:sp>
      <p:sp>
        <p:nvSpPr>
          <p:cNvPr id="64" name="Right Arrow 63"/>
          <p:cNvSpPr/>
          <p:nvPr/>
        </p:nvSpPr>
        <p:spPr>
          <a:xfrm rot="10800000">
            <a:off x="2041954" y="4608423"/>
            <a:ext cx="472573" cy="432048"/>
          </a:xfrm>
          <a:prstGeom prst="rightArrow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65" name="Right Arrow 64"/>
          <p:cNvSpPr/>
          <p:nvPr/>
        </p:nvSpPr>
        <p:spPr>
          <a:xfrm rot="10800000">
            <a:off x="3706093" y="4608423"/>
            <a:ext cx="472573" cy="432048"/>
          </a:xfrm>
          <a:prstGeom prst="rightArrow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66" name="Right Arrow 65"/>
          <p:cNvSpPr/>
          <p:nvPr/>
        </p:nvSpPr>
        <p:spPr>
          <a:xfrm rot="10800000">
            <a:off x="5385483" y="4608423"/>
            <a:ext cx="472573" cy="432048"/>
          </a:xfrm>
          <a:prstGeom prst="rightArrow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67" name="Rounded Rectangle 66"/>
          <p:cNvSpPr/>
          <p:nvPr/>
        </p:nvSpPr>
        <p:spPr>
          <a:xfrm>
            <a:off x="7401999" y="1891256"/>
            <a:ext cx="1181353" cy="2355413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endParaRPr lang="en-ZA" sz="1000" dirty="0" smtClean="0"/>
          </a:p>
          <a:p>
            <a:pPr algn="ctr"/>
            <a:r>
              <a:rPr lang="en-ZA" sz="1000" dirty="0" smtClean="0"/>
              <a:t>The </a:t>
            </a:r>
            <a:r>
              <a:rPr lang="en-ZA" sz="1000" dirty="0"/>
              <a:t>adoption process comprises of 16 interrelated steps involving various activities that need to be systematically and fully undertaken to achieve </a:t>
            </a:r>
            <a:r>
              <a:rPr lang="en-ZA" sz="1000" b="1" i="1" dirty="0" smtClean="0"/>
              <a:t>SUCCESSFUL ADOPTION</a:t>
            </a:r>
            <a:endParaRPr lang="en-ZA" sz="1000" dirty="0"/>
          </a:p>
        </p:txBody>
      </p:sp>
    </p:spTree>
    <p:extLst>
      <p:ext uri="{BB962C8B-B14F-4D97-AF65-F5344CB8AC3E}">
        <p14:creationId xmlns:p14="http://schemas.microsoft.com/office/powerpoint/2010/main" xmlns="" val="371450462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/>
          <p:cNvCxnSpPr/>
          <p:nvPr/>
        </p:nvCxnSpPr>
        <p:spPr>
          <a:xfrm>
            <a:off x="35496" y="527338"/>
            <a:ext cx="8929718" cy="1588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Adoption process </a:t>
            </a:r>
            <a:r>
              <a:rPr lang="en-US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(step </a:t>
            </a:r>
            <a:r>
              <a:rPr lang="en-US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9-16)</a:t>
            </a:r>
            <a:endParaRPr lang="en-ZA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7504" y="6243040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976578" y="6276393"/>
            <a:ext cx="992330" cy="46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xt Placeholder 4"/>
          <p:cNvSpPr txBox="1">
            <a:spLocks/>
          </p:cNvSpPr>
          <p:nvPr/>
        </p:nvSpPr>
        <p:spPr>
          <a:xfrm>
            <a:off x="1500166" y="6254733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Flowchart: Alternate Process 7"/>
          <p:cNvSpPr/>
          <p:nvPr/>
        </p:nvSpPr>
        <p:spPr>
          <a:xfrm>
            <a:off x="1118492" y="1268760"/>
            <a:ext cx="1512168" cy="1512168"/>
          </a:xfrm>
          <a:prstGeom prst="flowChartAlternateProcess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1" name="Flowchart: Alternate Process 10"/>
          <p:cNvSpPr/>
          <p:nvPr/>
        </p:nvSpPr>
        <p:spPr>
          <a:xfrm>
            <a:off x="2783060" y="1268760"/>
            <a:ext cx="1512168" cy="1512168"/>
          </a:xfrm>
          <a:prstGeom prst="flowChartAlternateProcess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2" name="Flowchart: Alternate Process 11"/>
          <p:cNvSpPr/>
          <p:nvPr/>
        </p:nvSpPr>
        <p:spPr>
          <a:xfrm>
            <a:off x="4447628" y="1268760"/>
            <a:ext cx="1512168" cy="1512168"/>
          </a:xfrm>
          <a:prstGeom prst="flowChartAlternateProcess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5" name="Flowchart: Alternate Process 14"/>
          <p:cNvSpPr/>
          <p:nvPr/>
        </p:nvSpPr>
        <p:spPr>
          <a:xfrm>
            <a:off x="6112196" y="1268760"/>
            <a:ext cx="1512168" cy="1512168"/>
          </a:xfrm>
          <a:prstGeom prst="flowChartAlternateProcess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6" name="Flowchart: Alternate Process 15"/>
          <p:cNvSpPr/>
          <p:nvPr/>
        </p:nvSpPr>
        <p:spPr>
          <a:xfrm>
            <a:off x="6065375" y="3356991"/>
            <a:ext cx="1512168" cy="1512168"/>
          </a:xfrm>
          <a:prstGeom prst="flowChartAlternateProcess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7" name="TextBox 16"/>
          <p:cNvSpPr txBox="1"/>
          <p:nvPr/>
        </p:nvSpPr>
        <p:spPr>
          <a:xfrm>
            <a:off x="1118492" y="1412776"/>
            <a:ext cx="151216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sz="1000" b="1" dirty="0" smtClean="0">
                <a:latin typeface="Arial" pitchFamily="34" charset="0"/>
                <a:cs typeface="Arial" pitchFamily="34" charset="0"/>
              </a:rPr>
              <a:t>Step9</a:t>
            </a:r>
            <a:endParaRPr lang="en-ZA" sz="1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783060" y="1412776"/>
            <a:ext cx="151216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sz="1000" b="1" dirty="0" smtClean="0">
                <a:latin typeface="Arial" pitchFamily="34" charset="0"/>
                <a:cs typeface="Arial" pitchFamily="34" charset="0"/>
              </a:rPr>
              <a:t>Step10</a:t>
            </a:r>
            <a:endParaRPr lang="en-ZA" sz="1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447628" y="1412776"/>
            <a:ext cx="149462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sz="1000" b="1" dirty="0" smtClean="0">
                <a:latin typeface="Arial" pitchFamily="34" charset="0"/>
                <a:cs typeface="Arial" pitchFamily="34" charset="0"/>
              </a:rPr>
              <a:t>Step11</a:t>
            </a:r>
            <a:endParaRPr lang="en-ZA" sz="1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872667" y="1412776"/>
            <a:ext cx="201170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sz="1000" b="1" dirty="0" smtClean="0">
                <a:latin typeface="Arial" pitchFamily="34" charset="0"/>
                <a:cs typeface="Arial" pitchFamily="34" charset="0"/>
              </a:rPr>
              <a:t>Step12</a:t>
            </a:r>
            <a:endParaRPr lang="en-ZA" sz="1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065375" y="3501007"/>
            <a:ext cx="151216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sz="1000" b="1" dirty="0" smtClean="0">
                <a:latin typeface="Arial" pitchFamily="34" charset="0"/>
                <a:cs typeface="Arial" pitchFamily="34" charset="0"/>
              </a:rPr>
              <a:t>Step13</a:t>
            </a:r>
            <a:endParaRPr lang="en-ZA" sz="1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219107" y="1656097"/>
            <a:ext cx="1319672" cy="830997"/>
          </a:xfrm>
          <a:prstGeom prst="rect">
            <a:avLst/>
          </a:prstGeom>
          <a:gradFill flip="none" rotWithShape="1">
            <a:gsLst>
              <a:gs pos="0">
                <a:srgbClr val="66FF33">
                  <a:shade val="30000"/>
                  <a:satMod val="115000"/>
                </a:srgbClr>
              </a:gs>
              <a:gs pos="20000">
                <a:srgbClr val="66FF33">
                  <a:shade val="67500"/>
                  <a:satMod val="115000"/>
                </a:srgbClr>
              </a:gs>
              <a:gs pos="100000">
                <a:srgbClr val="66FF33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txBody>
          <a:bodyPr wrap="square" rtlCol="0">
            <a:spAutoFit/>
          </a:bodyPr>
          <a:lstStyle/>
          <a:p>
            <a:pPr lvl="0" algn="ctr"/>
            <a:r>
              <a:rPr lang="en-ZA" sz="1200" dirty="0">
                <a:latin typeface="Arial" pitchFamily="34" charset="0"/>
                <a:cs typeface="Arial" pitchFamily="34" charset="0"/>
              </a:rPr>
              <a:t>Customise generic behavioural </a:t>
            </a:r>
            <a:r>
              <a:rPr lang="en-ZA" sz="1200" dirty="0" smtClean="0">
                <a:latin typeface="Arial" pitchFamily="34" charset="0"/>
                <a:cs typeface="Arial" pitchFamily="34" charset="0"/>
              </a:rPr>
              <a:t>plans</a:t>
            </a:r>
            <a:endParaRPr lang="en-ZA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878677" y="1656096"/>
            <a:ext cx="1320660" cy="830997"/>
          </a:xfrm>
          <a:prstGeom prst="rect">
            <a:avLst/>
          </a:prstGeom>
          <a:gradFill flip="none" rotWithShape="1">
            <a:gsLst>
              <a:gs pos="0">
                <a:srgbClr val="CC00FF">
                  <a:shade val="30000"/>
                  <a:satMod val="115000"/>
                </a:srgbClr>
              </a:gs>
              <a:gs pos="20000">
                <a:srgbClr val="CC00FF">
                  <a:shade val="67500"/>
                  <a:satMod val="115000"/>
                </a:srgbClr>
              </a:gs>
              <a:gs pos="100000">
                <a:srgbClr val="CC00FF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txBody>
          <a:bodyPr wrap="square" rtlCol="0">
            <a:spAutoFit/>
          </a:bodyPr>
          <a:lstStyle/>
          <a:p>
            <a:pPr lvl="0" algn="ctr"/>
            <a:r>
              <a:rPr lang="en-ZA" sz="1200" dirty="0">
                <a:latin typeface="Arial" pitchFamily="34" charset="0"/>
                <a:cs typeface="Arial" pitchFamily="34" charset="0"/>
              </a:rPr>
              <a:t>Customise generic behavioural </a:t>
            </a:r>
            <a:r>
              <a:rPr lang="en-ZA" sz="1200" dirty="0" smtClean="0">
                <a:latin typeface="Arial" pitchFamily="34" charset="0"/>
                <a:cs typeface="Arial" pitchFamily="34" charset="0"/>
              </a:rPr>
              <a:t>plans</a:t>
            </a:r>
            <a:endParaRPr lang="en-ZA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549696" y="1656097"/>
            <a:ext cx="1310666" cy="830997"/>
          </a:xfrm>
          <a:prstGeom prst="rect">
            <a:avLst/>
          </a:prstGeom>
          <a:gradFill flip="none" rotWithShape="1">
            <a:gsLst>
              <a:gs pos="0">
                <a:srgbClr val="FFFF00">
                  <a:shade val="30000"/>
                  <a:satMod val="115000"/>
                </a:srgbClr>
              </a:gs>
              <a:gs pos="20000">
                <a:srgbClr val="FFFF00">
                  <a:shade val="67500"/>
                  <a:satMod val="115000"/>
                </a:srgbClr>
              </a:gs>
              <a:gs pos="100000">
                <a:srgbClr val="FFFF00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txBody>
          <a:bodyPr wrap="square" rtlCol="0">
            <a:spAutoFit/>
          </a:bodyPr>
          <a:lstStyle/>
          <a:p>
            <a:pPr lvl="0" algn="ctr"/>
            <a:r>
              <a:rPr lang="en-ZA" sz="1200" dirty="0">
                <a:latin typeface="Arial" pitchFamily="34" charset="0"/>
                <a:cs typeface="Arial" pitchFamily="34" charset="0"/>
              </a:rPr>
              <a:t>Assess risk and develop final adoption plan for approval 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196379" y="1667306"/>
            <a:ext cx="1344520" cy="830997"/>
          </a:xfrm>
          <a:prstGeom prst="rect">
            <a:avLst/>
          </a:prstGeom>
          <a:gradFill flip="none" rotWithShape="1">
            <a:gsLst>
              <a:gs pos="0">
                <a:srgbClr val="FF33CC">
                  <a:shade val="30000"/>
                  <a:satMod val="115000"/>
                </a:srgbClr>
              </a:gs>
              <a:gs pos="20000">
                <a:srgbClr val="FF33CC">
                  <a:shade val="67500"/>
                  <a:satMod val="115000"/>
                </a:srgbClr>
              </a:gs>
              <a:gs pos="100000">
                <a:srgbClr val="FF33CC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txBody>
          <a:bodyPr wrap="square" rtlCol="0">
            <a:spAutoFit/>
          </a:bodyPr>
          <a:lstStyle/>
          <a:p>
            <a:pPr lvl="0" algn="ctr"/>
            <a:r>
              <a:rPr lang="en-ZA" sz="1200" dirty="0">
                <a:latin typeface="Arial" pitchFamily="34" charset="0"/>
                <a:cs typeface="Arial" pitchFamily="34" charset="0"/>
              </a:rPr>
              <a:t>Develop training and communication </a:t>
            </a:r>
            <a:r>
              <a:rPr lang="en-ZA" sz="1200" dirty="0" smtClean="0">
                <a:latin typeface="Arial" pitchFamily="34" charset="0"/>
                <a:cs typeface="Arial" pitchFamily="34" charset="0"/>
              </a:rPr>
              <a:t>materials</a:t>
            </a:r>
            <a:endParaRPr lang="en-ZA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152012" y="3755537"/>
            <a:ext cx="1346208" cy="830997"/>
          </a:xfrm>
          <a:prstGeom prst="rect">
            <a:avLst/>
          </a:prstGeom>
          <a:gradFill flip="none" rotWithShape="1">
            <a:gsLst>
              <a:gs pos="0">
                <a:srgbClr val="FF3300">
                  <a:shade val="30000"/>
                  <a:satMod val="115000"/>
                </a:srgbClr>
              </a:gs>
              <a:gs pos="20000">
                <a:srgbClr val="FF3300">
                  <a:shade val="67500"/>
                  <a:satMod val="115000"/>
                </a:srgbClr>
              </a:gs>
              <a:gs pos="100000">
                <a:srgbClr val="FF3300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txBody>
          <a:bodyPr wrap="square" rtlCol="0">
            <a:spAutoFit/>
          </a:bodyPr>
          <a:lstStyle/>
          <a:p>
            <a:pPr lvl="0" algn="ctr"/>
            <a:r>
              <a:rPr lang="en-ZA" sz="1200" dirty="0">
                <a:latin typeface="Arial" pitchFamily="34" charset="0"/>
                <a:cs typeface="Arial" pitchFamily="34" charset="0"/>
              </a:rPr>
              <a:t> Brief and train key persons</a:t>
            </a:r>
          </a:p>
          <a:p>
            <a:pPr lvl="0" algn="ctr"/>
            <a:endParaRPr lang="en-ZA" sz="1200" dirty="0" smtClean="0">
              <a:latin typeface="Arial" pitchFamily="34" charset="0"/>
              <a:cs typeface="Arial" pitchFamily="34" charset="0"/>
            </a:endParaRPr>
          </a:p>
          <a:p>
            <a:pPr lvl="0" algn="ctr"/>
            <a:endParaRPr lang="en-ZA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Right Arrow 28"/>
          <p:cNvSpPr/>
          <p:nvPr/>
        </p:nvSpPr>
        <p:spPr>
          <a:xfrm>
            <a:off x="2516833" y="2520192"/>
            <a:ext cx="472573" cy="432048"/>
          </a:xfrm>
          <a:prstGeom prst="rightArrow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30" name="Right Arrow 29"/>
          <p:cNvSpPr/>
          <p:nvPr/>
        </p:nvSpPr>
        <p:spPr>
          <a:xfrm>
            <a:off x="4180972" y="2520192"/>
            <a:ext cx="472573" cy="432048"/>
          </a:xfrm>
          <a:prstGeom prst="rightArrow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31" name="Right Arrow 30"/>
          <p:cNvSpPr/>
          <p:nvPr/>
        </p:nvSpPr>
        <p:spPr>
          <a:xfrm>
            <a:off x="5860362" y="2520192"/>
            <a:ext cx="472573" cy="432048"/>
          </a:xfrm>
          <a:prstGeom prst="rightArrow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32" name="Right Arrow 31"/>
          <p:cNvSpPr/>
          <p:nvPr/>
        </p:nvSpPr>
        <p:spPr>
          <a:xfrm rot="5400000">
            <a:off x="6537082" y="2852939"/>
            <a:ext cx="576067" cy="432048"/>
          </a:xfrm>
          <a:prstGeom prst="rightArrow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33" name="Flowchart: Alternate Process 32"/>
          <p:cNvSpPr/>
          <p:nvPr/>
        </p:nvSpPr>
        <p:spPr>
          <a:xfrm>
            <a:off x="1117503" y="3356991"/>
            <a:ext cx="1512168" cy="1512168"/>
          </a:xfrm>
          <a:prstGeom prst="flowChartAlternateProcess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34" name="Flowchart: Alternate Process 33"/>
          <p:cNvSpPr/>
          <p:nvPr/>
        </p:nvSpPr>
        <p:spPr>
          <a:xfrm>
            <a:off x="2782071" y="3356991"/>
            <a:ext cx="1512168" cy="1512168"/>
          </a:xfrm>
          <a:prstGeom prst="flowChartAlternateProcess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35" name="Flowchart: Alternate Process 34"/>
          <p:cNvSpPr/>
          <p:nvPr/>
        </p:nvSpPr>
        <p:spPr>
          <a:xfrm>
            <a:off x="4446639" y="3356991"/>
            <a:ext cx="1512168" cy="1512168"/>
          </a:xfrm>
          <a:prstGeom prst="flowChartAlternateProcess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36" name="TextBox 35"/>
          <p:cNvSpPr txBox="1"/>
          <p:nvPr/>
        </p:nvSpPr>
        <p:spPr>
          <a:xfrm>
            <a:off x="1117503" y="3501007"/>
            <a:ext cx="151216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sz="1000" b="1" dirty="0" smtClean="0">
                <a:latin typeface="Arial" pitchFamily="34" charset="0"/>
                <a:cs typeface="Arial" pitchFamily="34" charset="0"/>
              </a:rPr>
              <a:t>Step16</a:t>
            </a:r>
            <a:endParaRPr lang="en-ZA" sz="1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782071" y="3501007"/>
            <a:ext cx="151216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sz="1000" b="1" dirty="0" smtClean="0">
                <a:latin typeface="Arial" pitchFamily="34" charset="0"/>
                <a:cs typeface="Arial" pitchFamily="34" charset="0"/>
              </a:rPr>
              <a:t>Step15</a:t>
            </a:r>
            <a:endParaRPr lang="en-ZA" sz="1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446639" y="3501007"/>
            <a:ext cx="149462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sz="1000" b="1" dirty="0" smtClean="0">
                <a:latin typeface="Arial" pitchFamily="34" charset="0"/>
                <a:cs typeface="Arial" pitchFamily="34" charset="0"/>
              </a:rPr>
              <a:t>Step14</a:t>
            </a:r>
            <a:endParaRPr lang="en-ZA" sz="1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218118" y="3744328"/>
            <a:ext cx="1319672" cy="830997"/>
          </a:xfrm>
          <a:prstGeom prst="rect">
            <a:avLst/>
          </a:prstGeom>
          <a:gradFill flip="none" rotWithShape="1">
            <a:gsLst>
              <a:gs pos="0">
                <a:schemeClr val="bg2">
                  <a:lumMod val="75000"/>
                  <a:shade val="30000"/>
                  <a:satMod val="115000"/>
                </a:schemeClr>
              </a:gs>
              <a:gs pos="50000">
                <a:schemeClr val="bg2">
                  <a:lumMod val="75000"/>
                  <a:shade val="67500"/>
                  <a:satMod val="115000"/>
                </a:schemeClr>
              </a:gs>
              <a:gs pos="100000">
                <a:schemeClr val="bg2">
                  <a:lumMod val="75000"/>
                  <a:shade val="100000"/>
                  <a:satMod val="115000"/>
                </a:schemeClr>
              </a:gs>
            </a:gsLst>
            <a:lin ang="16200000" scaled="1"/>
            <a:tileRect/>
          </a:gradFill>
        </p:spPr>
        <p:txBody>
          <a:bodyPr wrap="square" rtlCol="0">
            <a:spAutoFit/>
          </a:bodyPr>
          <a:lstStyle/>
          <a:p>
            <a:pPr lvl="0" algn="ctr"/>
            <a:r>
              <a:rPr lang="en-ZA" sz="1200" dirty="0">
                <a:latin typeface="Arial" pitchFamily="34" charset="0"/>
                <a:cs typeface="Arial" pitchFamily="34" charset="0"/>
              </a:rPr>
              <a:t>Finalise and implement mine-wide roll-out </a:t>
            </a:r>
            <a:r>
              <a:rPr lang="en-ZA" sz="1200" dirty="0" smtClean="0">
                <a:latin typeface="Arial" pitchFamily="34" charset="0"/>
                <a:cs typeface="Arial" pitchFamily="34" charset="0"/>
              </a:rPr>
              <a:t>plan</a:t>
            </a:r>
            <a:endParaRPr lang="en-ZA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877688" y="3744327"/>
            <a:ext cx="1320660" cy="830997"/>
          </a:xfrm>
          <a:prstGeom prst="rect">
            <a:avLst/>
          </a:prstGeom>
          <a:gradFill flip="none" rotWithShape="1">
            <a:gsLst>
              <a:gs pos="0">
                <a:srgbClr val="FFC000">
                  <a:shade val="30000"/>
                  <a:satMod val="115000"/>
                </a:srgbClr>
              </a:gs>
              <a:gs pos="50000">
                <a:srgbClr val="FFC000">
                  <a:shade val="67500"/>
                  <a:satMod val="115000"/>
                </a:srgbClr>
              </a:gs>
              <a:gs pos="100000">
                <a:srgbClr val="FFC000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txBody>
          <a:bodyPr wrap="square" rtlCol="0">
            <a:spAutoFit/>
          </a:bodyPr>
          <a:lstStyle/>
          <a:p>
            <a:pPr lvl="0" algn="ctr"/>
            <a:r>
              <a:rPr lang="en-ZA" sz="1200" dirty="0">
                <a:latin typeface="Arial" pitchFamily="34" charset="0"/>
                <a:cs typeface="Arial" pitchFamily="34" charset="0"/>
              </a:rPr>
              <a:t>Monitor, evaluate  and report on </a:t>
            </a:r>
            <a:r>
              <a:rPr lang="en-ZA" sz="1200" dirty="0" smtClean="0">
                <a:latin typeface="Arial" pitchFamily="34" charset="0"/>
                <a:cs typeface="Arial" pitchFamily="34" charset="0"/>
              </a:rPr>
              <a:t>performance</a:t>
            </a:r>
            <a:endParaRPr lang="en-ZA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548707" y="3744328"/>
            <a:ext cx="1310666" cy="830997"/>
          </a:xfrm>
          <a:prstGeom prst="rect">
            <a:avLst/>
          </a:prstGeom>
          <a:gradFill flip="none" rotWithShape="1">
            <a:gsLst>
              <a:gs pos="0">
                <a:srgbClr val="00CCFF">
                  <a:shade val="30000"/>
                  <a:satMod val="115000"/>
                </a:srgbClr>
              </a:gs>
              <a:gs pos="50000">
                <a:srgbClr val="00CCFF">
                  <a:shade val="67500"/>
                  <a:satMod val="115000"/>
                </a:srgbClr>
              </a:gs>
              <a:gs pos="100000">
                <a:srgbClr val="00CCFF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txBody>
          <a:bodyPr wrap="square" rtlCol="0">
            <a:spAutoFit/>
          </a:bodyPr>
          <a:lstStyle/>
          <a:p>
            <a:pPr lvl="0" algn="ctr"/>
            <a:r>
              <a:rPr lang="en-ZA" sz="1200" dirty="0">
                <a:latin typeface="Arial" pitchFamily="34" charset="0"/>
                <a:cs typeface="Arial" pitchFamily="34" charset="0"/>
              </a:rPr>
              <a:t>Implement pilot adoption of </a:t>
            </a:r>
            <a:r>
              <a:rPr lang="en-ZA" sz="1200" dirty="0" smtClean="0">
                <a:latin typeface="Arial" pitchFamily="34" charset="0"/>
                <a:cs typeface="Arial" pitchFamily="34" charset="0"/>
              </a:rPr>
              <a:t>practice</a:t>
            </a:r>
          </a:p>
          <a:p>
            <a:pPr lvl="0" algn="ctr"/>
            <a:endParaRPr lang="en-ZA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Right Arrow 41"/>
          <p:cNvSpPr/>
          <p:nvPr/>
        </p:nvSpPr>
        <p:spPr>
          <a:xfrm rot="10800000">
            <a:off x="2403881" y="4608423"/>
            <a:ext cx="472573" cy="432048"/>
          </a:xfrm>
          <a:prstGeom prst="rightArrow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43" name="Right Arrow 42"/>
          <p:cNvSpPr/>
          <p:nvPr/>
        </p:nvSpPr>
        <p:spPr>
          <a:xfrm rot="10800000">
            <a:off x="4068020" y="4608423"/>
            <a:ext cx="472573" cy="432048"/>
          </a:xfrm>
          <a:prstGeom prst="rightArrow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44" name="Right Arrow 43"/>
          <p:cNvSpPr/>
          <p:nvPr/>
        </p:nvSpPr>
        <p:spPr>
          <a:xfrm rot="10800000">
            <a:off x="5747410" y="4608423"/>
            <a:ext cx="472573" cy="432048"/>
          </a:xfrm>
          <a:prstGeom prst="rightArrow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</p:spTree>
    <p:extLst>
      <p:ext uri="{BB962C8B-B14F-4D97-AF65-F5344CB8AC3E}">
        <p14:creationId xmlns:p14="http://schemas.microsoft.com/office/powerpoint/2010/main" xmlns="" val="24461286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/>
          <p:cNvCxnSpPr/>
          <p:nvPr/>
        </p:nvCxnSpPr>
        <p:spPr>
          <a:xfrm>
            <a:off x="35496" y="527338"/>
            <a:ext cx="8929718" cy="1588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Multi-disciplinary approach</a:t>
            </a:r>
            <a:endParaRPr lang="en-ZA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7504" y="6243040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976578" y="6276393"/>
            <a:ext cx="992330" cy="46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xt Placeholder 4"/>
          <p:cNvSpPr txBox="1">
            <a:spLocks/>
          </p:cNvSpPr>
          <p:nvPr/>
        </p:nvSpPr>
        <p:spPr>
          <a:xfrm>
            <a:off x="1500166" y="6254733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Rektangel 30"/>
          <p:cNvSpPr>
            <a:spLocks noChangeArrowheads="1"/>
          </p:cNvSpPr>
          <p:nvPr/>
        </p:nvSpPr>
        <p:spPr bwMode="auto">
          <a:xfrm>
            <a:off x="366718" y="1196752"/>
            <a:ext cx="4000500" cy="600522"/>
          </a:xfrm>
          <a:prstGeom prst="rect">
            <a:avLst/>
          </a:prstGeom>
          <a:gradFill rotWithShape="1">
            <a:gsLst>
              <a:gs pos="0">
                <a:schemeClr val="tx2">
                  <a:lumMod val="60000"/>
                  <a:lumOff val="40000"/>
                </a:schemeClr>
              </a:gs>
              <a:gs pos="100000">
                <a:schemeClr val="tx1"/>
              </a:gs>
            </a:gsLst>
            <a:lin ang="16200000"/>
          </a:gradFill>
          <a:ln w="9525">
            <a:noFill/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da-DK" sz="1200" dirty="0">
              <a:solidFill>
                <a:srgbClr val="FFFFFF"/>
              </a:solidFill>
              <a:latin typeface="Arial" pitchFamily="34" charset="0"/>
              <a:ea typeface="ＭＳ Ｐゴシック" pitchFamily="-97" charset="-128"/>
            </a:endParaRPr>
          </a:p>
        </p:txBody>
      </p:sp>
      <p:sp>
        <p:nvSpPr>
          <p:cNvPr id="30" name="Rektangel 30"/>
          <p:cNvSpPr>
            <a:spLocks noChangeArrowheads="1"/>
          </p:cNvSpPr>
          <p:nvPr/>
        </p:nvSpPr>
        <p:spPr bwMode="auto">
          <a:xfrm>
            <a:off x="364570" y="1877191"/>
            <a:ext cx="4000500" cy="600522"/>
          </a:xfrm>
          <a:prstGeom prst="rect">
            <a:avLst/>
          </a:prstGeom>
          <a:gradFill rotWithShape="1">
            <a:gsLst>
              <a:gs pos="0">
                <a:schemeClr val="tx2">
                  <a:lumMod val="60000"/>
                  <a:lumOff val="40000"/>
                </a:schemeClr>
              </a:gs>
              <a:gs pos="100000">
                <a:schemeClr val="tx1"/>
              </a:gs>
            </a:gsLst>
            <a:lin ang="16200000"/>
          </a:gradFill>
          <a:ln w="9525">
            <a:noFill/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da-DK" sz="1200" dirty="0">
              <a:solidFill>
                <a:srgbClr val="FFFFFF"/>
              </a:solidFill>
              <a:latin typeface="Arial" pitchFamily="34" charset="0"/>
              <a:ea typeface="ＭＳ Ｐゴシック" pitchFamily="-97" charset="-128"/>
            </a:endParaRPr>
          </a:p>
        </p:txBody>
      </p:sp>
      <p:sp>
        <p:nvSpPr>
          <p:cNvPr id="31" name="Rektangel 30"/>
          <p:cNvSpPr>
            <a:spLocks noChangeArrowheads="1"/>
          </p:cNvSpPr>
          <p:nvPr/>
        </p:nvSpPr>
        <p:spPr bwMode="auto">
          <a:xfrm>
            <a:off x="362422" y="2557630"/>
            <a:ext cx="4000500" cy="600522"/>
          </a:xfrm>
          <a:prstGeom prst="rect">
            <a:avLst/>
          </a:prstGeom>
          <a:gradFill rotWithShape="1">
            <a:gsLst>
              <a:gs pos="0">
                <a:schemeClr val="tx2">
                  <a:lumMod val="60000"/>
                  <a:lumOff val="40000"/>
                </a:schemeClr>
              </a:gs>
              <a:gs pos="100000">
                <a:schemeClr val="tx1"/>
              </a:gs>
            </a:gsLst>
            <a:lin ang="16200000" scaled="0"/>
          </a:gradFill>
          <a:ln w="9525">
            <a:noFill/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da-DK" sz="1200" dirty="0">
              <a:solidFill>
                <a:srgbClr val="FFFFFF"/>
              </a:solidFill>
              <a:latin typeface="Arial" pitchFamily="34" charset="0"/>
              <a:ea typeface="ＭＳ Ｐゴシック" pitchFamily="-97" charset="-128"/>
            </a:endParaRPr>
          </a:p>
        </p:txBody>
      </p:sp>
      <p:sp>
        <p:nvSpPr>
          <p:cNvPr id="32" name="Rektangel 30"/>
          <p:cNvSpPr>
            <a:spLocks noChangeArrowheads="1"/>
          </p:cNvSpPr>
          <p:nvPr/>
        </p:nvSpPr>
        <p:spPr bwMode="auto">
          <a:xfrm>
            <a:off x="360274" y="3238069"/>
            <a:ext cx="4000500" cy="600522"/>
          </a:xfrm>
          <a:prstGeom prst="rect">
            <a:avLst/>
          </a:prstGeom>
          <a:gradFill rotWithShape="1">
            <a:gsLst>
              <a:gs pos="0">
                <a:schemeClr val="tx2">
                  <a:lumMod val="60000"/>
                  <a:lumOff val="40000"/>
                </a:schemeClr>
              </a:gs>
              <a:gs pos="100000">
                <a:schemeClr val="tx1"/>
              </a:gs>
            </a:gsLst>
            <a:lin ang="16200000" scaled="0"/>
          </a:gradFill>
          <a:ln w="9525">
            <a:noFill/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da-DK" sz="1200" dirty="0">
              <a:solidFill>
                <a:srgbClr val="FFFFFF"/>
              </a:solidFill>
              <a:latin typeface="Arial" pitchFamily="34" charset="0"/>
              <a:ea typeface="ＭＳ Ｐゴシック" pitchFamily="-97" charset="-128"/>
            </a:endParaRPr>
          </a:p>
        </p:txBody>
      </p:sp>
      <p:sp>
        <p:nvSpPr>
          <p:cNvPr id="33" name="Rektangel 30"/>
          <p:cNvSpPr>
            <a:spLocks noChangeArrowheads="1"/>
          </p:cNvSpPr>
          <p:nvPr/>
        </p:nvSpPr>
        <p:spPr bwMode="auto">
          <a:xfrm>
            <a:off x="358126" y="3905629"/>
            <a:ext cx="4000500" cy="600522"/>
          </a:xfrm>
          <a:prstGeom prst="rect">
            <a:avLst/>
          </a:prstGeom>
          <a:gradFill rotWithShape="1">
            <a:gsLst>
              <a:gs pos="0">
                <a:schemeClr val="tx2">
                  <a:lumMod val="60000"/>
                  <a:lumOff val="40000"/>
                </a:schemeClr>
              </a:gs>
              <a:gs pos="100000">
                <a:schemeClr val="tx1"/>
              </a:gs>
            </a:gsLst>
            <a:lin ang="16200000" scaled="0"/>
          </a:gradFill>
          <a:ln w="9525">
            <a:noFill/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da-DK" sz="1200" dirty="0">
              <a:solidFill>
                <a:srgbClr val="FFFFFF"/>
              </a:solidFill>
              <a:latin typeface="Arial" pitchFamily="34" charset="0"/>
              <a:ea typeface="ＭＳ Ｐゴシック" pitchFamily="-97" charset="-128"/>
            </a:endParaRPr>
          </a:p>
        </p:txBody>
      </p:sp>
      <p:sp>
        <p:nvSpPr>
          <p:cNvPr id="58" name="Rektangel 30"/>
          <p:cNvSpPr>
            <a:spLocks noChangeArrowheads="1"/>
          </p:cNvSpPr>
          <p:nvPr/>
        </p:nvSpPr>
        <p:spPr bwMode="auto">
          <a:xfrm>
            <a:off x="4833583" y="1220362"/>
            <a:ext cx="4000500" cy="600522"/>
          </a:xfrm>
          <a:prstGeom prst="rect">
            <a:avLst/>
          </a:prstGeom>
          <a:gradFill rotWithShape="1">
            <a:gsLst>
              <a:gs pos="0">
                <a:schemeClr val="tx2">
                  <a:lumMod val="60000"/>
                  <a:lumOff val="40000"/>
                </a:schemeClr>
              </a:gs>
              <a:gs pos="100000">
                <a:schemeClr val="tx1"/>
              </a:gs>
            </a:gsLst>
            <a:lin ang="16200000"/>
          </a:gradFill>
          <a:ln w="9525">
            <a:noFill/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r">
              <a:defRPr/>
            </a:pPr>
            <a:endParaRPr lang="da-DK" sz="1200" dirty="0">
              <a:solidFill>
                <a:srgbClr val="FFFFFF"/>
              </a:solidFill>
              <a:latin typeface="Arial" pitchFamily="34" charset="0"/>
              <a:ea typeface="ＭＳ Ｐゴシック" pitchFamily="-97" charset="-128"/>
            </a:endParaRPr>
          </a:p>
        </p:txBody>
      </p:sp>
      <p:sp>
        <p:nvSpPr>
          <p:cNvPr id="60" name="Rektangel 30"/>
          <p:cNvSpPr>
            <a:spLocks noChangeArrowheads="1"/>
          </p:cNvSpPr>
          <p:nvPr/>
        </p:nvSpPr>
        <p:spPr bwMode="auto">
          <a:xfrm>
            <a:off x="4831435" y="1900801"/>
            <a:ext cx="4000500" cy="600522"/>
          </a:xfrm>
          <a:prstGeom prst="rect">
            <a:avLst/>
          </a:prstGeom>
          <a:gradFill rotWithShape="1">
            <a:gsLst>
              <a:gs pos="0">
                <a:schemeClr val="tx2">
                  <a:lumMod val="60000"/>
                  <a:lumOff val="40000"/>
                </a:schemeClr>
              </a:gs>
              <a:gs pos="100000">
                <a:schemeClr val="tx1"/>
              </a:gs>
            </a:gsLst>
            <a:lin ang="16200000"/>
          </a:gradFill>
          <a:ln w="9525">
            <a:noFill/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r">
              <a:defRPr/>
            </a:pPr>
            <a:endParaRPr lang="da-DK" sz="1200" dirty="0">
              <a:solidFill>
                <a:srgbClr val="FFFFFF"/>
              </a:solidFill>
              <a:latin typeface="Arial" pitchFamily="34" charset="0"/>
              <a:ea typeface="ＭＳ Ｐゴシック" pitchFamily="-97" charset="-128"/>
            </a:endParaRPr>
          </a:p>
        </p:txBody>
      </p:sp>
      <p:sp>
        <p:nvSpPr>
          <p:cNvPr id="61" name="Rektangel 30"/>
          <p:cNvSpPr>
            <a:spLocks noChangeArrowheads="1"/>
          </p:cNvSpPr>
          <p:nvPr/>
        </p:nvSpPr>
        <p:spPr bwMode="auto">
          <a:xfrm>
            <a:off x="4829287" y="2581240"/>
            <a:ext cx="4000500" cy="600522"/>
          </a:xfrm>
          <a:prstGeom prst="rect">
            <a:avLst/>
          </a:prstGeom>
          <a:gradFill rotWithShape="1">
            <a:gsLst>
              <a:gs pos="0">
                <a:schemeClr val="tx2">
                  <a:lumMod val="60000"/>
                  <a:lumOff val="40000"/>
                </a:schemeClr>
              </a:gs>
              <a:gs pos="100000">
                <a:schemeClr val="tx1"/>
              </a:gs>
            </a:gsLst>
            <a:lin ang="16200000"/>
          </a:gradFill>
          <a:ln w="9525">
            <a:noFill/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r">
              <a:defRPr/>
            </a:pPr>
            <a:endParaRPr lang="da-DK" sz="1200" dirty="0">
              <a:solidFill>
                <a:srgbClr val="FFFFFF"/>
              </a:solidFill>
              <a:latin typeface="Arial" pitchFamily="34" charset="0"/>
              <a:ea typeface="ＭＳ Ｐゴシック" pitchFamily="-97" charset="-128"/>
            </a:endParaRPr>
          </a:p>
        </p:txBody>
      </p:sp>
      <p:sp>
        <p:nvSpPr>
          <p:cNvPr id="62" name="Rektangel 30"/>
          <p:cNvSpPr>
            <a:spLocks noChangeArrowheads="1"/>
          </p:cNvSpPr>
          <p:nvPr/>
        </p:nvSpPr>
        <p:spPr bwMode="auto">
          <a:xfrm>
            <a:off x="4827139" y="3261679"/>
            <a:ext cx="4000500" cy="600522"/>
          </a:xfrm>
          <a:prstGeom prst="rect">
            <a:avLst/>
          </a:prstGeom>
          <a:gradFill rotWithShape="1">
            <a:gsLst>
              <a:gs pos="0">
                <a:schemeClr val="tx2">
                  <a:lumMod val="60000"/>
                  <a:lumOff val="40000"/>
                </a:schemeClr>
              </a:gs>
              <a:gs pos="100000">
                <a:schemeClr val="tx1"/>
              </a:gs>
            </a:gsLst>
            <a:lin ang="16200000" scaled="0"/>
          </a:gradFill>
          <a:ln w="9525">
            <a:noFill/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r">
              <a:defRPr/>
            </a:pPr>
            <a:endParaRPr lang="da-DK" sz="1200" dirty="0">
              <a:solidFill>
                <a:srgbClr val="FFFFFF"/>
              </a:solidFill>
              <a:latin typeface="Arial" pitchFamily="34" charset="0"/>
              <a:ea typeface="ＭＳ Ｐゴシック" pitchFamily="-97" charset="-128"/>
            </a:endParaRPr>
          </a:p>
        </p:txBody>
      </p:sp>
      <p:sp>
        <p:nvSpPr>
          <p:cNvPr id="63" name="Rektangel 30"/>
          <p:cNvSpPr>
            <a:spLocks noChangeArrowheads="1"/>
          </p:cNvSpPr>
          <p:nvPr/>
        </p:nvSpPr>
        <p:spPr bwMode="auto">
          <a:xfrm>
            <a:off x="4824991" y="3929239"/>
            <a:ext cx="4000500" cy="600522"/>
          </a:xfrm>
          <a:prstGeom prst="rect">
            <a:avLst/>
          </a:prstGeom>
          <a:gradFill rotWithShape="1">
            <a:gsLst>
              <a:gs pos="0">
                <a:schemeClr val="tx2">
                  <a:lumMod val="60000"/>
                  <a:lumOff val="40000"/>
                </a:schemeClr>
              </a:gs>
              <a:gs pos="100000">
                <a:schemeClr val="tx1"/>
              </a:gs>
            </a:gsLst>
            <a:lin ang="16200000" scaled="0"/>
          </a:gradFill>
          <a:ln w="9525">
            <a:noFill/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r">
              <a:defRPr/>
            </a:pPr>
            <a:endParaRPr lang="da-DK" sz="1200" dirty="0">
              <a:solidFill>
                <a:srgbClr val="FFFFFF"/>
              </a:solidFill>
              <a:latin typeface="Arial" pitchFamily="34" charset="0"/>
              <a:ea typeface="ＭＳ Ｐゴシック" pitchFamily="-97" charset="-128"/>
            </a:endParaRPr>
          </a:p>
        </p:txBody>
      </p:sp>
      <p:sp>
        <p:nvSpPr>
          <p:cNvPr id="68" name="Rektangel 30"/>
          <p:cNvSpPr>
            <a:spLocks noChangeArrowheads="1"/>
          </p:cNvSpPr>
          <p:nvPr/>
        </p:nvSpPr>
        <p:spPr bwMode="auto">
          <a:xfrm>
            <a:off x="350872" y="4551505"/>
            <a:ext cx="4000500" cy="600522"/>
          </a:xfrm>
          <a:prstGeom prst="rect">
            <a:avLst/>
          </a:prstGeom>
          <a:gradFill rotWithShape="1">
            <a:gsLst>
              <a:gs pos="0">
                <a:schemeClr val="tx2">
                  <a:lumMod val="60000"/>
                  <a:lumOff val="40000"/>
                </a:schemeClr>
              </a:gs>
              <a:gs pos="100000">
                <a:schemeClr val="tx1"/>
              </a:gs>
            </a:gsLst>
            <a:lin ang="16200000" scaled="0"/>
          </a:gradFill>
          <a:ln w="9525">
            <a:noFill/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da-DK" sz="1200" dirty="0">
              <a:solidFill>
                <a:srgbClr val="FFFFFF"/>
              </a:solidFill>
              <a:latin typeface="Arial" pitchFamily="34" charset="0"/>
              <a:ea typeface="ＭＳ Ｐゴシック" pitchFamily="-97" charset="-128"/>
            </a:endParaRPr>
          </a:p>
        </p:txBody>
      </p:sp>
      <p:sp>
        <p:nvSpPr>
          <p:cNvPr id="70" name="Rektangel 30"/>
          <p:cNvSpPr>
            <a:spLocks noChangeArrowheads="1"/>
          </p:cNvSpPr>
          <p:nvPr/>
        </p:nvSpPr>
        <p:spPr bwMode="auto">
          <a:xfrm>
            <a:off x="4817737" y="4575115"/>
            <a:ext cx="4000500" cy="600522"/>
          </a:xfrm>
          <a:prstGeom prst="rect">
            <a:avLst/>
          </a:prstGeom>
          <a:gradFill rotWithShape="1">
            <a:gsLst>
              <a:gs pos="0">
                <a:schemeClr val="tx2">
                  <a:lumMod val="60000"/>
                  <a:lumOff val="40000"/>
                </a:schemeClr>
              </a:gs>
              <a:gs pos="100000">
                <a:schemeClr val="tx1"/>
              </a:gs>
            </a:gsLst>
            <a:lin ang="16200000" scaled="0"/>
          </a:gradFill>
          <a:ln w="9525">
            <a:noFill/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r">
              <a:defRPr/>
            </a:pPr>
            <a:endParaRPr lang="da-DK" sz="1200" dirty="0">
              <a:solidFill>
                <a:srgbClr val="FFFFFF"/>
              </a:solidFill>
              <a:latin typeface="Arial" pitchFamily="34" charset="0"/>
              <a:ea typeface="ＭＳ Ｐゴシック" pitchFamily="-97" charset="-128"/>
            </a:endParaRPr>
          </a:p>
        </p:txBody>
      </p:sp>
      <p:sp>
        <p:nvSpPr>
          <p:cNvPr id="73" name="Title 3"/>
          <p:cNvSpPr txBox="1">
            <a:spLocks/>
          </p:cNvSpPr>
          <p:nvPr/>
        </p:nvSpPr>
        <p:spPr>
          <a:xfrm>
            <a:off x="107348" y="553240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0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Make or Break</a:t>
            </a:r>
            <a:endParaRPr lang="en-ZA" sz="2000" b="1" dirty="0">
              <a:solidFill>
                <a:schemeClr val="bg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4" name="Title 3"/>
          <p:cNvSpPr txBox="1">
            <a:spLocks/>
          </p:cNvSpPr>
          <p:nvPr/>
        </p:nvSpPr>
        <p:spPr>
          <a:xfrm>
            <a:off x="0" y="5373216"/>
            <a:ext cx="9144000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0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COMMUNICATION – COMMUNICATION - COMMUNICATION</a:t>
            </a:r>
            <a:endParaRPr lang="en-ZA" sz="20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http://hcfany.org/wp/wp-content/uploads/2012/09/picture2.png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80369" y="838993"/>
            <a:ext cx="5137618" cy="4534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Tekstboks 44"/>
          <p:cNvSpPr txBox="1">
            <a:spLocks noChangeArrowheads="1"/>
          </p:cNvSpPr>
          <p:nvPr/>
        </p:nvSpPr>
        <p:spPr bwMode="auto">
          <a:xfrm>
            <a:off x="401643" y="1266181"/>
            <a:ext cx="245235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400" dirty="0" err="1" smtClean="0">
                <a:solidFill>
                  <a:srgbClr val="FFFF00"/>
                </a:solidFill>
              </a:rPr>
              <a:t>Env</a:t>
            </a:r>
            <a:r>
              <a:rPr lang="en-US" sz="1400" dirty="0" smtClean="0">
                <a:solidFill>
                  <a:srgbClr val="FFFF00"/>
                </a:solidFill>
              </a:rPr>
              <a:t>. Engineering</a:t>
            </a:r>
          </a:p>
          <a:p>
            <a:r>
              <a:rPr lang="en-US" sz="1400" dirty="0" smtClean="0">
                <a:solidFill>
                  <a:srgbClr val="FFFF00"/>
                </a:solidFill>
              </a:rPr>
              <a:t>(Hygiene)</a:t>
            </a:r>
            <a:endParaRPr lang="da-DK" sz="1400" dirty="0">
              <a:solidFill>
                <a:srgbClr val="FFFF00"/>
              </a:solidFill>
            </a:endParaRPr>
          </a:p>
        </p:txBody>
      </p:sp>
      <p:sp>
        <p:nvSpPr>
          <p:cNvPr id="34" name="Tekstboks 44"/>
          <p:cNvSpPr txBox="1">
            <a:spLocks noChangeArrowheads="1"/>
          </p:cNvSpPr>
          <p:nvPr/>
        </p:nvSpPr>
        <p:spPr bwMode="auto">
          <a:xfrm>
            <a:off x="412374" y="2113111"/>
            <a:ext cx="245235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rgbClr val="FFFF00"/>
                </a:solidFill>
              </a:rPr>
              <a:t>Engineering &amp; mining</a:t>
            </a:r>
            <a:endParaRPr lang="da-DK" sz="1400" dirty="0">
              <a:solidFill>
                <a:srgbClr val="FFFF00"/>
              </a:solidFill>
            </a:endParaRPr>
          </a:p>
        </p:txBody>
      </p:sp>
      <p:sp>
        <p:nvSpPr>
          <p:cNvPr id="35" name="Tekstboks 44"/>
          <p:cNvSpPr txBox="1">
            <a:spLocks noChangeArrowheads="1"/>
          </p:cNvSpPr>
          <p:nvPr/>
        </p:nvSpPr>
        <p:spPr bwMode="auto">
          <a:xfrm>
            <a:off x="423105" y="2761183"/>
            <a:ext cx="245235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rgbClr val="FFFF00"/>
                </a:solidFill>
              </a:rPr>
              <a:t>Training and HR</a:t>
            </a:r>
            <a:endParaRPr lang="da-DK" sz="1400" dirty="0">
              <a:solidFill>
                <a:srgbClr val="FFFF00"/>
              </a:solidFill>
            </a:endParaRPr>
          </a:p>
        </p:txBody>
      </p:sp>
      <p:sp>
        <p:nvSpPr>
          <p:cNvPr id="56" name="Tekstboks 44"/>
          <p:cNvSpPr txBox="1">
            <a:spLocks noChangeArrowheads="1"/>
          </p:cNvSpPr>
          <p:nvPr/>
        </p:nvSpPr>
        <p:spPr bwMode="auto">
          <a:xfrm>
            <a:off x="420957" y="3429000"/>
            <a:ext cx="245235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rgbClr val="FFFF00"/>
                </a:solidFill>
              </a:rPr>
              <a:t>Finance</a:t>
            </a:r>
            <a:endParaRPr lang="da-DK" sz="1400" dirty="0">
              <a:solidFill>
                <a:srgbClr val="FFFF00"/>
              </a:solidFill>
            </a:endParaRPr>
          </a:p>
        </p:txBody>
      </p:sp>
      <p:sp>
        <p:nvSpPr>
          <p:cNvPr id="57" name="Tekstboks 44"/>
          <p:cNvSpPr txBox="1">
            <a:spLocks noChangeArrowheads="1"/>
          </p:cNvSpPr>
          <p:nvPr/>
        </p:nvSpPr>
        <p:spPr bwMode="auto">
          <a:xfrm>
            <a:off x="418809" y="4067391"/>
            <a:ext cx="245235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rgbClr val="FFFF00"/>
                </a:solidFill>
              </a:rPr>
              <a:t>OMP</a:t>
            </a:r>
            <a:endParaRPr lang="da-DK" sz="1400" dirty="0">
              <a:solidFill>
                <a:srgbClr val="FFFF00"/>
              </a:solidFill>
            </a:endParaRPr>
          </a:p>
        </p:txBody>
      </p:sp>
      <p:sp>
        <p:nvSpPr>
          <p:cNvPr id="59" name="Tekstboks 44"/>
          <p:cNvSpPr txBox="1">
            <a:spLocks noChangeArrowheads="1"/>
          </p:cNvSpPr>
          <p:nvPr/>
        </p:nvSpPr>
        <p:spPr bwMode="auto">
          <a:xfrm>
            <a:off x="4916545" y="1289791"/>
            <a:ext cx="385826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indent="-142875" algn="r">
              <a:buClr>
                <a:schemeClr val="tx2">
                  <a:lumMod val="75000"/>
                </a:schemeClr>
              </a:buClr>
            </a:pPr>
            <a:r>
              <a:rPr lang="en-ZA" sz="1400" dirty="0" smtClean="0">
                <a:solidFill>
                  <a:srgbClr val="FFFF00"/>
                </a:solidFill>
              </a:rPr>
              <a:t>Identify, evaluate, monitor,</a:t>
            </a:r>
          </a:p>
          <a:p>
            <a:pPr indent="-142875" algn="r">
              <a:buClr>
                <a:schemeClr val="tx2">
                  <a:lumMod val="75000"/>
                </a:schemeClr>
              </a:buClr>
            </a:pPr>
            <a:r>
              <a:rPr lang="en-ZA" sz="1400" dirty="0" smtClean="0">
                <a:solidFill>
                  <a:srgbClr val="FFFF00"/>
                </a:solidFill>
              </a:rPr>
              <a:t>recommend and follow up</a:t>
            </a:r>
          </a:p>
        </p:txBody>
      </p:sp>
      <p:sp>
        <p:nvSpPr>
          <p:cNvPr id="64" name="Tekstboks 44"/>
          <p:cNvSpPr txBox="1">
            <a:spLocks noChangeArrowheads="1"/>
          </p:cNvSpPr>
          <p:nvPr/>
        </p:nvSpPr>
        <p:spPr bwMode="auto">
          <a:xfrm>
            <a:off x="4927276" y="1970230"/>
            <a:ext cx="391192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indent="-142875" algn="r">
              <a:buClr>
                <a:schemeClr val="tx2">
                  <a:lumMod val="75000"/>
                </a:schemeClr>
              </a:buClr>
            </a:pPr>
            <a:r>
              <a:rPr lang="en-ZA" sz="1400" dirty="0" smtClean="0">
                <a:solidFill>
                  <a:srgbClr val="FFFF00"/>
                </a:solidFill>
              </a:rPr>
              <a:t>Predictive and</a:t>
            </a:r>
          </a:p>
          <a:p>
            <a:pPr indent="-142875" algn="r">
              <a:buClr>
                <a:schemeClr val="tx2">
                  <a:lumMod val="75000"/>
                </a:schemeClr>
              </a:buClr>
            </a:pPr>
            <a:r>
              <a:rPr lang="en-ZA" sz="1400" dirty="0" smtClean="0">
                <a:solidFill>
                  <a:srgbClr val="FFFF00"/>
                </a:solidFill>
              </a:rPr>
              <a:t>preventative maintenance</a:t>
            </a:r>
          </a:p>
        </p:txBody>
      </p:sp>
      <p:sp>
        <p:nvSpPr>
          <p:cNvPr id="65" name="Tekstboks 44"/>
          <p:cNvSpPr txBox="1">
            <a:spLocks noChangeArrowheads="1"/>
          </p:cNvSpPr>
          <p:nvPr/>
        </p:nvSpPr>
        <p:spPr bwMode="auto">
          <a:xfrm>
            <a:off x="4938007" y="2650669"/>
            <a:ext cx="387543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indent="-142875" algn="r">
              <a:buClr>
                <a:schemeClr val="tx2">
                  <a:lumMod val="75000"/>
                </a:schemeClr>
              </a:buClr>
            </a:pPr>
            <a:r>
              <a:rPr lang="en-ZA" sz="1400" dirty="0" smtClean="0">
                <a:solidFill>
                  <a:srgbClr val="FFFF00"/>
                </a:solidFill>
              </a:rPr>
              <a:t>Correct allocation of</a:t>
            </a:r>
          </a:p>
          <a:p>
            <a:pPr indent="-142875" algn="r">
              <a:buClr>
                <a:schemeClr val="tx2">
                  <a:lumMod val="75000"/>
                </a:schemeClr>
              </a:buClr>
            </a:pPr>
            <a:r>
              <a:rPr lang="en-ZA" sz="1400" dirty="0" smtClean="0">
                <a:solidFill>
                  <a:srgbClr val="FFFF00"/>
                </a:solidFill>
              </a:rPr>
              <a:t>labour and training </a:t>
            </a:r>
          </a:p>
        </p:txBody>
      </p:sp>
      <p:sp>
        <p:nvSpPr>
          <p:cNvPr id="66" name="Tekstboks 44"/>
          <p:cNvSpPr txBox="1">
            <a:spLocks noChangeArrowheads="1"/>
          </p:cNvSpPr>
          <p:nvPr/>
        </p:nvSpPr>
        <p:spPr bwMode="auto">
          <a:xfrm>
            <a:off x="6372201" y="3331108"/>
            <a:ext cx="238972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indent="-142875" algn="r">
              <a:buClr>
                <a:schemeClr val="tx2">
                  <a:lumMod val="75000"/>
                </a:schemeClr>
              </a:buClr>
            </a:pPr>
            <a:r>
              <a:rPr lang="en-ZA" sz="1400" dirty="0" smtClean="0">
                <a:solidFill>
                  <a:srgbClr val="FFFF00"/>
                </a:solidFill>
              </a:rPr>
              <a:t>Secure capital and</a:t>
            </a:r>
          </a:p>
          <a:p>
            <a:pPr indent="-142875" algn="r">
              <a:buClr>
                <a:schemeClr val="tx2">
                  <a:lumMod val="75000"/>
                </a:schemeClr>
              </a:buClr>
            </a:pPr>
            <a:r>
              <a:rPr lang="en-ZA" sz="1400" dirty="0" smtClean="0">
                <a:solidFill>
                  <a:srgbClr val="FFFF00"/>
                </a:solidFill>
              </a:rPr>
              <a:t>working cost year on year </a:t>
            </a:r>
          </a:p>
        </p:txBody>
      </p:sp>
      <p:sp>
        <p:nvSpPr>
          <p:cNvPr id="67" name="Tekstboks 44"/>
          <p:cNvSpPr txBox="1">
            <a:spLocks noChangeArrowheads="1"/>
          </p:cNvSpPr>
          <p:nvPr/>
        </p:nvSpPr>
        <p:spPr bwMode="auto">
          <a:xfrm>
            <a:off x="6883238" y="4007876"/>
            <a:ext cx="193020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sz="1400" dirty="0" smtClean="0">
                <a:solidFill>
                  <a:srgbClr val="FFFF00"/>
                </a:solidFill>
              </a:rPr>
              <a:t>Medical surveillance link</a:t>
            </a:r>
            <a:endParaRPr lang="da-DK" sz="1400" dirty="0">
              <a:solidFill>
                <a:srgbClr val="FFFF00"/>
              </a:solidFill>
            </a:endParaRPr>
          </a:p>
        </p:txBody>
      </p:sp>
      <p:sp>
        <p:nvSpPr>
          <p:cNvPr id="69" name="Tekstboks 44"/>
          <p:cNvSpPr txBox="1">
            <a:spLocks noChangeArrowheads="1"/>
          </p:cNvSpPr>
          <p:nvPr/>
        </p:nvSpPr>
        <p:spPr bwMode="auto">
          <a:xfrm>
            <a:off x="411555" y="4620934"/>
            <a:ext cx="245235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rgbClr val="FFFF00"/>
                </a:solidFill>
              </a:rPr>
              <a:t>Exec. Management &amp;</a:t>
            </a:r>
          </a:p>
          <a:p>
            <a:r>
              <a:rPr lang="en-US" sz="1400" dirty="0" err="1" smtClean="0">
                <a:solidFill>
                  <a:srgbClr val="FFFF00"/>
                </a:solidFill>
              </a:rPr>
              <a:t>Organised</a:t>
            </a:r>
            <a:r>
              <a:rPr lang="en-US" sz="1400" dirty="0" smtClean="0">
                <a:solidFill>
                  <a:srgbClr val="FFFF00"/>
                </a:solidFill>
              </a:rPr>
              <a:t> </a:t>
            </a:r>
            <a:r>
              <a:rPr lang="en-US" sz="1400" dirty="0" err="1" smtClean="0">
                <a:solidFill>
                  <a:srgbClr val="FFFF00"/>
                </a:solidFill>
              </a:rPr>
              <a:t>Labour</a:t>
            </a:r>
            <a:r>
              <a:rPr lang="en-US" sz="1400" dirty="0" smtClean="0">
                <a:solidFill>
                  <a:srgbClr val="FFFF00"/>
                </a:solidFill>
              </a:rPr>
              <a:t> </a:t>
            </a:r>
            <a:endParaRPr lang="da-DK" sz="1400" dirty="0">
              <a:solidFill>
                <a:srgbClr val="FFFF00"/>
              </a:solidFill>
            </a:endParaRPr>
          </a:p>
        </p:txBody>
      </p:sp>
      <p:sp>
        <p:nvSpPr>
          <p:cNvPr id="71" name="Tekstboks 44"/>
          <p:cNvSpPr txBox="1">
            <a:spLocks noChangeArrowheads="1"/>
          </p:cNvSpPr>
          <p:nvPr/>
        </p:nvSpPr>
        <p:spPr bwMode="auto">
          <a:xfrm>
            <a:off x="6866322" y="4644544"/>
            <a:ext cx="193986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sz="1400" dirty="0" smtClean="0">
                <a:solidFill>
                  <a:srgbClr val="FFFF00"/>
                </a:solidFill>
              </a:rPr>
              <a:t>Honest commitment</a:t>
            </a:r>
          </a:p>
          <a:p>
            <a:pPr algn="r"/>
            <a:r>
              <a:rPr lang="en-US" sz="1400" dirty="0" smtClean="0">
                <a:solidFill>
                  <a:srgbClr val="FFFF00"/>
                </a:solidFill>
              </a:rPr>
              <a:t>and support</a:t>
            </a:r>
            <a:endParaRPr lang="da-DK" sz="1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0968650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9144000" cy="68853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9" name="Rectangle 18"/>
          <p:cNvSpPr/>
          <p:nvPr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7504" y="6243040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976578" y="6276393"/>
            <a:ext cx="992330" cy="46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xt Placeholder 4"/>
          <p:cNvSpPr txBox="1">
            <a:spLocks/>
          </p:cNvSpPr>
          <p:nvPr/>
        </p:nvSpPr>
        <p:spPr>
          <a:xfrm>
            <a:off x="1500166" y="6254733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176464" y="1196752"/>
            <a:ext cx="4572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ZA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Outline of envisaged COPA operation </a:t>
            </a:r>
            <a:endParaRPr lang="en-US" sz="4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8" name="Picture 2" descr="http://www.danpontefract.com/wp-content/uploads/2014/03/presenter_wireless_headset_and_notes_800_11951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6603" y="0"/>
            <a:ext cx="3899333" cy="6190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cxnSp>
        <p:nvCxnSpPr>
          <p:cNvPr id="11" name="Straight Connector 10"/>
          <p:cNvCxnSpPr/>
          <p:nvPr/>
        </p:nvCxnSpPr>
        <p:spPr>
          <a:xfrm flipH="1">
            <a:off x="251520" y="6093296"/>
            <a:ext cx="849694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7917916" y="5661248"/>
            <a:ext cx="8305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ZA" sz="1400" dirty="0" smtClean="0"/>
              <a:t>By Johan</a:t>
            </a:r>
            <a:endParaRPr lang="en-ZA" sz="1400" dirty="0"/>
          </a:p>
        </p:txBody>
      </p:sp>
    </p:spTree>
    <p:extLst>
      <p:ext uri="{BB962C8B-B14F-4D97-AF65-F5344CB8AC3E}">
        <p14:creationId xmlns:p14="http://schemas.microsoft.com/office/powerpoint/2010/main" xmlns="" val="20454575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4" name="Straight Connector 33"/>
          <p:cNvCxnSpPr/>
          <p:nvPr/>
        </p:nvCxnSpPr>
        <p:spPr>
          <a:xfrm>
            <a:off x="4412293" y="4705191"/>
            <a:ext cx="0" cy="622200"/>
          </a:xfrm>
          <a:prstGeom prst="line">
            <a:avLst/>
          </a:prstGeom>
          <a:ln w="38100">
            <a:solidFill>
              <a:schemeClr val="bg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V="1">
            <a:off x="5574006" y="1336018"/>
            <a:ext cx="741391" cy="601936"/>
          </a:xfrm>
          <a:prstGeom prst="line">
            <a:avLst/>
          </a:prstGeom>
          <a:ln w="38100">
            <a:solidFill>
              <a:schemeClr val="bg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stCxn id="47" idx="0"/>
          </p:cNvCxnSpPr>
          <p:nvPr/>
        </p:nvCxnSpPr>
        <p:spPr>
          <a:xfrm flipH="1" flipV="1">
            <a:off x="2411163" y="1366951"/>
            <a:ext cx="759348" cy="601935"/>
          </a:xfrm>
          <a:prstGeom prst="line">
            <a:avLst/>
          </a:prstGeom>
          <a:ln w="38100">
            <a:solidFill>
              <a:schemeClr val="bg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34899" y="553521"/>
            <a:ext cx="8929718" cy="1588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itle 3"/>
          <p:cNvSpPr txBox="1">
            <a:spLocks/>
          </p:cNvSpPr>
          <p:nvPr/>
        </p:nvSpPr>
        <p:spPr>
          <a:xfrm>
            <a:off x="70841" y="26159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Community of Practice for Adoption</a:t>
            </a:r>
            <a:endParaRPr lang="en-ZA" sz="24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6" name="Chart 45"/>
          <p:cNvGraphicFramePr/>
          <p:nvPr>
            <p:extLst>
              <p:ext uri="{D42A27DB-BD31-4B8C-83A1-F6EECF244321}">
                <p14:modId xmlns:p14="http://schemas.microsoft.com/office/powerpoint/2010/main" xmlns="" val="880840247"/>
              </p:ext>
            </p:extLst>
          </p:nvPr>
        </p:nvGraphicFramePr>
        <p:xfrm>
          <a:off x="1499569" y="502855"/>
          <a:ext cx="5767481" cy="46308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7" name="TextBox 4"/>
          <p:cNvSpPr txBox="1"/>
          <p:nvPr/>
        </p:nvSpPr>
        <p:spPr>
          <a:xfrm rot="18775591">
            <a:off x="2771202" y="1885448"/>
            <a:ext cx="11817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ZA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Who?</a:t>
            </a:r>
            <a:endParaRPr lang="en-ZA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TextBox 14"/>
          <p:cNvSpPr txBox="1"/>
          <p:nvPr/>
        </p:nvSpPr>
        <p:spPr>
          <a:xfrm rot="2659980">
            <a:off x="4661760" y="1860942"/>
            <a:ext cx="12827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ZA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What?</a:t>
            </a:r>
            <a:endParaRPr lang="en-ZA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TextBox 15"/>
          <p:cNvSpPr txBox="1"/>
          <p:nvPr/>
        </p:nvSpPr>
        <p:spPr>
          <a:xfrm>
            <a:off x="3802060" y="4103255"/>
            <a:ext cx="11624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ZA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How?</a:t>
            </a:r>
            <a:endParaRPr lang="en-ZA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Oval 49"/>
          <p:cNvSpPr/>
          <p:nvPr/>
        </p:nvSpPr>
        <p:spPr>
          <a:xfrm>
            <a:off x="3463497" y="2147058"/>
            <a:ext cx="1839624" cy="1839624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ZA" sz="2800" b="1" dirty="0">
                <a:solidFill>
                  <a:schemeClr val="bg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COPA</a:t>
            </a:r>
          </a:p>
          <a:p>
            <a:pPr algn="ctr"/>
            <a:r>
              <a:rPr lang="en-ZA" sz="1400" dirty="0" smtClean="0"/>
              <a:t>Provides</a:t>
            </a:r>
          </a:p>
          <a:p>
            <a:pPr algn="ctr"/>
            <a:r>
              <a:rPr lang="en-ZA" sz="1400" dirty="0" smtClean="0"/>
              <a:t>on-going </a:t>
            </a:r>
            <a:r>
              <a:rPr lang="en-ZA" sz="1400" dirty="0"/>
              <a:t>facilitation of the adoption process</a:t>
            </a:r>
          </a:p>
        </p:txBody>
      </p:sp>
      <p:sp>
        <p:nvSpPr>
          <p:cNvPr id="51" name="Rectangle 50"/>
          <p:cNvSpPr/>
          <p:nvPr/>
        </p:nvSpPr>
        <p:spPr>
          <a:xfrm>
            <a:off x="250923" y="797572"/>
            <a:ext cx="2522661" cy="1477328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Mine Managers (initially)</a:t>
            </a:r>
          </a:p>
          <a:p>
            <a:r>
              <a:rPr lang="en-US" dirty="0">
                <a:solidFill>
                  <a:schemeClr val="bg1"/>
                </a:solidFill>
              </a:rPr>
              <a:t>Relevant specialists</a:t>
            </a:r>
          </a:p>
          <a:p>
            <a:r>
              <a:rPr lang="en-US" dirty="0">
                <a:solidFill>
                  <a:schemeClr val="bg1"/>
                </a:solidFill>
              </a:rPr>
              <a:t>Mine Adoption</a:t>
            </a:r>
          </a:p>
          <a:p>
            <a:r>
              <a:rPr lang="en-US" dirty="0">
                <a:solidFill>
                  <a:schemeClr val="bg1"/>
                </a:solidFill>
              </a:rPr>
              <a:t>Team Manager</a:t>
            </a:r>
          </a:p>
          <a:p>
            <a:r>
              <a:rPr lang="en-US" dirty="0" err="1" smtClean="0">
                <a:solidFill>
                  <a:schemeClr val="bg1"/>
                </a:solidFill>
              </a:rPr>
              <a:t>Behavioural</a:t>
            </a:r>
            <a:r>
              <a:rPr lang="en-US" dirty="0" smtClean="0">
                <a:solidFill>
                  <a:schemeClr val="bg1"/>
                </a:solidFill>
              </a:rPr>
              <a:t> Overseer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6443611" y="797572"/>
            <a:ext cx="2844290" cy="2262158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spcBef>
                <a:spcPts val="300"/>
              </a:spcBef>
              <a:defRPr/>
            </a:pPr>
            <a:r>
              <a:rPr lang="en-ZA" i="1" dirty="0" smtClean="0">
                <a:solidFill>
                  <a:schemeClr val="bg1"/>
                </a:solidFill>
                <a:ea typeface="Times New Roman"/>
                <a:cs typeface="Times New Roman"/>
              </a:rPr>
              <a:t>LPAG</a:t>
            </a:r>
          </a:p>
          <a:p>
            <a:pPr lvl="0">
              <a:spcBef>
                <a:spcPts val="300"/>
              </a:spcBef>
              <a:defRPr/>
            </a:pPr>
            <a:r>
              <a:rPr 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/>
                <a:cs typeface="Times New Roman"/>
              </a:rPr>
              <a:t>Training</a:t>
            </a:r>
            <a:endParaRPr lang="en-ZA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/>
              <a:cs typeface="Times New Roman"/>
            </a:endParaRPr>
          </a:p>
          <a:p>
            <a:pPr lvl="0">
              <a:spcBef>
                <a:spcPts val="300"/>
              </a:spcBef>
              <a:defRPr/>
            </a:pPr>
            <a:r>
              <a:rPr lang="en-US" i="1" dirty="0" smtClean="0">
                <a:solidFill>
                  <a:schemeClr val="bg1"/>
                </a:solidFill>
                <a:ea typeface="Times New Roman"/>
                <a:cs typeface="Times New Roman"/>
              </a:rPr>
              <a:t>Problem solving</a:t>
            </a:r>
          </a:p>
          <a:p>
            <a:pPr lvl="0">
              <a:spcBef>
                <a:spcPts val="300"/>
              </a:spcBef>
              <a:defRPr/>
            </a:pPr>
            <a:r>
              <a:rPr 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/>
                <a:cs typeface="Times New Roman"/>
              </a:rPr>
              <a:t>Assistance</a:t>
            </a:r>
            <a:endParaRPr lang="en-ZA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/>
              <a:cs typeface="Times New Roman"/>
            </a:endParaRPr>
          </a:p>
          <a:p>
            <a:pPr lvl="0">
              <a:spcBef>
                <a:spcPts val="300"/>
              </a:spcBef>
              <a:defRPr/>
            </a:pPr>
            <a:r>
              <a:rPr lang="en-US" i="1" dirty="0" smtClean="0">
                <a:solidFill>
                  <a:schemeClr val="bg1"/>
                </a:solidFill>
                <a:ea typeface="Times New Roman"/>
                <a:cs typeface="Times New Roman"/>
              </a:rPr>
              <a:t>Share </a:t>
            </a:r>
            <a:r>
              <a:rPr lang="en-US" i="1" dirty="0">
                <a:solidFill>
                  <a:schemeClr val="bg1"/>
                </a:solidFill>
                <a:ea typeface="Times New Roman"/>
                <a:cs typeface="Times New Roman"/>
              </a:rPr>
              <a:t>adoption </a:t>
            </a:r>
            <a:r>
              <a:rPr lang="en-US" i="1" dirty="0" smtClean="0">
                <a:solidFill>
                  <a:schemeClr val="bg1"/>
                </a:solidFill>
                <a:ea typeface="Times New Roman"/>
                <a:cs typeface="Times New Roman"/>
              </a:rPr>
              <a:t>experience</a:t>
            </a:r>
            <a:endParaRPr lang="en-ZA" i="1" dirty="0" smtClean="0">
              <a:solidFill>
                <a:schemeClr val="bg1"/>
              </a:solidFill>
              <a:ea typeface="Times New Roman"/>
              <a:cs typeface="Times New Roman"/>
            </a:endParaRPr>
          </a:p>
          <a:p>
            <a:pPr lvl="0">
              <a:spcBef>
                <a:spcPts val="300"/>
              </a:spcBef>
              <a:defRPr/>
            </a:pPr>
            <a:r>
              <a:rPr 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/>
                <a:cs typeface="Times New Roman"/>
              </a:rPr>
              <a:t>Continuous improvement</a:t>
            </a:r>
            <a:endParaRPr lang="en-ZA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/>
              <a:cs typeface="Times New Roman"/>
            </a:endParaRPr>
          </a:p>
          <a:p>
            <a:pPr lvl="0">
              <a:spcBef>
                <a:spcPts val="300"/>
              </a:spcBef>
              <a:defRPr/>
            </a:pPr>
            <a:r>
              <a:rPr lang="en-US" i="1" dirty="0" smtClean="0">
                <a:solidFill>
                  <a:schemeClr val="bg1"/>
                </a:solidFill>
                <a:ea typeface="Times New Roman"/>
                <a:cs typeface="Times New Roman"/>
              </a:rPr>
              <a:t>Mine </a:t>
            </a:r>
            <a:r>
              <a:rPr lang="en-US" i="1" dirty="0">
                <a:solidFill>
                  <a:schemeClr val="bg1"/>
                </a:solidFill>
                <a:ea typeface="Times New Roman"/>
                <a:cs typeface="Times New Roman"/>
              </a:rPr>
              <a:t>visits </a:t>
            </a:r>
            <a:r>
              <a:rPr lang="en-US" dirty="0">
                <a:solidFill>
                  <a:schemeClr val="bg1"/>
                </a:solidFill>
                <a:ea typeface="Times New Roman"/>
                <a:cs typeface="Times New Roman"/>
              </a:rPr>
              <a:t> </a:t>
            </a:r>
            <a:endParaRPr lang="en-ZA" dirty="0">
              <a:solidFill>
                <a:schemeClr val="bg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2097309" y="5430901"/>
            <a:ext cx="4572000" cy="1315745"/>
          </a:xfrm>
          <a:prstGeom prst="rect">
            <a:avLst/>
          </a:prstGeom>
        </p:spPr>
        <p:txBody>
          <a:bodyPr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spcBef>
                <a:spcPts val="300"/>
              </a:spcBef>
              <a:defRPr/>
            </a:pPr>
            <a:r>
              <a:rPr lang="en-US" dirty="0">
                <a:solidFill>
                  <a:schemeClr val="bg1"/>
                </a:solidFill>
                <a:ea typeface="Times New Roman"/>
                <a:cs typeface="Arial" pitchFamily="34" charset="0"/>
              </a:rPr>
              <a:t>Regular meetings </a:t>
            </a:r>
            <a:endParaRPr lang="en-ZA" dirty="0">
              <a:solidFill>
                <a:schemeClr val="bg1"/>
              </a:solidFill>
              <a:ea typeface="Times New Roman"/>
              <a:cs typeface="Arial" pitchFamily="34" charset="0"/>
            </a:endParaRPr>
          </a:p>
          <a:p>
            <a:pPr lvl="0" algn="ctr">
              <a:spcBef>
                <a:spcPts val="300"/>
              </a:spcBef>
              <a:defRPr/>
            </a:pPr>
            <a:r>
              <a:rPr lang="en-US" dirty="0">
                <a:solidFill>
                  <a:schemeClr val="bg1"/>
                </a:solidFill>
                <a:ea typeface="Times New Roman"/>
                <a:cs typeface="Arial" pitchFamily="34" charset="0"/>
              </a:rPr>
              <a:t>Jointly implement </a:t>
            </a:r>
            <a:r>
              <a:rPr lang="en-US" dirty="0" smtClean="0">
                <a:solidFill>
                  <a:schemeClr val="bg1"/>
                </a:solidFill>
                <a:ea typeface="Times New Roman"/>
                <a:cs typeface="Arial" pitchFamily="34" charset="0"/>
              </a:rPr>
              <a:t>LPAG</a:t>
            </a:r>
            <a:endParaRPr lang="en-ZA" dirty="0">
              <a:solidFill>
                <a:schemeClr val="bg1"/>
              </a:solidFill>
              <a:ea typeface="Times New Roman"/>
              <a:cs typeface="Arial" pitchFamily="34" charset="0"/>
            </a:endParaRPr>
          </a:p>
          <a:p>
            <a:pPr lvl="0" algn="ctr">
              <a:spcBef>
                <a:spcPts val="300"/>
              </a:spcBef>
              <a:defRPr/>
            </a:pPr>
            <a:r>
              <a:rPr lang="en-US" dirty="0">
                <a:solidFill>
                  <a:schemeClr val="bg1"/>
                </a:solidFill>
                <a:ea typeface="Times New Roman"/>
                <a:cs typeface="Arial" pitchFamily="34" charset="0"/>
              </a:rPr>
              <a:t>Work directly with lead adopter mine</a:t>
            </a:r>
            <a:endParaRPr lang="en-ZA" dirty="0">
              <a:solidFill>
                <a:schemeClr val="bg1"/>
              </a:solidFill>
              <a:ea typeface="Times New Roman"/>
              <a:cs typeface="Arial" pitchFamily="34" charset="0"/>
            </a:endParaRPr>
          </a:p>
          <a:p>
            <a:pPr lvl="0" algn="ctr">
              <a:spcBef>
                <a:spcPts val="300"/>
              </a:spcBef>
              <a:defRPr/>
            </a:pPr>
            <a:r>
              <a:rPr lang="en-US" dirty="0">
                <a:solidFill>
                  <a:schemeClr val="bg1"/>
                </a:solidFill>
                <a:ea typeface="Times New Roman"/>
                <a:cs typeface="Arial" pitchFamily="34" charset="0"/>
              </a:rPr>
              <a:t>Assist other adoption mines</a:t>
            </a:r>
            <a:endParaRPr lang="en-ZA" dirty="0">
              <a:solidFill>
                <a:schemeClr val="bg1"/>
              </a:solidFill>
              <a:ea typeface="Times New Roman"/>
              <a:cs typeface="Arial" pitchFamily="34" charset="0"/>
            </a:endParaRPr>
          </a:p>
        </p:txBody>
      </p:sp>
      <p:sp>
        <p:nvSpPr>
          <p:cNvPr id="54" name="Isosceles Triangle 53"/>
          <p:cNvSpPr/>
          <p:nvPr/>
        </p:nvSpPr>
        <p:spPr>
          <a:xfrm rot="5027639" flipV="1">
            <a:off x="7066391" y="5809619"/>
            <a:ext cx="2467813" cy="1937048"/>
          </a:xfrm>
          <a:prstGeom prst="triangle">
            <a:avLst>
              <a:gd name="adj" fmla="val 49519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ZA"/>
          </a:p>
        </p:txBody>
      </p:sp>
      <p:pic>
        <p:nvPicPr>
          <p:cNvPr id="55" name="Picture 5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086583" y="6263495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6" name="Isosceles Triangle 55"/>
          <p:cNvSpPr/>
          <p:nvPr/>
        </p:nvSpPr>
        <p:spPr>
          <a:xfrm rot="9406297" flipV="1">
            <a:off x="-812426" y="5751516"/>
            <a:ext cx="2258237" cy="1644646"/>
          </a:xfrm>
          <a:prstGeom prst="triangle">
            <a:avLst>
              <a:gd name="adj" fmla="val 49519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ZA"/>
          </a:p>
        </p:txBody>
      </p:sp>
      <p:pic>
        <p:nvPicPr>
          <p:cNvPr id="57" name="Picture 5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-597" y="6341351"/>
            <a:ext cx="992330" cy="46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8" name="TextBox 28"/>
          <p:cNvSpPr txBox="1"/>
          <p:nvPr/>
        </p:nvSpPr>
        <p:spPr>
          <a:xfrm>
            <a:off x="6665928" y="4243526"/>
            <a:ext cx="1771871" cy="1021556"/>
          </a:xfrm>
          <a:prstGeom prst="roundRect">
            <a:avLst/>
          </a:prstGeom>
          <a:solidFill>
            <a:srgbClr val="FFFFCC"/>
          </a:solidFill>
          <a:ln w="28575">
            <a:noFill/>
          </a:ln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ZA" dirty="0"/>
              <a:t>I</a:t>
            </a:r>
            <a:r>
              <a:rPr lang="en-ZA" dirty="0" smtClean="0"/>
              <a:t>naugural COPA:</a:t>
            </a:r>
          </a:p>
          <a:p>
            <a:pPr algn="ctr"/>
            <a:endParaRPr lang="en-ZA" dirty="0" smtClean="0"/>
          </a:p>
          <a:p>
            <a:pPr algn="ctr"/>
            <a:r>
              <a:rPr lang="en-ZA" dirty="0" smtClean="0"/>
              <a:t>28</a:t>
            </a:r>
            <a:r>
              <a:rPr lang="en-ZA" baseline="30000" dirty="0" smtClean="0"/>
              <a:t>th</a:t>
            </a:r>
            <a:r>
              <a:rPr lang="en-ZA" dirty="0" smtClean="0"/>
              <a:t> May 2015</a:t>
            </a:r>
            <a:endParaRPr lang="en-ZA" dirty="0"/>
          </a:p>
        </p:txBody>
      </p:sp>
      <p:sp>
        <p:nvSpPr>
          <p:cNvPr id="59" name="TextBox 29"/>
          <p:cNvSpPr txBox="1"/>
          <p:nvPr/>
        </p:nvSpPr>
        <p:spPr>
          <a:xfrm>
            <a:off x="34899" y="4364865"/>
            <a:ext cx="31356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lvl="0" indent="-228600">
              <a:lnSpc>
                <a:spcPct val="150000"/>
              </a:lnSpc>
              <a:tabLst>
                <a:tab pos="2865755" algn="ctr"/>
                <a:tab pos="5731510" algn="r"/>
                <a:tab pos="457200" algn="l"/>
              </a:tabLst>
            </a:pPr>
            <a:r>
              <a:rPr lang="en-ZA" sz="1600" i="1" dirty="0">
                <a:solidFill>
                  <a:srgbClr val="FFFF00"/>
                </a:solidFill>
                <a:ea typeface="Times New Roman"/>
                <a:cs typeface="Times New Roman"/>
              </a:rPr>
              <a:t>The COPA terminates its </a:t>
            </a:r>
            <a:r>
              <a:rPr lang="en-ZA" sz="1600" i="1" dirty="0" smtClean="0">
                <a:solidFill>
                  <a:srgbClr val="FFFF00"/>
                </a:solidFill>
                <a:ea typeface="Times New Roman"/>
                <a:cs typeface="Times New Roman"/>
              </a:rPr>
              <a:t>existence</a:t>
            </a:r>
          </a:p>
          <a:p>
            <a:pPr marL="228600" lvl="0" indent="-228600">
              <a:lnSpc>
                <a:spcPct val="150000"/>
              </a:lnSpc>
              <a:tabLst>
                <a:tab pos="2865755" algn="ctr"/>
                <a:tab pos="5731510" algn="r"/>
                <a:tab pos="457200" algn="l"/>
              </a:tabLst>
            </a:pPr>
            <a:r>
              <a:rPr lang="en-ZA" sz="1600" i="1" dirty="0" smtClean="0">
                <a:solidFill>
                  <a:srgbClr val="FFFF00"/>
                </a:solidFill>
                <a:ea typeface="Times New Roman"/>
                <a:cs typeface="Times New Roman"/>
              </a:rPr>
              <a:t>when the </a:t>
            </a:r>
            <a:r>
              <a:rPr lang="en-ZA" sz="1600" i="1" dirty="0">
                <a:solidFill>
                  <a:srgbClr val="FFFF00"/>
                </a:solidFill>
                <a:ea typeface="Times New Roman"/>
                <a:cs typeface="Times New Roman"/>
              </a:rPr>
              <a:t>members </a:t>
            </a:r>
            <a:r>
              <a:rPr lang="en-ZA" sz="1600" i="1" dirty="0" smtClean="0">
                <a:solidFill>
                  <a:srgbClr val="FFFF00"/>
                </a:solidFill>
                <a:ea typeface="Times New Roman"/>
                <a:cs typeface="Times New Roman"/>
              </a:rPr>
              <a:t>decide </a:t>
            </a:r>
            <a:r>
              <a:rPr lang="en-ZA" sz="1600" i="1" dirty="0">
                <a:solidFill>
                  <a:srgbClr val="FFFF00"/>
                </a:solidFill>
                <a:ea typeface="Times New Roman"/>
                <a:cs typeface="Times New Roman"/>
              </a:rPr>
              <a:t>that it </a:t>
            </a:r>
            <a:r>
              <a:rPr lang="en-ZA" sz="1600" i="1" dirty="0" smtClean="0">
                <a:solidFill>
                  <a:srgbClr val="FFFF00"/>
                </a:solidFill>
                <a:ea typeface="Times New Roman"/>
                <a:cs typeface="Times New Roman"/>
              </a:rPr>
              <a:t>is</a:t>
            </a:r>
          </a:p>
          <a:p>
            <a:pPr marL="228600" lvl="0" indent="-228600">
              <a:lnSpc>
                <a:spcPct val="150000"/>
              </a:lnSpc>
              <a:tabLst>
                <a:tab pos="2865755" algn="ctr"/>
                <a:tab pos="5731510" algn="r"/>
                <a:tab pos="457200" algn="l"/>
              </a:tabLst>
            </a:pPr>
            <a:r>
              <a:rPr lang="en-ZA" sz="1600" i="1" dirty="0" smtClean="0">
                <a:solidFill>
                  <a:srgbClr val="FFFF00"/>
                </a:solidFill>
                <a:ea typeface="Times New Roman"/>
                <a:cs typeface="Times New Roman"/>
              </a:rPr>
              <a:t>no longer </a:t>
            </a:r>
            <a:r>
              <a:rPr lang="en-ZA" sz="1600" i="1" dirty="0">
                <a:solidFill>
                  <a:srgbClr val="FFFF00"/>
                </a:solidFill>
                <a:ea typeface="Times New Roman"/>
                <a:cs typeface="Times New Roman"/>
              </a:rPr>
              <a:t>needed.</a:t>
            </a:r>
          </a:p>
        </p:txBody>
      </p:sp>
    </p:spTree>
    <p:extLst>
      <p:ext uri="{BB962C8B-B14F-4D97-AF65-F5344CB8AC3E}">
        <p14:creationId xmlns:p14="http://schemas.microsoft.com/office/powerpoint/2010/main" xmlns="" val="1331662888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Theme3</Template>
  <TotalTime>6735</TotalTime>
  <Words>484</Words>
  <Application>Microsoft Office PowerPoint</Application>
  <PresentationFormat>On-screen Show (4:3)</PresentationFormat>
  <Paragraphs>166</Paragraphs>
  <Slides>10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Theme3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COM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Click to add title</dc:title>
  <dc:creator>tbotha</dc:creator>
  <cp:lastModifiedBy>abanyini</cp:lastModifiedBy>
  <cp:revision>744</cp:revision>
  <cp:lastPrinted>2013-02-07T14:03:57Z</cp:lastPrinted>
  <dcterms:created xsi:type="dcterms:W3CDTF">2012-08-02T11:34:04Z</dcterms:created>
  <dcterms:modified xsi:type="dcterms:W3CDTF">2015-05-11T11:44:55Z</dcterms:modified>
</cp:coreProperties>
</file>