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73" r:id="rId13"/>
    <p:sldId id="269" r:id="rId14"/>
    <p:sldId id="271" r:id="rId15"/>
    <p:sldId id="272" r:id="rId1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NOISE TEAM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4October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chemeClr val="bg1"/>
                </a:solidFill>
              </a:rPr>
              <a:t>Current Machines - Drilling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Current focus is on exhaust muffling initiatives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Five more noise sources that can be leveraged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Interaction with Research institutions, T&amp;M Team, OEMs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328" y="1340768"/>
            <a:ext cx="4705672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bg1"/>
                </a:solidFill>
              </a:rPr>
              <a:t>Current Machines – other Equipment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Assist the Industry with a source elimination Repository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Some initiatives will be candidates for the new leading practice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Source Elimination - </a:t>
            </a:r>
            <a:r>
              <a:rPr lang="en-GB" sz="2400" dirty="0" smtClean="0">
                <a:solidFill>
                  <a:schemeClr val="bg1"/>
                </a:solidFill>
              </a:rPr>
              <a:t> Future mines and expansion projects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Forum where to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The decision to use quieter rock breaking mechanisms is part of mine design and feasibility studies hence the benefits will be longer-term side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Drilling Selection tool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Future Activities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547191"/>
            <a:ext cx="3276600" cy="5257799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, MHSC,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3200400" y="1394792"/>
            <a:ext cx="2971800" cy="5562600"/>
            <a:chOff x="1479987" y="0"/>
            <a:chExt cx="1373497" cy="5257800"/>
          </a:xfrm>
        </p:grpSpPr>
        <p:sp>
          <p:nvSpPr>
            <p:cNvPr id="18" name="Flowchart: Manual Operation 17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</a:t>
              </a:r>
              <a:r>
                <a:rPr lang="en-US" sz="1200" dirty="0" smtClean="0"/>
                <a:t>ion </a:t>
              </a:r>
              <a:r>
                <a:rPr lang="en-US" sz="1200" b="0" i="0" u="none" kern="1200" dirty="0" smtClean="0"/>
                <a:t>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 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21"/>
          <p:cNvGrpSpPr/>
          <p:nvPr/>
        </p:nvGrpSpPr>
        <p:grpSpPr>
          <a:xfrm>
            <a:off x="6248400" y="1318591"/>
            <a:ext cx="3124199" cy="5638800"/>
            <a:chOff x="2956495" y="-38100"/>
            <a:chExt cx="1524001" cy="5257800"/>
          </a:xfrm>
        </p:grpSpPr>
        <p:sp>
          <p:nvSpPr>
            <p:cNvPr id="21" name="Flowchart: Manual Operation 20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>
                  <a:solidFill>
                    <a:schemeClr val="tx1"/>
                  </a:solidFill>
                </a:rPr>
                <a:t>Daft Assessment Tool –</a:t>
              </a:r>
              <a:r>
                <a:rPr lang="en-US" sz="1200" b="1" kern="1200" dirty="0" smtClean="0">
                  <a:solidFill>
                    <a:schemeClr val="tx1"/>
                  </a:solidFill>
                </a:rPr>
                <a:t>Sept 2012</a:t>
              </a:r>
              <a:endParaRPr lang="en-US" sz="1200" b="1" kern="1200" dirty="0">
                <a:solidFill>
                  <a:schemeClr val="tx1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Jan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24"/>
          <p:cNvGrpSpPr/>
          <p:nvPr/>
        </p:nvGrpSpPr>
        <p:grpSpPr>
          <a:xfrm>
            <a:off x="152400" y="1280492"/>
            <a:ext cx="3048000" cy="5676900"/>
            <a:chOff x="4433005" y="0"/>
            <a:chExt cx="1373497" cy="5257800"/>
          </a:xfrm>
        </p:grpSpPr>
        <p:sp>
          <p:nvSpPr>
            <p:cNvPr id="5" name="Flowchart: Manual Operation 4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Compile summary of the practices and contact personnel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Source elimination repository on MOSH website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  <a:endParaRPr lang="en-US" sz="1200" dirty="0" smtClean="0"/>
            </a:p>
          </p:txBody>
        </p:sp>
      </p:grpSp>
      <p:grpSp>
        <p:nvGrpSpPr>
          <p:cNvPr id="7" name="Group 30"/>
          <p:cNvGrpSpPr/>
          <p:nvPr/>
        </p:nvGrpSpPr>
        <p:grpSpPr>
          <a:xfrm>
            <a:off x="3276600" y="1394792"/>
            <a:ext cx="2819400" cy="5334000"/>
            <a:chOff x="5909515" y="0"/>
            <a:chExt cx="1373497" cy="5257800"/>
          </a:xfrm>
        </p:grpSpPr>
        <p:sp>
          <p:nvSpPr>
            <p:cNvPr id="8" name="Flowchart: Manual Operation 7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2nd Industry Team Meeting Orientation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 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1" dirty="0" smtClean="0">
                  <a:solidFill>
                    <a:srgbClr val="FF0000"/>
                  </a:solidFill>
                </a:rPr>
                <a:t>REFER TO THE WORK DOC.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33"/>
          <p:cNvGrpSpPr/>
          <p:nvPr/>
        </p:nvGrpSpPr>
        <p:grpSpPr>
          <a:xfrm>
            <a:off x="6172200" y="1242392"/>
            <a:ext cx="2819400" cy="5562600"/>
            <a:chOff x="7386025" y="0"/>
            <a:chExt cx="1373497" cy="5257800"/>
          </a:xfrm>
        </p:grpSpPr>
        <p:sp>
          <p:nvSpPr>
            <p:cNvPr id="11" name="Flowchart: Manual Operation 10"/>
            <p:cNvSpPr/>
            <p:nvPr/>
          </p:nvSpPr>
          <p:spPr>
            <a:xfrm rot="16200000">
              <a:off x="544387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lowchart: Manual Operation 4"/>
            <p:cNvSpPr/>
            <p:nvPr/>
          </p:nvSpPr>
          <p:spPr>
            <a:xfrm rot="21600000">
              <a:off x="738602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MOSH Leading practice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Identification Phase– 13 February 2013</a:t>
              </a:r>
              <a:endParaRPr lang="en-US" sz="1200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Documentation Phase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Feb to April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Demonstration Phase 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April to Aug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Facilitation Phase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Aug to Jan 2014 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sz="20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600" dirty="0" err="1">
                <a:solidFill>
                  <a:schemeClr val="bg1"/>
                </a:solidFill>
              </a:rPr>
              <a:t>stope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Required </a:t>
            </a:r>
            <a:r>
              <a:rPr lang="en-US" sz="1600" dirty="0">
                <a:solidFill>
                  <a:schemeClr val="bg1"/>
                </a:solidFill>
              </a:rPr>
              <a:t>substantial refinement that </a:t>
            </a:r>
            <a:r>
              <a:rPr lang="en-US" sz="1600" dirty="0" smtClean="0">
                <a:solidFill>
                  <a:schemeClr val="bg1"/>
                </a:solidFill>
              </a:rPr>
              <a:t>proved </a:t>
            </a:r>
            <a:r>
              <a:rPr lang="en-US" sz="16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Only Leasing Option available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Other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600" dirty="0" smtClean="0">
                <a:solidFill>
                  <a:schemeClr val="bg1"/>
                </a:solidFill>
              </a:rPr>
              <a:t>selection as </a:t>
            </a:r>
            <a:r>
              <a:rPr lang="en-US" sz="1600" dirty="0">
                <a:solidFill>
                  <a:schemeClr val="bg1"/>
                </a:solidFill>
              </a:rPr>
              <a:t>leading practice.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2nd Leading Practice  - PPE and Administrative Control (2010 </a:t>
            </a:r>
            <a:r>
              <a:rPr lang="en-US" sz="2400" dirty="0" smtClean="0">
                <a:solidFill>
                  <a:schemeClr val="bg1"/>
                </a:solidFill>
                <a:latin typeface="+mn-lt"/>
                <a:cs typeface="+mn-cs"/>
              </a:rPr>
              <a:t>-Current)</a:t>
            </a:r>
            <a:endParaRPr lang="en-U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Hearing Protection </a:t>
            </a: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Device, Training, Awareness 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Few Mines have fully adopted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Communication flow challenges within organizations</a:t>
            </a:r>
            <a:endParaRPr lang="en-US" sz="2000" dirty="0" smtClean="0">
              <a:solidFill>
                <a:schemeClr val="bg1"/>
              </a:solidFill>
              <a:latin typeface="+mn-lt"/>
              <a:cs typeface="+mn-cs"/>
            </a:endParaRPr>
          </a:p>
          <a:p>
            <a:pPr marL="1257300" lvl="2" indent="-342900">
              <a:buFont typeface="Wingdings" pitchFamily="2" charset="2"/>
              <a:buChar char="q"/>
              <a:defRPr/>
            </a:pPr>
            <a:endParaRPr lang="en-US" sz="20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1257300" lvl="2" indent="-342900">
              <a:defRPr/>
            </a:pP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Fundamental Challenges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Preventing Hearing loss versus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Paradigm shift </a:t>
            </a: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Noise has a lower priority compared to other Safety challenges (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FoG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, fatigue, T&amp;M  etc) and OH ( TB, HIV, Dust)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should be on Source Elimination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Noise Team Activities</a:t>
            </a:r>
            <a:endParaRPr lang="en-US" sz="18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Basics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Fully functioning Industry Team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Adopted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Shared understanding of the hazard and risk being addressed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sz="2400" dirty="0" smtClean="0">
                <a:solidFill>
                  <a:schemeClr val="bg1"/>
                </a:solidFill>
                <a:latin typeface="Calibri" pitchFamily="34" charset="0"/>
              </a:rPr>
              <a:t>‘Actual’ cost of noise (R14K/employee/year Vs. </a:t>
            </a:r>
            <a:r>
              <a:rPr lang="en-GB" b="1" dirty="0" smtClean="0"/>
              <a:t>R60K</a:t>
            </a:r>
            <a:r>
              <a:rPr lang="en-GB" sz="2400" dirty="0" smtClean="0">
                <a:solidFill>
                  <a:schemeClr val="bg1"/>
                </a:solidFill>
              </a:rPr>
              <a:t>/</a:t>
            </a:r>
            <a:r>
              <a:rPr lang="en-GB" sz="2400" dirty="0" smtClean="0">
                <a:solidFill>
                  <a:schemeClr val="bg1"/>
                </a:solidFill>
                <a:latin typeface="Calibri" pitchFamily="34" charset="0"/>
              </a:rPr>
              <a:t>employee/year)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sz="2400" dirty="0" smtClean="0">
                <a:solidFill>
                  <a:schemeClr val="bg1"/>
                </a:solidFill>
                <a:latin typeface="Calibri" pitchFamily="34" charset="0"/>
              </a:rPr>
              <a:t>Shared understanding of a comprehensive ‘Buy Quiet Policy’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 smtClean="0">
                <a:solidFill>
                  <a:schemeClr val="bg1"/>
                </a:solidFill>
              </a:rPr>
              <a:t>Promotion of the Adoption of the Tool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5 Adopters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12 Partial Adopters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27 Implementers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Interest Group and future COPA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Creation of Mine Adoptions Teams (Xstrata &amp; Impala)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Customization of Leadership Behaviour and Behavioural Communication Plans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3140</TotalTime>
  <Words>781</Words>
  <Application>Microsoft Office PowerPoint</Application>
  <PresentationFormat>On-screen Show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Background</vt:lpstr>
      <vt:lpstr>Discussion Points</vt:lpstr>
      <vt:lpstr>MOSH Basics </vt:lpstr>
      <vt:lpstr>HPD TAS Tool</vt:lpstr>
      <vt:lpstr>Source Elimination</vt:lpstr>
      <vt:lpstr>Source Elimination</vt:lpstr>
      <vt:lpstr>Discussion Points</vt:lpstr>
      <vt:lpstr>Future Activities</vt:lpstr>
      <vt:lpstr>Future Activities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15</cp:revision>
  <dcterms:created xsi:type="dcterms:W3CDTF">2012-08-02T11:34:04Z</dcterms:created>
  <dcterms:modified xsi:type="dcterms:W3CDTF">2013-02-13T10:19:31Z</dcterms:modified>
</cp:coreProperties>
</file>