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9" r:id="rId4"/>
    <p:sldId id="257" r:id="rId5"/>
    <p:sldId id="259" r:id="rId6"/>
    <p:sldId id="260" r:id="rId7"/>
    <p:sldId id="261" r:id="rId8"/>
    <p:sldId id="262" r:id="rId9"/>
    <p:sldId id="264" r:id="rId10"/>
    <p:sldId id="263" r:id="rId11"/>
    <p:sldId id="265" r:id="rId12"/>
    <p:sldId id="266" r:id="rId13"/>
    <p:sldId id="267" r:id="rId14"/>
    <p:sldId id="268" r:id="rId15"/>
    <p:sldId id="270" r:id="rId16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FB95D6-00D0-4C06-BC84-3F7A2B10AB12}" type="doc">
      <dgm:prSet loTypeId="urn:microsoft.com/office/officeart/2005/8/layout/hList3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5B2CFF8-1365-499A-827F-AFBD833E3F9C}">
      <dgm:prSet phldrT="[Text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A leading practice comprises three components:</a:t>
          </a:r>
          <a:endParaRPr lang="en-US" dirty="0">
            <a:solidFill>
              <a:schemeClr val="tx1"/>
            </a:solidFill>
          </a:endParaRPr>
        </a:p>
      </dgm:t>
    </dgm:pt>
    <dgm:pt modelId="{6DFAA8EB-1FDD-4BC0-BC33-776B6C043AF3}" type="parTrans" cxnId="{949FC187-9579-4138-9BFE-54D4F952DB90}">
      <dgm:prSet/>
      <dgm:spPr/>
      <dgm:t>
        <a:bodyPr/>
        <a:lstStyle/>
        <a:p>
          <a:endParaRPr lang="en-US">
            <a:solidFill>
              <a:srgbClr val="FFCC00"/>
            </a:solidFill>
          </a:endParaRPr>
        </a:p>
      </dgm:t>
    </dgm:pt>
    <dgm:pt modelId="{48FFDA4B-EA3D-462C-B766-A59961C8F51E}" type="sibTrans" cxnId="{949FC187-9579-4138-9BFE-54D4F952DB90}">
      <dgm:prSet/>
      <dgm:spPr/>
      <dgm:t>
        <a:bodyPr/>
        <a:lstStyle/>
        <a:p>
          <a:endParaRPr lang="en-US">
            <a:solidFill>
              <a:srgbClr val="FFCC00"/>
            </a:solidFill>
          </a:endParaRPr>
        </a:p>
      </dgm:t>
    </dgm:pt>
    <dgm:pt modelId="{17962CAD-1E4A-4E2F-8130-683C51CF16BE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2400" b="0" dirty="0" smtClean="0">
              <a:solidFill>
                <a:schemeClr val="tx1"/>
              </a:solidFill>
            </a:rPr>
            <a:t>Behavioral </a:t>
          </a:r>
          <a:r>
            <a:rPr lang="en-US" sz="2400" b="0" dirty="0" err="1" smtClean="0">
              <a:solidFill>
                <a:schemeClr val="tx1"/>
              </a:solidFill>
            </a:rPr>
            <a:t>Communica-tion</a:t>
          </a:r>
          <a:endParaRPr lang="en-US" sz="2400" b="0" dirty="0">
            <a:solidFill>
              <a:schemeClr val="tx1"/>
            </a:solidFill>
          </a:endParaRPr>
        </a:p>
      </dgm:t>
    </dgm:pt>
    <dgm:pt modelId="{50050BDF-5058-4B86-9CDF-B75664411E02}" type="parTrans" cxnId="{605E351D-AC99-4B77-B838-0807A8AC24D5}">
      <dgm:prSet/>
      <dgm:spPr/>
      <dgm:t>
        <a:bodyPr/>
        <a:lstStyle/>
        <a:p>
          <a:endParaRPr lang="en-US">
            <a:solidFill>
              <a:srgbClr val="FFCC00"/>
            </a:solidFill>
          </a:endParaRPr>
        </a:p>
      </dgm:t>
    </dgm:pt>
    <dgm:pt modelId="{ACB9CA4C-A7F5-446E-A4CC-0E263CFCA1BD}" type="sibTrans" cxnId="{605E351D-AC99-4B77-B838-0807A8AC24D5}">
      <dgm:prSet/>
      <dgm:spPr/>
      <dgm:t>
        <a:bodyPr/>
        <a:lstStyle/>
        <a:p>
          <a:endParaRPr lang="en-US">
            <a:solidFill>
              <a:srgbClr val="FFCC00"/>
            </a:solidFill>
          </a:endParaRPr>
        </a:p>
      </dgm:t>
    </dgm:pt>
    <dgm:pt modelId="{DFA92D0B-E34A-4792-A5F3-7A2947109128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2400" b="0" dirty="0" smtClean="0">
              <a:solidFill>
                <a:schemeClr val="tx1"/>
              </a:solidFill>
            </a:rPr>
            <a:t>Leadership </a:t>
          </a:r>
          <a:r>
            <a:rPr lang="en-US" sz="2400" b="0" dirty="0" err="1" smtClean="0">
              <a:solidFill>
                <a:schemeClr val="tx1"/>
              </a:solidFill>
            </a:rPr>
            <a:t>Behaviour</a:t>
          </a:r>
          <a:endParaRPr lang="en-US" sz="2400" b="0" dirty="0">
            <a:solidFill>
              <a:schemeClr val="tx1"/>
            </a:solidFill>
          </a:endParaRPr>
        </a:p>
      </dgm:t>
    </dgm:pt>
    <dgm:pt modelId="{CF0D838E-6CAF-4733-9718-C3CD39E05F7C}" type="sibTrans" cxnId="{A60DBB78-6BD2-4F76-9CE5-772E1DF8472D}">
      <dgm:prSet/>
      <dgm:spPr/>
      <dgm:t>
        <a:bodyPr/>
        <a:lstStyle/>
        <a:p>
          <a:endParaRPr lang="en-US">
            <a:solidFill>
              <a:srgbClr val="FFCC00"/>
            </a:solidFill>
          </a:endParaRPr>
        </a:p>
      </dgm:t>
    </dgm:pt>
    <dgm:pt modelId="{59ECA5EB-D35F-4A3F-BCF1-E26E0C8C9C29}" type="parTrans" cxnId="{A60DBB78-6BD2-4F76-9CE5-772E1DF8472D}">
      <dgm:prSet/>
      <dgm:spPr/>
      <dgm:t>
        <a:bodyPr/>
        <a:lstStyle/>
        <a:p>
          <a:endParaRPr lang="en-US">
            <a:solidFill>
              <a:srgbClr val="FFCC00"/>
            </a:solidFill>
          </a:endParaRPr>
        </a:p>
      </dgm:t>
    </dgm:pt>
    <dgm:pt modelId="{393EDD90-D01F-4F48-8BA5-5BAF07972F06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2400" b="0" dirty="0" smtClean="0">
              <a:solidFill>
                <a:schemeClr val="tx1"/>
              </a:solidFill>
            </a:rPr>
            <a:t>Practice</a:t>
          </a:r>
          <a:endParaRPr lang="en-US" sz="2400" b="0" dirty="0">
            <a:solidFill>
              <a:schemeClr val="tx1"/>
            </a:solidFill>
          </a:endParaRPr>
        </a:p>
      </dgm:t>
    </dgm:pt>
    <dgm:pt modelId="{8A7A1E81-438B-44C1-8842-E462570CC8D2}" type="sibTrans" cxnId="{D5DA1B55-92C5-4E95-8864-465DABEF7EF6}">
      <dgm:prSet/>
      <dgm:spPr/>
      <dgm:t>
        <a:bodyPr/>
        <a:lstStyle/>
        <a:p>
          <a:endParaRPr lang="en-US">
            <a:solidFill>
              <a:srgbClr val="FFCC00"/>
            </a:solidFill>
          </a:endParaRPr>
        </a:p>
      </dgm:t>
    </dgm:pt>
    <dgm:pt modelId="{4485CDF5-53BE-4564-84F6-F6EBD2CCE732}" type="parTrans" cxnId="{D5DA1B55-92C5-4E95-8864-465DABEF7EF6}">
      <dgm:prSet/>
      <dgm:spPr/>
      <dgm:t>
        <a:bodyPr/>
        <a:lstStyle/>
        <a:p>
          <a:endParaRPr lang="en-US">
            <a:solidFill>
              <a:srgbClr val="FFCC00"/>
            </a:solidFill>
          </a:endParaRPr>
        </a:p>
      </dgm:t>
    </dgm:pt>
    <dgm:pt modelId="{DE58BC5A-4FC8-460E-BB2B-8D6E9786A63B}" type="pres">
      <dgm:prSet presAssocID="{D4FB95D6-00D0-4C06-BC84-3F7A2B10AB12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DC94456-711D-40CB-A718-84FF63FDC161}" type="pres">
      <dgm:prSet presAssocID="{55B2CFF8-1365-499A-827F-AFBD833E3F9C}" presName="roof" presStyleLbl="dkBgShp" presStyleIdx="0" presStyleCnt="2" custLinFactNeighborY="-4167"/>
      <dgm:spPr/>
      <dgm:t>
        <a:bodyPr/>
        <a:lstStyle/>
        <a:p>
          <a:endParaRPr lang="en-US"/>
        </a:p>
      </dgm:t>
    </dgm:pt>
    <dgm:pt modelId="{9920A9DA-6B6F-44E8-98C0-9288F671257E}" type="pres">
      <dgm:prSet presAssocID="{55B2CFF8-1365-499A-827F-AFBD833E3F9C}" presName="pillars" presStyleCnt="0"/>
      <dgm:spPr/>
    </dgm:pt>
    <dgm:pt modelId="{3E3C90F4-CF5C-4412-B378-38794B797C36}" type="pres">
      <dgm:prSet presAssocID="{55B2CFF8-1365-499A-827F-AFBD833E3F9C}" presName="pillar1" presStyleLbl="node1" presStyleIdx="0" presStyleCnt="3" custLinFactNeighborX="987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96DF11-130A-4C10-A765-AD7AD1590AFC}" type="pres">
      <dgm:prSet presAssocID="{17962CAD-1E4A-4E2F-8130-683C51CF16BE}" presName="pillarX" presStyleLbl="node1" presStyleIdx="1" presStyleCnt="3" custScaleX="89096" custLinFactNeighborX="987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DA50CC-9278-4F94-9DE9-F94F11531F62}" type="pres">
      <dgm:prSet presAssocID="{DFA92D0B-E34A-4792-A5F3-7A2947109128}" presName="pillarX" presStyleLbl="node1" presStyleIdx="2" presStyleCnt="3" custLinFactX="-100000" custLinFactNeighborX="-1001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6E7851-3690-481C-96D2-3251C502E007}" type="pres">
      <dgm:prSet presAssocID="{55B2CFF8-1365-499A-827F-AFBD833E3F9C}" presName="base" presStyleLbl="dkBgShp" presStyleIdx="1" presStyleCnt="2" custLinFactNeighborY="17857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endParaRPr lang="en-US"/>
        </a:p>
      </dgm:t>
    </dgm:pt>
  </dgm:ptLst>
  <dgm:cxnLst>
    <dgm:cxn modelId="{949FC187-9579-4138-9BFE-54D4F952DB90}" srcId="{D4FB95D6-00D0-4C06-BC84-3F7A2B10AB12}" destId="{55B2CFF8-1365-499A-827F-AFBD833E3F9C}" srcOrd="0" destOrd="0" parTransId="{6DFAA8EB-1FDD-4BC0-BC33-776B6C043AF3}" sibTransId="{48FFDA4B-EA3D-462C-B766-A59961C8F51E}"/>
    <dgm:cxn modelId="{88499E4D-164D-41B1-AE08-E1B81F241052}" type="presOf" srcId="{D4FB95D6-00D0-4C06-BC84-3F7A2B10AB12}" destId="{DE58BC5A-4FC8-460E-BB2B-8D6E9786A63B}" srcOrd="0" destOrd="0" presId="urn:microsoft.com/office/officeart/2005/8/layout/hList3"/>
    <dgm:cxn modelId="{FACCAB9C-FAB1-4313-8251-347B947C0B4B}" type="presOf" srcId="{393EDD90-D01F-4F48-8BA5-5BAF07972F06}" destId="{3E3C90F4-CF5C-4412-B378-38794B797C36}" srcOrd="0" destOrd="0" presId="urn:microsoft.com/office/officeart/2005/8/layout/hList3"/>
    <dgm:cxn modelId="{0B253CD5-E0A5-40BA-8032-E0237645A020}" type="presOf" srcId="{55B2CFF8-1365-499A-827F-AFBD833E3F9C}" destId="{2DC94456-711D-40CB-A718-84FF63FDC161}" srcOrd="0" destOrd="0" presId="urn:microsoft.com/office/officeart/2005/8/layout/hList3"/>
    <dgm:cxn modelId="{D5DA1B55-92C5-4E95-8864-465DABEF7EF6}" srcId="{55B2CFF8-1365-499A-827F-AFBD833E3F9C}" destId="{393EDD90-D01F-4F48-8BA5-5BAF07972F06}" srcOrd="0" destOrd="0" parTransId="{4485CDF5-53BE-4564-84F6-F6EBD2CCE732}" sibTransId="{8A7A1E81-438B-44C1-8842-E462570CC8D2}"/>
    <dgm:cxn modelId="{A60DBB78-6BD2-4F76-9CE5-772E1DF8472D}" srcId="{55B2CFF8-1365-499A-827F-AFBD833E3F9C}" destId="{DFA92D0B-E34A-4792-A5F3-7A2947109128}" srcOrd="2" destOrd="0" parTransId="{59ECA5EB-D35F-4A3F-BCF1-E26E0C8C9C29}" sibTransId="{CF0D838E-6CAF-4733-9718-C3CD39E05F7C}"/>
    <dgm:cxn modelId="{605E351D-AC99-4B77-B838-0807A8AC24D5}" srcId="{55B2CFF8-1365-499A-827F-AFBD833E3F9C}" destId="{17962CAD-1E4A-4E2F-8130-683C51CF16BE}" srcOrd="1" destOrd="0" parTransId="{50050BDF-5058-4B86-9CDF-B75664411E02}" sibTransId="{ACB9CA4C-A7F5-446E-A4CC-0E263CFCA1BD}"/>
    <dgm:cxn modelId="{83AF1EC3-638D-44CD-BCD3-5F818CEE3827}" type="presOf" srcId="{17962CAD-1E4A-4E2F-8130-683C51CF16BE}" destId="{FD96DF11-130A-4C10-A765-AD7AD1590AFC}" srcOrd="0" destOrd="0" presId="urn:microsoft.com/office/officeart/2005/8/layout/hList3"/>
    <dgm:cxn modelId="{28187A0B-72AB-4CAB-8809-4EE03A75D133}" type="presOf" srcId="{DFA92D0B-E34A-4792-A5F3-7A2947109128}" destId="{1ADA50CC-9278-4F94-9DE9-F94F11531F62}" srcOrd="0" destOrd="0" presId="urn:microsoft.com/office/officeart/2005/8/layout/hList3"/>
    <dgm:cxn modelId="{F4B2A97B-5A91-4615-9FEE-0DE6E964E212}" type="presParOf" srcId="{DE58BC5A-4FC8-460E-BB2B-8D6E9786A63B}" destId="{2DC94456-711D-40CB-A718-84FF63FDC161}" srcOrd="0" destOrd="0" presId="urn:microsoft.com/office/officeart/2005/8/layout/hList3"/>
    <dgm:cxn modelId="{3C2FD669-82C9-428A-8CFF-7E5AFB534F4C}" type="presParOf" srcId="{DE58BC5A-4FC8-460E-BB2B-8D6E9786A63B}" destId="{9920A9DA-6B6F-44E8-98C0-9288F671257E}" srcOrd="1" destOrd="0" presId="urn:microsoft.com/office/officeart/2005/8/layout/hList3"/>
    <dgm:cxn modelId="{13F38FE5-2FFB-450A-A2BA-4AF4F966A567}" type="presParOf" srcId="{9920A9DA-6B6F-44E8-98C0-9288F671257E}" destId="{3E3C90F4-CF5C-4412-B378-38794B797C36}" srcOrd="0" destOrd="0" presId="urn:microsoft.com/office/officeart/2005/8/layout/hList3"/>
    <dgm:cxn modelId="{C0E11381-A6C4-4218-A4B2-41ACC90F37DE}" type="presParOf" srcId="{9920A9DA-6B6F-44E8-98C0-9288F671257E}" destId="{FD96DF11-130A-4C10-A765-AD7AD1590AFC}" srcOrd="1" destOrd="0" presId="urn:microsoft.com/office/officeart/2005/8/layout/hList3"/>
    <dgm:cxn modelId="{25FECE1F-F8C0-457D-BFA7-2CB4540EFEAA}" type="presParOf" srcId="{9920A9DA-6B6F-44E8-98C0-9288F671257E}" destId="{1ADA50CC-9278-4F94-9DE9-F94F11531F62}" srcOrd="2" destOrd="0" presId="urn:microsoft.com/office/officeart/2005/8/layout/hList3"/>
    <dgm:cxn modelId="{ED486033-EE04-4C54-A582-17431925CBCE}" type="presParOf" srcId="{DE58BC5A-4FC8-460E-BB2B-8D6E9786A63B}" destId="{C96E7851-3690-481C-96D2-3251C502E007}" srcOrd="2" destOrd="0" presId="urn:microsoft.com/office/officeart/2005/8/layout/hList3"/>
  </dgm:cxnLst>
  <dgm:bg>
    <a:solidFill>
      <a:schemeClr val="accent5">
        <a:lumMod val="60000"/>
        <a:lumOff val="40000"/>
      </a:schemeClr>
    </a:solidFill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DC94456-711D-40CB-A718-84FF63FDC161}">
      <dsp:nvSpPr>
        <dsp:cNvPr id="0" name=""/>
        <dsp:cNvSpPr/>
      </dsp:nvSpPr>
      <dsp:spPr>
        <a:xfrm>
          <a:off x="0" y="0"/>
          <a:ext cx="6096000" cy="1219200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>
              <a:solidFill>
                <a:schemeClr val="tx1"/>
              </a:solidFill>
            </a:rPr>
            <a:t>A leading practice comprises three components:</a:t>
          </a:r>
          <a:endParaRPr lang="en-US" sz="3400" kern="1200" dirty="0">
            <a:solidFill>
              <a:schemeClr val="tx1"/>
            </a:solidFill>
          </a:endParaRPr>
        </a:p>
      </dsp:txBody>
      <dsp:txXfrm>
        <a:off x="0" y="0"/>
        <a:ext cx="6096000" cy="1219200"/>
      </dsp:txXfrm>
    </dsp:sp>
    <dsp:sp modelId="{3E3C90F4-CF5C-4412-B378-38794B797C36}">
      <dsp:nvSpPr>
        <dsp:cNvPr id="0" name=""/>
        <dsp:cNvSpPr/>
      </dsp:nvSpPr>
      <dsp:spPr>
        <a:xfrm>
          <a:off x="2083861" y="1219200"/>
          <a:ext cx="2107406" cy="2560320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>
              <a:solidFill>
                <a:schemeClr val="tx1"/>
              </a:solidFill>
            </a:rPr>
            <a:t>Practice</a:t>
          </a:r>
          <a:endParaRPr lang="en-US" sz="2400" b="0" kern="1200" dirty="0">
            <a:solidFill>
              <a:schemeClr val="tx1"/>
            </a:solidFill>
          </a:endParaRPr>
        </a:p>
      </dsp:txBody>
      <dsp:txXfrm>
        <a:off x="2083861" y="1219200"/>
        <a:ext cx="2107406" cy="2560320"/>
      </dsp:txXfrm>
    </dsp:sp>
    <dsp:sp modelId="{FD96DF11-130A-4C10-A765-AD7AD1590AFC}">
      <dsp:nvSpPr>
        <dsp:cNvPr id="0" name=""/>
        <dsp:cNvSpPr/>
      </dsp:nvSpPr>
      <dsp:spPr>
        <a:xfrm>
          <a:off x="4190993" y="1219200"/>
          <a:ext cx="1877614" cy="2560320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>
              <a:solidFill>
                <a:schemeClr val="tx1"/>
              </a:solidFill>
            </a:rPr>
            <a:t>Behavioral </a:t>
          </a:r>
          <a:r>
            <a:rPr lang="en-US" sz="2400" b="0" kern="1200" dirty="0" err="1" smtClean="0">
              <a:solidFill>
                <a:schemeClr val="tx1"/>
              </a:solidFill>
            </a:rPr>
            <a:t>Communica-tion</a:t>
          </a:r>
          <a:endParaRPr lang="en-US" sz="2400" b="0" kern="1200" dirty="0">
            <a:solidFill>
              <a:schemeClr val="tx1"/>
            </a:solidFill>
          </a:endParaRPr>
        </a:p>
      </dsp:txBody>
      <dsp:txXfrm>
        <a:off x="4190993" y="1219200"/>
        <a:ext cx="1877614" cy="2560320"/>
      </dsp:txXfrm>
    </dsp:sp>
    <dsp:sp modelId="{1ADA50CC-9278-4F94-9DE9-F94F11531F62}">
      <dsp:nvSpPr>
        <dsp:cNvPr id="0" name=""/>
        <dsp:cNvSpPr/>
      </dsp:nvSpPr>
      <dsp:spPr>
        <a:xfrm>
          <a:off x="0" y="1219200"/>
          <a:ext cx="2107406" cy="2560320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>
              <a:solidFill>
                <a:schemeClr val="tx1"/>
              </a:solidFill>
            </a:rPr>
            <a:t>Leadership </a:t>
          </a:r>
          <a:r>
            <a:rPr lang="en-US" sz="2400" b="0" kern="1200" dirty="0" err="1" smtClean="0">
              <a:solidFill>
                <a:schemeClr val="tx1"/>
              </a:solidFill>
            </a:rPr>
            <a:t>Behaviour</a:t>
          </a:r>
          <a:endParaRPr lang="en-US" sz="2400" b="0" kern="1200" dirty="0">
            <a:solidFill>
              <a:schemeClr val="tx1"/>
            </a:solidFill>
          </a:endParaRPr>
        </a:p>
      </dsp:txBody>
      <dsp:txXfrm>
        <a:off x="0" y="1219200"/>
        <a:ext cx="2107406" cy="2560320"/>
      </dsp:txXfrm>
    </dsp:sp>
    <dsp:sp modelId="{C96E7851-3690-481C-96D2-3251C502E007}">
      <dsp:nvSpPr>
        <dsp:cNvPr id="0" name=""/>
        <dsp:cNvSpPr/>
      </dsp:nvSpPr>
      <dsp:spPr>
        <a:xfrm>
          <a:off x="0" y="3779520"/>
          <a:ext cx="6096000" cy="284480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2/10/2013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15"/>
          <p:cNvSpPr txBox="1">
            <a:spLocks/>
          </p:cNvSpPr>
          <p:nvPr/>
        </p:nvSpPr>
        <p:spPr>
          <a:xfrm>
            <a:off x="4500562" y="1500174"/>
            <a:ext cx="3657600" cy="3200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Introduction to the MOSH Adoption System</a:t>
            </a:r>
            <a:endParaRPr kumimoji="0" lang="en-ZA" sz="36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noFill/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Key industry players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77500" lnSpcReduction="20000"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Sponsors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Typically CEO level person for each team who sits on Chamber Council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Provide strategic guidance as required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MOSH Task Force members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Preferably the most senior OHS office bearer of each Chamber member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Provide strategic leadership and oversight of MOSH processes; communication link between Hub and own executives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Adoption </a:t>
            </a:r>
            <a:r>
              <a:rPr lang="en-US" b="1" dirty="0" smtClean="0">
                <a:solidFill>
                  <a:schemeClr val="bg1"/>
                </a:solidFill>
              </a:rPr>
              <a:t>Team Members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Senior technical experts in their fields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People on the ground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The adopters: Manages, supervisors, team members</a:t>
            </a:r>
          </a:p>
          <a:p>
            <a:pPr>
              <a:buNone/>
            </a:pPr>
            <a:endParaRPr lang="en-US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52400" y="457200"/>
            <a:ext cx="8458200" cy="17526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dirty="0">
                <a:solidFill>
                  <a:schemeClr val="tx1"/>
                </a:solidFill>
              </a:rPr>
              <a:t>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0" y="609600"/>
            <a:ext cx="26921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Arial" charset="0"/>
                <a:cs typeface="Arial" charset="0"/>
              </a:rPr>
              <a:t>MOSH Task Force</a:t>
            </a:r>
          </a:p>
        </p:txBody>
      </p:sp>
      <p:sp>
        <p:nvSpPr>
          <p:cNvPr id="4" name="Isosceles Triangle 3"/>
          <p:cNvSpPr/>
          <p:nvPr/>
        </p:nvSpPr>
        <p:spPr>
          <a:xfrm>
            <a:off x="2667000" y="609600"/>
            <a:ext cx="6858000" cy="5410200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271986" y="3305944"/>
            <a:ext cx="3657600" cy="76200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 rot="3431220">
            <a:off x="6249000" y="2510834"/>
            <a:ext cx="2005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  <a:latin typeface="Arial" charset="0"/>
                <a:cs typeface="Arial" charset="0"/>
              </a:rPr>
              <a:t>National/Regional</a:t>
            </a:r>
          </a:p>
        </p:txBody>
      </p:sp>
      <p:sp>
        <p:nvSpPr>
          <p:cNvPr id="7" name="TextBox 6"/>
          <p:cNvSpPr txBox="1"/>
          <p:nvPr/>
        </p:nvSpPr>
        <p:spPr>
          <a:xfrm rot="3465461">
            <a:off x="7931764" y="4604620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  <a:latin typeface="Arial" charset="0"/>
                <a:cs typeface="Arial" charset="0"/>
              </a:rPr>
              <a:t>Operational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953000" y="2924944"/>
            <a:ext cx="2209800" cy="914400"/>
          </a:xfrm>
          <a:prstGeom prst="roundRect">
            <a:avLst/>
          </a:prstGeom>
          <a:solidFill>
            <a:srgbClr val="D7E4B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</a:rPr>
              <a:t>Industry MOSH Adoption Team Members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810000" y="4114800"/>
            <a:ext cx="1371600" cy="1219200"/>
          </a:xfrm>
          <a:prstGeom prst="roundRect">
            <a:avLst/>
          </a:prstGeom>
          <a:solidFill>
            <a:srgbClr val="D7E4B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</a:rPr>
              <a:t>Mine Adoption Team Manager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334000" y="4114800"/>
            <a:ext cx="1371600" cy="1219200"/>
          </a:xfrm>
          <a:prstGeom prst="roundRect">
            <a:avLst/>
          </a:prstGeom>
          <a:solidFill>
            <a:srgbClr val="D7E4B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</a:rPr>
              <a:t>Mine Adoption Team Manager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858000" y="4114800"/>
            <a:ext cx="1371600" cy="1219200"/>
          </a:xfrm>
          <a:prstGeom prst="roundRect">
            <a:avLst/>
          </a:prstGeom>
          <a:solidFill>
            <a:srgbClr val="D7E4B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</a:rPr>
              <a:t>Mine Adoption Team Manager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562600" y="1447800"/>
            <a:ext cx="1066800" cy="609600"/>
          </a:xfrm>
          <a:prstGeom prst="roundRect">
            <a:avLst/>
          </a:prstGeom>
          <a:solidFill>
            <a:srgbClr val="D7E4B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</a:rPr>
              <a:t>Member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81000" y="1447800"/>
            <a:ext cx="1066800" cy="6096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</a:rPr>
              <a:t>Member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600200" y="1447800"/>
            <a:ext cx="1066800" cy="6096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</a:rPr>
              <a:t>Member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819400" y="1447800"/>
            <a:ext cx="1066800" cy="6096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</a:rPr>
              <a:t>Member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086600" y="1447800"/>
            <a:ext cx="1066800" cy="6096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</a:rPr>
              <a:t>Member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038600" y="1447800"/>
            <a:ext cx="1066800" cy="6096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</a:rPr>
              <a:t>Member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581400" y="5562600"/>
            <a:ext cx="4953000" cy="304800"/>
          </a:xfrm>
          <a:prstGeom prst="roundRect">
            <a:avLst/>
          </a:prstGeom>
          <a:solidFill>
            <a:srgbClr val="D7E4B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prstClr val="black"/>
                </a:solidFill>
              </a:rPr>
              <a:t>Adopters: Supervisors and team members</a:t>
            </a:r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xmlns="" val="2515059480"/>
              </p:ext>
            </p:extLst>
          </p:nvPr>
        </p:nvGraphicFramePr>
        <p:xfrm>
          <a:off x="1447800" y="17526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04799" y="381000"/>
            <a:ext cx="85344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What distinguishes MOSH from the usual transfer of practices</a:t>
            </a:r>
            <a:endParaRPr lang="en-US" sz="2800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noFill/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Learning Hub services and support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1"/>
            <a:ext cx="8229600" cy="3352799"/>
          </a:xfr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rm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Provides adoption guides for each leading practice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Provides leading practice investigation and design tools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Facilitates Communities of Practice for Adoption (COPAs)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noFill/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Challenges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724399"/>
          </a:xfr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Autofit/>
          </a:bodyPr>
          <a:lstStyle/>
          <a:p>
            <a:pPr marL="609600" lvl="0" indent="-609600">
              <a:defRPr/>
            </a:pPr>
            <a:r>
              <a:rPr lang="en-US" sz="2600" dirty="0" smtClean="0">
                <a:solidFill>
                  <a:schemeClr val="bg1"/>
                </a:solidFill>
                <a:cs typeface="Arial" pitchFamily="34" charset="0"/>
              </a:rPr>
              <a:t>Participation at various forums - Absence of decision makers</a:t>
            </a:r>
          </a:p>
          <a:p>
            <a:pPr marL="609600" lvl="0" indent="-609600">
              <a:defRPr/>
            </a:pPr>
            <a:r>
              <a:rPr lang="en-US" sz="2600" dirty="0" smtClean="0">
                <a:solidFill>
                  <a:schemeClr val="bg1"/>
                </a:solidFill>
                <a:cs typeface="Arial" pitchFamily="34" charset="0"/>
              </a:rPr>
              <a:t>Lack of appreciation of the importance of behavioural change necessary to sustain adoption </a:t>
            </a:r>
          </a:p>
          <a:p>
            <a:pPr marL="609600" lvl="0" indent="-609600">
              <a:defRPr/>
            </a:pPr>
            <a:r>
              <a:rPr lang="en-US" sz="2600" dirty="0" smtClean="0">
                <a:solidFill>
                  <a:schemeClr val="bg1"/>
                </a:solidFill>
                <a:cs typeface="Arial" pitchFamily="34" charset="0"/>
              </a:rPr>
              <a:t>Lack of continuity of representatives at meetings</a:t>
            </a:r>
          </a:p>
          <a:p>
            <a:pPr marL="609600" lvl="0" indent="-609600">
              <a:defRPr/>
            </a:pPr>
            <a:r>
              <a:rPr lang="en-US" sz="2600" dirty="0" smtClean="0">
                <a:solidFill>
                  <a:schemeClr val="bg1"/>
                </a:solidFill>
                <a:cs typeface="Arial" pitchFamily="34" charset="0"/>
              </a:rPr>
              <a:t>Lack of  a multi-disciplinary approach</a:t>
            </a:r>
          </a:p>
          <a:p>
            <a:pPr marL="609600" lvl="0" indent="-609600">
              <a:defRPr/>
            </a:pPr>
            <a:r>
              <a:rPr lang="en-US" sz="2600" dirty="0" smtClean="0">
                <a:solidFill>
                  <a:schemeClr val="bg1"/>
                </a:solidFill>
                <a:cs typeface="Arial" pitchFamily="34" charset="0"/>
              </a:rPr>
              <a:t>Unavailability of relevant information required for key actions </a:t>
            </a:r>
          </a:p>
          <a:p>
            <a:pPr marL="609600" lvl="0" indent="-609600">
              <a:defRPr/>
            </a:pPr>
            <a:r>
              <a:rPr lang="en-US" sz="2600" dirty="0" smtClean="0">
                <a:solidFill>
                  <a:schemeClr val="bg1"/>
                </a:solidFill>
                <a:cs typeface="Arial" pitchFamily="34" charset="0"/>
              </a:rPr>
              <a:t>Ineffectiveness  of some of the Community of Practice for Adoption (COPAs) due to poor industry involvement</a:t>
            </a:r>
            <a:endParaRPr lang="en-US" sz="26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noFill/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Introduction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ZA" sz="2400" dirty="0" smtClean="0"/>
              <a:t>Introductory Presentation </a:t>
            </a:r>
          </a:p>
          <a:p>
            <a:endParaRPr lang="en-ZA" sz="24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ZA" sz="2400" dirty="0" smtClean="0"/>
              <a:t>MOSH Process</a:t>
            </a:r>
          </a:p>
          <a:p>
            <a:pPr>
              <a:buFont typeface="Wingdings" pitchFamily="2" charset="2"/>
              <a:buChar char="q"/>
            </a:pPr>
            <a:endParaRPr lang="en-ZA" sz="24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ZA" sz="2600" b="1" dirty="0" smtClean="0">
                <a:solidFill>
                  <a:srgbClr val="FF0000"/>
                </a:solidFill>
              </a:rPr>
              <a:t>The HPD TAS Tool adoption guidance</a:t>
            </a:r>
          </a:p>
          <a:p>
            <a:pPr lvl="1">
              <a:buFont typeface="Wingdings" pitchFamily="2" charset="2"/>
              <a:buChar char="v"/>
            </a:pPr>
            <a:r>
              <a:rPr lang="en-ZA" sz="2000" dirty="0" smtClean="0">
                <a:solidFill>
                  <a:srgbClr val="FF0000"/>
                </a:solidFill>
              </a:rPr>
              <a:t>Description of the Guidance process</a:t>
            </a:r>
          </a:p>
          <a:p>
            <a:pPr lvl="1">
              <a:buFont typeface="Wingdings" pitchFamily="2" charset="2"/>
              <a:buChar char="v"/>
            </a:pPr>
            <a:r>
              <a:rPr lang="en-ZA" sz="2000" dirty="0" smtClean="0"/>
              <a:t>Introduction to the tool (DVDs, Selection Tool, Training Material etc)</a:t>
            </a:r>
          </a:p>
          <a:p>
            <a:pPr lvl="1">
              <a:buFont typeface="Wingdings" pitchFamily="2" charset="2"/>
              <a:buChar char="v"/>
            </a:pPr>
            <a:endParaRPr lang="en-ZA" sz="2000" dirty="0" smtClean="0"/>
          </a:p>
          <a:p>
            <a:pPr>
              <a:buFont typeface="Wingdings" pitchFamily="2" charset="2"/>
              <a:buChar char="q"/>
            </a:pPr>
            <a:r>
              <a:rPr lang="en-ZA" sz="2400" dirty="0" smtClean="0"/>
              <a:t>Roles and Responsibilities of the Adoption Team</a:t>
            </a:r>
          </a:p>
          <a:p>
            <a:pPr>
              <a:buFont typeface="Wingdings" pitchFamily="2" charset="2"/>
              <a:buChar char="q"/>
            </a:pPr>
            <a:endParaRPr lang="en-ZA" sz="2400" dirty="0" smtClean="0"/>
          </a:p>
          <a:p>
            <a:pPr>
              <a:buFont typeface="Wingdings" pitchFamily="2" charset="2"/>
              <a:buChar char="q"/>
            </a:pPr>
            <a:r>
              <a:rPr lang="en-ZA" sz="2400" dirty="0" smtClean="0"/>
              <a:t>MOSH Adoption process template</a:t>
            </a:r>
          </a:p>
          <a:p>
            <a:pPr>
              <a:buFont typeface="Wingdings" pitchFamily="2" charset="2"/>
              <a:buChar char="q"/>
            </a:pPr>
            <a:endParaRPr lang="en-ZA" sz="2400" dirty="0" smtClean="0"/>
          </a:p>
          <a:p>
            <a:pPr>
              <a:buFont typeface="Wingdings" pitchFamily="2" charset="2"/>
              <a:buChar char="q"/>
            </a:pPr>
            <a:r>
              <a:rPr lang="en-ZA" sz="2400" dirty="0" smtClean="0"/>
              <a:t>Adoption Plan signoff</a:t>
            </a:r>
          </a:p>
          <a:p>
            <a:pPr>
              <a:buFont typeface="Wingdings" pitchFamily="2" charset="2"/>
              <a:buChar char="q"/>
            </a:pPr>
            <a:endParaRPr lang="en-ZA" sz="2400" dirty="0" smtClean="0"/>
          </a:p>
          <a:p>
            <a:pPr>
              <a:buFont typeface="Wingdings" pitchFamily="2" charset="2"/>
              <a:buChar char="q"/>
            </a:pPr>
            <a:endParaRPr lang="en-ZA" sz="2400" dirty="0" smtClean="0"/>
          </a:p>
          <a:p>
            <a:endParaRPr lang="en-ZA" sz="2400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noFill/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Introduction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ZA" sz="2400" dirty="0" smtClean="0"/>
              <a:t>Introductory Presentation </a:t>
            </a:r>
          </a:p>
          <a:p>
            <a:endParaRPr lang="en-ZA" sz="24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ZA" sz="2600" b="1" dirty="0" smtClean="0">
                <a:solidFill>
                  <a:srgbClr val="FF0000"/>
                </a:solidFill>
              </a:rPr>
              <a:t>MOSH Process</a:t>
            </a:r>
          </a:p>
          <a:p>
            <a:pPr>
              <a:buFont typeface="Wingdings" pitchFamily="2" charset="2"/>
              <a:buChar char="q"/>
            </a:pPr>
            <a:endParaRPr lang="en-ZA" sz="24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ZA" sz="2400" dirty="0" smtClean="0"/>
              <a:t>The HPD TAS Tool adoption guidance</a:t>
            </a:r>
          </a:p>
          <a:p>
            <a:pPr lvl="1">
              <a:buFont typeface="Wingdings" pitchFamily="2" charset="2"/>
              <a:buChar char="v"/>
            </a:pPr>
            <a:r>
              <a:rPr lang="en-ZA" sz="2000" dirty="0" smtClean="0"/>
              <a:t>Description of the Guidance process</a:t>
            </a:r>
          </a:p>
          <a:p>
            <a:pPr lvl="1">
              <a:buFont typeface="Wingdings" pitchFamily="2" charset="2"/>
              <a:buChar char="v"/>
            </a:pPr>
            <a:r>
              <a:rPr lang="en-ZA" sz="2000" dirty="0" smtClean="0"/>
              <a:t>Introduction to the tool (DVDs, Selection Tool, Training Material etc)</a:t>
            </a:r>
          </a:p>
          <a:p>
            <a:pPr lvl="1">
              <a:buFont typeface="Wingdings" pitchFamily="2" charset="2"/>
              <a:buChar char="v"/>
            </a:pPr>
            <a:endParaRPr lang="en-ZA" sz="2000" dirty="0" smtClean="0"/>
          </a:p>
          <a:p>
            <a:pPr>
              <a:buFont typeface="Wingdings" pitchFamily="2" charset="2"/>
              <a:buChar char="q"/>
            </a:pPr>
            <a:r>
              <a:rPr lang="en-ZA" sz="2400" dirty="0" smtClean="0"/>
              <a:t>Roles and Responsibilities of the Adoption Team</a:t>
            </a:r>
          </a:p>
          <a:p>
            <a:pPr>
              <a:buFont typeface="Wingdings" pitchFamily="2" charset="2"/>
              <a:buChar char="q"/>
            </a:pPr>
            <a:endParaRPr lang="en-ZA" sz="2400" dirty="0" smtClean="0"/>
          </a:p>
          <a:p>
            <a:pPr>
              <a:buFont typeface="Wingdings" pitchFamily="2" charset="2"/>
              <a:buChar char="q"/>
            </a:pPr>
            <a:r>
              <a:rPr lang="en-ZA" sz="2400" dirty="0" smtClean="0"/>
              <a:t>MOSH Adoption process template</a:t>
            </a:r>
          </a:p>
          <a:p>
            <a:pPr>
              <a:buFont typeface="Wingdings" pitchFamily="2" charset="2"/>
              <a:buChar char="q"/>
            </a:pPr>
            <a:endParaRPr lang="en-ZA" sz="2400" dirty="0" smtClean="0"/>
          </a:p>
          <a:p>
            <a:pPr>
              <a:buFont typeface="Wingdings" pitchFamily="2" charset="2"/>
              <a:buChar char="q"/>
            </a:pPr>
            <a:r>
              <a:rPr lang="en-ZA" sz="2400" dirty="0" smtClean="0"/>
              <a:t>Adoption Plan signoff</a:t>
            </a:r>
          </a:p>
          <a:p>
            <a:pPr>
              <a:buFont typeface="Wingdings" pitchFamily="2" charset="2"/>
              <a:buChar char="q"/>
            </a:pPr>
            <a:endParaRPr lang="en-ZA" sz="2400" dirty="0" smtClean="0"/>
          </a:p>
          <a:p>
            <a:pPr>
              <a:buFont typeface="Wingdings" pitchFamily="2" charset="2"/>
              <a:buChar char="q"/>
            </a:pPr>
            <a:endParaRPr lang="en-ZA" sz="2400" dirty="0" smtClean="0"/>
          </a:p>
          <a:p>
            <a:endParaRPr lang="en-ZA" sz="2400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noFill/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Purpose of this presentation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191000"/>
          </a:xfr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rm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To share a few key principles of the MOSH adoption system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To briefly explain the MOSH system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To share the challenges we face</a:t>
            </a:r>
          </a:p>
          <a:p>
            <a:pPr>
              <a:buNone/>
            </a:pPr>
            <a:endParaRPr lang="en-US" sz="2400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noFill/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MOSH adoption system: Key principles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800599"/>
          </a:xfr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2500" lnSpcReduction="10000"/>
          </a:bodyPr>
          <a:lstStyle/>
          <a:p>
            <a:pPr marL="514350" indent="-514350"/>
            <a:r>
              <a:rPr lang="en-US" sz="2800" dirty="0" smtClean="0">
                <a:solidFill>
                  <a:schemeClr val="bg1"/>
                </a:solidFill>
              </a:rPr>
              <a:t>It was designed by the people in the industry for the people in the industry - It is not ‘a Chamber of Mines thing’</a:t>
            </a:r>
          </a:p>
          <a:p>
            <a:pPr marL="514350" indent="-514350"/>
            <a:r>
              <a:rPr lang="en-US" sz="2800" dirty="0" smtClean="0">
                <a:solidFill>
                  <a:schemeClr val="bg1"/>
                </a:solidFill>
              </a:rPr>
              <a:t>A major reason why transfer of practices fails is because people do not own the practice – Adopt means to choose or </a:t>
            </a:r>
            <a:r>
              <a:rPr lang="en-US" sz="2800" i="1" u="sng" dirty="0" smtClean="0">
                <a:solidFill>
                  <a:schemeClr val="bg1"/>
                </a:solidFill>
              </a:rPr>
              <a:t>take as one’s own</a:t>
            </a:r>
          </a:p>
          <a:p>
            <a:pPr marL="514350" indent="-514350"/>
            <a:r>
              <a:rPr lang="en-US" sz="2800" dirty="0" smtClean="0">
                <a:solidFill>
                  <a:schemeClr val="bg1"/>
                </a:solidFill>
              </a:rPr>
              <a:t>It follows a people centric approach – the people </a:t>
            </a:r>
            <a:r>
              <a:rPr lang="en-US" sz="2800" i="1" u="sng" dirty="0" smtClean="0">
                <a:solidFill>
                  <a:schemeClr val="bg1"/>
                </a:solidFill>
              </a:rPr>
              <a:t>choose </a:t>
            </a:r>
            <a:r>
              <a:rPr lang="en-US" sz="2800" dirty="0" smtClean="0">
                <a:solidFill>
                  <a:schemeClr val="bg1"/>
                </a:solidFill>
              </a:rPr>
              <a:t>to make the practice their own</a:t>
            </a:r>
          </a:p>
          <a:p>
            <a:pPr marL="514350" indent="-514350"/>
            <a:r>
              <a:rPr lang="en-US" sz="2800" dirty="0" smtClean="0">
                <a:solidFill>
                  <a:schemeClr val="bg1"/>
                </a:solidFill>
              </a:rPr>
              <a:t>The people centric approach is demonstrated through: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Focus on behavioural aspects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High leadership visibility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Involvement of people in the process</a:t>
            </a:r>
          </a:p>
          <a:p>
            <a:pPr>
              <a:buNone/>
            </a:pPr>
            <a:endParaRPr 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noFill/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The MOSH adoption system: History and rationale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686800" cy="5135563"/>
          </a:xfrm>
          <a:noFill/>
          <a:ln>
            <a:solidFill>
              <a:schemeClr val="bg1">
                <a:lumMod val="8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rmAutofit lnSpcReduction="10000"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2005</a:t>
            </a:r>
          </a:p>
          <a:p>
            <a:pPr marL="971550" lvl="1" indent="-514350">
              <a:buFont typeface="Courier New" pitchFamily="49" charset="0"/>
              <a:buChar char="o"/>
            </a:pPr>
            <a:r>
              <a:rPr lang="en-US" dirty="0" smtClean="0">
                <a:solidFill>
                  <a:schemeClr val="bg1"/>
                </a:solidFill>
              </a:rPr>
              <a:t>CEO’s committed themselves to the 2013 OHS milestones</a:t>
            </a:r>
          </a:p>
          <a:p>
            <a:r>
              <a:rPr lang="en-US" sz="2800" b="1" dirty="0" smtClean="0">
                <a:solidFill>
                  <a:schemeClr val="bg1"/>
                </a:solidFill>
              </a:rPr>
              <a:t>2006</a:t>
            </a:r>
          </a:p>
          <a:p>
            <a:pPr marL="857250" indent="-514350">
              <a:buFont typeface="Courier New" pitchFamily="49" charset="0"/>
              <a:buChar char="o"/>
            </a:pPr>
            <a:r>
              <a:rPr lang="en-US" sz="2600" dirty="0" smtClean="0">
                <a:solidFill>
                  <a:schemeClr val="bg1"/>
                </a:solidFill>
              </a:rPr>
              <a:t>Mining Industry Occupational Health and Safety (MOSH) Task Force  established to give impetus to achievement of the milestones</a:t>
            </a:r>
          </a:p>
          <a:p>
            <a:pPr marL="857250" indent="-514350">
              <a:buFont typeface="Courier New" pitchFamily="49" charset="0"/>
              <a:buChar char="o"/>
            </a:pPr>
            <a:r>
              <a:rPr lang="en-US" sz="2600" dirty="0" smtClean="0">
                <a:solidFill>
                  <a:schemeClr val="bg1"/>
                </a:solidFill>
              </a:rPr>
              <a:t>MOSH task force commissions experts to determine why safety performance in industry stagnated.  Main finding: failure  of operations generally to adopt what works elsewhere</a:t>
            </a:r>
          </a:p>
          <a:p>
            <a:pPr marL="857250" indent="-514350">
              <a:buFont typeface="Courier New" pitchFamily="49" charset="0"/>
              <a:buChar char="o"/>
            </a:pPr>
            <a:r>
              <a:rPr lang="en-US" sz="2600" dirty="0" smtClean="0">
                <a:solidFill>
                  <a:schemeClr val="bg1"/>
                </a:solidFill>
              </a:rPr>
              <a:t>Adoption system developed</a:t>
            </a:r>
            <a:endParaRPr lang="en-US" sz="2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noFill/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The MOSH adoption system: History and rationale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36637"/>
            <a:ext cx="8686800" cy="5364163"/>
          </a:xfrm>
          <a:noFill/>
          <a:ln>
            <a:solidFill>
              <a:schemeClr val="bg1">
                <a:lumMod val="8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t">
            <a:norm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2007</a:t>
            </a:r>
          </a:p>
          <a:p>
            <a:pPr marL="971550" lvl="1" indent="-514350">
              <a:buFont typeface="Courier New" pitchFamily="49" charset="0"/>
              <a:buChar char="o"/>
            </a:pPr>
            <a:r>
              <a:rPr lang="en-US" sz="2600" dirty="0" smtClean="0">
                <a:solidFill>
                  <a:schemeClr val="bg1"/>
                </a:solidFill>
              </a:rPr>
              <a:t>Employers agreed to  adoption system developed at request of the MOSH Task Force</a:t>
            </a:r>
          </a:p>
          <a:p>
            <a:r>
              <a:rPr lang="en-US" sz="2800" b="1" dirty="0" smtClean="0">
                <a:solidFill>
                  <a:schemeClr val="bg1"/>
                </a:solidFill>
              </a:rPr>
              <a:t>2011</a:t>
            </a:r>
          </a:p>
          <a:p>
            <a:pPr marL="971550" lvl="1" indent="-514350">
              <a:buFont typeface="Courier New" pitchFamily="49" charset="0"/>
              <a:buChar char="o"/>
            </a:pPr>
            <a:r>
              <a:rPr lang="en-US" sz="2600" dirty="0" smtClean="0">
                <a:solidFill>
                  <a:schemeClr val="bg1"/>
                </a:solidFill>
              </a:rPr>
              <a:t>CEO’s reconfirmed their support for the MOSH adoption system for leading practices</a:t>
            </a:r>
          </a:p>
          <a:p>
            <a:pPr marL="971550" lvl="1" indent="-514350">
              <a:buFont typeface="Courier New" pitchFamily="49" charset="0"/>
              <a:buChar char="o"/>
            </a:pPr>
            <a:r>
              <a:rPr lang="en-US" sz="2600" dirty="0" smtClean="0">
                <a:solidFill>
                  <a:schemeClr val="bg1"/>
                </a:solidFill>
              </a:rPr>
              <a:t>Concept of MOSH leading practices entrenched in the Culture Transformation Framework agreed to by government, </a:t>
            </a:r>
            <a:r>
              <a:rPr lang="en-US" sz="2600" dirty="0" err="1" smtClean="0">
                <a:solidFill>
                  <a:schemeClr val="bg1"/>
                </a:solidFill>
              </a:rPr>
              <a:t>organised</a:t>
            </a:r>
            <a:r>
              <a:rPr lang="en-US" sz="2600" dirty="0" smtClean="0">
                <a:solidFill>
                  <a:schemeClr val="bg1"/>
                </a:solidFill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</a:rPr>
              <a:t>labour</a:t>
            </a:r>
            <a:r>
              <a:rPr lang="en-US" sz="2600" dirty="0" smtClean="0">
                <a:solidFill>
                  <a:schemeClr val="bg1"/>
                </a:solidFill>
              </a:rPr>
              <a:t> and employers</a:t>
            </a:r>
          </a:p>
          <a:p>
            <a:pPr marL="971550" lvl="1" indent="-514350">
              <a:buFont typeface="Courier New" pitchFamily="49" charset="0"/>
              <a:buChar char="o"/>
            </a:pPr>
            <a:r>
              <a:rPr lang="en-US" sz="2600" dirty="0" smtClean="0">
                <a:solidFill>
                  <a:schemeClr val="bg1"/>
                </a:solidFill>
              </a:rPr>
              <a:t>Employers to report on MOSH leading practices on the Mining Charter scorecard</a:t>
            </a:r>
          </a:p>
          <a:p>
            <a:pPr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noFill/>
        </p:spPr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The MOSH adoption system and how it operates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rmAutofit/>
          </a:bodyPr>
          <a:lstStyle/>
          <a:p>
            <a:r>
              <a:rPr lang="en-US" sz="2600" dirty="0" smtClean="0">
                <a:solidFill>
                  <a:schemeClr val="bg1"/>
                </a:solidFill>
              </a:rPr>
              <a:t>It emphasises the behavioural aspects that should accompany adoption for sustainability </a:t>
            </a:r>
          </a:p>
          <a:p>
            <a:r>
              <a:rPr lang="en-US" sz="2600" dirty="0" smtClean="0">
                <a:solidFill>
                  <a:schemeClr val="bg1"/>
                </a:solidFill>
              </a:rPr>
              <a:t>It is a </a:t>
            </a:r>
            <a:r>
              <a:rPr lang="en-US" sz="2600" i="1" dirty="0" smtClean="0">
                <a:solidFill>
                  <a:schemeClr val="bg1"/>
                </a:solidFill>
              </a:rPr>
              <a:t>process</a:t>
            </a:r>
            <a:r>
              <a:rPr lang="en-US" sz="2600" dirty="0" smtClean="0">
                <a:solidFill>
                  <a:schemeClr val="bg1"/>
                </a:solidFill>
              </a:rPr>
              <a:t> that </a:t>
            </a:r>
            <a:r>
              <a:rPr lang="en-US" sz="2600" i="1" u="sng" dirty="0" smtClean="0">
                <a:solidFill>
                  <a:schemeClr val="bg1"/>
                </a:solidFill>
              </a:rPr>
              <a:t>identifies</a:t>
            </a:r>
            <a:r>
              <a:rPr lang="en-US" sz="2600" dirty="0" smtClean="0">
                <a:solidFill>
                  <a:schemeClr val="bg1"/>
                </a:solidFill>
              </a:rPr>
              <a:t> OHS </a:t>
            </a:r>
            <a:r>
              <a:rPr lang="en-US" sz="2600" i="1" u="sng" dirty="0" smtClean="0">
                <a:solidFill>
                  <a:schemeClr val="bg1"/>
                </a:solidFill>
              </a:rPr>
              <a:t>leading practices</a:t>
            </a:r>
            <a:r>
              <a:rPr lang="en-US" sz="2600" i="1" dirty="0" smtClean="0">
                <a:solidFill>
                  <a:schemeClr val="bg1"/>
                </a:solidFill>
              </a:rPr>
              <a:t> </a:t>
            </a:r>
            <a:r>
              <a:rPr lang="en-US" sz="2600" dirty="0" smtClean="0">
                <a:solidFill>
                  <a:schemeClr val="bg1"/>
                </a:solidFill>
              </a:rPr>
              <a:t>in industry (pockets of excellence) and </a:t>
            </a:r>
            <a:r>
              <a:rPr lang="en-US" sz="2600" i="1" u="sng" dirty="0" smtClean="0">
                <a:solidFill>
                  <a:schemeClr val="bg1"/>
                </a:solidFill>
              </a:rPr>
              <a:t>facilitates</a:t>
            </a:r>
            <a:r>
              <a:rPr lang="en-US" sz="2600" u="sng" dirty="0" smtClean="0">
                <a:solidFill>
                  <a:schemeClr val="bg1"/>
                </a:solidFill>
              </a:rPr>
              <a:t> </a:t>
            </a:r>
            <a:r>
              <a:rPr lang="en-US" sz="2600" i="1" u="sng" dirty="0" smtClean="0">
                <a:solidFill>
                  <a:schemeClr val="bg1"/>
                </a:solidFill>
              </a:rPr>
              <a:t>wide spread adoption</a:t>
            </a:r>
            <a:r>
              <a:rPr lang="en-US" sz="2600" i="1" dirty="0" smtClean="0">
                <a:solidFill>
                  <a:schemeClr val="bg1"/>
                </a:solidFill>
              </a:rPr>
              <a:t> </a:t>
            </a:r>
            <a:r>
              <a:rPr lang="en-US" sz="2600" dirty="0" smtClean="0">
                <a:solidFill>
                  <a:schemeClr val="bg1"/>
                </a:solidFill>
              </a:rPr>
              <a:t>throughout industry.</a:t>
            </a:r>
          </a:p>
          <a:p>
            <a:r>
              <a:rPr lang="en-US" sz="2600" dirty="0" smtClean="0">
                <a:solidFill>
                  <a:schemeClr val="bg1"/>
                </a:solidFill>
              </a:rPr>
              <a:t>It has adoption teams focusing on </a:t>
            </a:r>
            <a:r>
              <a:rPr lang="en-US" sz="2600" i="1" dirty="0" smtClean="0">
                <a:solidFill>
                  <a:schemeClr val="bg1"/>
                </a:solidFill>
              </a:rPr>
              <a:t>falls of ground</a:t>
            </a:r>
            <a:r>
              <a:rPr lang="en-US" sz="2600" dirty="0" smtClean="0">
                <a:solidFill>
                  <a:schemeClr val="bg1"/>
                </a:solidFill>
              </a:rPr>
              <a:t>, </a:t>
            </a:r>
            <a:r>
              <a:rPr lang="en-US" sz="2600" i="1" dirty="0" smtClean="0">
                <a:solidFill>
                  <a:schemeClr val="bg1"/>
                </a:solidFill>
              </a:rPr>
              <a:t>transport and machinery</a:t>
            </a:r>
            <a:r>
              <a:rPr lang="en-US" sz="2600" dirty="0" smtClean="0">
                <a:solidFill>
                  <a:schemeClr val="bg1"/>
                </a:solidFill>
              </a:rPr>
              <a:t>, </a:t>
            </a:r>
            <a:r>
              <a:rPr lang="en-US" sz="2600" i="1" dirty="0" smtClean="0">
                <a:solidFill>
                  <a:schemeClr val="bg1"/>
                </a:solidFill>
              </a:rPr>
              <a:t>dust</a:t>
            </a:r>
            <a:r>
              <a:rPr lang="en-US" sz="2600" dirty="0" smtClean="0">
                <a:solidFill>
                  <a:schemeClr val="bg1"/>
                </a:solidFill>
              </a:rPr>
              <a:t> and </a:t>
            </a:r>
            <a:r>
              <a:rPr lang="en-US" sz="2600" i="1" dirty="0" smtClean="0">
                <a:solidFill>
                  <a:schemeClr val="bg1"/>
                </a:solidFill>
              </a:rPr>
              <a:t>noise</a:t>
            </a:r>
            <a:r>
              <a:rPr lang="en-US" sz="2600" dirty="0" smtClean="0">
                <a:solidFill>
                  <a:schemeClr val="bg1"/>
                </a:solidFill>
              </a:rPr>
              <a:t> respectively</a:t>
            </a:r>
          </a:p>
          <a:p>
            <a:r>
              <a:rPr lang="en-US" sz="2600" dirty="0" smtClean="0">
                <a:solidFill>
                  <a:schemeClr val="bg1"/>
                </a:solidFill>
              </a:rPr>
              <a:t>It is done by people within industry with the assistance and guidance by the Learning Hub (a department of the Chamber 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noFill/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The MOSH adoption process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609600"/>
          </a:xfr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en-US" sz="2600" dirty="0" smtClean="0"/>
              <a:t>Identify a leading practice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57200" y="1752600"/>
            <a:ext cx="8229600" cy="2057400"/>
            <a:chOff x="457200" y="1752600"/>
            <a:chExt cx="8229600" cy="2057400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" name="Down Arrow 4"/>
            <p:cNvSpPr/>
            <p:nvPr/>
          </p:nvSpPr>
          <p:spPr>
            <a:xfrm>
              <a:off x="3886200" y="1752600"/>
              <a:ext cx="1424354" cy="533400"/>
            </a:xfrm>
            <a:prstGeom prst="downArrow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3200" dirty="0">
                <a:solidFill>
                  <a:schemeClr val="tx1"/>
                </a:solidFill>
              </a:endParaRPr>
            </a:p>
          </p:txBody>
        </p:sp>
        <p:sp>
          <p:nvSpPr>
            <p:cNvPr id="6" name="Content Placeholder 2"/>
            <p:cNvSpPr txBox="1">
              <a:spLocks/>
            </p:cNvSpPr>
            <p:nvPr/>
          </p:nvSpPr>
          <p:spPr>
            <a:xfrm>
              <a:off x="457200" y="2286000"/>
              <a:ext cx="8229600" cy="15240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lIns="91440" tIns="45720" rIns="91440" bIns="45720" rtlCol="0" anchor="ctr">
              <a:normAutofit fontScale="92500" lnSpcReduction="20000"/>
            </a:bodyPr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26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Document the leading practice at the site where it is successful</a:t>
              </a:r>
            </a:p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lang="en-US" sz="2600" dirty="0" smtClean="0">
                  <a:latin typeface="+mn-lt"/>
                  <a:cs typeface="+mn-cs"/>
                </a:rPr>
                <a:t>Conduct mental models research</a:t>
              </a:r>
            </a:p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26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Draw up generic </a:t>
              </a:r>
              <a:r>
                <a:rPr kumimoji="0" lang="en-US" sz="26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behavioural</a:t>
              </a:r>
              <a:r>
                <a:rPr kumimoji="0" lang="en-US" sz="26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communication and leadership </a:t>
              </a:r>
              <a:r>
                <a:rPr kumimoji="0" lang="en-US" sz="26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behaviour</a:t>
              </a:r>
              <a:r>
                <a:rPr kumimoji="0" lang="en-US" sz="26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plans 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57200" y="3810000"/>
            <a:ext cx="8229600" cy="1143000"/>
            <a:chOff x="457200" y="3810000"/>
            <a:chExt cx="8229600" cy="1143000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8" name="Content Placeholder 2"/>
            <p:cNvSpPr txBox="1">
              <a:spLocks/>
            </p:cNvSpPr>
            <p:nvPr/>
          </p:nvSpPr>
          <p:spPr>
            <a:xfrm>
              <a:off x="457200" y="4343400"/>
              <a:ext cx="8229600" cy="6096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lIns="91440" tIns="45720" rIns="91440" bIns="45720" rtlCol="0" anchor="ctr">
              <a:normAutofit/>
            </a:bodyPr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26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Demonstrate successful adoption</a:t>
              </a:r>
            </a:p>
          </p:txBody>
        </p:sp>
        <p:sp>
          <p:nvSpPr>
            <p:cNvPr id="9" name="Down Arrow 8"/>
            <p:cNvSpPr/>
            <p:nvPr/>
          </p:nvSpPr>
          <p:spPr>
            <a:xfrm>
              <a:off x="3886200" y="3810000"/>
              <a:ext cx="1424354" cy="533400"/>
            </a:xfrm>
            <a:prstGeom prst="downArrow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3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57200" y="4953000"/>
            <a:ext cx="8229600" cy="1143000"/>
            <a:chOff x="457200" y="4953000"/>
            <a:chExt cx="8229600" cy="1143000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1" name="Down Arrow 10"/>
            <p:cNvSpPr/>
            <p:nvPr/>
          </p:nvSpPr>
          <p:spPr>
            <a:xfrm>
              <a:off x="3886200" y="4953000"/>
              <a:ext cx="1424354" cy="533400"/>
            </a:xfrm>
            <a:prstGeom prst="downArrow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3200" dirty="0">
                <a:solidFill>
                  <a:schemeClr val="tx1"/>
                </a:solidFill>
              </a:endParaRPr>
            </a:p>
          </p:txBody>
        </p:sp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457200" y="5486400"/>
              <a:ext cx="8229600" cy="6096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lIns="91440" tIns="45720" rIns="91440" bIns="45720" rtlCol="0" anchor="ctr">
              <a:normAutofit/>
            </a:bodyPr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26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Facilitate widespread adoption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noFill/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Leading Practices currently being adopted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rmAutofit fontScale="77500" lnSpcReduction="20000"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Falls of Ground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Entry examination and making safe (already 65 mines partaking)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Nets with bolts 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Triggered action response process 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Transport and Machinery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Proximity detection system 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Dust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Foggers/mist sprays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Footwall and sidewall </a:t>
            </a:r>
            <a:r>
              <a:rPr lang="en-US" dirty="0" smtClean="0">
                <a:solidFill>
                  <a:schemeClr val="bg1"/>
                </a:solidFill>
              </a:rPr>
              <a:t>treatment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Investigating four potential practices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b="1" dirty="0" smtClean="0">
                <a:solidFill>
                  <a:schemeClr val="bg1"/>
                </a:solidFill>
              </a:rPr>
              <a:t>Noise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HPD TAS Tool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n-US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42</TotalTime>
  <Words>738</Words>
  <Application>Microsoft Office PowerPoint</Application>
  <PresentationFormat>On-screen Show (4:3)</PresentationFormat>
  <Paragraphs>126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Theme3</vt:lpstr>
      <vt:lpstr>Slide 1</vt:lpstr>
      <vt:lpstr>Introduction</vt:lpstr>
      <vt:lpstr>Purpose of this presentation</vt:lpstr>
      <vt:lpstr>MOSH adoption system: Key principles</vt:lpstr>
      <vt:lpstr>The MOSH adoption system: History and rationale</vt:lpstr>
      <vt:lpstr>The MOSH adoption system: History and rationale</vt:lpstr>
      <vt:lpstr>The MOSH adoption system and how it operates</vt:lpstr>
      <vt:lpstr>The MOSH adoption process</vt:lpstr>
      <vt:lpstr>Leading Practices currently being adopted</vt:lpstr>
      <vt:lpstr>Key industry players</vt:lpstr>
      <vt:lpstr>Slide 11</vt:lpstr>
      <vt:lpstr>Slide 12</vt:lpstr>
      <vt:lpstr>Learning Hub services and support</vt:lpstr>
      <vt:lpstr>Challenges</vt:lpstr>
      <vt:lpstr>Introduction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Hgumede</cp:lastModifiedBy>
  <cp:revision>10</cp:revision>
  <dcterms:created xsi:type="dcterms:W3CDTF">2012-08-02T11:34:04Z</dcterms:created>
  <dcterms:modified xsi:type="dcterms:W3CDTF">2013-02-10T16:16:06Z</dcterms:modified>
</cp:coreProperties>
</file>