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  <p:sldMasterId id="2147483666" r:id="rId3"/>
    <p:sldMasterId id="2147483676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5" r:id="rId6"/>
    <p:sldId id="314" r:id="rId7"/>
    <p:sldId id="313" r:id="rId8"/>
    <p:sldId id="289" r:id="rId9"/>
    <p:sldId id="290" r:id="rId10"/>
    <p:sldId id="294" r:id="rId11"/>
    <p:sldId id="295" r:id="rId12"/>
    <p:sldId id="269" r:id="rId13"/>
    <p:sldId id="296" r:id="rId14"/>
    <p:sldId id="311" r:id="rId15"/>
    <p:sldId id="312" r:id="rId16"/>
    <p:sldId id="297" r:id="rId17"/>
    <p:sldId id="298" r:id="rId18"/>
    <p:sldId id="316" r:id="rId19"/>
    <p:sldId id="257" r:id="rId20"/>
  </p:sldIdLst>
  <p:sldSz cx="9144000" cy="6858000" type="screen4x3"/>
  <p:notesSz cx="6858000" cy="9144000"/>
  <p:defaultTextStyle>
    <a:defPPr>
      <a:defRPr lang="en-Z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GFSA-BEA-FS01\Ventilation\DINEO\SILICA%20QUARTZ\%25%20Over%20Exposure\Over%20Exposures%20Per%20Occupations\Occupations-Exposures%20above%200.05-Jan-Dec20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title>
      <c:tx>
        <c:rich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BEATRIX GOLD MINE</a:t>
            </a:r>
          </a:p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TOP 20 OCCUPATIONS</a:t>
            </a:r>
          </a:p>
        </c:rich>
      </c:tx>
      <c:layout>
        <c:manualLayout>
          <c:xMode val="edge"/>
          <c:yMode val="edge"/>
          <c:x val="0.4261030689261476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9805400020472389E-2"/>
          <c:y val="0.12206344129290103"/>
          <c:w val="0.91614084965833165"/>
          <c:h val="0.548027917610814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TOTAL!$K$2</c:f>
              <c:strCache>
                <c:ptCount val="1"/>
                <c:pt idx="0">
                  <c:v>N°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TOTAL!$J$3:$J$22</c:f>
              <c:strCache>
                <c:ptCount val="20"/>
                <c:pt idx="0">
                  <c:v>Winch Driver</c:v>
                </c:pt>
                <c:pt idx="1">
                  <c:v>Stope Rockdrill Operator</c:v>
                </c:pt>
                <c:pt idx="2">
                  <c:v>Mining Team</c:v>
                </c:pt>
                <c:pt idx="3">
                  <c:v>Senior G/T Leader</c:v>
                </c:pt>
                <c:pt idx="4">
                  <c:v>Stope Team</c:v>
                </c:pt>
                <c:pt idx="5">
                  <c:v>Loco Driver</c:v>
                </c:pt>
                <c:pt idx="6">
                  <c:v>Supervisor Operations</c:v>
                </c:pt>
                <c:pt idx="7">
                  <c:v>Gang/Team Leader</c:v>
                </c:pt>
                <c:pt idx="8">
                  <c:v>Engineering Utility Team</c:v>
                </c:pt>
                <c:pt idx="9">
                  <c:v>Night Shift Cleaner</c:v>
                </c:pt>
                <c:pt idx="10">
                  <c:v>Development Rockdrill Operator</c:v>
                </c:pt>
                <c:pt idx="11">
                  <c:v>Gang/Team Leader Transport</c:v>
                </c:pt>
                <c:pt idx="12">
                  <c:v>Boilermaker</c:v>
                </c:pt>
                <c:pt idx="13">
                  <c:v>Senior G/T Leader Mining</c:v>
                </c:pt>
                <c:pt idx="14">
                  <c:v>Conveyer Belt Attendant</c:v>
                </c:pt>
                <c:pt idx="15">
                  <c:v>Electrician</c:v>
                </c:pt>
                <c:pt idx="16">
                  <c:v>Fitter</c:v>
                </c:pt>
                <c:pt idx="17">
                  <c:v>Developer</c:v>
                </c:pt>
                <c:pt idx="18">
                  <c:v>Engineering G/T Leader</c:v>
                </c:pt>
                <c:pt idx="19">
                  <c:v>Stoper</c:v>
                </c:pt>
              </c:strCache>
            </c:strRef>
          </c:cat>
          <c:val>
            <c:numRef>
              <c:f>TOTAL!$K$3:$K$22</c:f>
              <c:numCache>
                <c:formatCode>General</c:formatCode>
                <c:ptCount val="20"/>
                <c:pt idx="0">
                  <c:v>61</c:v>
                </c:pt>
                <c:pt idx="1">
                  <c:v>47</c:v>
                </c:pt>
                <c:pt idx="2">
                  <c:v>39</c:v>
                </c:pt>
                <c:pt idx="3">
                  <c:v>29</c:v>
                </c:pt>
                <c:pt idx="4">
                  <c:v>29</c:v>
                </c:pt>
                <c:pt idx="5">
                  <c:v>22</c:v>
                </c:pt>
                <c:pt idx="6">
                  <c:v>19</c:v>
                </c:pt>
                <c:pt idx="7">
                  <c:v>18</c:v>
                </c:pt>
                <c:pt idx="8">
                  <c:v>15</c:v>
                </c:pt>
                <c:pt idx="9">
                  <c:v>13</c:v>
                </c:pt>
                <c:pt idx="10">
                  <c:v>12</c:v>
                </c:pt>
                <c:pt idx="11">
                  <c:v>12</c:v>
                </c:pt>
                <c:pt idx="12">
                  <c:v>10</c:v>
                </c:pt>
                <c:pt idx="13">
                  <c:v>10</c:v>
                </c:pt>
                <c:pt idx="14">
                  <c:v>9</c:v>
                </c:pt>
                <c:pt idx="15">
                  <c:v>9</c:v>
                </c:pt>
                <c:pt idx="16">
                  <c:v>9</c:v>
                </c:pt>
                <c:pt idx="17">
                  <c:v>8</c:v>
                </c:pt>
                <c:pt idx="18">
                  <c:v>8</c:v>
                </c:pt>
                <c:pt idx="19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812416"/>
        <c:axId val="154813952"/>
      </c:barChart>
      <c:catAx>
        <c:axId val="154812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54813952"/>
        <c:crosses val="autoZero"/>
        <c:auto val="1"/>
        <c:lblAlgn val="ctr"/>
        <c:lblOffset val="100"/>
        <c:noMultiLvlLbl val="0"/>
      </c:catAx>
      <c:valAx>
        <c:axId val="154813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4812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val>
            <c:numRef>
              <c:f>Sheet1!$B$2:$F$2</c:f>
              <c:numCache>
                <c:formatCode>0.000</c:formatCode>
                <c:ptCount val="5"/>
                <c:pt idx="0">
                  <c:v>0.5</c:v>
                </c:pt>
                <c:pt idx="1">
                  <c:v>0.60300000000000065</c:v>
                </c:pt>
                <c:pt idx="2">
                  <c:v>0.53600000000000003</c:v>
                </c:pt>
                <c:pt idx="3">
                  <c:v>0.44000000000000045</c:v>
                </c:pt>
                <c:pt idx="4">
                  <c:v>0.56299999999999994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848256"/>
        <c:axId val="154546944"/>
      </c:barChart>
      <c:catAx>
        <c:axId val="154848256"/>
        <c:scaling>
          <c:orientation val="minMax"/>
        </c:scaling>
        <c:delete val="0"/>
        <c:axPos val="b"/>
        <c:majorTickMark val="out"/>
        <c:minorTickMark val="none"/>
        <c:tickLblPos val="nextTo"/>
        <c:crossAx val="154546944"/>
        <c:crosses val="autoZero"/>
        <c:auto val="1"/>
        <c:lblAlgn val="ctr"/>
        <c:lblOffset val="100"/>
        <c:noMultiLvlLbl val="0"/>
      </c:catAx>
      <c:valAx>
        <c:axId val="154546944"/>
        <c:scaling>
          <c:orientation val="minMax"/>
          <c:max val="0.70000000000000062"/>
        </c:scaling>
        <c:delete val="0"/>
        <c:axPos val="l"/>
        <c:majorGridlines/>
        <c:numFmt formatCode="0.000" sourceLinked="1"/>
        <c:majorTickMark val="out"/>
        <c:minorTickMark val="none"/>
        <c:tickLblPos val="nextTo"/>
        <c:crossAx val="154848256"/>
        <c:crosses val="autoZero"/>
        <c:crossBetween val="between"/>
        <c:majorUnit val="5.0000000000000093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AFTER</c:v>
                </c:pt>
              </c:strCache>
            </c:strRef>
          </c:tx>
          <c:invertIfNegative val="0"/>
          <c:val>
            <c:numRef>
              <c:f>Sheet1!$B$3:$F$3</c:f>
              <c:numCache>
                <c:formatCode>0.000</c:formatCode>
                <c:ptCount val="5"/>
                <c:pt idx="0">
                  <c:v>0.38000000000000161</c:v>
                </c:pt>
                <c:pt idx="1">
                  <c:v>0.3310000000000019</c:v>
                </c:pt>
                <c:pt idx="2">
                  <c:v>0.29800000000000032</c:v>
                </c:pt>
                <c:pt idx="3">
                  <c:v>0.33300000000000191</c:v>
                </c:pt>
                <c:pt idx="4">
                  <c:v>0.29400000000000032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571136"/>
        <c:axId val="154572672"/>
      </c:barChart>
      <c:catAx>
        <c:axId val="154571136"/>
        <c:scaling>
          <c:orientation val="minMax"/>
        </c:scaling>
        <c:delete val="0"/>
        <c:axPos val="b"/>
        <c:majorTickMark val="out"/>
        <c:minorTickMark val="none"/>
        <c:tickLblPos val="nextTo"/>
        <c:crossAx val="154572672"/>
        <c:crossesAt val="0"/>
        <c:auto val="1"/>
        <c:lblAlgn val="ctr"/>
        <c:lblOffset val="100"/>
        <c:noMultiLvlLbl val="0"/>
      </c:catAx>
      <c:valAx>
        <c:axId val="154572672"/>
        <c:scaling>
          <c:orientation val="minMax"/>
          <c:max val="0.70000000000000062"/>
          <c:min val="0"/>
        </c:scaling>
        <c:delete val="0"/>
        <c:axPos val="l"/>
        <c:majorGridlines/>
        <c:numFmt formatCode="0.000" sourceLinked="1"/>
        <c:majorTickMark val="out"/>
        <c:minorTickMark val="none"/>
        <c:tickLblPos val="nextTo"/>
        <c:crossAx val="154571136"/>
        <c:crosses val="autoZero"/>
        <c:crossBetween val="between"/>
        <c:majorUnit val="0.05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AFTER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cat>
            <c:numRef>
              <c:f>Sheet1!$A$2:$A$36</c:f>
              <c:numCache>
                <c:formatCode>General</c:formatCode>
                <c:ptCount val="3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</c:numCache>
            </c:numRef>
          </c:cat>
          <c:val>
            <c:numRef>
              <c:f>Sheet1!$B$2:$B$36</c:f>
              <c:numCache>
                <c:formatCode>0.000</c:formatCode>
                <c:ptCount val="35"/>
                <c:pt idx="0">
                  <c:v>0.21500000000000008</c:v>
                </c:pt>
                <c:pt idx="1">
                  <c:v>0.33200000000000024</c:v>
                </c:pt>
                <c:pt idx="2">
                  <c:v>0.43800000000000017</c:v>
                </c:pt>
                <c:pt idx="3">
                  <c:v>0.54</c:v>
                </c:pt>
                <c:pt idx="4">
                  <c:v>0.32900000000000024</c:v>
                </c:pt>
                <c:pt idx="5">
                  <c:v>0.35100000000000015</c:v>
                </c:pt>
                <c:pt idx="6">
                  <c:v>0.41200000000000014</c:v>
                </c:pt>
                <c:pt idx="7">
                  <c:v>0.42800000000000021</c:v>
                </c:pt>
                <c:pt idx="8">
                  <c:v>0.38000000000000017</c:v>
                </c:pt>
                <c:pt idx="9">
                  <c:v>0.40700000000000008</c:v>
                </c:pt>
                <c:pt idx="10">
                  <c:v>0.38900000000000018</c:v>
                </c:pt>
                <c:pt idx="11">
                  <c:v>0.27800000000000002</c:v>
                </c:pt>
                <c:pt idx="12">
                  <c:v>0.52200000000000002</c:v>
                </c:pt>
                <c:pt idx="13">
                  <c:v>0.53300000000000003</c:v>
                </c:pt>
                <c:pt idx="14">
                  <c:v>0.51200000000000001</c:v>
                </c:pt>
                <c:pt idx="15">
                  <c:v>0.50700000000000001</c:v>
                </c:pt>
                <c:pt idx="16">
                  <c:v>0.34100000000000008</c:v>
                </c:pt>
                <c:pt idx="17">
                  <c:v>0.21600000000000008</c:v>
                </c:pt>
                <c:pt idx="18">
                  <c:v>0.48900000000000021</c:v>
                </c:pt>
                <c:pt idx="19">
                  <c:v>0.36200000000000021</c:v>
                </c:pt>
                <c:pt idx="20">
                  <c:v>0.56200000000000039</c:v>
                </c:pt>
                <c:pt idx="21">
                  <c:v>0.503</c:v>
                </c:pt>
                <c:pt idx="22">
                  <c:v>0.42100000000000021</c:v>
                </c:pt>
                <c:pt idx="23">
                  <c:v>0.38700000000000018</c:v>
                </c:pt>
                <c:pt idx="24">
                  <c:v>0.37700000000000017</c:v>
                </c:pt>
                <c:pt idx="25">
                  <c:v>0.42100000000000021</c:v>
                </c:pt>
                <c:pt idx="26">
                  <c:v>0.51800000000000002</c:v>
                </c:pt>
                <c:pt idx="27">
                  <c:v>0.53900000000000003</c:v>
                </c:pt>
                <c:pt idx="28">
                  <c:v>0.61200000000000032</c:v>
                </c:pt>
                <c:pt idx="29">
                  <c:v>0.48900000000000021</c:v>
                </c:pt>
                <c:pt idx="30">
                  <c:v>0.39700000000000024</c:v>
                </c:pt>
                <c:pt idx="31">
                  <c:v>0.51200000000000001</c:v>
                </c:pt>
                <c:pt idx="32">
                  <c:v>0.32600000000000018</c:v>
                </c:pt>
                <c:pt idx="33">
                  <c:v>0.47100000000000014</c:v>
                </c:pt>
                <c:pt idx="34">
                  <c:v>0.57800000000000029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Sheet1!$A$2:$A$36</c:f>
              <c:numCache>
                <c:formatCode>General</c:formatCode>
                <c:ptCount val="3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</c:numCache>
            </c:numRef>
          </c:cat>
          <c:val>
            <c:numRef>
              <c:f>Sheet1!$C$2:$C$36</c:f>
              <c:numCache>
                <c:formatCode>0.000</c:formatCode>
                <c:ptCount val="35"/>
                <c:pt idx="0">
                  <c:v>0.31700000000000017</c:v>
                </c:pt>
                <c:pt idx="1">
                  <c:v>0.42500000000000021</c:v>
                </c:pt>
                <c:pt idx="2">
                  <c:v>0.57600000000000029</c:v>
                </c:pt>
                <c:pt idx="3">
                  <c:v>0.57199999999999995</c:v>
                </c:pt>
                <c:pt idx="4">
                  <c:v>0.51700000000000002</c:v>
                </c:pt>
                <c:pt idx="5">
                  <c:v>0.52500000000000002</c:v>
                </c:pt>
                <c:pt idx="6">
                  <c:v>0.61200000000000032</c:v>
                </c:pt>
                <c:pt idx="7">
                  <c:v>0.78500000000000003</c:v>
                </c:pt>
                <c:pt idx="8">
                  <c:v>0.54900000000000004</c:v>
                </c:pt>
                <c:pt idx="9">
                  <c:v>0.55400000000000005</c:v>
                </c:pt>
                <c:pt idx="10">
                  <c:v>0.47100000000000014</c:v>
                </c:pt>
                <c:pt idx="11">
                  <c:v>0.48600000000000021</c:v>
                </c:pt>
                <c:pt idx="12">
                  <c:v>0.78300000000000003</c:v>
                </c:pt>
                <c:pt idx="13">
                  <c:v>0.81100000000000005</c:v>
                </c:pt>
                <c:pt idx="14">
                  <c:v>0.72600000000000031</c:v>
                </c:pt>
                <c:pt idx="15">
                  <c:v>0.68500000000000005</c:v>
                </c:pt>
                <c:pt idx="16">
                  <c:v>0.49500000000000016</c:v>
                </c:pt>
                <c:pt idx="17">
                  <c:v>0.38600000000000018</c:v>
                </c:pt>
                <c:pt idx="18">
                  <c:v>0.61700000000000033</c:v>
                </c:pt>
                <c:pt idx="19">
                  <c:v>0.48700000000000021</c:v>
                </c:pt>
                <c:pt idx="20">
                  <c:v>0.78800000000000003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691840"/>
        <c:axId val="88693376"/>
      </c:barChart>
      <c:catAx>
        <c:axId val="88691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693376"/>
        <c:crosses val="autoZero"/>
        <c:auto val="1"/>
        <c:lblAlgn val="ctr"/>
        <c:lblOffset val="100"/>
        <c:noMultiLvlLbl val="0"/>
      </c:catAx>
      <c:valAx>
        <c:axId val="88693376"/>
        <c:scaling>
          <c:orientation val="minMax"/>
        </c:scaling>
        <c:delete val="0"/>
        <c:axPos val="l"/>
        <c:majorGridlines/>
        <c:numFmt formatCode="0.000" sourceLinked="1"/>
        <c:majorTickMark val="out"/>
        <c:minorTickMark val="none"/>
        <c:tickLblPos val="nextTo"/>
        <c:crossAx val="886918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WINCH COVER COMPARISON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DUST AVG. BEFORE</c:v>
                </c:pt>
                <c:pt idx="1">
                  <c:v>DUST AVG.AFTER.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0.000">
                  <c:v>0.84499999999999997</c:v>
                </c:pt>
                <c:pt idx="1">
                  <c:v>0.42199999999999999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756800"/>
        <c:axId val="89758336"/>
      </c:barChart>
      <c:catAx>
        <c:axId val="89756800"/>
        <c:scaling>
          <c:orientation val="minMax"/>
        </c:scaling>
        <c:delete val="1"/>
        <c:axPos val="b"/>
        <c:majorTickMark val="out"/>
        <c:minorTickMark val="none"/>
        <c:tickLblPos val="none"/>
        <c:crossAx val="89758336"/>
        <c:crosses val="autoZero"/>
        <c:auto val="1"/>
        <c:lblAlgn val="ctr"/>
        <c:lblOffset val="100"/>
        <c:noMultiLvlLbl val="0"/>
      </c:catAx>
      <c:valAx>
        <c:axId val="89758336"/>
        <c:scaling>
          <c:orientation val="minMax"/>
        </c:scaling>
        <c:delete val="0"/>
        <c:axPos val="l"/>
        <c:majorGridlines/>
        <c:numFmt formatCode="0.000" sourceLinked="1"/>
        <c:majorTickMark val="out"/>
        <c:minorTickMark val="none"/>
        <c:tickLblPos val="nextTo"/>
        <c:crossAx val="89756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707D6-1DC3-4D5F-96D8-A2690876BAD0}" type="datetimeFigureOut">
              <a:rPr lang="en-ZA" smtClean="0"/>
              <a:t>2014/03/19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64CC2-325F-4343-9F8F-C5EAACA98FB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22243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EF707E-3000-4109-B598-FC6082D22407}" type="datetimeFigureOut">
              <a:rPr lang="en-ZA" smtClean="0"/>
              <a:pPr/>
              <a:t>2014/03/19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3D18B-C0C1-4A65-9A19-DBF8BB2176EC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77070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3D18B-C0C1-4A65-9A19-DBF8BB2176EC}" type="slidenum">
              <a:rPr lang="en-ZA" smtClean="0"/>
              <a:pPr/>
              <a:t>3</a:t>
            </a:fld>
            <a:endParaRPr lang="en-Z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3D18B-C0C1-4A65-9A19-DBF8BB2176EC}" type="slidenum">
              <a:rPr lang="en-ZA" smtClean="0"/>
              <a:pPr/>
              <a:t>4</a:t>
            </a:fld>
            <a:endParaRPr lang="en-Z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3D18B-C0C1-4A65-9A19-DBF8BB2176EC}" type="slidenum">
              <a:rPr lang="en-ZA" smtClean="0"/>
              <a:pPr/>
              <a:t>5</a:t>
            </a:fld>
            <a:endParaRPr lang="en-Z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A8489-BCC1-4765-97C3-89F5AAB28FC3}" type="slidenum">
              <a:rPr lang="en-ZA" smtClean="0">
                <a:solidFill>
                  <a:prstClr val="black"/>
                </a:solidFill>
              </a:rPr>
              <a:pPr/>
              <a:t>15</a:t>
            </a:fld>
            <a:endParaRPr lang="en-Z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2130425"/>
            <a:ext cx="5544616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9832" y="3861048"/>
            <a:ext cx="554461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EEDE4-092E-462A-89E3-E2B2EE86CB44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2FBFA-173E-4AD2-A0E7-3FB943641F97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BB41-EA49-474E-9D4C-5F4041CC488A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C72A6-FABF-41E4-A671-93941D460210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5CF94-B6CE-4776-8F2A-AEBC7291F49A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CB561-1F96-4DC0-8D73-792E0791459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887F7-E6C6-4F42-B14E-5AA4B10C5682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A99A4-B1E1-4E9D-AC71-3799E37FEFD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B68F0-88D3-4AAE-94AC-41B6AC59089B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7DD8F-6D48-4010-9C3D-882BC07C7B0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3912" y="5022502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3912" y="836711"/>
            <a:ext cx="5486400" cy="417646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3912" y="5589240"/>
            <a:ext cx="5486400" cy="432048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1C22A-F18B-4CA8-9E50-4956CD3170B4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5EA18-FCA6-4FDB-BBA5-BAFA32A4DB9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848872" cy="100811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464137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C01B7-D5CD-4976-AA3E-4B54E4724A00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F6B1E-FEC6-405F-850C-0871A5D10E0D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406900"/>
            <a:ext cx="8568952" cy="1362075"/>
          </a:xfrm>
        </p:spPr>
        <p:txBody>
          <a:bodyPr anchor="t"/>
          <a:lstStyle>
            <a:lvl1pPr algn="r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2906713"/>
            <a:ext cx="8568952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8C3D0-57F5-4E6D-8BBB-998192C7D20C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96D7B-4EB1-41D8-ABC5-E702658F9B47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DB32B-A6BE-4741-9B95-94EEF56444F9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0C0AA-3DA5-4F19-9DF9-14B6F3F7A81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3912" y="5022502"/>
            <a:ext cx="5486400" cy="566738"/>
          </a:xfrm>
        </p:spPr>
        <p:txBody>
          <a:bodyPr anchor="b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3912" y="1412776"/>
            <a:ext cx="5486400" cy="3600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3912" y="5589240"/>
            <a:ext cx="5486400" cy="432048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323A5-9A99-4104-A0A1-C47D31DECBF5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09361-38B5-4C3D-A441-A91D430224F6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9900-1329-4052-9297-91590D3643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3/19/2014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13203-D3E6-485B-ACAA-BEC66BDFECB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05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3" y="3861048"/>
            <a:ext cx="5506889" cy="1907927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7823" y="2348881"/>
            <a:ext cx="5506889" cy="151216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7931A-1A57-4124-947F-7FD429BA14D7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08360-F2E3-4841-9EAD-5A745D081AA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E072-2938-4D7F-AD11-148939F098B4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AA59-986F-40C1-B5A0-01EFBFAC0093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2130425"/>
            <a:ext cx="5544616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9832" y="3886200"/>
            <a:ext cx="554461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A95C-FFC0-4C87-B677-9CA6FECCE6AB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F94E2-66D3-4A2C-9135-FBC2E14B64EA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1F523-11C0-4CD9-89AD-072B481989F2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F8554-77A1-4ACD-A6DD-DD8C7B31F61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1" y="4005064"/>
            <a:ext cx="5434881" cy="1763911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831" y="2906713"/>
            <a:ext cx="5434881" cy="1098351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D7428-80DD-45C4-BD9B-FB9872C7CDD2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579C9-9D2A-4940-87F2-9C0C7F8FFAD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8" y="980728"/>
            <a:ext cx="5853336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B4CAE-3562-4604-BB67-F518264D21B6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70A00-357E-40D8-BD74-3004D62A430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5013176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31840" y="1196752"/>
            <a:ext cx="5486400" cy="382676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1840" y="5589240"/>
            <a:ext cx="5486400" cy="582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EFBF1-AEDD-4FEC-BA58-7A4D5504C8A0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5DC61-8857-495C-8CA9-DFF0B4FF0CA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34672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48872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F69C0-CC6F-466E-B4CC-E25227848F63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AE464-6CE3-472C-85E6-B52100D6408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F4610E-D398-4379-9DA2-656876B3C689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5602432-3E4F-4D46-AD98-30ADE654E4E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D90D11D-00C5-4E01-A7AE-2724204D014F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EA7A551-F39D-4083-ABD5-D74AE313346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 algn="r" rtl="0" fontAlgn="base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r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r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r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r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r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549275"/>
            <a:ext cx="84248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2420938"/>
            <a:ext cx="856932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638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6559711-D58C-4485-9BE5-D99254F6157C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58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932B55A-894E-471E-94D7-4CEAEBA477D0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r" rtl="0" fontAlgn="base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323850" y="476250"/>
            <a:ext cx="78486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1628775"/>
            <a:ext cx="8569325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638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B522C9-6610-4B03-BDB4-6593A7328832}" type="datetimeFigureOut">
              <a:rPr lang="en-ZA"/>
              <a:pPr>
                <a:defRPr/>
              </a:pPr>
              <a:t>2014/03/19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58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88B227C-0DA8-4317-84CF-05F678AC842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 algn="r" rtl="0" fontAlgn="base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audio" Target="../media/audio1.wav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3059113" y="2130425"/>
            <a:ext cx="5545137" cy="1470025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BEATRIX GOLD MINE</a:t>
            </a:r>
            <a:br>
              <a:rPr lang="en-ZA" dirty="0" smtClean="0">
                <a:latin typeface="Arial" charset="0"/>
                <a:cs typeface="Arial" charset="0"/>
              </a:rPr>
            </a:br>
            <a:r>
              <a:rPr lang="en-ZA" dirty="0" smtClean="0">
                <a:latin typeface="Arial" charset="0"/>
                <a:cs typeface="Arial" charset="0"/>
              </a:rPr>
              <a:t>WINCH DUST COVER PROJECT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3059113" y="3860800"/>
            <a:ext cx="5545137" cy="1752600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Presented to MOSH Dust</a:t>
            </a:r>
          </a:p>
          <a:p>
            <a:r>
              <a:rPr lang="en-ZA" dirty="0" smtClean="0">
                <a:latin typeface="Arial" charset="0"/>
                <a:cs typeface="Arial" charset="0"/>
              </a:rPr>
              <a:t>19 March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400" dirty="0" smtClean="0">
                <a:latin typeface="Arial" charset="0"/>
                <a:cs typeface="Arial" charset="0"/>
              </a:rPr>
              <a:t>Initial test done on the Randall winch dust cover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ZA" i="1" dirty="0" smtClean="0"/>
          </a:p>
          <a:p>
            <a:pPr marL="0" indent="0">
              <a:buNone/>
            </a:pPr>
            <a:endParaRPr lang="en-ZA" sz="2200" dirty="0"/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695008"/>
              </p:ext>
            </p:extLst>
          </p:nvPr>
        </p:nvGraphicFramePr>
        <p:xfrm>
          <a:off x="683568" y="1484784"/>
          <a:ext cx="3275409" cy="485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906291"/>
              </p:ext>
            </p:extLst>
          </p:nvPr>
        </p:nvGraphicFramePr>
        <p:xfrm>
          <a:off x="4751065" y="1485131"/>
          <a:ext cx="33528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3450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400" dirty="0" smtClean="0">
                <a:latin typeface="Arial" charset="0"/>
                <a:cs typeface="Arial" charset="0"/>
              </a:rPr>
              <a:t>Comparative dust readings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147983"/>
              </p:ext>
            </p:extLst>
          </p:nvPr>
        </p:nvGraphicFramePr>
        <p:xfrm>
          <a:off x="323850" y="1484312"/>
          <a:ext cx="8569325" cy="4825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547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400" dirty="0" smtClean="0">
                <a:latin typeface="Arial" charset="0"/>
                <a:cs typeface="Arial" charset="0"/>
              </a:rPr>
              <a:t>Comparative average dust readings (Before and After)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0021572"/>
              </p:ext>
            </p:extLst>
          </p:nvPr>
        </p:nvGraphicFramePr>
        <p:xfrm>
          <a:off x="323850" y="1484312"/>
          <a:ext cx="8569325" cy="5041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0928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400" dirty="0" smtClean="0">
                <a:latin typeface="Arial" charset="0"/>
                <a:cs typeface="Arial" charset="0"/>
              </a:rPr>
              <a:t>Project roll out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Project roll out commenced at Beatrix West Section</a:t>
            </a:r>
          </a:p>
          <a:p>
            <a:pPr lvl="1"/>
            <a:r>
              <a:rPr lang="en-ZA" dirty="0"/>
              <a:t>Section where project was </a:t>
            </a:r>
            <a:r>
              <a:rPr lang="en-ZA" dirty="0" smtClean="0"/>
              <a:t>initiated</a:t>
            </a:r>
          </a:p>
          <a:p>
            <a:pPr marL="457200" lvl="1" indent="0">
              <a:buNone/>
            </a:pPr>
            <a:endParaRPr lang="en-ZA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7920880" cy="2793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450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800" dirty="0" smtClean="0">
                <a:latin typeface="Arial" charset="0"/>
                <a:cs typeface="Arial" charset="0"/>
              </a:rPr>
              <a:t>Lessons learnt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Training of employees were a very important aspect of this project.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Communication to employees.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The project was not complicated and easy to implement.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Winch drivers silica dust exposures at the winch areas were reduced by ±50%.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7200" lvl="1" indent="0">
              <a:buNone/>
            </a:pPr>
            <a:endParaRPr lang="en-ZA" sz="2400" dirty="0" smtClean="0"/>
          </a:p>
          <a:p>
            <a:pPr lvl="1"/>
            <a:endParaRPr lang="en-ZA" sz="2400" dirty="0" smtClean="0"/>
          </a:p>
          <a:p>
            <a:pPr lvl="1"/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803450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7143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white"/>
              </a:solidFill>
            </a:endParaRPr>
          </a:p>
        </p:txBody>
      </p:sp>
      <p:pic>
        <p:nvPicPr>
          <p:cNvPr id="14" name="Picture 13" descr="Sibanye logo_without Tag line_reversed_RGB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" y="81181"/>
            <a:ext cx="2805106" cy="561737"/>
          </a:xfrm>
          <a:prstGeom prst="rect">
            <a:avLst/>
          </a:prstGeom>
        </p:spPr>
      </p:pic>
      <p:sp>
        <p:nvSpPr>
          <p:cNvPr id="7" name="Content Placeholder 13"/>
          <p:cNvSpPr txBox="1">
            <a:spLocks/>
          </p:cNvSpPr>
          <p:nvPr/>
        </p:nvSpPr>
        <p:spPr>
          <a:xfrm>
            <a:off x="342900" y="1124744"/>
            <a:ext cx="8405564" cy="547260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sz="1600" b="1" i="1" dirty="0" smtClean="0">
              <a:solidFill>
                <a:prstClr val="black"/>
              </a:solidFill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342900" y="838200"/>
            <a:ext cx="8405564" cy="35559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sz="1400" b="1" u="sng" dirty="0" smtClean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1394" y="221778"/>
            <a:ext cx="4676528" cy="318924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ZA" sz="1600" b="1" dirty="0">
                <a:solidFill>
                  <a:prstClr val="white"/>
                </a:solidFill>
                <a:latin typeface="Century Gothic" pitchFamily="34" charset="0"/>
              </a:rPr>
              <a:t>W</a:t>
            </a:r>
            <a:r>
              <a:rPr lang="en-ZA" sz="1600" b="1" dirty="0" smtClean="0">
                <a:solidFill>
                  <a:prstClr val="white"/>
                </a:solidFill>
                <a:latin typeface="Century Gothic" pitchFamily="34" charset="0"/>
              </a:rPr>
              <a:t>eekly </a:t>
            </a:r>
            <a:r>
              <a:rPr lang="en-ZA" sz="1600" b="1" dirty="0">
                <a:solidFill>
                  <a:prstClr val="white"/>
                </a:solidFill>
                <a:latin typeface="Century Gothic" pitchFamily="34" charset="0"/>
              </a:rPr>
              <a:t>communication </a:t>
            </a:r>
            <a:r>
              <a:rPr lang="en-ZA" sz="1600" b="1" dirty="0" smtClean="0">
                <a:solidFill>
                  <a:prstClr val="white"/>
                </a:solidFill>
                <a:latin typeface="Century Gothic" pitchFamily="34" charset="0"/>
              </a:rPr>
              <a:t>10 Mar to 16 Mar 2014</a:t>
            </a:r>
            <a:endParaRPr lang="en-ZA" sz="16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52400" y="785794"/>
            <a:ext cx="8821644" cy="5955574"/>
          </a:xfrm>
          <a:prstGeom prst="rect">
            <a:avLst/>
          </a:prstGeom>
          <a:solidFill>
            <a:schemeClr val="bg1">
              <a:lumMod val="95000"/>
            </a:schemeClr>
          </a:solidFill>
          <a:ln w="41275" cmpd="dbl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b="1" i="1" u="sng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>
              <a:buClr>
                <a:srgbClr val="517D28"/>
              </a:buClr>
            </a:pPr>
            <a:endParaRPr lang="en-GB" altLang="ja-JP" sz="1400" dirty="0">
              <a:solidFill>
                <a:prstClr val="black"/>
              </a:solidFill>
            </a:endParaRPr>
          </a:p>
          <a:p>
            <a:pPr>
              <a:buClr>
                <a:srgbClr val="517D28"/>
              </a:buClr>
            </a:pPr>
            <a:endParaRPr lang="en-GB" altLang="ja-JP" sz="1400" dirty="0" smtClean="0">
              <a:solidFill>
                <a:prstClr val="black"/>
              </a:solidFill>
            </a:endParaRPr>
          </a:p>
          <a:p>
            <a:pPr>
              <a:buClr>
                <a:srgbClr val="517D28"/>
              </a:buClr>
            </a:pPr>
            <a:endParaRPr lang="en-GB" altLang="ja-JP" sz="1400" dirty="0">
              <a:solidFill>
                <a:prstClr val="black"/>
              </a:solidFill>
            </a:endParaRPr>
          </a:p>
          <a:p>
            <a:pPr>
              <a:buClr>
                <a:srgbClr val="517D28"/>
              </a:buClr>
            </a:pPr>
            <a:endParaRPr lang="en-GB" altLang="ja-JP" sz="1400" dirty="0" smtClean="0">
              <a:solidFill>
                <a:prstClr val="black"/>
              </a:solidFill>
            </a:endParaRPr>
          </a:p>
          <a:p>
            <a:pPr>
              <a:buClr>
                <a:srgbClr val="517D28"/>
              </a:buClr>
            </a:pPr>
            <a:endParaRPr lang="en-GB" altLang="ja-JP" sz="1400" dirty="0">
              <a:solidFill>
                <a:prstClr val="black"/>
              </a:solidFill>
            </a:endParaRPr>
          </a:p>
          <a:p>
            <a:endParaRPr lang="en-US" sz="1400" b="1" u="sng" dirty="0" smtClean="0">
              <a:solidFill>
                <a:prstClr val="black"/>
              </a:solidFill>
            </a:endParaRPr>
          </a:p>
          <a:p>
            <a:endParaRPr lang="en-US" sz="1400" b="1" u="sng" dirty="0">
              <a:solidFill>
                <a:prstClr val="black"/>
              </a:solidFill>
            </a:endParaRPr>
          </a:p>
          <a:p>
            <a:endParaRPr lang="en-US" sz="1400" b="1" dirty="0" smtClean="0">
              <a:solidFill>
                <a:prstClr val="black"/>
              </a:solidFill>
            </a:endParaRPr>
          </a:p>
          <a:p>
            <a:endParaRPr lang="en-US" sz="1400" b="1" dirty="0">
              <a:solidFill>
                <a:prstClr val="black"/>
              </a:solidFill>
            </a:endParaRPr>
          </a:p>
          <a:p>
            <a:endParaRPr lang="en-US" sz="1400" b="1" dirty="0" smtClean="0">
              <a:solidFill>
                <a:prstClr val="black"/>
              </a:solidFill>
            </a:endParaRPr>
          </a:p>
          <a:p>
            <a:endParaRPr lang="en-US" sz="1400" b="1" dirty="0">
              <a:solidFill>
                <a:prstClr val="black"/>
              </a:solidFill>
            </a:endParaRPr>
          </a:p>
          <a:p>
            <a:endParaRPr lang="en-US" sz="1400" b="1" dirty="0" smtClean="0">
              <a:solidFill>
                <a:prstClr val="black"/>
              </a:solidFill>
            </a:endParaRPr>
          </a:p>
          <a:p>
            <a:endParaRPr lang="en-US" sz="1400" b="1" dirty="0">
              <a:solidFill>
                <a:prstClr val="black"/>
              </a:solidFill>
            </a:endParaRPr>
          </a:p>
          <a:p>
            <a:endParaRPr lang="en-US" sz="1400" b="1" dirty="0">
              <a:solidFill>
                <a:prstClr val="black"/>
              </a:solidFill>
            </a:endParaRPr>
          </a:p>
          <a:p>
            <a:endParaRPr lang="en-US" sz="1400" b="1" dirty="0">
              <a:solidFill>
                <a:prstClr val="black"/>
              </a:solidFill>
            </a:endParaRPr>
          </a:p>
          <a:p>
            <a:r>
              <a:rPr lang="en-US" sz="1400" b="1" u="sng" dirty="0" smtClean="0">
                <a:solidFill>
                  <a:prstClr val="black"/>
                </a:solidFill>
              </a:rPr>
              <a:t>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Content Placeholder 13"/>
          <p:cNvSpPr txBox="1">
            <a:spLocks/>
          </p:cNvSpPr>
          <p:nvPr/>
        </p:nvSpPr>
        <p:spPr>
          <a:xfrm>
            <a:off x="342900" y="914400"/>
            <a:ext cx="8405564" cy="568295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i="1" u="sng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WINCHES AND RIGGING SAFETY</a:t>
            </a:r>
          </a:p>
          <a:p>
            <a:pPr marL="0" indent="0">
              <a:buFont typeface="Arial" pitchFamily="34" charset="0"/>
              <a:buNone/>
            </a:pPr>
            <a:endParaRPr lang="en-US" sz="800" b="1" i="1" dirty="0" smtClean="0"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600" b="1" i="1" dirty="0" smtClean="0"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Always be aware of the hazards and risks associated with all tasks that you perform and take the required steps to safeguard yourself and others.</a:t>
            </a: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>
              <a:latin typeface="Century Gothic" panose="020B0502020202020204" pitchFamily="34" charset="0"/>
              <a:cs typeface="Arial" pitchFamily="34" charset="0"/>
            </a:endParaRPr>
          </a:p>
          <a:p>
            <a:pPr>
              <a:buFont typeface="Arial" pitchFamily="34" charset="0"/>
              <a:buAutoNum type="arabicPeriod"/>
            </a:pPr>
            <a:r>
              <a:rPr lang="en-US" sz="1600" i="1" dirty="0" smtClean="0">
                <a:latin typeface="Century Gothic" panose="020B0502020202020204" pitchFamily="34" charset="0"/>
                <a:cs typeface="Arial" pitchFamily="34" charset="0"/>
              </a:rPr>
              <a:t>Light installed and working.</a:t>
            </a:r>
          </a:p>
          <a:p>
            <a:pPr>
              <a:buFont typeface="Arial" pitchFamily="34" charset="0"/>
              <a:buAutoNum type="arabicPeriod"/>
            </a:pPr>
            <a:r>
              <a:rPr lang="en-US" sz="1600" i="1" dirty="0" smtClean="0">
                <a:latin typeface="Century Gothic" panose="020B0502020202020204" pitchFamily="34" charset="0"/>
                <a:cs typeface="Arial" pitchFamily="34" charset="0"/>
              </a:rPr>
              <a:t>Signaling devices installed with bell wires the full length of the scraper path on both sides.</a:t>
            </a:r>
          </a:p>
          <a:p>
            <a:pPr>
              <a:buFont typeface="Arial" pitchFamily="34" charset="0"/>
              <a:buAutoNum type="arabicPeriod"/>
            </a:pPr>
            <a:r>
              <a:rPr lang="en-US" sz="1600" i="1" dirty="0" smtClean="0">
                <a:latin typeface="Century Gothic" panose="020B0502020202020204" pitchFamily="34" charset="0"/>
                <a:cs typeface="Arial" pitchFamily="34" charset="0"/>
              </a:rPr>
              <a:t>Winch barricaded installed and safe.</a:t>
            </a:r>
          </a:p>
          <a:p>
            <a:pPr>
              <a:buFont typeface="Arial" pitchFamily="34" charset="0"/>
              <a:buAutoNum type="arabicPeriod"/>
            </a:pPr>
            <a:r>
              <a:rPr lang="en-US" sz="1600" i="1" dirty="0" smtClean="0">
                <a:latin typeface="Century Gothic" panose="020B0502020202020204" pitchFamily="34" charset="0"/>
                <a:cs typeface="Arial" pitchFamily="34" charset="0"/>
              </a:rPr>
              <a:t>Lockout in place when winch is not in use to prevent unauthorized operation.</a:t>
            </a:r>
          </a:p>
          <a:p>
            <a:pPr>
              <a:buFont typeface="Arial" pitchFamily="34" charset="0"/>
              <a:buAutoNum type="arabicPeriod"/>
            </a:pPr>
            <a:r>
              <a:rPr lang="en-US" sz="1600" i="1" dirty="0" smtClean="0">
                <a:latin typeface="Century Gothic" panose="020B0502020202020204" pitchFamily="34" charset="0"/>
                <a:cs typeface="Arial" pitchFamily="34" charset="0"/>
              </a:rPr>
              <a:t>Holding down bolts secured and checked daily.</a:t>
            </a:r>
          </a:p>
          <a:p>
            <a:pPr marL="0" indent="0">
              <a:buNone/>
            </a:pPr>
            <a:endParaRPr lang="en-US" sz="800" i="1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1600" b="1" i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itchFamily="34" charset="0"/>
              </a:rPr>
              <a:t>Make sure your winches are fitted with a dust cover for protection of the winch operator against dust and fine stuff from entering his eyes!!!!!</a:t>
            </a: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solidFill>
                <a:srgbClr val="002060"/>
              </a:solidFill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b="1" i="1" dirty="0" smtClean="0"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600" i="1" dirty="0">
              <a:cs typeface="Arial" pitchFamily="34" charset="0"/>
            </a:endParaRPr>
          </a:p>
        </p:txBody>
      </p:sp>
      <p:pic>
        <p:nvPicPr>
          <p:cNvPr id="29" name="Picture 28" descr="Guard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550" y="2209800"/>
            <a:ext cx="4152900" cy="2095500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 flipH="1">
            <a:off x="4191001" y="2209800"/>
            <a:ext cx="2286000" cy="457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429001" y="2590800"/>
            <a:ext cx="457200" cy="76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be 31"/>
          <p:cNvSpPr/>
          <p:nvPr/>
        </p:nvSpPr>
        <p:spPr>
          <a:xfrm>
            <a:off x="3335021" y="2438400"/>
            <a:ext cx="93980" cy="3048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Cube 32"/>
          <p:cNvSpPr/>
          <p:nvPr/>
        </p:nvSpPr>
        <p:spPr>
          <a:xfrm>
            <a:off x="6477001" y="2209800"/>
            <a:ext cx="76200" cy="19526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4" name="Action Button: Sound 33">
            <a:hlinkClick r:id="" action="ppaction://noaction" highlightClick="1">
              <a:snd r:embed="rId5" name="applause.wav"/>
            </a:hlinkClick>
          </p:cNvPr>
          <p:cNvSpPr/>
          <p:nvPr/>
        </p:nvSpPr>
        <p:spPr>
          <a:xfrm>
            <a:off x="4489451" y="2209800"/>
            <a:ext cx="234950" cy="266700"/>
          </a:xfrm>
          <a:prstGeom prst="actionButtonSound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5" name="Curved Connector 34"/>
          <p:cNvCxnSpPr>
            <a:stCxn id="34" idx="2"/>
          </p:cNvCxnSpPr>
          <p:nvPr/>
        </p:nvCxnSpPr>
        <p:spPr>
          <a:xfrm rot="10800000">
            <a:off x="2514601" y="2324100"/>
            <a:ext cx="1974850" cy="19050"/>
          </a:xfrm>
          <a:prstGeom prst="curvedConnector3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091113" y="2209800"/>
            <a:ext cx="319088" cy="2667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7" name="Oval 36"/>
          <p:cNvSpPr/>
          <p:nvPr/>
        </p:nvSpPr>
        <p:spPr>
          <a:xfrm>
            <a:off x="5791201" y="2247900"/>
            <a:ext cx="319088" cy="2667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2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2667001" y="2438400"/>
            <a:ext cx="319088" cy="2667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2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2514601" y="3848100"/>
            <a:ext cx="319088" cy="2667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4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6081713" y="3349203"/>
            <a:ext cx="319088" cy="2667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3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41" name="Right Arrow 40"/>
          <p:cNvSpPr/>
          <p:nvPr/>
        </p:nvSpPr>
        <p:spPr>
          <a:xfrm>
            <a:off x="2903856" y="3962400"/>
            <a:ext cx="220345" cy="66675"/>
          </a:xfrm>
          <a:prstGeom prst="right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Right Arrow 41"/>
          <p:cNvSpPr/>
          <p:nvPr/>
        </p:nvSpPr>
        <p:spPr>
          <a:xfrm>
            <a:off x="3048001" y="2557462"/>
            <a:ext cx="220345" cy="66675"/>
          </a:xfrm>
          <a:prstGeom prst="right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3" name="Right Arrow 42"/>
          <p:cNvSpPr/>
          <p:nvPr/>
        </p:nvSpPr>
        <p:spPr>
          <a:xfrm>
            <a:off x="6180456" y="2286000"/>
            <a:ext cx="220345" cy="66675"/>
          </a:xfrm>
          <a:prstGeom prst="right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Left Arrow 43"/>
          <p:cNvSpPr/>
          <p:nvPr/>
        </p:nvSpPr>
        <p:spPr>
          <a:xfrm>
            <a:off x="4804538" y="2286000"/>
            <a:ext cx="224663" cy="76200"/>
          </a:xfrm>
          <a:prstGeom prst="left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5" name="Left Arrow 44"/>
          <p:cNvSpPr/>
          <p:nvPr/>
        </p:nvSpPr>
        <p:spPr>
          <a:xfrm>
            <a:off x="5795138" y="3444453"/>
            <a:ext cx="224663" cy="76200"/>
          </a:xfrm>
          <a:prstGeom prst="left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" name="Left Arrow 45"/>
          <p:cNvSpPr/>
          <p:nvPr/>
        </p:nvSpPr>
        <p:spPr>
          <a:xfrm>
            <a:off x="5414138" y="4114800"/>
            <a:ext cx="224663" cy="76200"/>
          </a:xfrm>
          <a:prstGeom prst="left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7" name="Oval 46"/>
          <p:cNvSpPr/>
          <p:nvPr/>
        </p:nvSpPr>
        <p:spPr>
          <a:xfrm>
            <a:off x="5715001" y="4076700"/>
            <a:ext cx="319088" cy="2667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5</a:t>
            </a:r>
            <a:endParaRPr lang="en-Z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90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3860800"/>
            <a:ext cx="5794921" cy="230450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b="0" u="sng" dirty="0" smtClean="0"/>
              <a:t>Acknowledgement</a:t>
            </a:r>
            <a:r>
              <a:rPr lang="en-ZA" b="0" dirty="0" smtClean="0"/>
              <a:t/>
            </a:r>
            <a:br>
              <a:rPr lang="en-ZA" b="0" dirty="0" smtClean="0"/>
            </a:br>
            <a:r>
              <a:rPr lang="en-ZA" b="0" dirty="0" smtClean="0"/>
              <a:t/>
            </a:r>
            <a:br>
              <a:rPr lang="en-ZA" b="0" dirty="0" smtClean="0"/>
            </a:br>
            <a:r>
              <a:rPr lang="en-ZA" b="0" dirty="0" smtClean="0"/>
              <a:t>CLINTON RANDALL</a:t>
            </a:r>
            <a:br>
              <a:rPr lang="en-ZA" b="0" dirty="0" smtClean="0"/>
            </a:br>
            <a:r>
              <a:rPr lang="en-ZA" b="0" dirty="0" smtClean="0"/>
              <a:t>BEATRIX MANAGEMENT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7675" y="2349500"/>
            <a:ext cx="5507038" cy="15113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solidFill>
                  <a:schemeClr val="bg1"/>
                </a:solidFill>
              </a:rPr>
              <a:t>???</a:t>
            </a:r>
            <a:endParaRPr lang="en-ZA" sz="9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Contents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Purpose and business need</a:t>
            </a:r>
          </a:p>
          <a:p>
            <a:r>
              <a:rPr lang="en-US" dirty="0" smtClean="0"/>
              <a:t>Approach to the study</a:t>
            </a:r>
            <a:endParaRPr lang="en-ZA" dirty="0" smtClean="0"/>
          </a:p>
          <a:p>
            <a:r>
              <a:rPr lang="en-ZA" dirty="0" smtClean="0"/>
              <a:t>Exposured occupation</a:t>
            </a:r>
          </a:p>
          <a:p>
            <a:r>
              <a:rPr lang="en-ZA" dirty="0" smtClean="0"/>
              <a:t>Initiative</a:t>
            </a:r>
          </a:p>
          <a:p>
            <a:r>
              <a:rPr lang="en-ZA" dirty="0" smtClean="0"/>
              <a:t>Winch dust cover</a:t>
            </a:r>
          </a:p>
          <a:p>
            <a:r>
              <a:rPr lang="en-ZA" dirty="0" smtClean="0"/>
              <a:t>Dust results</a:t>
            </a:r>
          </a:p>
          <a:p>
            <a:r>
              <a:rPr lang="en-ZA" dirty="0" smtClean="0"/>
              <a:t>Project roll out</a:t>
            </a:r>
          </a:p>
          <a:p>
            <a:r>
              <a:rPr lang="en-ZA" dirty="0" smtClean="0"/>
              <a:t>Lessons learnt</a:t>
            </a:r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400" dirty="0" smtClean="0">
                <a:latin typeface="Arial" charset="0"/>
                <a:cs typeface="Arial" charset="0"/>
              </a:rPr>
              <a:t>Purpose and business need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395536" y="1412776"/>
            <a:ext cx="8568952" cy="5256583"/>
          </a:xfrm>
        </p:spPr>
        <p:txBody>
          <a:bodyPr/>
          <a:lstStyle/>
          <a:p>
            <a:pPr lvl="0"/>
            <a:r>
              <a:rPr lang="de-DE" dirty="0"/>
              <a:t>The pupose of the this  case study is to determine the feasibility to use the </a:t>
            </a:r>
            <a:r>
              <a:rPr lang="en-ZA" dirty="0" smtClean="0"/>
              <a:t>winch dust cover </a:t>
            </a:r>
            <a:r>
              <a:rPr lang="de-DE" dirty="0" smtClean="0"/>
              <a:t>as </a:t>
            </a:r>
            <a:r>
              <a:rPr lang="de-DE" dirty="0"/>
              <a:t>an effective and efficient </a:t>
            </a:r>
            <a:r>
              <a:rPr lang="de-DE" dirty="0" smtClean="0"/>
              <a:t>dust cover </a:t>
            </a:r>
            <a:r>
              <a:rPr lang="de-DE" dirty="0"/>
              <a:t>to reduce the exposure to silica dust in the mining environment</a:t>
            </a:r>
            <a:r>
              <a:rPr lang="de-DE" dirty="0" smtClean="0"/>
              <a:t>.</a:t>
            </a:r>
          </a:p>
          <a:p>
            <a:pPr marL="0" lvl="0" indent="0">
              <a:buNone/>
            </a:pPr>
            <a:endParaRPr lang="de-DE" dirty="0" smtClean="0"/>
          </a:p>
          <a:p>
            <a:r>
              <a:rPr lang="en-GB" dirty="0">
                <a:ea typeface="Times New Roman"/>
              </a:rPr>
              <a:t>In terms of the need of Sibanye Gold to eliminate silica dust exposure to its employees, Mining Unit </a:t>
            </a:r>
            <a:r>
              <a:rPr lang="en-GB" dirty="0" smtClean="0">
                <a:ea typeface="Times New Roman"/>
              </a:rPr>
              <a:t>3 </a:t>
            </a:r>
            <a:r>
              <a:rPr lang="en-GB" dirty="0">
                <a:ea typeface="Times New Roman"/>
              </a:rPr>
              <a:t>sourced and tested an effective and cost efficient </a:t>
            </a:r>
            <a:r>
              <a:rPr lang="en-GB" dirty="0" smtClean="0">
                <a:ea typeface="Times New Roman"/>
              </a:rPr>
              <a:t>winch dust cover to </a:t>
            </a:r>
            <a:r>
              <a:rPr lang="en-GB" dirty="0">
                <a:ea typeface="Times New Roman"/>
              </a:rPr>
              <a:t>reduce the exposure of silica dust to </a:t>
            </a:r>
            <a:r>
              <a:rPr lang="en-GB" dirty="0" smtClean="0">
                <a:ea typeface="Times New Roman"/>
              </a:rPr>
              <a:t>winch driver </a:t>
            </a:r>
            <a:r>
              <a:rPr lang="en-GB" dirty="0">
                <a:ea typeface="Times New Roman"/>
              </a:rPr>
              <a:t>employees. </a:t>
            </a:r>
            <a:endParaRPr lang="en-ZA" dirty="0">
              <a:ea typeface="Times New Roman"/>
            </a:endParaRPr>
          </a:p>
          <a:p>
            <a:pPr marL="0" lv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732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400" dirty="0" smtClean="0">
                <a:latin typeface="Arial" charset="0"/>
                <a:cs typeface="Arial" charset="0"/>
              </a:rPr>
              <a:t>Exposed trends per Occupation (&gt;0.05&lt;0.1mg/m³)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395536" y="1412776"/>
            <a:ext cx="8568952" cy="5256583"/>
          </a:xfrm>
        </p:spPr>
        <p:txBody>
          <a:bodyPr/>
          <a:lstStyle/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pPr marL="0" indent="0">
              <a:buNone/>
            </a:pPr>
            <a:endParaRPr lang="en-ZA" dirty="0" smtClean="0"/>
          </a:p>
          <a:p>
            <a:r>
              <a:rPr lang="en-ZA" dirty="0" smtClean="0"/>
              <a:t>Gravimetric sampling results indicated that winch drivers are most exposed</a:t>
            </a:r>
          </a:p>
          <a:p>
            <a:r>
              <a:rPr lang="en-ZA" dirty="0" smtClean="0"/>
              <a:t>Intervention required to protect winch drivers</a:t>
            </a:r>
          </a:p>
          <a:p>
            <a:endParaRPr lang="en-ZA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158191759"/>
              </p:ext>
            </p:extLst>
          </p:nvPr>
        </p:nvGraphicFramePr>
        <p:xfrm>
          <a:off x="467544" y="1412776"/>
          <a:ext cx="820891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926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400" dirty="0" smtClean="0">
                <a:latin typeface="Arial" charset="0"/>
                <a:cs typeface="Arial" charset="0"/>
              </a:rPr>
              <a:t>Approach to the study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395536" y="1412776"/>
            <a:ext cx="8568952" cy="5256583"/>
          </a:xfrm>
        </p:spPr>
        <p:txBody>
          <a:bodyPr/>
          <a:lstStyle/>
          <a:p>
            <a:r>
              <a:rPr lang="en-GB" dirty="0">
                <a:ea typeface="Times New Roman"/>
              </a:rPr>
              <a:t>The approach taken was to find a worst case scenario and explore ways in ensuring proper </a:t>
            </a:r>
            <a:r>
              <a:rPr lang="en-GB" dirty="0" smtClean="0">
                <a:ea typeface="Times New Roman"/>
              </a:rPr>
              <a:t>protection of winch drivers in their breathing zone whilst operating a winch </a:t>
            </a:r>
            <a:r>
              <a:rPr lang="en-GB" dirty="0">
                <a:ea typeface="Times New Roman"/>
              </a:rPr>
              <a:t>without wasting any resources in getting the desired results</a:t>
            </a:r>
            <a:r>
              <a:rPr lang="en-GB" dirty="0" smtClean="0">
                <a:ea typeface="Times New Roman"/>
              </a:rPr>
              <a:t>.</a:t>
            </a:r>
          </a:p>
          <a:p>
            <a:pPr marL="0" indent="0">
              <a:buNone/>
            </a:pPr>
            <a:endParaRPr lang="en-GB" dirty="0" smtClean="0">
              <a:ea typeface="Times New Roman"/>
            </a:endParaRPr>
          </a:p>
          <a:p>
            <a:r>
              <a:rPr lang="en-US" kern="50" dirty="0">
                <a:ea typeface="Arial Unicode MS"/>
              </a:rPr>
              <a:t>An implementation plan starting at the training center and going down to the working </a:t>
            </a:r>
            <a:r>
              <a:rPr lang="en-US" kern="50" dirty="0" smtClean="0">
                <a:ea typeface="Arial Unicode MS"/>
              </a:rPr>
              <a:t>faces.  </a:t>
            </a:r>
            <a:endParaRPr lang="en-ZA" kern="50" dirty="0">
              <a:ea typeface="Arial Unicode MS"/>
            </a:endParaRPr>
          </a:p>
          <a:p>
            <a:endParaRPr lang="en-ZA" dirty="0">
              <a:ea typeface="Times New Roman"/>
            </a:endParaRPr>
          </a:p>
          <a:p>
            <a:pPr marL="0" indent="0"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sz="2800" dirty="0" smtClean="0">
                <a:latin typeface="Arial" charset="0"/>
                <a:cs typeface="Arial" charset="0"/>
              </a:rPr>
              <a:t>Initiative to reduce exposure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Investigations done to determine the reasons for driver exposure</a:t>
            </a:r>
          </a:p>
          <a:p>
            <a:r>
              <a:rPr lang="en-ZA" dirty="0"/>
              <a:t>Exposure as result of coiling of ropes around winch drum</a:t>
            </a:r>
          </a:p>
          <a:p>
            <a:pPr lvl="1"/>
            <a:r>
              <a:rPr lang="en-ZA" dirty="0"/>
              <a:t>In the breathing zone of the winch driver</a:t>
            </a:r>
          </a:p>
          <a:p>
            <a:r>
              <a:rPr lang="en-ZA" dirty="0"/>
              <a:t>Clinton Randall initiated the idea of the winch drum cover</a:t>
            </a:r>
          </a:p>
          <a:p>
            <a:pPr lvl="1"/>
            <a:r>
              <a:rPr lang="en-ZA" dirty="0"/>
              <a:t>Fits over the winch drum guard</a:t>
            </a:r>
          </a:p>
          <a:p>
            <a:r>
              <a:rPr lang="en-ZA" dirty="0"/>
              <a:t>Tests done show reduction in exposure levels</a:t>
            </a:r>
          </a:p>
          <a:p>
            <a:r>
              <a:rPr lang="en-ZA" dirty="0"/>
              <a:t>The Randall cover is now being introduced throughout Beatrix</a:t>
            </a:r>
          </a:p>
          <a:p>
            <a:pPr marL="0" indent="0"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Winch cover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2000" dirty="0" smtClean="0"/>
          </a:p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3456384" cy="226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9768" y="1484563"/>
            <a:ext cx="3594639" cy="2267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151443"/>
            <a:ext cx="3456385" cy="228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9770" y="4143999"/>
            <a:ext cx="3594638" cy="224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Randall Winch Dust cover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465" y="1412776"/>
            <a:ext cx="6912767" cy="51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Randall winch dust cover</a:t>
            </a: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312"/>
            <a:ext cx="7056784" cy="504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4316</TotalTime>
  <Words>485</Words>
  <Application>Microsoft Office PowerPoint</Application>
  <PresentationFormat>On-screen Show (4:3)</PresentationFormat>
  <Paragraphs>133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Office Theme</vt:lpstr>
      <vt:lpstr>Custom Design</vt:lpstr>
      <vt:lpstr>1_Custom Design</vt:lpstr>
      <vt:lpstr>2_Custom Design</vt:lpstr>
      <vt:lpstr>BEATRIX GOLD MINE WINCH DUST COVER PROJECT</vt:lpstr>
      <vt:lpstr>Contents</vt:lpstr>
      <vt:lpstr>Purpose and business need</vt:lpstr>
      <vt:lpstr>Exposed trends per Occupation (&gt;0.05&lt;0.1mg/m³)</vt:lpstr>
      <vt:lpstr>Approach to the study</vt:lpstr>
      <vt:lpstr>Initiative to reduce exposure</vt:lpstr>
      <vt:lpstr>Winch cover</vt:lpstr>
      <vt:lpstr>Randall Winch Dust cover</vt:lpstr>
      <vt:lpstr>Randall winch dust cover</vt:lpstr>
      <vt:lpstr>Initial test done on the Randall winch dust cover</vt:lpstr>
      <vt:lpstr>Comparative dust readings</vt:lpstr>
      <vt:lpstr>Comparative average dust readings (Before and After)</vt:lpstr>
      <vt:lpstr>Project roll out</vt:lpstr>
      <vt:lpstr>Lessons learnt</vt:lpstr>
      <vt:lpstr>PowerPoint Presentation</vt:lpstr>
      <vt:lpstr>Acknowledgement  CLINTON RANDALL BEATRIX MANAGEMENT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MarcelleJ</dc:creator>
  <cp:lastModifiedBy>P4167223</cp:lastModifiedBy>
  <cp:revision>379</cp:revision>
  <cp:lastPrinted>2014-01-28T12:36:47Z</cp:lastPrinted>
  <dcterms:created xsi:type="dcterms:W3CDTF">2012-10-30T07:20:11Z</dcterms:created>
  <dcterms:modified xsi:type="dcterms:W3CDTF">2014-03-19T07:06:23Z</dcterms:modified>
</cp:coreProperties>
</file>