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5"/>
  </p:notesMasterIdLst>
  <p:sldIdLst>
    <p:sldId id="256" r:id="rId2"/>
    <p:sldId id="279" r:id="rId3"/>
    <p:sldId id="304" r:id="rId4"/>
    <p:sldId id="322" r:id="rId5"/>
    <p:sldId id="324" r:id="rId6"/>
    <p:sldId id="325" r:id="rId7"/>
    <p:sldId id="326" r:id="rId8"/>
    <p:sldId id="327" r:id="rId9"/>
    <p:sldId id="331" r:id="rId10"/>
    <p:sldId id="329" r:id="rId11"/>
    <p:sldId id="330" r:id="rId12"/>
    <p:sldId id="328" r:id="rId13"/>
    <p:sldId id="287" r:id="rId14"/>
  </p:sldIdLst>
  <p:sldSz cx="9144000" cy="6858000" type="screen4x3"/>
  <p:notesSz cx="7099300"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FF99"/>
    <a:srgbClr val="000050"/>
    <a:srgbClr val="00003E"/>
    <a:srgbClr val="000066"/>
    <a:srgbClr val="001F5C"/>
    <a:srgbClr val="001642"/>
    <a:srgbClr val="00FF00"/>
    <a:srgbClr val="99CCFF"/>
    <a:srgbClr val="FFFFFF"/>
    <a:srgbClr val="355E8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0" d="100"/>
          <a:sy n="70" d="100"/>
        </p:scale>
        <p:origin x="115" y="73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E8B6238-F0E8-4E6F-AF48-96D724F1E542}" type="doc">
      <dgm:prSet loTypeId="urn:microsoft.com/office/officeart/2005/8/layout/process5" loCatId="process" qsTypeId="urn:microsoft.com/office/officeart/2005/8/quickstyle/simple2" qsCatId="simple" csTypeId="urn:microsoft.com/office/officeart/2005/8/colors/colorful4" csCatId="colorful" phldr="1"/>
      <dgm:spPr/>
      <dgm:t>
        <a:bodyPr/>
        <a:lstStyle/>
        <a:p>
          <a:endParaRPr lang="en-ZA"/>
        </a:p>
      </dgm:t>
    </dgm:pt>
    <dgm:pt modelId="{89F24168-F43E-4332-AD4F-5D35E0118B95}">
      <dgm:prSet phldrT="[Text]"/>
      <dgm:spPr/>
      <dgm:t>
        <a:bodyPr/>
        <a:lstStyle/>
        <a:p>
          <a:r>
            <a:rPr lang="en-ZA" b="0" dirty="0" smtClean="0">
              <a:effectLst/>
              <a:latin typeface="Arial" pitchFamily="34" charset="0"/>
              <a:cs typeface="Arial" pitchFamily="34" charset="0"/>
            </a:rPr>
            <a:t>Facilitate adoption decision</a:t>
          </a:r>
          <a:endParaRPr lang="en-ZA" b="0" dirty="0"/>
        </a:p>
      </dgm:t>
    </dgm:pt>
    <dgm:pt modelId="{1E8C5284-8A63-4C61-A664-556EE10BA6BD}" type="parTrans" cxnId="{0AB14326-837D-4ABE-A958-C6A09B84CD68}">
      <dgm:prSet/>
      <dgm:spPr/>
      <dgm:t>
        <a:bodyPr/>
        <a:lstStyle/>
        <a:p>
          <a:endParaRPr lang="en-ZA" b="0"/>
        </a:p>
      </dgm:t>
    </dgm:pt>
    <dgm:pt modelId="{E69845B2-D088-4369-B0E1-7F0C542E2129}" type="sibTrans" cxnId="{0AB14326-837D-4ABE-A958-C6A09B84CD68}">
      <dgm:prSet/>
      <dgm:spPr>
        <a:ln>
          <a:solidFill>
            <a:schemeClr val="bg1"/>
          </a:solidFill>
        </a:ln>
        <a:effectLst>
          <a:outerShdw blurRad="50800" dist="38100" dir="2700000" algn="tl" rotWithShape="0">
            <a:prstClr val="black">
              <a:alpha val="40000"/>
            </a:prstClr>
          </a:outerShdw>
        </a:effectLst>
      </dgm:spPr>
      <dgm:t>
        <a:bodyPr/>
        <a:lstStyle/>
        <a:p>
          <a:endParaRPr lang="en-ZA" b="0"/>
        </a:p>
      </dgm:t>
    </dgm:pt>
    <dgm:pt modelId="{D0BFC0DE-C1DB-4612-8CF1-CB5736C0596B}">
      <dgm:prSet phldrT="[Text]"/>
      <dgm:spPr/>
      <dgm:t>
        <a:bodyPr/>
        <a:lstStyle/>
        <a:p>
          <a:r>
            <a:rPr lang="en-ZA" b="0" dirty="0" smtClean="0">
              <a:effectLst/>
              <a:latin typeface="Arial" pitchFamily="34" charset="0"/>
              <a:cs typeface="Arial" pitchFamily="34" charset="0"/>
            </a:rPr>
            <a:t>Secure widespread support for adoption</a:t>
          </a:r>
          <a:endParaRPr lang="en-ZA" b="0" dirty="0"/>
        </a:p>
      </dgm:t>
    </dgm:pt>
    <dgm:pt modelId="{265EFD13-1AF0-431D-A8AF-9863CBD811FA}" type="parTrans" cxnId="{B14E5A31-65BD-43E1-B0D5-9D7A0370B7F9}">
      <dgm:prSet/>
      <dgm:spPr/>
      <dgm:t>
        <a:bodyPr/>
        <a:lstStyle/>
        <a:p>
          <a:endParaRPr lang="en-ZA" b="0"/>
        </a:p>
      </dgm:t>
    </dgm:pt>
    <dgm:pt modelId="{3248A259-6356-4586-9B8D-BF6AEE38FCE4}" type="sibTrans" cxnId="{B14E5A31-65BD-43E1-B0D5-9D7A0370B7F9}">
      <dgm:prSet/>
      <dgm:spPr>
        <a:ln>
          <a:solidFill>
            <a:schemeClr val="bg1"/>
          </a:solidFill>
        </a:ln>
        <a:effectLst>
          <a:outerShdw blurRad="50800" dist="38100" dir="2700000" algn="tl" rotWithShape="0">
            <a:prstClr val="black">
              <a:alpha val="40000"/>
            </a:prstClr>
          </a:outerShdw>
        </a:effectLst>
      </dgm:spPr>
      <dgm:t>
        <a:bodyPr/>
        <a:lstStyle/>
        <a:p>
          <a:endParaRPr lang="en-ZA" b="0"/>
        </a:p>
      </dgm:t>
    </dgm:pt>
    <dgm:pt modelId="{9A6CF5B5-1F0F-4BFA-9C05-BC1276B72911}">
      <dgm:prSet phldrT="[Text]"/>
      <dgm:spPr/>
      <dgm:t>
        <a:bodyPr/>
        <a:lstStyle/>
        <a:p>
          <a:r>
            <a:rPr lang="en-ZA" b="0" dirty="0" smtClean="0">
              <a:effectLst/>
              <a:latin typeface="Arial" pitchFamily="34" charset="0"/>
              <a:cs typeface="Arial" pitchFamily="34" charset="0"/>
            </a:rPr>
            <a:t>Establish an effective adoption team</a:t>
          </a:r>
          <a:endParaRPr lang="en-ZA" b="0" dirty="0"/>
        </a:p>
      </dgm:t>
    </dgm:pt>
    <dgm:pt modelId="{A3E5B0A5-A5CD-44BD-B56D-E807E9D03AF9}" type="parTrans" cxnId="{791B199A-E838-44E6-852C-9C0873A4B4FB}">
      <dgm:prSet/>
      <dgm:spPr/>
      <dgm:t>
        <a:bodyPr/>
        <a:lstStyle/>
        <a:p>
          <a:endParaRPr lang="en-ZA" b="0"/>
        </a:p>
      </dgm:t>
    </dgm:pt>
    <dgm:pt modelId="{F6739D36-547E-4822-A6D6-F1C94C833929}" type="sibTrans" cxnId="{791B199A-E838-44E6-852C-9C0873A4B4FB}">
      <dgm:prSet/>
      <dgm:spPr>
        <a:ln>
          <a:solidFill>
            <a:schemeClr val="bg1"/>
          </a:solidFill>
        </a:ln>
        <a:effectLst>
          <a:outerShdw blurRad="50800" dist="38100" dir="2700000" algn="tl" rotWithShape="0">
            <a:prstClr val="black">
              <a:alpha val="40000"/>
            </a:prstClr>
          </a:outerShdw>
        </a:effectLst>
      </dgm:spPr>
      <dgm:t>
        <a:bodyPr/>
        <a:lstStyle/>
        <a:p>
          <a:endParaRPr lang="en-ZA" b="0"/>
        </a:p>
      </dgm:t>
    </dgm:pt>
    <dgm:pt modelId="{BE8D0B9A-3EB1-422A-8EF4-102964B56F43}">
      <dgm:prSet phldrT="[Text]"/>
      <dgm:spPr/>
      <dgm:t>
        <a:bodyPr/>
        <a:lstStyle/>
        <a:p>
          <a:r>
            <a:rPr lang="en-ZA" b="0" dirty="0" smtClean="0">
              <a:effectLst/>
              <a:latin typeface="Arial" pitchFamily="34" charset="0"/>
              <a:cs typeface="Arial" pitchFamily="34" charset="0"/>
            </a:rPr>
            <a:t>Develop mine-wide adoption plan</a:t>
          </a:r>
          <a:endParaRPr lang="en-ZA" b="0" dirty="0"/>
        </a:p>
      </dgm:t>
    </dgm:pt>
    <dgm:pt modelId="{B1A23CDD-6E1A-45EC-9D5C-75B1A377EE5A}" type="parTrans" cxnId="{0AA0995D-1457-40F9-B223-9DABA6F052AA}">
      <dgm:prSet/>
      <dgm:spPr/>
      <dgm:t>
        <a:bodyPr/>
        <a:lstStyle/>
        <a:p>
          <a:endParaRPr lang="en-ZA" b="0"/>
        </a:p>
      </dgm:t>
    </dgm:pt>
    <dgm:pt modelId="{DFD5DDDB-C09C-42AC-90BC-9D8F102BD1F8}" type="sibTrans" cxnId="{0AA0995D-1457-40F9-B223-9DABA6F052AA}">
      <dgm:prSet/>
      <dgm:spPr>
        <a:ln>
          <a:solidFill>
            <a:schemeClr val="bg1"/>
          </a:solidFill>
        </a:ln>
        <a:effectLst>
          <a:outerShdw blurRad="50800" dist="38100" dir="2700000" algn="tl" rotWithShape="0">
            <a:prstClr val="black">
              <a:alpha val="40000"/>
            </a:prstClr>
          </a:outerShdw>
        </a:effectLst>
      </dgm:spPr>
      <dgm:t>
        <a:bodyPr/>
        <a:lstStyle/>
        <a:p>
          <a:endParaRPr lang="en-ZA" b="0"/>
        </a:p>
      </dgm:t>
    </dgm:pt>
    <dgm:pt modelId="{77366A86-BE5E-42D1-8862-124863444573}">
      <dgm:prSet phldrT="[Text]"/>
      <dgm:spPr/>
      <dgm:t>
        <a:bodyPr/>
        <a:lstStyle/>
        <a:p>
          <a:r>
            <a:rPr lang="en-ZA" b="0" dirty="0" smtClean="0">
              <a:effectLst/>
              <a:latin typeface="Arial" pitchFamily="34" charset="0"/>
              <a:cs typeface="Arial" pitchFamily="34" charset="0"/>
            </a:rPr>
            <a:t>Implement a monitoring programme</a:t>
          </a:r>
          <a:endParaRPr lang="en-ZA" b="0" dirty="0"/>
        </a:p>
      </dgm:t>
    </dgm:pt>
    <dgm:pt modelId="{31CEB809-4235-49B9-9BD9-30AD4A5AF6BC}" type="parTrans" cxnId="{666F3152-4B2E-4F17-BCBA-1F97A893F163}">
      <dgm:prSet/>
      <dgm:spPr/>
      <dgm:t>
        <a:bodyPr/>
        <a:lstStyle/>
        <a:p>
          <a:endParaRPr lang="en-ZA" b="0"/>
        </a:p>
      </dgm:t>
    </dgm:pt>
    <dgm:pt modelId="{D1DFFEA6-4FA7-419F-9ABA-ADA0E7A2765D}" type="sibTrans" cxnId="{666F3152-4B2E-4F17-BCBA-1F97A893F163}">
      <dgm:prSet/>
      <dgm:spPr>
        <a:ln>
          <a:solidFill>
            <a:schemeClr val="bg1"/>
          </a:solidFill>
        </a:ln>
        <a:effectLst>
          <a:outerShdw blurRad="50800" dist="38100" dir="2700000" algn="tl" rotWithShape="0">
            <a:prstClr val="black">
              <a:alpha val="40000"/>
            </a:prstClr>
          </a:outerShdw>
        </a:effectLst>
      </dgm:spPr>
      <dgm:t>
        <a:bodyPr/>
        <a:lstStyle/>
        <a:p>
          <a:endParaRPr lang="en-ZA" b="0"/>
        </a:p>
      </dgm:t>
    </dgm:pt>
    <dgm:pt modelId="{14D1AB8C-94DC-4341-A774-8788A67F2112}">
      <dgm:prSet phldrT="[Text]"/>
      <dgm:spPr/>
      <dgm:t>
        <a:bodyPr/>
        <a:lstStyle/>
        <a:p>
          <a:r>
            <a:rPr lang="en-ZA" b="0" dirty="0" smtClean="0">
              <a:effectLst/>
              <a:latin typeface="Arial" pitchFamily="34" charset="0"/>
              <a:cs typeface="Arial" pitchFamily="34" charset="0"/>
            </a:rPr>
            <a:t>Harmonise practice with mine standards</a:t>
          </a:r>
          <a:endParaRPr lang="en-ZA" b="0" dirty="0"/>
        </a:p>
      </dgm:t>
    </dgm:pt>
    <dgm:pt modelId="{52F940E5-9627-4292-8362-211063C2E2C2}" type="parTrans" cxnId="{D9A7CF9C-A072-4DC4-8113-72C2691877F8}">
      <dgm:prSet/>
      <dgm:spPr/>
      <dgm:t>
        <a:bodyPr/>
        <a:lstStyle/>
        <a:p>
          <a:endParaRPr lang="en-ZA" b="0"/>
        </a:p>
      </dgm:t>
    </dgm:pt>
    <dgm:pt modelId="{47CB53D2-2775-4765-8D72-649CC2015BCB}" type="sibTrans" cxnId="{D9A7CF9C-A072-4DC4-8113-72C2691877F8}">
      <dgm:prSet/>
      <dgm:spPr>
        <a:ln>
          <a:solidFill>
            <a:schemeClr val="bg1"/>
          </a:solidFill>
        </a:ln>
        <a:effectLst>
          <a:outerShdw blurRad="50800" dist="38100" dir="2700000" algn="tl" rotWithShape="0">
            <a:prstClr val="black">
              <a:alpha val="40000"/>
            </a:prstClr>
          </a:outerShdw>
        </a:effectLst>
      </dgm:spPr>
      <dgm:t>
        <a:bodyPr/>
        <a:lstStyle/>
        <a:p>
          <a:endParaRPr lang="en-ZA" b="0"/>
        </a:p>
      </dgm:t>
    </dgm:pt>
    <dgm:pt modelId="{0BA3AD8E-FAAE-462B-9BDA-77112C1E77CA}">
      <dgm:prSet phldrT="[Text]"/>
      <dgm:spPr/>
      <dgm:t>
        <a:bodyPr/>
        <a:lstStyle/>
        <a:p>
          <a:r>
            <a:rPr lang="en-ZA" b="0" dirty="0" smtClean="0">
              <a:effectLst/>
              <a:latin typeface="Arial" pitchFamily="34" charset="0"/>
              <a:cs typeface="Arial" pitchFamily="34" charset="0"/>
            </a:rPr>
            <a:t>Develop training and communication materials</a:t>
          </a:r>
          <a:endParaRPr lang="en-ZA" b="0" dirty="0"/>
        </a:p>
      </dgm:t>
    </dgm:pt>
    <dgm:pt modelId="{F62522EE-C179-40C8-9B9D-A43E2E998A08}" type="parTrans" cxnId="{A40A05D9-7D7D-4242-90FA-EE45B239A503}">
      <dgm:prSet/>
      <dgm:spPr/>
      <dgm:t>
        <a:bodyPr/>
        <a:lstStyle/>
        <a:p>
          <a:endParaRPr lang="en-ZA" b="0"/>
        </a:p>
      </dgm:t>
    </dgm:pt>
    <dgm:pt modelId="{6FF34CD1-6125-4DA6-B4E1-976528820482}" type="sibTrans" cxnId="{A40A05D9-7D7D-4242-90FA-EE45B239A503}">
      <dgm:prSet/>
      <dgm:spPr>
        <a:ln>
          <a:solidFill>
            <a:schemeClr val="bg1"/>
          </a:solidFill>
        </a:ln>
        <a:effectLst>
          <a:outerShdw blurRad="50800" dist="38100" dir="2700000" algn="tl" rotWithShape="0">
            <a:prstClr val="black">
              <a:alpha val="40000"/>
            </a:prstClr>
          </a:outerShdw>
        </a:effectLst>
      </dgm:spPr>
      <dgm:t>
        <a:bodyPr/>
        <a:lstStyle/>
        <a:p>
          <a:endParaRPr lang="en-ZA" b="0"/>
        </a:p>
      </dgm:t>
    </dgm:pt>
    <dgm:pt modelId="{DE7DAD78-9759-43A3-ACAC-BF7380767BE8}">
      <dgm:prSet phldrT="[Text]"/>
      <dgm:spPr/>
      <dgm:t>
        <a:bodyPr/>
        <a:lstStyle/>
        <a:p>
          <a:r>
            <a:rPr lang="en-ZA" b="0" dirty="0" smtClean="0">
              <a:effectLst/>
              <a:latin typeface="Arial" pitchFamily="34" charset="0"/>
              <a:cs typeface="Arial" pitchFamily="34" charset="0"/>
            </a:rPr>
            <a:t>Brief and train mine persons</a:t>
          </a:r>
          <a:endParaRPr lang="en-ZA" b="0" dirty="0"/>
        </a:p>
      </dgm:t>
    </dgm:pt>
    <dgm:pt modelId="{83717477-A9BB-44C6-8B14-A9BB2D9F4D15}" type="parTrans" cxnId="{4B0E9AE7-E566-42D5-9942-46B66379C128}">
      <dgm:prSet/>
      <dgm:spPr/>
      <dgm:t>
        <a:bodyPr/>
        <a:lstStyle/>
        <a:p>
          <a:endParaRPr lang="en-ZA" b="0"/>
        </a:p>
      </dgm:t>
    </dgm:pt>
    <dgm:pt modelId="{DD4F702E-0AA8-44BE-8CE2-50B859928DB6}" type="sibTrans" cxnId="{4B0E9AE7-E566-42D5-9942-46B66379C128}">
      <dgm:prSet/>
      <dgm:spPr>
        <a:ln>
          <a:solidFill>
            <a:schemeClr val="bg1"/>
          </a:solidFill>
        </a:ln>
        <a:effectLst>
          <a:outerShdw blurRad="50800" dist="38100" dir="2700000" algn="tl" rotWithShape="0">
            <a:prstClr val="black">
              <a:alpha val="40000"/>
            </a:prstClr>
          </a:outerShdw>
        </a:effectLst>
      </dgm:spPr>
      <dgm:t>
        <a:bodyPr/>
        <a:lstStyle/>
        <a:p>
          <a:endParaRPr lang="en-ZA" b="0"/>
        </a:p>
      </dgm:t>
    </dgm:pt>
    <dgm:pt modelId="{83BFF53D-B725-48FA-BFDA-1A687C9AD592}">
      <dgm:prSet phldrT="[Text]"/>
      <dgm:spPr/>
      <dgm:t>
        <a:bodyPr/>
        <a:lstStyle/>
        <a:p>
          <a:r>
            <a:rPr lang="en-ZA" b="0" dirty="0" smtClean="0">
              <a:effectLst/>
              <a:latin typeface="Arial" pitchFamily="34" charset="0"/>
              <a:cs typeface="Arial" pitchFamily="34" charset="0"/>
            </a:rPr>
            <a:t>Pilot adoption of the practice</a:t>
          </a:r>
          <a:endParaRPr lang="en-ZA" b="0" dirty="0"/>
        </a:p>
      </dgm:t>
    </dgm:pt>
    <dgm:pt modelId="{49B82586-1D38-4150-B5F1-ED8905BCB2B4}" type="parTrans" cxnId="{9D503E21-736F-45C1-877C-D11A30F2EEA4}">
      <dgm:prSet/>
      <dgm:spPr/>
      <dgm:t>
        <a:bodyPr/>
        <a:lstStyle/>
        <a:p>
          <a:endParaRPr lang="en-ZA" b="0"/>
        </a:p>
      </dgm:t>
    </dgm:pt>
    <dgm:pt modelId="{52134DEB-CFE6-4296-84B7-E6145601E205}" type="sibTrans" cxnId="{9D503E21-736F-45C1-877C-D11A30F2EEA4}">
      <dgm:prSet/>
      <dgm:spPr>
        <a:ln>
          <a:solidFill>
            <a:schemeClr val="bg1"/>
          </a:solidFill>
        </a:ln>
        <a:effectLst>
          <a:outerShdw blurRad="50800" dist="38100" dir="2700000" algn="tl" rotWithShape="0">
            <a:prstClr val="black">
              <a:alpha val="40000"/>
            </a:prstClr>
          </a:outerShdw>
        </a:effectLst>
      </dgm:spPr>
      <dgm:t>
        <a:bodyPr/>
        <a:lstStyle/>
        <a:p>
          <a:endParaRPr lang="en-ZA" b="0"/>
        </a:p>
      </dgm:t>
    </dgm:pt>
    <dgm:pt modelId="{5EACEFA6-099E-41C8-8B0F-8D4840E6DB90}">
      <dgm:prSet phldrT="[Text]"/>
      <dgm:spPr/>
      <dgm:t>
        <a:bodyPr/>
        <a:lstStyle/>
        <a:p>
          <a:r>
            <a:rPr lang="en-ZA" b="0" dirty="0" smtClean="0">
              <a:effectLst/>
              <a:latin typeface="Arial"/>
              <a:ea typeface="Times New Roman"/>
              <a:cs typeface="Times New Roman"/>
            </a:rPr>
            <a:t>Finalise and implement mine-wide roll out plans</a:t>
          </a:r>
          <a:endParaRPr lang="en-ZA" b="0" dirty="0"/>
        </a:p>
      </dgm:t>
    </dgm:pt>
    <dgm:pt modelId="{D076ECC3-26AA-49D7-91E5-1B901A7D64B5}" type="parTrans" cxnId="{85C8FF9C-5882-4E55-8755-F43786AF9262}">
      <dgm:prSet/>
      <dgm:spPr/>
      <dgm:t>
        <a:bodyPr/>
        <a:lstStyle/>
        <a:p>
          <a:endParaRPr lang="en-ZA" b="0"/>
        </a:p>
      </dgm:t>
    </dgm:pt>
    <dgm:pt modelId="{6B0A0101-89D0-4C33-BC91-5721A05B54AA}" type="sibTrans" cxnId="{85C8FF9C-5882-4E55-8755-F43786AF9262}">
      <dgm:prSet/>
      <dgm:spPr/>
      <dgm:t>
        <a:bodyPr/>
        <a:lstStyle/>
        <a:p>
          <a:endParaRPr lang="en-ZA" b="0"/>
        </a:p>
      </dgm:t>
    </dgm:pt>
    <dgm:pt modelId="{5D90C710-1EED-4F3E-92BF-1F2D4655F4EC}" type="pres">
      <dgm:prSet presAssocID="{7E8B6238-F0E8-4E6F-AF48-96D724F1E542}" presName="diagram" presStyleCnt="0">
        <dgm:presLayoutVars>
          <dgm:dir/>
          <dgm:resizeHandles val="exact"/>
        </dgm:presLayoutVars>
      </dgm:prSet>
      <dgm:spPr/>
      <dgm:t>
        <a:bodyPr/>
        <a:lstStyle/>
        <a:p>
          <a:endParaRPr lang="en-ZA"/>
        </a:p>
      </dgm:t>
    </dgm:pt>
    <dgm:pt modelId="{A13377C3-ABAC-4873-95C5-2FBDA209ADF7}" type="pres">
      <dgm:prSet presAssocID="{89F24168-F43E-4332-AD4F-5D35E0118B95}" presName="node" presStyleLbl="node1" presStyleIdx="0" presStyleCnt="10">
        <dgm:presLayoutVars>
          <dgm:bulletEnabled val="1"/>
        </dgm:presLayoutVars>
      </dgm:prSet>
      <dgm:spPr/>
      <dgm:t>
        <a:bodyPr/>
        <a:lstStyle/>
        <a:p>
          <a:endParaRPr lang="en-ZA"/>
        </a:p>
      </dgm:t>
    </dgm:pt>
    <dgm:pt modelId="{23BAA0CF-D5D6-4230-8219-91EDE90DFB66}" type="pres">
      <dgm:prSet presAssocID="{E69845B2-D088-4369-B0E1-7F0C542E2129}" presName="sibTrans" presStyleLbl="sibTrans2D1" presStyleIdx="0" presStyleCnt="9"/>
      <dgm:spPr/>
      <dgm:t>
        <a:bodyPr/>
        <a:lstStyle/>
        <a:p>
          <a:endParaRPr lang="en-ZA"/>
        </a:p>
      </dgm:t>
    </dgm:pt>
    <dgm:pt modelId="{064CF0FE-7FB1-4D4F-96C0-6F80DE1D73B3}" type="pres">
      <dgm:prSet presAssocID="{E69845B2-D088-4369-B0E1-7F0C542E2129}" presName="connectorText" presStyleLbl="sibTrans2D1" presStyleIdx="0" presStyleCnt="9"/>
      <dgm:spPr/>
      <dgm:t>
        <a:bodyPr/>
        <a:lstStyle/>
        <a:p>
          <a:endParaRPr lang="en-ZA"/>
        </a:p>
      </dgm:t>
    </dgm:pt>
    <dgm:pt modelId="{42305469-C2C4-4935-A561-B8ACEEDAC5C9}" type="pres">
      <dgm:prSet presAssocID="{D0BFC0DE-C1DB-4612-8CF1-CB5736C0596B}" presName="node" presStyleLbl="node1" presStyleIdx="1" presStyleCnt="10">
        <dgm:presLayoutVars>
          <dgm:bulletEnabled val="1"/>
        </dgm:presLayoutVars>
      </dgm:prSet>
      <dgm:spPr/>
      <dgm:t>
        <a:bodyPr/>
        <a:lstStyle/>
        <a:p>
          <a:endParaRPr lang="en-ZA"/>
        </a:p>
      </dgm:t>
    </dgm:pt>
    <dgm:pt modelId="{5C7252EE-A386-4881-8CAA-147B06646E26}" type="pres">
      <dgm:prSet presAssocID="{3248A259-6356-4586-9B8D-BF6AEE38FCE4}" presName="sibTrans" presStyleLbl="sibTrans2D1" presStyleIdx="1" presStyleCnt="9"/>
      <dgm:spPr/>
      <dgm:t>
        <a:bodyPr/>
        <a:lstStyle/>
        <a:p>
          <a:endParaRPr lang="en-ZA"/>
        </a:p>
      </dgm:t>
    </dgm:pt>
    <dgm:pt modelId="{E3029901-3631-49DD-8838-3E64A1160CAF}" type="pres">
      <dgm:prSet presAssocID="{3248A259-6356-4586-9B8D-BF6AEE38FCE4}" presName="connectorText" presStyleLbl="sibTrans2D1" presStyleIdx="1" presStyleCnt="9"/>
      <dgm:spPr/>
      <dgm:t>
        <a:bodyPr/>
        <a:lstStyle/>
        <a:p>
          <a:endParaRPr lang="en-ZA"/>
        </a:p>
      </dgm:t>
    </dgm:pt>
    <dgm:pt modelId="{B24F7130-D2FB-4560-9867-5AC2846F1C1F}" type="pres">
      <dgm:prSet presAssocID="{9A6CF5B5-1F0F-4BFA-9C05-BC1276B72911}" presName="node" presStyleLbl="node1" presStyleIdx="2" presStyleCnt="10">
        <dgm:presLayoutVars>
          <dgm:bulletEnabled val="1"/>
        </dgm:presLayoutVars>
      </dgm:prSet>
      <dgm:spPr/>
      <dgm:t>
        <a:bodyPr/>
        <a:lstStyle/>
        <a:p>
          <a:endParaRPr lang="en-ZA"/>
        </a:p>
      </dgm:t>
    </dgm:pt>
    <dgm:pt modelId="{8C42C459-5FCA-49B7-8276-9061F66964D4}" type="pres">
      <dgm:prSet presAssocID="{F6739D36-547E-4822-A6D6-F1C94C833929}" presName="sibTrans" presStyleLbl="sibTrans2D1" presStyleIdx="2" presStyleCnt="9"/>
      <dgm:spPr/>
      <dgm:t>
        <a:bodyPr/>
        <a:lstStyle/>
        <a:p>
          <a:endParaRPr lang="en-ZA"/>
        </a:p>
      </dgm:t>
    </dgm:pt>
    <dgm:pt modelId="{D633CE35-812D-477F-9FED-39E727F0030C}" type="pres">
      <dgm:prSet presAssocID="{F6739D36-547E-4822-A6D6-F1C94C833929}" presName="connectorText" presStyleLbl="sibTrans2D1" presStyleIdx="2" presStyleCnt="9"/>
      <dgm:spPr/>
      <dgm:t>
        <a:bodyPr/>
        <a:lstStyle/>
        <a:p>
          <a:endParaRPr lang="en-ZA"/>
        </a:p>
      </dgm:t>
    </dgm:pt>
    <dgm:pt modelId="{E438987B-59A0-4950-913E-F5ED76DCEFC3}" type="pres">
      <dgm:prSet presAssocID="{BE8D0B9A-3EB1-422A-8EF4-102964B56F43}" presName="node" presStyleLbl="node1" presStyleIdx="3" presStyleCnt="10">
        <dgm:presLayoutVars>
          <dgm:bulletEnabled val="1"/>
        </dgm:presLayoutVars>
      </dgm:prSet>
      <dgm:spPr/>
      <dgm:t>
        <a:bodyPr/>
        <a:lstStyle/>
        <a:p>
          <a:endParaRPr lang="en-ZA"/>
        </a:p>
      </dgm:t>
    </dgm:pt>
    <dgm:pt modelId="{8551027B-5351-4CAC-951A-9B86C49AE288}" type="pres">
      <dgm:prSet presAssocID="{DFD5DDDB-C09C-42AC-90BC-9D8F102BD1F8}" presName="sibTrans" presStyleLbl="sibTrans2D1" presStyleIdx="3" presStyleCnt="9"/>
      <dgm:spPr/>
      <dgm:t>
        <a:bodyPr/>
        <a:lstStyle/>
        <a:p>
          <a:endParaRPr lang="en-ZA"/>
        </a:p>
      </dgm:t>
    </dgm:pt>
    <dgm:pt modelId="{07D728CD-354B-4B34-9FDD-B8D61C88A320}" type="pres">
      <dgm:prSet presAssocID="{DFD5DDDB-C09C-42AC-90BC-9D8F102BD1F8}" presName="connectorText" presStyleLbl="sibTrans2D1" presStyleIdx="3" presStyleCnt="9"/>
      <dgm:spPr/>
      <dgm:t>
        <a:bodyPr/>
        <a:lstStyle/>
        <a:p>
          <a:endParaRPr lang="en-ZA"/>
        </a:p>
      </dgm:t>
    </dgm:pt>
    <dgm:pt modelId="{525D9A60-5378-4F1D-9123-F82227017207}" type="pres">
      <dgm:prSet presAssocID="{77366A86-BE5E-42D1-8862-124863444573}" presName="node" presStyleLbl="node1" presStyleIdx="4" presStyleCnt="10">
        <dgm:presLayoutVars>
          <dgm:bulletEnabled val="1"/>
        </dgm:presLayoutVars>
      </dgm:prSet>
      <dgm:spPr/>
      <dgm:t>
        <a:bodyPr/>
        <a:lstStyle/>
        <a:p>
          <a:endParaRPr lang="en-ZA"/>
        </a:p>
      </dgm:t>
    </dgm:pt>
    <dgm:pt modelId="{2F509A20-DB44-401B-850E-4AB1D84F6D49}" type="pres">
      <dgm:prSet presAssocID="{D1DFFEA6-4FA7-419F-9ABA-ADA0E7A2765D}" presName="sibTrans" presStyleLbl="sibTrans2D1" presStyleIdx="4" presStyleCnt="9"/>
      <dgm:spPr/>
      <dgm:t>
        <a:bodyPr/>
        <a:lstStyle/>
        <a:p>
          <a:endParaRPr lang="en-ZA"/>
        </a:p>
      </dgm:t>
    </dgm:pt>
    <dgm:pt modelId="{C8A01115-FC9C-4C19-9718-5E78BDD3E71A}" type="pres">
      <dgm:prSet presAssocID="{D1DFFEA6-4FA7-419F-9ABA-ADA0E7A2765D}" presName="connectorText" presStyleLbl="sibTrans2D1" presStyleIdx="4" presStyleCnt="9"/>
      <dgm:spPr/>
      <dgm:t>
        <a:bodyPr/>
        <a:lstStyle/>
        <a:p>
          <a:endParaRPr lang="en-ZA"/>
        </a:p>
      </dgm:t>
    </dgm:pt>
    <dgm:pt modelId="{147F35F5-A0E7-45F1-B164-0BC7E7740AE7}" type="pres">
      <dgm:prSet presAssocID="{14D1AB8C-94DC-4341-A774-8788A67F2112}" presName="node" presStyleLbl="node1" presStyleIdx="5" presStyleCnt="10">
        <dgm:presLayoutVars>
          <dgm:bulletEnabled val="1"/>
        </dgm:presLayoutVars>
      </dgm:prSet>
      <dgm:spPr/>
      <dgm:t>
        <a:bodyPr/>
        <a:lstStyle/>
        <a:p>
          <a:endParaRPr lang="en-ZA"/>
        </a:p>
      </dgm:t>
    </dgm:pt>
    <dgm:pt modelId="{CBB9DA92-867D-42B8-9B70-B5FF903BCF08}" type="pres">
      <dgm:prSet presAssocID="{47CB53D2-2775-4765-8D72-649CC2015BCB}" presName="sibTrans" presStyleLbl="sibTrans2D1" presStyleIdx="5" presStyleCnt="9"/>
      <dgm:spPr/>
      <dgm:t>
        <a:bodyPr/>
        <a:lstStyle/>
        <a:p>
          <a:endParaRPr lang="en-ZA"/>
        </a:p>
      </dgm:t>
    </dgm:pt>
    <dgm:pt modelId="{BDA72CB8-73A1-4FF6-BAEB-9D9B6C3AFC66}" type="pres">
      <dgm:prSet presAssocID="{47CB53D2-2775-4765-8D72-649CC2015BCB}" presName="connectorText" presStyleLbl="sibTrans2D1" presStyleIdx="5" presStyleCnt="9"/>
      <dgm:spPr/>
      <dgm:t>
        <a:bodyPr/>
        <a:lstStyle/>
        <a:p>
          <a:endParaRPr lang="en-ZA"/>
        </a:p>
      </dgm:t>
    </dgm:pt>
    <dgm:pt modelId="{E47AFEF1-BA71-4E06-A023-1099D01B5B64}" type="pres">
      <dgm:prSet presAssocID="{0BA3AD8E-FAAE-462B-9BDA-77112C1E77CA}" presName="node" presStyleLbl="node1" presStyleIdx="6" presStyleCnt="10">
        <dgm:presLayoutVars>
          <dgm:bulletEnabled val="1"/>
        </dgm:presLayoutVars>
      </dgm:prSet>
      <dgm:spPr/>
      <dgm:t>
        <a:bodyPr/>
        <a:lstStyle/>
        <a:p>
          <a:endParaRPr lang="en-ZA"/>
        </a:p>
      </dgm:t>
    </dgm:pt>
    <dgm:pt modelId="{361CC26F-5E41-45CB-A1DB-B7CC63F6FE41}" type="pres">
      <dgm:prSet presAssocID="{6FF34CD1-6125-4DA6-B4E1-976528820482}" presName="sibTrans" presStyleLbl="sibTrans2D1" presStyleIdx="6" presStyleCnt="9"/>
      <dgm:spPr/>
      <dgm:t>
        <a:bodyPr/>
        <a:lstStyle/>
        <a:p>
          <a:endParaRPr lang="en-ZA"/>
        </a:p>
      </dgm:t>
    </dgm:pt>
    <dgm:pt modelId="{4A861075-52DB-42D5-9D61-2FF8E541C603}" type="pres">
      <dgm:prSet presAssocID="{6FF34CD1-6125-4DA6-B4E1-976528820482}" presName="connectorText" presStyleLbl="sibTrans2D1" presStyleIdx="6" presStyleCnt="9"/>
      <dgm:spPr/>
      <dgm:t>
        <a:bodyPr/>
        <a:lstStyle/>
        <a:p>
          <a:endParaRPr lang="en-ZA"/>
        </a:p>
      </dgm:t>
    </dgm:pt>
    <dgm:pt modelId="{1A1452AA-2C6E-48B1-BF66-D92AE38BA335}" type="pres">
      <dgm:prSet presAssocID="{DE7DAD78-9759-43A3-ACAC-BF7380767BE8}" presName="node" presStyleLbl="node1" presStyleIdx="7" presStyleCnt="10">
        <dgm:presLayoutVars>
          <dgm:bulletEnabled val="1"/>
        </dgm:presLayoutVars>
      </dgm:prSet>
      <dgm:spPr/>
      <dgm:t>
        <a:bodyPr/>
        <a:lstStyle/>
        <a:p>
          <a:endParaRPr lang="en-ZA"/>
        </a:p>
      </dgm:t>
    </dgm:pt>
    <dgm:pt modelId="{C0E9D753-B364-48DC-95D6-16D1CBCBAD49}" type="pres">
      <dgm:prSet presAssocID="{DD4F702E-0AA8-44BE-8CE2-50B859928DB6}" presName="sibTrans" presStyleLbl="sibTrans2D1" presStyleIdx="7" presStyleCnt="9"/>
      <dgm:spPr/>
      <dgm:t>
        <a:bodyPr/>
        <a:lstStyle/>
        <a:p>
          <a:endParaRPr lang="en-ZA"/>
        </a:p>
      </dgm:t>
    </dgm:pt>
    <dgm:pt modelId="{66E0621E-B9DD-4EC6-B505-E3239C3AB456}" type="pres">
      <dgm:prSet presAssocID="{DD4F702E-0AA8-44BE-8CE2-50B859928DB6}" presName="connectorText" presStyleLbl="sibTrans2D1" presStyleIdx="7" presStyleCnt="9"/>
      <dgm:spPr/>
      <dgm:t>
        <a:bodyPr/>
        <a:lstStyle/>
        <a:p>
          <a:endParaRPr lang="en-ZA"/>
        </a:p>
      </dgm:t>
    </dgm:pt>
    <dgm:pt modelId="{59504CAB-3DDF-4405-9CFB-D30705904990}" type="pres">
      <dgm:prSet presAssocID="{83BFF53D-B725-48FA-BFDA-1A687C9AD592}" presName="node" presStyleLbl="node1" presStyleIdx="8" presStyleCnt="10">
        <dgm:presLayoutVars>
          <dgm:bulletEnabled val="1"/>
        </dgm:presLayoutVars>
      </dgm:prSet>
      <dgm:spPr/>
      <dgm:t>
        <a:bodyPr/>
        <a:lstStyle/>
        <a:p>
          <a:endParaRPr lang="en-ZA"/>
        </a:p>
      </dgm:t>
    </dgm:pt>
    <dgm:pt modelId="{643D4D45-ACDE-4720-8388-815A975C0794}" type="pres">
      <dgm:prSet presAssocID="{52134DEB-CFE6-4296-84B7-E6145601E205}" presName="sibTrans" presStyleLbl="sibTrans2D1" presStyleIdx="8" presStyleCnt="9"/>
      <dgm:spPr/>
      <dgm:t>
        <a:bodyPr/>
        <a:lstStyle/>
        <a:p>
          <a:endParaRPr lang="en-ZA"/>
        </a:p>
      </dgm:t>
    </dgm:pt>
    <dgm:pt modelId="{C6A77FC3-C7CB-432A-AF1A-F8C33BA2AEE3}" type="pres">
      <dgm:prSet presAssocID="{52134DEB-CFE6-4296-84B7-E6145601E205}" presName="connectorText" presStyleLbl="sibTrans2D1" presStyleIdx="8" presStyleCnt="9"/>
      <dgm:spPr/>
      <dgm:t>
        <a:bodyPr/>
        <a:lstStyle/>
        <a:p>
          <a:endParaRPr lang="en-ZA"/>
        </a:p>
      </dgm:t>
    </dgm:pt>
    <dgm:pt modelId="{678AE9BA-BF12-41C0-A87D-6B5EE791EE9D}" type="pres">
      <dgm:prSet presAssocID="{5EACEFA6-099E-41C8-8B0F-8D4840E6DB90}" presName="node" presStyleLbl="node1" presStyleIdx="9" presStyleCnt="10">
        <dgm:presLayoutVars>
          <dgm:bulletEnabled val="1"/>
        </dgm:presLayoutVars>
      </dgm:prSet>
      <dgm:spPr/>
      <dgm:t>
        <a:bodyPr/>
        <a:lstStyle/>
        <a:p>
          <a:endParaRPr lang="en-ZA"/>
        </a:p>
      </dgm:t>
    </dgm:pt>
  </dgm:ptLst>
  <dgm:cxnLst>
    <dgm:cxn modelId="{0EA2CD47-491B-4498-94E5-4BDF54C9AB1F}" type="presOf" srcId="{E69845B2-D088-4369-B0E1-7F0C542E2129}" destId="{064CF0FE-7FB1-4D4F-96C0-6F80DE1D73B3}" srcOrd="1" destOrd="0" presId="urn:microsoft.com/office/officeart/2005/8/layout/process5"/>
    <dgm:cxn modelId="{B04A4978-5F68-4D9C-9C32-60F4E7D6E30F}" type="presOf" srcId="{DE7DAD78-9759-43A3-ACAC-BF7380767BE8}" destId="{1A1452AA-2C6E-48B1-BF66-D92AE38BA335}" srcOrd="0" destOrd="0" presId="urn:microsoft.com/office/officeart/2005/8/layout/process5"/>
    <dgm:cxn modelId="{F26296A2-5840-48E9-BCB1-D90348A3ABE2}" type="presOf" srcId="{D0BFC0DE-C1DB-4612-8CF1-CB5736C0596B}" destId="{42305469-C2C4-4935-A561-B8ACEEDAC5C9}" srcOrd="0" destOrd="0" presId="urn:microsoft.com/office/officeart/2005/8/layout/process5"/>
    <dgm:cxn modelId="{9D503E21-736F-45C1-877C-D11A30F2EEA4}" srcId="{7E8B6238-F0E8-4E6F-AF48-96D724F1E542}" destId="{83BFF53D-B725-48FA-BFDA-1A687C9AD592}" srcOrd="8" destOrd="0" parTransId="{49B82586-1D38-4150-B5F1-ED8905BCB2B4}" sibTransId="{52134DEB-CFE6-4296-84B7-E6145601E205}"/>
    <dgm:cxn modelId="{BA148DD8-8B50-4A32-9164-D159CD3E145E}" type="presOf" srcId="{6FF34CD1-6125-4DA6-B4E1-976528820482}" destId="{361CC26F-5E41-45CB-A1DB-B7CC63F6FE41}" srcOrd="0" destOrd="0" presId="urn:microsoft.com/office/officeart/2005/8/layout/process5"/>
    <dgm:cxn modelId="{048573C3-7D79-419B-BF37-C755E8117239}" type="presOf" srcId="{0BA3AD8E-FAAE-462B-9BDA-77112C1E77CA}" destId="{E47AFEF1-BA71-4E06-A023-1099D01B5B64}" srcOrd="0" destOrd="0" presId="urn:microsoft.com/office/officeart/2005/8/layout/process5"/>
    <dgm:cxn modelId="{43194CC8-0E61-4BF9-8AA4-91B5F958F7BD}" type="presOf" srcId="{DD4F702E-0AA8-44BE-8CE2-50B859928DB6}" destId="{66E0621E-B9DD-4EC6-B505-E3239C3AB456}" srcOrd="1" destOrd="0" presId="urn:microsoft.com/office/officeart/2005/8/layout/process5"/>
    <dgm:cxn modelId="{0323862E-F909-4744-B473-F46D03D012D1}" type="presOf" srcId="{DFD5DDDB-C09C-42AC-90BC-9D8F102BD1F8}" destId="{07D728CD-354B-4B34-9FDD-B8D61C88A320}" srcOrd="1" destOrd="0" presId="urn:microsoft.com/office/officeart/2005/8/layout/process5"/>
    <dgm:cxn modelId="{9EC78CFD-8953-4804-B2B0-A367AFBE3771}" type="presOf" srcId="{7E8B6238-F0E8-4E6F-AF48-96D724F1E542}" destId="{5D90C710-1EED-4F3E-92BF-1F2D4655F4EC}" srcOrd="0" destOrd="0" presId="urn:microsoft.com/office/officeart/2005/8/layout/process5"/>
    <dgm:cxn modelId="{8A465394-12A6-42F7-80FC-4A64F09603BE}" type="presOf" srcId="{F6739D36-547E-4822-A6D6-F1C94C833929}" destId="{8C42C459-5FCA-49B7-8276-9061F66964D4}" srcOrd="0" destOrd="0" presId="urn:microsoft.com/office/officeart/2005/8/layout/process5"/>
    <dgm:cxn modelId="{E1C5F1EA-371B-4E8F-95B6-FD6558B2253E}" type="presOf" srcId="{14D1AB8C-94DC-4341-A774-8788A67F2112}" destId="{147F35F5-A0E7-45F1-B164-0BC7E7740AE7}" srcOrd="0" destOrd="0" presId="urn:microsoft.com/office/officeart/2005/8/layout/process5"/>
    <dgm:cxn modelId="{A940F27D-9436-4184-9F96-6218E529C508}" type="presOf" srcId="{52134DEB-CFE6-4296-84B7-E6145601E205}" destId="{C6A77FC3-C7CB-432A-AF1A-F8C33BA2AEE3}" srcOrd="1" destOrd="0" presId="urn:microsoft.com/office/officeart/2005/8/layout/process5"/>
    <dgm:cxn modelId="{B14E5A31-65BD-43E1-B0D5-9D7A0370B7F9}" srcId="{7E8B6238-F0E8-4E6F-AF48-96D724F1E542}" destId="{D0BFC0DE-C1DB-4612-8CF1-CB5736C0596B}" srcOrd="1" destOrd="0" parTransId="{265EFD13-1AF0-431D-A8AF-9863CBD811FA}" sibTransId="{3248A259-6356-4586-9B8D-BF6AEE38FCE4}"/>
    <dgm:cxn modelId="{0AA0995D-1457-40F9-B223-9DABA6F052AA}" srcId="{7E8B6238-F0E8-4E6F-AF48-96D724F1E542}" destId="{BE8D0B9A-3EB1-422A-8EF4-102964B56F43}" srcOrd="3" destOrd="0" parTransId="{B1A23CDD-6E1A-45EC-9D5C-75B1A377EE5A}" sibTransId="{DFD5DDDB-C09C-42AC-90BC-9D8F102BD1F8}"/>
    <dgm:cxn modelId="{0E915943-1532-4DDC-97F5-CB59114BAE48}" type="presOf" srcId="{D1DFFEA6-4FA7-419F-9ABA-ADA0E7A2765D}" destId="{2F509A20-DB44-401B-850E-4AB1D84F6D49}" srcOrd="0" destOrd="0" presId="urn:microsoft.com/office/officeart/2005/8/layout/process5"/>
    <dgm:cxn modelId="{FDF944A1-D530-4731-85E9-91A2F7162EB9}" type="presOf" srcId="{5EACEFA6-099E-41C8-8B0F-8D4840E6DB90}" destId="{678AE9BA-BF12-41C0-A87D-6B5EE791EE9D}" srcOrd="0" destOrd="0" presId="urn:microsoft.com/office/officeart/2005/8/layout/process5"/>
    <dgm:cxn modelId="{134D7B69-7252-4944-BA8A-DA4E46B0EBA6}" type="presOf" srcId="{47CB53D2-2775-4765-8D72-649CC2015BCB}" destId="{CBB9DA92-867D-42B8-9B70-B5FF903BCF08}" srcOrd="0" destOrd="0" presId="urn:microsoft.com/office/officeart/2005/8/layout/process5"/>
    <dgm:cxn modelId="{AA85C924-E483-4344-A8AF-522EA6C92641}" type="presOf" srcId="{3248A259-6356-4586-9B8D-BF6AEE38FCE4}" destId="{E3029901-3631-49DD-8838-3E64A1160CAF}" srcOrd="1" destOrd="0" presId="urn:microsoft.com/office/officeart/2005/8/layout/process5"/>
    <dgm:cxn modelId="{D9A7CF9C-A072-4DC4-8113-72C2691877F8}" srcId="{7E8B6238-F0E8-4E6F-AF48-96D724F1E542}" destId="{14D1AB8C-94DC-4341-A774-8788A67F2112}" srcOrd="5" destOrd="0" parTransId="{52F940E5-9627-4292-8362-211063C2E2C2}" sibTransId="{47CB53D2-2775-4765-8D72-649CC2015BCB}"/>
    <dgm:cxn modelId="{E02F5D9D-CA5B-459C-9286-3542D723D628}" type="presOf" srcId="{6FF34CD1-6125-4DA6-B4E1-976528820482}" destId="{4A861075-52DB-42D5-9D61-2FF8E541C603}" srcOrd="1" destOrd="0" presId="urn:microsoft.com/office/officeart/2005/8/layout/process5"/>
    <dgm:cxn modelId="{A8BF6B8B-5B04-4633-B562-6B52D0FCA3F0}" type="presOf" srcId="{3248A259-6356-4586-9B8D-BF6AEE38FCE4}" destId="{5C7252EE-A386-4881-8CAA-147B06646E26}" srcOrd="0" destOrd="0" presId="urn:microsoft.com/office/officeart/2005/8/layout/process5"/>
    <dgm:cxn modelId="{8FD1B4C8-1AA7-4A74-92FE-61F66FDE6A95}" type="presOf" srcId="{F6739D36-547E-4822-A6D6-F1C94C833929}" destId="{D633CE35-812D-477F-9FED-39E727F0030C}" srcOrd="1" destOrd="0" presId="urn:microsoft.com/office/officeart/2005/8/layout/process5"/>
    <dgm:cxn modelId="{A40A05D9-7D7D-4242-90FA-EE45B239A503}" srcId="{7E8B6238-F0E8-4E6F-AF48-96D724F1E542}" destId="{0BA3AD8E-FAAE-462B-9BDA-77112C1E77CA}" srcOrd="6" destOrd="0" parTransId="{F62522EE-C179-40C8-9B9D-A43E2E998A08}" sibTransId="{6FF34CD1-6125-4DA6-B4E1-976528820482}"/>
    <dgm:cxn modelId="{F42CE585-9A80-474A-9926-B742D46196BC}" type="presOf" srcId="{D1DFFEA6-4FA7-419F-9ABA-ADA0E7A2765D}" destId="{C8A01115-FC9C-4C19-9718-5E78BDD3E71A}" srcOrd="1" destOrd="0" presId="urn:microsoft.com/office/officeart/2005/8/layout/process5"/>
    <dgm:cxn modelId="{0AB14326-837D-4ABE-A958-C6A09B84CD68}" srcId="{7E8B6238-F0E8-4E6F-AF48-96D724F1E542}" destId="{89F24168-F43E-4332-AD4F-5D35E0118B95}" srcOrd="0" destOrd="0" parTransId="{1E8C5284-8A63-4C61-A664-556EE10BA6BD}" sibTransId="{E69845B2-D088-4369-B0E1-7F0C542E2129}"/>
    <dgm:cxn modelId="{14C0789B-22DC-4E07-B66E-5B376C03BE3F}" type="presOf" srcId="{9A6CF5B5-1F0F-4BFA-9C05-BC1276B72911}" destId="{B24F7130-D2FB-4560-9867-5AC2846F1C1F}" srcOrd="0" destOrd="0" presId="urn:microsoft.com/office/officeart/2005/8/layout/process5"/>
    <dgm:cxn modelId="{4B0E9AE7-E566-42D5-9942-46B66379C128}" srcId="{7E8B6238-F0E8-4E6F-AF48-96D724F1E542}" destId="{DE7DAD78-9759-43A3-ACAC-BF7380767BE8}" srcOrd="7" destOrd="0" parTransId="{83717477-A9BB-44C6-8B14-A9BB2D9F4D15}" sibTransId="{DD4F702E-0AA8-44BE-8CE2-50B859928DB6}"/>
    <dgm:cxn modelId="{85C8FF9C-5882-4E55-8755-F43786AF9262}" srcId="{7E8B6238-F0E8-4E6F-AF48-96D724F1E542}" destId="{5EACEFA6-099E-41C8-8B0F-8D4840E6DB90}" srcOrd="9" destOrd="0" parTransId="{D076ECC3-26AA-49D7-91E5-1B901A7D64B5}" sibTransId="{6B0A0101-89D0-4C33-BC91-5721A05B54AA}"/>
    <dgm:cxn modelId="{86923704-33DC-442B-B1DC-2208F486C24C}" type="presOf" srcId="{77366A86-BE5E-42D1-8862-124863444573}" destId="{525D9A60-5378-4F1D-9123-F82227017207}" srcOrd="0" destOrd="0" presId="urn:microsoft.com/office/officeart/2005/8/layout/process5"/>
    <dgm:cxn modelId="{ED413810-C742-4BC8-A241-060A8BF5E002}" type="presOf" srcId="{47CB53D2-2775-4765-8D72-649CC2015BCB}" destId="{BDA72CB8-73A1-4FF6-BAEB-9D9B6C3AFC66}" srcOrd="1" destOrd="0" presId="urn:microsoft.com/office/officeart/2005/8/layout/process5"/>
    <dgm:cxn modelId="{2E0B1842-6B63-42F8-87CF-9D765A210DF6}" type="presOf" srcId="{E69845B2-D088-4369-B0E1-7F0C542E2129}" destId="{23BAA0CF-D5D6-4230-8219-91EDE90DFB66}" srcOrd="0" destOrd="0" presId="urn:microsoft.com/office/officeart/2005/8/layout/process5"/>
    <dgm:cxn modelId="{F527B2A8-7D44-4787-82DE-AC43F91A6469}" type="presOf" srcId="{89F24168-F43E-4332-AD4F-5D35E0118B95}" destId="{A13377C3-ABAC-4873-95C5-2FBDA209ADF7}" srcOrd="0" destOrd="0" presId="urn:microsoft.com/office/officeart/2005/8/layout/process5"/>
    <dgm:cxn modelId="{B5020262-7BFF-4679-B7E6-631CA5C4D0CE}" type="presOf" srcId="{83BFF53D-B725-48FA-BFDA-1A687C9AD592}" destId="{59504CAB-3DDF-4405-9CFB-D30705904990}" srcOrd="0" destOrd="0" presId="urn:microsoft.com/office/officeart/2005/8/layout/process5"/>
    <dgm:cxn modelId="{3088C8D7-8F00-4AD9-AE8B-BBC193ACFA81}" type="presOf" srcId="{DD4F702E-0AA8-44BE-8CE2-50B859928DB6}" destId="{C0E9D753-B364-48DC-95D6-16D1CBCBAD49}" srcOrd="0" destOrd="0" presId="urn:microsoft.com/office/officeart/2005/8/layout/process5"/>
    <dgm:cxn modelId="{0750D601-C97E-4D78-B478-DB0F2F02A23A}" type="presOf" srcId="{BE8D0B9A-3EB1-422A-8EF4-102964B56F43}" destId="{E438987B-59A0-4950-913E-F5ED76DCEFC3}" srcOrd="0" destOrd="0" presId="urn:microsoft.com/office/officeart/2005/8/layout/process5"/>
    <dgm:cxn modelId="{90E70090-FAF0-4F54-8178-2F551AAB16CB}" type="presOf" srcId="{52134DEB-CFE6-4296-84B7-E6145601E205}" destId="{643D4D45-ACDE-4720-8388-815A975C0794}" srcOrd="0" destOrd="0" presId="urn:microsoft.com/office/officeart/2005/8/layout/process5"/>
    <dgm:cxn modelId="{791B199A-E838-44E6-852C-9C0873A4B4FB}" srcId="{7E8B6238-F0E8-4E6F-AF48-96D724F1E542}" destId="{9A6CF5B5-1F0F-4BFA-9C05-BC1276B72911}" srcOrd="2" destOrd="0" parTransId="{A3E5B0A5-A5CD-44BD-B56D-E807E9D03AF9}" sibTransId="{F6739D36-547E-4822-A6D6-F1C94C833929}"/>
    <dgm:cxn modelId="{31D8BE48-CB9C-48FE-B4AA-B0FFB1E2CE56}" type="presOf" srcId="{DFD5DDDB-C09C-42AC-90BC-9D8F102BD1F8}" destId="{8551027B-5351-4CAC-951A-9B86C49AE288}" srcOrd="0" destOrd="0" presId="urn:microsoft.com/office/officeart/2005/8/layout/process5"/>
    <dgm:cxn modelId="{666F3152-4B2E-4F17-BCBA-1F97A893F163}" srcId="{7E8B6238-F0E8-4E6F-AF48-96D724F1E542}" destId="{77366A86-BE5E-42D1-8862-124863444573}" srcOrd="4" destOrd="0" parTransId="{31CEB809-4235-49B9-9BD9-30AD4A5AF6BC}" sibTransId="{D1DFFEA6-4FA7-419F-9ABA-ADA0E7A2765D}"/>
    <dgm:cxn modelId="{B80E19FA-D370-4DE1-ADDF-2DCDCD009BFD}" type="presParOf" srcId="{5D90C710-1EED-4F3E-92BF-1F2D4655F4EC}" destId="{A13377C3-ABAC-4873-95C5-2FBDA209ADF7}" srcOrd="0" destOrd="0" presId="urn:microsoft.com/office/officeart/2005/8/layout/process5"/>
    <dgm:cxn modelId="{FC905FEF-7FD4-42BD-961E-81E051B4D2E0}" type="presParOf" srcId="{5D90C710-1EED-4F3E-92BF-1F2D4655F4EC}" destId="{23BAA0CF-D5D6-4230-8219-91EDE90DFB66}" srcOrd="1" destOrd="0" presId="urn:microsoft.com/office/officeart/2005/8/layout/process5"/>
    <dgm:cxn modelId="{5C11D37B-35CF-4BF8-A290-713D6A3823E9}" type="presParOf" srcId="{23BAA0CF-D5D6-4230-8219-91EDE90DFB66}" destId="{064CF0FE-7FB1-4D4F-96C0-6F80DE1D73B3}" srcOrd="0" destOrd="0" presId="urn:microsoft.com/office/officeart/2005/8/layout/process5"/>
    <dgm:cxn modelId="{F33B46F3-E527-4469-9E4D-5CDD6192D9D6}" type="presParOf" srcId="{5D90C710-1EED-4F3E-92BF-1F2D4655F4EC}" destId="{42305469-C2C4-4935-A561-B8ACEEDAC5C9}" srcOrd="2" destOrd="0" presId="urn:microsoft.com/office/officeart/2005/8/layout/process5"/>
    <dgm:cxn modelId="{DE1BDB2B-57FC-404F-9808-8E980B2AFACA}" type="presParOf" srcId="{5D90C710-1EED-4F3E-92BF-1F2D4655F4EC}" destId="{5C7252EE-A386-4881-8CAA-147B06646E26}" srcOrd="3" destOrd="0" presId="urn:microsoft.com/office/officeart/2005/8/layout/process5"/>
    <dgm:cxn modelId="{EAE16163-11E7-4163-B663-DFD37B821F19}" type="presParOf" srcId="{5C7252EE-A386-4881-8CAA-147B06646E26}" destId="{E3029901-3631-49DD-8838-3E64A1160CAF}" srcOrd="0" destOrd="0" presId="urn:microsoft.com/office/officeart/2005/8/layout/process5"/>
    <dgm:cxn modelId="{4C559BB9-6A3F-48C9-93ED-114AC213CF56}" type="presParOf" srcId="{5D90C710-1EED-4F3E-92BF-1F2D4655F4EC}" destId="{B24F7130-D2FB-4560-9867-5AC2846F1C1F}" srcOrd="4" destOrd="0" presId="urn:microsoft.com/office/officeart/2005/8/layout/process5"/>
    <dgm:cxn modelId="{CD64A333-2CCA-4C45-9096-08D38A1A4868}" type="presParOf" srcId="{5D90C710-1EED-4F3E-92BF-1F2D4655F4EC}" destId="{8C42C459-5FCA-49B7-8276-9061F66964D4}" srcOrd="5" destOrd="0" presId="urn:microsoft.com/office/officeart/2005/8/layout/process5"/>
    <dgm:cxn modelId="{E4FB96B7-44FF-4029-9F38-DD4F689C5467}" type="presParOf" srcId="{8C42C459-5FCA-49B7-8276-9061F66964D4}" destId="{D633CE35-812D-477F-9FED-39E727F0030C}" srcOrd="0" destOrd="0" presId="urn:microsoft.com/office/officeart/2005/8/layout/process5"/>
    <dgm:cxn modelId="{88BAA058-7BEC-4E6A-ABA5-F9BE6E334B25}" type="presParOf" srcId="{5D90C710-1EED-4F3E-92BF-1F2D4655F4EC}" destId="{E438987B-59A0-4950-913E-F5ED76DCEFC3}" srcOrd="6" destOrd="0" presId="urn:microsoft.com/office/officeart/2005/8/layout/process5"/>
    <dgm:cxn modelId="{06914E88-57CC-4239-8E6D-9C620ECECD9A}" type="presParOf" srcId="{5D90C710-1EED-4F3E-92BF-1F2D4655F4EC}" destId="{8551027B-5351-4CAC-951A-9B86C49AE288}" srcOrd="7" destOrd="0" presId="urn:microsoft.com/office/officeart/2005/8/layout/process5"/>
    <dgm:cxn modelId="{A40EDC2F-07BE-4CDF-817F-D4C021A200F8}" type="presParOf" srcId="{8551027B-5351-4CAC-951A-9B86C49AE288}" destId="{07D728CD-354B-4B34-9FDD-B8D61C88A320}" srcOrd="0" destOrd="0" presId="urn:microsoft.com/office/officeart/2005/8/layout/process5"/>
    <dgm:cxn modelId="{DE576BB9-2903-4A45-B572-866D44E155B2}" type="presParOf" srcId="{5D90C710-1EED-4F3E-92BF-1F2D4655F4EC}" destId="{525D9A60-5378-4F1D-9123-F82227017207}" srcOrd="8" destOrd="0" presId="urn:microsoft.com/office/officeart/2005/8/layout/process5"/>
    <dgm:cxn modelId="{2F4E4458-4506-46E4-B929-CFB93E1214CD}" type="presParOf" srcId="{5D90C710-1EED-4F3E-92BF-1F2D4655F4EC}" destId="{2F509A20-DB44-401B-850E-4AB1D84F6D49}" srcOrd="9" destOrd="0" presId="urn:microsoft.com/office/officeart/2005/8/layout/process5"/>
    <dgm:cxn modelId="{2F602AD5-AF83-4D43-8299-936957D2715E}" type="presParOf" srcId="{2F509A20-DB44-401B-850E-4AB1D84F6D49}" destId="{C8A01115-FC9C-4C19-9718-5E78BDD3E71A}" srcOrd="0" destOrd="0" presId="urn:microsoft.com/office/officeart/2005/8/layout/process5"/>
    <dgm:cxn modelId="{6F9C1BA0-D10B-4D4B-AF3B-3BDECFA01024}" type="presParOf" srcId="{5D90C710-1EED-4F3E-92BF-1F2D4655F4EC}" destId="{147F35F5-A0E7-45F1-B164-0BC7E7740AE7}" srcOrd="10" destOrd="0" presId="urn:microsoft.com/office/officeart/2005/8/layout/process5"/>
    <dgm:cxn modelId="{DD7D99CC-7840-441A-819D-E01C7CCCFA1F}" type="presParOf" srcId="{5D90C710-1EED-4F3E-92BF-1F2D4655F4EC}" destId="{CBB9DA92-867D-42B8-9B70-B5FF903BCF08}" srcOrd="11" destOrd="0" presId="urn:microsoft.com/office/officeart/2005/8/layout/process5"/>
    <dgm:cxn modelId="{4032A717-3C59-46C5-9B72-FA45A4BF5A53}" type="presParOf" srcId="{CBB9DA92-867D-42B8-9B70-B5FF903BCF08}" destId="{BDA72CB8-73A1-4FF6-BAEB-9D9B6C3AFC66}" srcOrd="0" destOrd="0" presId="urn:microsoft.com/office/officeart/2005/8/layout/process5"/>
    <dgm:cxn modelId="{C5349ABA-7AD2-442E-BB98-54B73DEA6340}" type="presParOf" srcId="{5D90C710-1EED-4F3E-92BF-1F2D4655F4EC}" destId="{E47AFEF1-BA71-4E06-A023-1099D01B5B64}" srcOrd="12" destOrd="0" presId="urn:microsoft.com/office/officeart/2005/8/layout/process5"/>
    <dgm:cxn modelId="{9AFA15E0-C31F-4C0B-8D20-C4249D9422AA}" type="presParOf" srcId="{5D90C710-1EED-4F3E-92BF-1F2D4655F4EC}" destId="{361CC26F-5E41-45CB-A1DB-B7CC63F6FE41}" srcOrd="13" destOrd="0" presId="urn:microsoft.com/office/officeart/2005/8/layout/process5"/>
    <dgm:cxn modelId="{2E33A97E-7276-4A40-9D0A-A34ABF511298}" type="presParOf" srcId="{361CC26F-5E41-45CB-A1DB-B7CC63F6FE41}" destId="{4A861075-52DB-42D5-9D61-2FF8E541C603}" srcOrd="0" destOrd="0" presId="urn:microsoft.com/office/officeart/2005/8/layout/process5"/>
    <dgm:cxn modelId="{CA6AF41F-AA2B-4CBA-8422-D9846577E302}" type="presParOf" srcId="{5D90C710-1EED-4F3E-92BF-1F2D4655F4EC}" destId="{1A1452AA-2C6E-48B1-BF66-D92AE38BA335}" srcOrd="14" destOrd="0" presId="urn:microsoft.com/office/officeart/2005/8/layout/process5"/>
    <dgm:cxn modelId="{704370E7-25A2-4ADB-9C78-F6B4C084A3EE}" type="presParOf" srcId="{5D90C710-1EED-4F3E-92BF-1F2D4655F4EC}" destId="{C0E9D753-B364-48DC-95D6-16D1CBCBAD49}" srcOrd="15" destOrd="0" presId="urn:microsoft.com/office/officeart/2005/8/layout/process5"/>
    <dgm:cxn modelId="{58DB6BD7-E50D-4C3F-B827-DE3D2A0CB958}" type="presParOf" srcId="{C0E9D753-B364-48DC-95D6-16D1CBCBAD49}" destId="{66E0621E-B9DD-4EC6-B505-E3239C3AB456}" srcOrd="0" destOrd="0" presId="urn:microsoft.com/office/officeart/2005/8/layout/process5"/>
    <dgm:cxn modelId="{16DC64EE-0A13-4167-ACDC-9A826A257C6F}" type="presParOf" srcId="{5D90C710-1EED-4F3E-92BF-1F2D4655F4EC}" destId="{59504CAB-3DDF-4405-9CFB-D30705904990}" srcOrd="16" destOrd="0" presId="urn:microsoft.com/office/officeart/2005/8/layout/process5"/>
    <dgm:cxn modelId="{04EB4583-3333-4C4C-B251-6758E4EC0098}" type="presParOf" srcId="{5D90C710-1EED-4F3E-92BF-1F2D4655F4EC}" destId="{643D4D45-ACDE-4720-8388-815A975C0794}" srcOrd="17" destOrd="0" presId="urn:microsoft.com/office/officeart/2005/8/layout/process5"/>
    <dgm:cxn modelId="{BCA3A213-490C-45F8-9396-01CED6400F32}" type="presParOf" srcId="{643D4D45-ACDE-4720-8388-815A975C0794}" destId="{C6A77FC3-C7CB-432A-AF1A-F8C33BA2AEE3}" srcOrd="0" destOrd="0" presId="urn:microsoft.com/office/officeart/2005/8/layout/process5"/>
    <dgm:cxn modelId="{C57EBD96-2768-49B3-AA4D-EDD6A5973861}" type="presParOf" srcId="{5D90C710-1EED-4F3E-92BF-1F2D4655F4EC}" destId="{678AE9BA-BF12-41C0-A87D-6B5EE791EE9D}" srcOrd="18" destOrd="0" presId="urn:microsoft.com/office/officeart/2005/8/layout/process5"/>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13377C3-ABAC-4873-95C5-2FBDA209ADF7}">
      <dsp:nvSpPr>
        <dsp:cNvPr id="0" name=""/>
        <dsp:cNvSpPr/>
      </dsp:nvSpPr>
      <dsp:spPr>
        <a:xfrm>
          <a:off x="3865" y="527944"/>
          <a:ext cx="1689969" cy="1013981"/>
        </a:xfrm>
        <a:prstGeom prst="roundRect">
          <a:avLst>
            <a:gd name="adj" fmla="val 10000"/>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ZA" sz="1500" b="0" kern="1200" dirty="0" smtClean="0">
              <a:effectLst/>
              <a:latin typeface="Arial" pitchFamily="34" charset="0"/>
              <a:cs typeface="Arial" pitchFamily="34" charset="0"/>
            </a:rPr>
            <a:t>Facilitate adoption decision</a:t>
          </a:r>
          <a:endParaRPr lang="en-ZA" sz="1500" b="0" kern="1200" dirty="0"/>
        </a:p>
      </dsp:txBody>
      <dsp:txXfrm>
        <a:off x="3865" y="527944"/>
        <a:ext cx="1689969" cy="1013981"/>
      </dsp:txXfrm>
    </dsp:sp>
    <dsp:sp modelId="{23BAA0CF-D5D6-4230-8219-91EDE90DFB66}">
      <dsp:nvSpPr>
        <dsp:cNvPr id="0" name=""/>
        <dsp:cNvSpPr/>
      </dsp:nvSpPr>
      <dsp:spPr>
        <a:xfrm>
          <a:off x="1842551" y="825378"/>
          <a:ext cx="358273" cy="419112"/>
        </a:xfrm>
        <a:prstGeom prst="rightArrow">
          <a:avLst>
            <a:gd name="adj1" fmla="val 60000"/>
            <a:gd name="adj2" fmla="val 50000"/>
          </a:avLst>
        </a:prstGeom>
        <a:solidFill>
          <a:schemeClr val="accent4">
            <a:hueOff val="0"/>
            <a:satOff val="0"/>
            <a:lumOff val="0"/>
            <a:alphaOff val="0"/>
          </a:schemeClr>
        </a:solidFill>
        <a:ln>
          <a:solidFill>
            <a:schemeClr val="bg1"/>
          </a:solidFill>
        </a:ln>
        <a:effectLst>
          <a:outerShdw blurRad="50800" dist="38100" dir="2700000" algn="tl" rotWithShape="0">
            <a:prstClr val="black">
              <a:alpha val="40000"/>
            </a:prst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ZA" sz="1200" b="0" kern="1200"/>
        </a:p>
      </dsp:txBody>
      <dsp:txXfrm>
        <a:off x="1842551" y="825378"/>
        <a:ext cx="358273" cy="419112"/>
      </dsp:txXfrm>
    </dsp:sp>
    <dsp:sp modelId="{42305469-C2C4-4935-A561-B8ACEEDAC5C9}">
      <dsp:nvSpPr>
        <dsp:cNvPr id="0" name=""/>
        <dsp:cNvSpPr/>
      </dsp:nvSpPr>
      <dsp:spPr>
        <a:xfrm>
          <a:off x="2369822" y="527944"/>
          <a:ext cx="1689969" cy="1013981"/>
        </a:xfrm>
        <a:prstGeom prst="roundRect">
          <a:avLst>
            <a:gd name="adj" fmla="val 10000"/>
          </a:avLst>
        </a:prstGeom>
        <a:solidFill>
          <a:schemeClr val="accent4">
            <a:hueOff val="-496086"/>
            <a:satOff val="2989"/>
            <a:lumOff val="24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ZA" sz="1500" b="0" kern="1200" dirty="0" smtClean="0">
              <a:effectLst/>
              <a:latin typeface="Arial" pitchFamily="34" charset="0"/>
              <a:cs typeface="Arial" pitchFamily="34" charset="0"/>
            </a:rPr>
            <a:t>Secure widespread support for adoption</a:t>
          </a:r>
          <a:endParaRPr lang="en-ZA" sz="1500" b="0" kern="1200" dirty="0"/>
        </a:p>
      </dsp:txBody>
      <dsp:txXfrm>
        <a:off x="2369822" y="527944"/>
        <a:ext cx="1689969" cy="1013981"/>
      </dsp:txXfrm>
    </dsp:sp>
    <dsp:sp modelId="{5C7252EE-A386-4881-8CAA-147B06646E26}">
      <dsp:nvSpPr>
        <dsp:cNvPr id="0" name=""/>
        <dsp:cNvSpPr/>
      </dsp:nvSpPr>
      <dsp:spPr>
        <a:xfrm>
          <a:off x="4208508" y="825378"/>
          <a:ext cx="358273" cy="419112"/>
        </a:xfrm>
        <a:prstGeom prst="rightArrow">
          <a:avLst>
            <a:gd name="adj1" fmla="val 60000"/>
            <a:gd name="adj2" fmla="val 50000"/>
          </a:avLst>
        </a:prstGeom>
        <a:solidFill>
          <a:schemeClr val="accent4">
            <a:hueOff val="-558096"/>
            <a:satOff val="3362"/>
            <a:lumOff val="270"/>
            <a:alphaOff val="0"/>
          </a:schemeClr>
        </a:solidFill>
        <a:ln>
          <a:solidFill>
            <a:schemeClr val="bg1"/>
          </a:solidFill>
        </a:ln>
        <a:effectLst>
          <a:outerShdw blurRad="50800" dist="38100" dir="2700000" algn="tl" rotWithShape="0">
            <a:prstClr val="black">
              <a:alpha val="40000"/>
            </a:prst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ZA" sz="1200" b="0" kern="1200"/>
        </a:p>
      </dsp:txBody>
      <dsp:txXfrm>
        <a:off x="4208508" y="825378"/>
        <a:ext cx="358273" cy="419112"/>
      </dsp:txXfrm>
    </dsp:sp>
    <dsp:sp modelId="{B24F7130-D2FB-4560-9867-5AC2846F1C1F}">
      <dsp:nvSpPr>
        <dsp:cNvPr id="0" name=""/>
        <dsp:cNvSpPr/>
      </dsp:nvSpPr>
      <dsp:spPr>
        <a:xfrm>
          <a:off x="4735778" y="527944"/>
          <a:ext cx="1689969" cy="1013981"/>
        </a:xfrm>
        <a:prstGeom prst="roundRect">
          <a:avLst>
            <a:gd name="adj" fmla="val 10000"/>
          </a:avLst>
        </a:prstGeom>
        <a:solidFill>
          <a:schemeClr val="accent4">
            <a:hueOff val="-992171"/>
            <a:satOff val="5978"/>
            <a:lumOff val="479"/>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ZA" sz="1500" b="0" kern="1200" dirty="0" smtClean="0">
              <a:effectLst/>
              <a:latin typeface="Arial" pitchFamily="34" charset="0"/>
              <a:cs typeface="Arial" pitchFamily="34" charset="0"/>
            </a:rPr>
            <a:t>Establish an effective adoption team</a:t>
          </a:r>
          <a:endParaRPr lang="en-ZA" sz="1500" b="0" kern="1200" dirty="0"/>
        </a:p>
      </dsp:txBody>
      <dsp:txXfrm>
        <a:off x="4735778" y="527944"/>
        <a:ext cx="1689969" cy="1013981"/>
      </dsp:txXfrm>
    </dsp:sp>
    <dsp:sp modelId="{8C42C459-5FCA-49B7-8276-9061F66964D4}">
      <dsp:nvSpPr>
        <dsp:cNvPr id="0" name=""/>
        <dsp:cNvSpPr/>
      </dsp:nvSpPr>
      <dsp:spPr>
        <a:xfrm>
          <a:off x="6574465" y="825378"/>
          <a:ext cx="358273" cy="419112"/>
        </a:xfrm>
        <a:prstGeom prst="rightArrow">
          <a:avLst>
            <a:gd name="adj1" fmla="val 60000"/>
            <a:gd name="adj2" fmla="val 50000"/>
          </a:avLst>
        </a:prstGeom>
        <a:solidFill>
          <a:schemeClr val="accent4">
            <a:hueOff val="-1116192"/>
            <a:satOff val="6725"/>
            <a:lumOff val="539"/>
            <a:alphaOff val="0"/>
          </a:schemeClr>
        </a:solidFill>
        <a:ln>
          <a:solidFill>
            <a:schemeClr val="bg1"/>
          </a:solidFill>
        </a:ln>
        <a:effectLst>
          <a:outerShdw blurRad="50800" dist="38100" dir="2700000" algn="tl" rotWithShape="0">
            <a:prstClr val="black">
              <a:alpha val="40000"/>
            </a:prst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ZA" sz="1200" b="0" kern="1200"/>
        </a:p>
      </dsp:txBody>
      <dsp:txXfrm>
        <a:off x="6574465" y="825378"/>
        <a:ext cx="358273" cy="419112"/>
      </dsp:txXfrm>
    </dsp:sp>
    <dsp:sp modelId="{E438987B-59A0-4950-913E-F5ED76DCEFC3}">
      <dsp:nvSpPr>
        <dsp:cNvPr id="0" name=""/>
        <dsp:cNvSpPr/>
      </dsp:nvSpPr>
      <dsp:spPr>
        <a:xfrm>
          <a:off x="7101735" y="527944"/>
          <a:ext cx="1689969" cy="1013981"/>
        </a:xfrm>
        <a:prstGeom prst="roundRect">
          <a:avLst>
            <a:gd name="adj" fmla="val 10000"/>
          </a:avLst>
        </a:prstGeom>
        <a:solidFill>
          <a:schemeClr val="accent4">
            <a:hueOff val="-1488257"/>
            <a:satOff val="8966"/>
            <a:lumOff val="719"/>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ZA" sz="1500" b="0" kern="1200" dirty="0" smtClean="0">
              <a:effectLst/>
              <a:latin typeface="Arial" pitchFamily="34" charset="0"/>
              <a:cs typeface="Arial" pitchFamily="34" charset="0"/>
            </a:rPr>
            <a:t>Develop mine-wide adoption plan</a:t>
          </a:r>
          <a:endParaRPr lang="en-ZA" sz="1500" b="0" kern="1200" dirty="0"/>
        </a:p>
      </dsp:txBody>
      <dsp:txXfrm>
        <a:off x="7101735" y="527944"/>
        <a:ext cx="1689969" cy="1013981"/>
      </dsp:txXfrm>
    </dsp:sp>
    <dsp:sp modelId="{8551027B-5351-4CAC-951A-9B86C49AE288}">
      <dsp:nvSpPr>
        <dsp:cNvPr id="0" name=""/>
        <dsp:cNvSpPr/>
      </dsp:nvSpPr>
      <dsp:spPr>
        <a:xfrm rot="5400000">
          <a:off x="7767583" y="1660223"/>
          <a:ext cx="358273" cy="419112"/>
        </a:xfrm>
        <a:prstGeom prst="rightArrow">
          <a:avLst>
            <a:gd name="adj1" fmla="val 60000"/>
            <a:gd name="adj2" fmla="val 50000"/>
          </a:avLst>
        </a:prstGeom>
        <a:solidFill>
          <a:schemeClr val="accent4">
            <a:hueOff val="-1674289"/>
            <a:satOff val="10087"/>
            <a:lumOff val="809"/>
            <a:alphaOff val="0"/>
          </a:schemeClr>
        </a:solidFill>
        <a:ln>
          <a:solidFill>
            <a:schemeClr val="bg1"/>
          </a:solidFill>
        </a:ln>
        <a:effectLst>
          <a:outerShdw blurRad="50800" dist="38100" dir="2700000" algn="tl" rotWithShape="0">
            <a:prstClr val="black">
              <a:alpha val="40000"/>
            </a:prst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ZA" sz="1200" b="0" kern="1200"/>
        </a:p>
      </dsp:txBody>
      <dsp:txXfrm rot="5400000">
        <a:off x="7767583" y="1660223"/>
        <a:ext cx="358273" cy="419112"/>
      </dsp:txXfrm>
    </dsp:sp>
    <dsp:sp modelId="{525D9A60-5378-4F1D-9123-F82227017207}">
      <dsp:nvSpPr>
        <dsp:cNvPr id="0" name=""/>
        <dsp:cNvSpPr/>
      </dsp:nvSpPr>
      <dsp:spPr>
        <a:xfrm>
          <a:off x="7101735" y="2217913"/>
          <a:ext cx="1689969" cy="1013981"/>
        </a:xfrm>
        <a:prstGeom prst="roundRect">
          <a:avLst>
            <a:gd name="adj" fmla="val 10000"/>
          </a:avLst>
        </a:prstGeom>
        <a:solidFill>
          <a:schemeClr val="accent4">
            <a:hueOff val="-1984342"/>
            <a:satOff val="11955"/>
            <a:lumOff val="958"/>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ZA" sz="1500" b="0" kern="1200" dirty="0" smtClean="0">
              <a:effectLst/>
              <a:latin typeface="Arial" pitchFamily="34" charset="0"/>
              <a:cs typeface="Arial" pitchFamily="34" charset="0"/>
            </a:rPr>
            <a:t>Implement a monitoring programme</a:t>
          </a:r>
          <a:endParaRPr lang="en-ZA" sz="1500" b="0" kern="1200" dirty="0"/>
        </a:p>
      </dsp:txBody>
      <dsp:txXfrm>
        <a:off x="7101735" y="2217913"/>
        <a:ext cx="1689969" cy="1013981"/>
      </dsp:txXfrm>
    </dsp:sp>
    <dsp:sp modelId="{2F509A20-DB44-401B-850E-4AB1D84F6D49}">
      <dsp:nvSpPr>
        <dsp:cNvPr id="0" name=""/>
        <dsp:cNvSpPr/>
      </dsp:nvSpPr>
      <dsp:spPr>
        <a:xfrm rot="10800000">
          <a:off x="6594744" y="2515347"/>
          <a:ext cx="358273" cy="419112"/>
        </a:xfrm>
        <a:prstGeom prst="rightArrow">
          <a:avLst>
            <a:gd name="adj1" fmla="val 60000"/>
            <a:gd name="adj2" fmla="val 50000"/>
          </a:avLst>
        </a:prstGeom>
        <a:solidFill>
          <a:schemeClr val="accent4">
            <a:hueOff val="-2232385"/>
            <a:satOff val="13449"/>
            <a:lumOff val="1078"/>
            <a:alphaOff val="0"/>
          </a:schemeClr>
        </a:solidFill>
        <a:ln>
          <a:solidFill>
            <a:schemeClr val="bg1"/>
          </a:solidFill>
        </a:ln>
        <a:effectLst>
          <a:outerShdw blurRad="50800" dist="38100" dir="2700000" algn="tl" rotWithShape="0">
            <a:prstClr val="black">
              <a:alpha val="40000"/>
            </a:prst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ZA" sz="1200" b="0" kern="1200"/>
        </a:p>
      </dsp:txBody>
      <dsp:txXfrm rot="10800000">
        <a:off x="6594744" y="2515347"/>
        <a:ext cx="358273" cy="419112"/>
      </dsp:txXfrm>
    </dsp:sp>
    <dsp:sp modelId="{147F35F5-A0E7-45F1-B164-0BC7E7740AE7}">
      <dsp:nvSpPr>
        <dsp:cNvPr id="0" name=""/>
        <dsp:cNvSpPr/>
      </dsp:nvSpPr>
      <dsp:spPr>
        <a:xfrm>
          <a:off x="4735778" y="2217913"/>
          <a:ext cx="1689969" cy="1013981"/>
        </a:xfrm>
        <a:prstGeom prst="roundRect">
          <a:avLst>
            <a:gd name="adj" fmla="val 10000"/>
          </a:avLst>
        </a:prstGeom>
        <a:solidFill>
          <a:schemeClr val="accent4">
            <a:hueOff val="-2480428"/>
            <a:satOff val="14944"/>
            <a:lumOff val="1198"/>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ZA" sz="1500" b="0" kern="1200" dirty="0" smtClean="0">
              <a:effectLst/>
              <a:latin typeface="Arial" pitchFamily="34" charset="0"/>
              <a:cs typeface="Arial" pitchFamily="34" charset="0"/>
            </a:rPr>
            <a:t>Harmonise practice with mine standards</a:t>
          </a:r>
          <a:endParaRPr lang="en-ZA" sz="1500" b="0" kern="1200" dirty="0"/>
        </a:p>
      </dsp:txBody>
      <dsp:txXfrm>
        <a:off x="4735778" y="2217913"/>
        <a:ext cx="1689969" cy="1013981"/>
      </dsp:txXfrm>
    </dsp:sp>
    <dsp:sp modelId="{CBB9DA92-867D-42B8-9B70-B5FF903BCF08}">
      <dsp:nvSpPr>
        <dsp:cNvPr id="0" name=""/>
        <dsp:cNvSpPr/>
      </dsp:nvSpPr>
      <dsp:spPr>
        <a:xfrm rot="10800000">
          <a:off x="4228788" y="2515347"/>
          <a:ext cx="358273" cy="419112"/>
        </a:xfrm>
        <a:prstGeom prst="rightArrow">
          <a:avLst>
            <a:gd name="adj1" fmla="val 60000"/>
            <a:gd name="adj2" fmla="val 50000"/>
          </a:avLst>
        </a:prstGeom>
        <a:solidFill>
          <a:schemeClr val="accent4">
            <a:hueOff val="-2790481"/>
            <a:satOff val="16812"/>
            <a:lumOff val="1348"/>
            <a:alphaOff val="0"/>
          </a:schemeClr>
        </a:solidFill>
        <a:ln>
          <a:solidFill>
            <a:schemeClr val="bg1"/>
          </a:solidFill>
        </a:ln>
        <a:effectLst>
          <a:outerShdw blurRad="50800" dist="38100" dir="2700000" algn="tl" rotWithShape="0">
            <a:prstClr val="black">
              <a:alpha val="40000"/>
            </a:prst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ZA" sz="1200" b="0" kern="1200"/>
        </a:p>
      </dsp:txBody>
      <dsp:txXfrm rot="10800000">
        <a:off x="4228788" y="2515347"/>
        <a:ext cx="358273" cy="419112"/>
      </dsp:txXfrm>
    </dsp:sp>
    <dsp:sp modelId="{E47AFEF1-BA71-4E06-A023-1099D01B5B64}">
      <dsp:nvSpPr>
        <dsp:cNvPr id="0" name=""/>
        <dsp:cNvSpPr/>
      </dsp:nvSpPr>
      <dsp:spPr>
        <a:xfrm>
          <a:off x="2369822" y="2217913"/>
          <a:ext cx="1689969" cy="1013981"/>
        </a:xfrm>
        <a:prstGeom prst="roundRect">
          <a:avLst>
            <a:gd name="adj" fmla="val 10000"/>
          </a:avLst>
        </a:prstGeom>
        <a:solidFill>
          <a:schemeClr val="accent4">
            <a:hueOff val="-2976513"/>
            <a:satOff val="17933"/>
            <a:lumOff val="1437"/>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ZA" sz="1500" b="0" kern="1200" dirty="0" smtClean="0">
              <a:effectLst/>
              <a:latin typeface="Arial" pitchFamily="34" charset="0"/>
              <a:cs typeface="Arial" pitchFamily="34" charset="0"/>
            </a:rPr>
            <a:t>Develop training and communication materials</a:t>
          </a:r>
          <a:endParaRPr lang="en-ZA" sz="1500" b="0" kern="1200" dirty="0"/>
        </a:p>
      </dsp:txBody>
      <dsp:txXfrm>
        <a:off x="2369822" y="2217913"/>
        <a:ext cx="1689969" cy="1013981"/>
      </dsp:txXfrm>
    </dsp:sp>
    <dsp:sp modelId="{361CC26F-5E41-45CB-A1DB-B7CC63F6FE41}">
      <dsp:nvSpPr>
        <dsp:cNvPr id="0" name=""/>
        <dsp:cNvSpPr/>
      </dsp:nvSpPr>
      <dsp:spPr>
        <a:xfrm rot="10800000">
          <a:off x="1862831" y="2515347"/>
          <a:ext cx="358273" cy="419112"/>
        </a:xfrm>
        <a:prstGeom prst="rightArrow">
          <a:avLst>
            <a:gd name="adj1" fmla="val 60000"/>
            <a:gd name="adj2" fmla="val 50000"/>
          </a:avLst>
        </a:prstGeom>
        <a:solidFill>
          <a:schemeClr val="accent4">
            <a:hueOff val="-3348577"/>
            <a:satOff val="20174"/>
            <a:lumOff val="1617"/>
            <a:alphaOff val="0"/>
          </a:schemeClr>
        </a:solidFill>
        <a:ln>
          <a:solidFill>
            <a:schemeClr val="bg1"/>
          </a:solidFill>
        </a:ln>
        <a:effectLst>
          <a:outerShdw blurRad="50800" dist="38100" dir="2700000" algn="tl" rotWithShape="0">
            <a:prstClr val="black">
              <a:alpha val="40000"/>
            </a:prst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ZA" sz="1200" b="0" kern="1200"/>
        </a:p>
      </dsp:txBody>
      <dsp:txXfrm rot="10800000">
        <a:off x="1862831" y="2515347"/>
        <a:ext cx="358273" cy="419112"/>
      </dsp:txXfrm>
    </dsp:sp>
    <dsp:sp modelId="{1A1452AA-2C6E-48B1-BF66-D92AE38BA335}">
      <dsp:nvSpPr>
        <dsp:cNvPr id="0" name=""/>
        <dsp:cNvSpPr/>
      </dsp:nvSpPr>
      <dsp:spPr>
        <a:xfrm>
          <a:off x="3865" y="2217913"/>
          <a:ext cx="1689969" cy="1013981"/>
        </a:xfrm>
        <a:prstGeom prst="roundRect">
          <a:avLst>
            <a:gd name="adj" fmla="val 10000"/>
          </a:avLst>
        </a:prstGeom>
        <a:solidFill>
          <a:schemeClr val="accent4">
            <a:hueOff val="-3472599"/>
            <a:satOff val="20921"/>
            <a:lumOff val="1677"/>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ZA" sz="1500" b="0" kern="1200" dirty="0" smtClean="0">
              <a:effectLst/>
              <a:latin typeface="Arial" pitchFamily="34" charset="0"/>
              <a:cs typeface="Arial" pitchFamily="34" charset="0"/>
            </a:rPr>
            <a:t>Brief and train mine persons</a:t>
          </a:r>
          <a:endParaRPr lang="en-ZA" sz="1500" b="0" kern="1200" dirty="0"/>
        </a:p>
      </dsp:txBody>
      <dsp:txXfrm>
        <a:off x="3865" y="2217913"/>
        <a:ext cx="1689969" cy="1013981"/>
      </dsp:txXfrm>
    </dsp:sp>
    <dsp:sp modelId="{C0E9D753-B364-48DC-95D6-16D1CBCBAD49}">
      <dsp:nvSpPr>
        <dsp:cNvPr id="0" name=""/>
        <dsp:cNvSpPr/>
      </dsp:nvSpPr>
      <dsp:spPr>
        <a:xfrm rot="5400000">
          <a:off x="669713" y="3350192"/>
          <a:ext cx="358273" cy="419112"/>
        </a:xfrm>
        <a:prstGeom prst="rightArrow">
          <a:avLst>
            <a:gd name="adj1" fmla="val 60000"/>
            <a:gd name="adj2" fmla="val 50000"/>
          </a:avLst>
        </a:prstGeom>
        <a:solidFill>
          <a:schemeClr val="accent4">
            <a:hueOff val="-3906673"/>
            <a:satOff val="23537"/>
            <a:lumOff val="1887"/>
            <a:alphaOff val="0"/>
          </a:schemeClr>
        </a:solidFill>
        <a:ln>
          <a:solidFill>
            <a:schemeClr val="bg1"/>
          </a:solidFill>
        </a:ln>
        <a:effectLst>
          <a:outerShdw blurRad="50800" dist="38100" dir="2700000" algn="tl" rotWithShape="0">
            <a:prstClr val="black">
              <a:alpha val="40000"/>
            </a:prst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ZA" sz="1200" b="0" kern="1200"/>
        </a:p>
      </dsp:txBody>
      <dsp:txXfrm rot="5400000">
        <a:off x="669713" y="3350192"/>
        <a:ext cx="358273" cy="419112"/>
      </dsp:txXfrm>
    </dsp:sp>
    <dsp:sp modelId="{59504CAB-3DDF-4405-9CFB-D30705904990}">
      <dsp:nvSpPr>
        <dsp:cNvPr id="0" name=""/>
        <dsp:cNvSpPr/>
      </dsp:nvSpPr>
      <dsp:spPr>
        <a:xfrm>
          <a:off x="3865" y="3907882"/>
          <a:ext cx="1689969" cy="1013981"/>
        </a:xfrm>
        <a:prstGeom prst="roundRect">
          <a:avLst>
            <a:gd name="adj" fmla="val 10000"/>
          </a:avLst>
        </a:prstGeom>
        <a:solidFill>
          <a:schemeClr val="accent4">
            <a:hueOff val="-3968684"/>
            <a:satOff val="23910"/>
            <a:lumOff val="1916"/>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ZA" sz="1500" b="0" kern="1200" dirty="0" smtClean="0">
              <a:effectLst/>
              <a:latin typeface="Arial" pitchFamily="34" charset="0"/>
              <a:cs typeface="Arial" pitchFamily="34" charset="0"/>
            </a:rPr>
            <a:t>Pilot adoption of the practice</a:t>
          </a:r>
          <a:endParaRPr lang="en-ZA" sz="1500" b="0" kern="1200" dirty="0"/>
        </a:p>
      </dsp:txBody>
      <dsp:txXfrm>
        <a:off x="3865" y="3907882"/>
        <a:ext cx="1689969" cy="1013981"/>
      </dsp:txXfrm>
    </dsp:sp>
    <dsp:sp modelId="{643D4D45-ACDE-4720-8388-815A975C0794}">
      <dsp:nvSpPr>
        <dsp:cNvPr id="0" name=""/>
        <dsp:cNvSpPr/>
      </dsp:nvSpPr>
      <dsp:spPr>
        <a:xfrm>
          <a:off x="1842551" y="4205316"/>
          <a:ext cx="358273" cy="419112"/>
        </a:xfrm>
        <a:prstGeom prst="rightArrow">
          <a:avLst>
            <a:gd name="adj1" fmla="val 60000"/>
            <a:gd name="adj2" fmla="val 50000"/>
          </a:avLst>
        </a:prstGeom>
        <a:solidFill>
          <a:schemeClr val="accent4">
            <a:hueOff val="-4464770"/>
            <a:satOff val="26899"/>
            <a:lumOff val="2156"/>
            <a:alphaOff val="0"/>
          </a:schemeClr>
        </a:solidFill>
        <a:ln>
          <a:solidFill>
            <a:schemeClr val="bg1"/>
          </a:solidFill>
        </a:ln>
        <a:effectLst>
          <a:outerShdw blurRad="50800" dist="38100" dir="2700000" algn="tl" rotWithShape="0">
            <a:prstClr val="black">
              <a:alpha val="40000"/>
            </a:prst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ZA" sz="1200" b="0" kern="1200"/>
        </a:p>
      </dsp:txBody>
      <dsp:txXfrm>
        <a:off x="1842551" y="4205316"/>
        <a:ext cx="358273" cy="419112"/>
      </dsp:txXfrm>
    </dsp:sp>
    <dsp:sp modelId="{678AE9BA-BF12-41C0-A87D-6B5EE791EE9D}">
      <dsp:nvSpPr>
        <dsp:cNvPr id="0" name=""/>
        <dsp:cNvSpPr/>
      </dsp:nvSpPr>
      <dsp:spPr>
        <a:xfrm>
          <a:off x="2369822" y="3907882"/>
          <a:ext cx="1689969" cy="1013981"/>
        </a:xfrm>
        <a:prstGeom prst="roundRect">
          <a:avLst>
            <a:gd name="adj" fmla="val 10000"/>
          </a:avLst>
        </a:prstGeom>
        <a:solidFill>
          <a:schemeClr val="accent4">
            <a:hueOff val="-4464770"/>
            <a:satOff val="26899"/>
            <a:lumOff val="2156"/>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ZA" sz="1500" b="0" kern="1200" dirty="0" smtClean="0">
              <a:effectLst/>
              <a:latin typeface="Arial"/>
              <a:ea typeface="Times New Roman"/>
              <a:cs typeface="Times New Roman"/>
            </a:rPr>
            <a:t>Finalise and implement mine-wide roll out plans</a:t>
          </a:r>
          <a:endParaRPr lang="en-ZA" sz="1500" b="0" kern="1200" dirty="0"/>
        </a:p>
      </dsp:txBody>
      <dsp:txXfrm>
        <a:off x="2369822" y="3907882"/>
        <a:ext cx="1689969" cy="1013981"/>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75727" cy="511384"/>
          </a:xfrm>
          <a:prstGeom prst="rect">
            <a:avLst/>
          </a:prstGeom>
        </p:spPr>
        <p:txBody>
          <a:bodyPr vert="horz" lIns="94768" tIns="47384" rIns="94768" bIns="47384" rtlCol="0"/>
          <a:lstStyle>
            <a:lvl1pPr algn="l">
              <a:defRPr sz="1200"/>
            </a:lvl1pPr>
          </a:lstStyle>
          <a:p>
            <a:endParaRPr lang="en-ZA" dirty="0"/>
          </a:p>
        </p:txBody>
      </p:sp>
      <p:sp>
        <p:nvSpPr>
          <p:cNvPr id="3" name="Date Placeholder 2"/>
          <p:cNvSpPr>
            <a:spLocks noGrp="1"/>
          </p:cNvSpPr>
          <p:nvPr>
            <p:ph type="dt" idx="1"/>
          </p:nvPr>
        </p:nvSpPr>
        <p:spPr>
          <a:xfrm>
            <a:off x="4021983" y="1"/>
            <a:ext cx="3075727" cy="511384"/>
          </a:xfrm>
          <a:prstGeom prst="rect">
            <a:avLst/>
          </a:prstGeom>
        </p:spPr>
        <p:txBody>
          <a:bodyPr vert="horz" lIns="94768" tIns="47384" rIns="94768" bIns="47384" rtlCol="0"/>
          <a:lstStyle>
            <a:lvl1pPr algn="r">
              <a:defRPr sz="1200"/>
            </a:lvl1pPr>
          </a:lstStyle>
          <a:p>
            <a:fld id="{7CCCB874-5A48-4DA9-BF10-D1AB8C4E4D07}" type="datetimeFigureOut">
              <a:rPr lang="en-US" smtClean="0"/>
              <a:pPr/>
              <a:t>9/10/2014</a:t>
            </a:fld>
            <a:endParaRPr lang="en-ZA" dirty="0"/>
          </a:p>
        </p:txBody>
      </p:sp>
      <p:sp>
        <p:nvSpPr>
          <p:cNvPr id="4" name="Slide Image Placeholder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4768" tIns="47384" rIns="94768" bIns="47384" rtlCol="0" anchor="ctr"/>
          <a:lstStyle/>
          <a:p>
            <a:endParaRPr lang="en-ZA" dirty="0"/>
          </a:p>
        </p:txBody>
      </p:sp>
      <p:sp>
        <p:nvSpPr>
          <p:cNvPr id="5" name="Notes Placeholder 4"/>
          <p:cNvSpPr>
            <a:spLocks noGrp="1"/>
          </p:cNvSpPr>
          <p:nvPr>
            <p:ph type="body" sz="quarter" idx="3"/>
          </p:nvPr>
        </p:nvSpPr>
        <p:spPr>
          <a:xfrm>
            <a:off x="709295" y="4860747"/>
            <a:ext cx="5680712" cy="4605923"/>
          </a:xfrm>
          <a:prstGeom prst="rect">
            <a:avLst/>
          </a:prstGeom>
        </p:spPr>
        <p:txBody>
          <a:bodyPr vert="horz" lIns="94768" tIns="47384" rIns="94768" bIns="47384"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6" name="Footer Placeholder 5"/>
          <p:cNvSpPr>
            <a:spLocks noGrp="1"/>
          </p:cNvSpPr>
          <p:nvPr>
            <p:ph type="ftr" sz="quarter" idx="4"/>
          </p:nvPr>
        </p:nvSpPr>
        <p:spPr>
          <a:xfrm>
            <a:off x="1" y="9721497"/>
            <a:ext cx="3075727" cy="511384"/>
          </a:xfrm>
          <a:prstGeom prst="rect">
            <a:avLst/>
          </a:prstGeom>
        </p:spPr>
        <p:txBody>
          <a:bodyPr vert="horz" lIns="94768" tIns="47384" rIns="94768" bIns="47384" rtlCol="0" anchor="b"/>
          <a:lstStyle>
            <a:lvl1pPr algn="l">
              <a:defRPr sz="1200"/>
            </a:lvl1pPr>
          </a:lstStyle>
          <a:p>
            <a:endParaRPr lang="en-ZA" dirty="0"/>
          </a:p>
        </p:txBody>
      </p:sp>
      <p:sp>
        <p:nvSpPr>
          <p:cNvPr id="7" name="Slide Number Placeholder 6"/>
          <p:cNvSpPr>
            <a:spLocks noGrp="1"/>
          </p:cNvSpPr>
          <p:nvPr>
            <p:ph type="sldNum" sz="quarter" idx="5"/>
          </p:nvPr>
        </p:nvSpPr>
        <p:spPr>
          <a:xfrm>
            <a:off x="4021983" y="9721497"/>
            <a:ext cx="3075727" cy="511384"/>
          </a:xfrm>
          <a:prstGeom prst="rect">
            <a:avLst/>
          </a:prstGeom>
        </p:spPr>
        <p:txBody>
          <a:bodyPr vert="horz" lIns="94768" tIns="47384" rIns="94768" bIns="47384" rtlCol="0" anchor="b"/>
          <a:lstStyle>
            <a:lvl1pPr algn="r">
              <a:defRPr sz="1200"/>
            </a:lvl1pPr>
          </a:lstStyle>
          <a:p>
            <a:fld id="{9AECFD89-5A25-4EB5-A758-4046ED2C35AA}" type="slidenum">
              <a:rPr lang="en-ZA" smtClean="0"/>
              <a:pPr/>
              <a:t>‹#›</a:t>
            </a:fld>
            <a:endParaRPr lang="en-ZA" dirty="0"/>
          </a:p>
        </p:txBody>
      </p:sp>
    </p:spTree>
    <p:extLst>
      <p:ext uri="{BB962C8B-B14F-4D97-AF65-F5344CB8AC3E}">
        <p14:creationId xmlns:p14="http://schemas.microsoft.com/office/powerpoint/2010/main" xmlns="" val="7065129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Slide Number Placeholder 3"/>
          <p:cNvSpPr>
            <a:spLocks noGrp="1"/>
          </p:cNvSpPr>
          <p:nvPr>
            <p:ph type="sldNum" sz="quarter" idx="10"/>
          </p:nvPr>
        </p:nvSpPr>
        <p:spPr/>
        <p:txBody>
          <a:bodyPr/>
          <a:lstStyle/>
          <a:p>
            <a:fld id="{9AECFD89-5A25-4EB5-A758-4046ED2C35AA}" type="slidenum">
              <a:rPr lang="en-ZA" smtClean="0"/>
              <a:pPr/>
              <a:t>2</a:t>
            </a:fld>
            <a:endParaRPr lang="en-ZA"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Slide Number Placeholder 3"/>
          <p:cNvSpPr>
            <a:spLocks noGrp="1"/>
          </p:cNvSpPr>
          <p:nvPr>
            <p:ph type="sldNum" sz="quarter" idx="10"/>
          </p:nvPr>
        </p:nvSpPr>
        <p:spPr/>
        <p:txBody>
          <a:bodyPr/>
          <a:lstStyle/>
          <a:p>
            <a:fld id="{9AECFD89-5A25-4EB5-A758-4046ED2C35AA}" type="slidenum">
              <a:rPr lang="en-ZA" smtClean="0"/>
              <a:pPr/>
              <a:t>11</a:t>
            </a:fld>
            <a:endParaRPr lang="en-ZA"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Slide Number Placeholder 3"/>
          <p:cNvSpPr>
            <a:spLocks noGrp="1"/>
          </p:cNvSpPr>
          <p:nvPr>
            <p:ph type="sldNum" sz="quarter" idx="10"/>
          </p:nvPr>
        </p:nvSpPr>
        <p:spPr/>
        <p:txBody>
          <a:bodyPr/>
          <a:lstStyle/>
          <a:p>
            <a:fld id="{9AECFD89-5A25-4EB5-A758-4046ED2C35AA}" type="slidenum">
              <a:rPr lang="en-ZA" smtClean="0"/>
              <a:pPr/>
              <a:t>12</a:t>
            </a:fld>
            <a:endParaRPr lang="en-ZA"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Slide Number Placeholder 3"/>
          <p:cNvSpPr>
            <a:spLocks noGrp="1"/>
          </p:cNvSpPr>
          <p:nvPr>
            <p:ph type="sldNum" sz="quarter" idx="10"/>
          </p:nvPr>
        </p:nvSpPr>
        <p:spPr/>
        <p:txBody>
          <a:bodyPr/>
          <a:lstStyle/>
          <a:p>
            <a:fld id="{9AECFD89-5A25-4EB5-A758-4046ED2C35AA}" type="slidenum">
              <a:rPr lang="en-ZA" smtClean="0"/>
              <a:pPr/>
              <a:t>13</a:t>
            </a:fld>
            <a:endParaRPr lang="en-ZA"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Slide Number Placeholder 3"/>
          <p:cNvSpPr>
            <a:spLocks noGrp="1"/>
          </p:cNvSpPr>
          <p:nvPr>
            <p:ph type="sldNum" sz="quarter" idx="10"/>
          </p:nvPr>
        </p:nvSpPr>
        <p:spPr/>
        <p:txBody>
          <a:bodyPr/>
          <a:lstStyle/>
          <a:p>
            <a:fld id="{9AECFD89-5A25-4EB5-A758-4046ED2C35AA}" type="slidenum">
              <a:rPr lang="en-ZA" smtClean="0"/>
              <a:pPr/>
              <a:t>3</a:t>
            </a:fld>
            <a:endParaRPr lang="en-ZA"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Slide Number Placeholder 3"/>
          <p:cNvSpPr>
            <a:spLocks noGrp="1"/>
          </p:cNvSpPr>
          <p:nvPr>
            <p:ph type="sldNum" sz="quarter" idx="10"/>
          </p:nvPr>
        </p:nvSpPr>
        <p:spPr/>
        <p:txBody>
          <a:bodyPr/>
          <a:lstStyle/>
          <a:p>
            <a:fld id="{9AECFD89-5A25-4EB5-A758-4046ED2C35AA}" type="slidenum">
              <a:rPr lang="en-ZA" smtClean="0"/>
              <a:pPr/>
              <a:t>4</a:t>
            </a:fld>
            <a:endParaRPr lang="en-ZA"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Slide Number Placeholder 3"/>
          <p:cNvSpPr>
            <a:spLocks noGrp="1"/>
          </p:cNvSpPr>
          <p:nvPr>
            <p:ph type="sldNum" sz="quarter" idx="10"/>
          </p:nvPr>
        </p:nvSpPr>
        <p:spPr/>
        <p:txBody>
          <a:bodyPr/>
          <a:lstStyle/>
          <a:p>
            <a:fld id="{9AECFD89-5A25-4EB5-A758-4046ED2C35AA}" type="slidenum">
              <a:rPr lang="en-ZA" smtClean="0"/>
              <a:pPr/>
              <a:t>5</a:t>
            </a:fld>
            <a:endParaRPr lang="en-ZA"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Slide Number Placeholder 3"/>
          <p:cNvSpPr>
            <a:spLocks noGrp="1"/>
          </p:cNvSpPr>
          <p:nvPr>
            <p:ph type="sldNum" sz="quarter" idx="10"/>
          </p:nvPr>
        </p:nvSpPr>
        <p:spPr/>
        <p:txBody>
          <a:bodyPr/>
          <a:lstStyle/>
          <a:p>
            <a:fld id="{9AECFD89-5A25-4EB5-A758-4046ED2C35AA}" type="slidenum">
              <a:rPr lang="en-ZA" smtClean="0"/>
              <a:pPr/>
              <a:t>6</a:t>
            </a:fld>
            <a:endParaRPr lang="en-ZA"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Slide Number Placeholder 3"/>
          <p:cNvSpPr>
            <a:spLocks noGrp="1"/>
          </p:cNvSpPr>
          <p:nvPr>
            <p:ph type="sldNum" sz="quarter" idx="10"/>
          </p:nvPr>
        </p:nvSpPr>
        <p:spPr/>
        <p:txBody>
          <a:bodyPr/>
          <a:lstStyle/>
          <a:p>
            <a:fld id="{9AECFD89-5A25-4EB5-A758-4046ED2C35AA}" type="slidenum">
              <a:rPr lang="en-ZA" smtClean="0"/>
              <a:pPr/>
              <a:t>7</a:t>
            </a:fld>
            <a:endParaRPr lang="en-ZA"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Slide Number Placeholder 3"/>
          <p:cNvSpPr>
            <a:spLocks noGrp="1"/>
          </p:cNvSpPr>
          <p:nvPr>
            <p:ph type="sldNum" sz="quarter" idx="10"/>
          </p:nvPr>
        </p:nvSpPr>
        <p:spPr/>
        <p:txBody>
          <a:bodyPr/>
          <a:lstStyle/>
          <a:p>
            <a:fld id="{9AECFD89-5A25-4EB5-A758-4046ED2C35AA}" type="slidenum">
              <a:rPr lang="en-ZA" smtClean="0"/>
              <a:pPr/>
              <a:t>8</a:t>
            </a:fld>
            <a:endParaRPr lang="en-ZA"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Slide Number Placeholder 3"/>
          <p:cNvSpPr>
            <a:spLocks noGrp="1"/>
          </p:cNvSpPr>
          <p:nvPr>
            <p:ph type="sldNum" sz="quarter" idx="10"/>
          </p:nvPr>
        </p:nvSpPr>
        <p:spPr/>
        <p:txBody>
          <a:bodyPr/>
          <a:lstStyle/>
          <a:p>
            <a:fld id="{9AECFD89-5A25-4EB5-A758-4046ED2C35AA}" type="slidenum">
              <a:rPr lang="en-ZA" smtClean="0"/>
              <a:pPr/>
              <a:t>9</a:t>
            </a:fld>
            <a:endParaRPr lang="en-ZA"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Slide Number Placeholder 3"/>
          <p:cNvSpPr>
            <a:spLocks noGrp="1"/>
          </p:cNvSpPr>
          <p:nvPr>
            <p:ph type="sldNum" sz="quarter" idx="10"/>
          </p:nvPr>
        </p:nvSpPr>
        <p:spPr/>
        <p:txBody>
          <a:bodyPr/>
          <a:lstStyle/>
          <a:p>
            <a:fld id="{9AECFD89-5A25-4EB5-A758-4046ED2C35AA}" type="slidenum">
              <a:rPr lang="en-ZA" smtClean="0"/>
              <a:pPr/>
              <a:t>10</a:t>
            </a:fld>
            <a:endParaRPr lang="en-ZA"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F674D8A-81A5-4408-8746-B4A389C30888}" type="datetime1">
              <a:rPr lang="en-US" smtClean="0"/>
              <a:pPr/>
              <a:t>9/10/2014</a:t>
            </a:fld>
            <a:endParaRPr lang="en-US" dirty="0"/>
          </a:p>
        </p:txBody>
      </p:sp>
      <p:sp>
        <p:nvSpPr>
          <p:cNvPr id="5" name="Footer Placeholder 4"/>
          <p:cNvSpPr>
            <a:spLocks noGrp="1"/>
          </p:cNvSpPr>
          <p:nvPr>
            <p:ph type="ftr" sz="quarter" idx="11"/>
          </p:nvPr>
        </p:nvSpPr>
        <p:spPr/>
        <p:txBody>
          <a:bodyPr/>
          <a:lstStyle/>
          <a:p>
            <a:r>
              <a:rPr lang="en-US" dirty="0" smtClean="0"/>
              <a:t>1,2......</a:t>
            </a:r>
            <a:endParaRPr lang="en-US" dirty="0"/>
          </a:p>
        </p:txBody>
      </p:sp>
      <p:sp>
        <p:nvSpPr>
          <p:cNvPr id="6" name="Slide Number Placeholder 5"/>
          <p:cNvSpPr>
            <a:spLocks noGrp="1"/>
          </p:cNvSpPr>
          <p:nvPr>
            <p:ph type="sldNum" sz="quarter" idx="12"/>
          </p:nvPr>
        </p:nvSpPr>
        <p:spPr/>
        <p:txBody>
          <a:bodyPr/>
          <a:lstStyle/>
          <a:p>
            <a:fld id="{3BAE7A42-BFC2-4F15-8E0E-CFC308B85A70}"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939AAB0-0844-4D9D-A32E-100A279B8276}" type="datetime1">
              <a:rPr lang="en-US" smtClean="0"/>
              <a:pPr/>
              <a:t>9/10/2014</a:t>
            </a:fld>
            <a:endParaRPr lang="en-US" dirty="0"/>
          </a:p>
        </p:txBody>
      </p:sp>
      <p:sp>
        <p:nvSpPr>
          <p:cNvPr id="5" name="Footer Placeholder 4"/>
          <p:cNvSpPr>
            <a:spLocks noGrp="1"/>
          </p:cNvSpPr>
          <p:nvPr>
            <p:ph type="ftr" sz="quarter" idx="11"/>
          </p:nvPr>
        </p:nvSpPr>
        <p:spPr/>
        <p:txBody>
          <a:bodyPr/>
          <a:lstStyle/>
          <a:p>
            <a:r>
              <a:rPr lang="en-US" dirty="0" smtClean="0"/>
              <a:t>1,2......</a:t>
            </a:r>
            <a:endParaRPr lang="en-US" dirty="0"/>
          </a:p>
        </p:txBody>
      </p:sp>
      <p:sp>
        <p:nvSpPr>
          <p:cNvPr id="6" name="Slide Number Placeholder 5"/>
          <p:cNvSpPr>
            <a:spLocks noGrp="1"/>
          </p:cNvSpPr>
          <p:nvPr>
            <p:ph type="sldNum" sz="quarter" idx="12"/>
          </p:nvPr>
        </p:nvSpPr>
        <p:spPr/>
        <p:txBody>
          <a:bodyPr/>
          <a:lstStyle/>
          <a:p>
            <a:fld id="{3BAE7A42-BFC2-4F15-8E0E-CFC308B85A70}"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5BA64B-8640-41CC-8CD5-437EEC0428F8}" type="datetime1">
              <a:rPr lang="en-US" smtClean="0"/>
              <a:pPr/>
              <a:t>9/10/2014</a:t>
            </a:fld>
            <a:endParaRPr lang="en-US" dirty="0"/>
          </a:p>
        </p:txBody>
      </p:sp>
      <p:sp>
        <p:nvSpPr>
          <p:cNvPr id="5" name="Footer Placeholder 4"/>
          <p:cNvSpPr>
            <a:spLocks noGrp="1"/>
          </p:cNvSpPr>
          <p:nvPr>
            <p:ph type="ftr" sz="quarter" idx="11"/>
          </p:nvPr>
        </p:nvSpPr>
        <p:spPr/>
        <p:txBody>
          <a:bodyPr/>
          <a:lstStyle/>
          <a:p>
            <a:r>
              <a:rPr lang="en-US" dirty="0" smtClean="0"/>
              <a:t>1,2......</a:t>
            </a:r>
            <a:endParaRPr lang="en-US" dirty="0"/>
          </a:p>
        </p:txBody>
      </p:sp>
      <p:sp>
        <p:nvSpPr>
          <p:cNvPr id="6" name="Slide Number Placeholder 5"/>
          <p:cNvSpPr>
            <a:spLocks noGrp="1"/>
          </p:cNvSpPr>
          <p:nvPr>
            <p:ph type="sldNum" sz="quarter" idx="12"/>
          </p:nvPr>
        </p:nvSpPr>
        <p:spPr/>
        <p:txBody>
          <a:bodyPr/>
          <a:lstStyle/>
          <a:p>
            <a:fld id="{3BAE7A42-BFC2-4F15-8E0E-CFC308B85A70}"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5DE0C2B-8D2A-4BA5-871C-98D6FEF0441F}" type="datetime1">
              <a:rPr lang="en-US" smtClean="0"/>
              <a:pPr/>
              <a:t>9/10/2014</a:t>
            </a:fld>
            <a:endParaRPr lang="en-US" dirty="0"/>
          </a:p>
        </p:txBody>
      </p:sp>
      <p:sp>
        <p:nvSpPr>
          <p:cNvPr id="5" name="Footer Placeholder 4"/>
          <p:cNvSpPr>
            <a:spLocks noGrp="1"/>
          </p:cNvSpPr>
          <p:nvPr>
            <p:ph type="ftr" sz="quarter" idx="11"/>
          </p:nvPr>
        </p:nvSpPr>
        <p:spPr/>
        <p:txBody>
          <a:bodyPr/>
          <a:lstStyle/>
          <a:p>
            <a:r>
              <a:rPr lang="en-US" dirty="0" smtClean="0"/>
              <a:t>1,2......</a:t>
            </a:r>
            <a:endParaRPr lang="en-US" dirty="0"/>
          </a:p>
        </p:txBody>
      </p:sp>
      <p:sp>
        <p:nvSpPr>
          <p:cNvPr id="6" name="Slide Number Placeholder 5"/>
          <p:cNvSpPr>
            <a:spLocks noGrp="1"/>
          </p:cNvSpPr>
          <p:nvPr>
            <p:ph type="sldNum" sz="quarter" idx="12"/>
          </p:nvPr>
        </p:nvSpPr>
        <p:spPr/>
        <p:txBody>
          <a:bodyPr/>
          <a:lstStyle/>
          <a:p>
            <a:fld id="{3BAE7A42-BFC2-4F15-8E0E-CFC308B85A70}"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70ABF15-A15B-406F-8895-CD907DC11A9D}" type="datetime1">
              <a:rPr lang="en-US" smtClean="0"/>
              <a:pPr/>
              <a:t>9/10/2014</a:t>
            </a:fld>
            <a:endParaRPr lang="en-US" dirty="0"/>
          </a:p>
        </p:txBody>
      </p:sp>
      <p:sp>
        <p:nvSpPr>
          <p:cNvPr id="5" name="Footer Placeholder 4"/>
          <p:cNvSpPr>
            <a:spLocks noGrp="1"/>
          </p:cNvSpPr>
          <p:nvPr>
            <p:ph type="ftr" sz="quarter" idx="11"/>
          </p:nvPr>
        </p:nvSpPr>
        <p:spPr/>
        <p:txBody>
          <a:bodyPr/>
          <a:lstStyle/>
          <a:p>
            <a:r>
              <a:rPr lang="en-US" dirty="0" smtClean="0"/>
              <a:t>1,2......</a:t>
            </a:r>
            <a:endParaRPr lang="en-US" dirty="0"/>
          </a:p>
        </p:txBody>
      </p:sp>
      <p:sp>
        <p:nvSpPr>
          <p:cNvPr id="6" name="Slide Number Placeholder 5"/>
          <p:cNvSpPr>
            <a:spLocks noGrp="1"/>
          </p:cNvSpPr>
          <p:nvPr>
            <p:ph type="sldNum" sz="quarter" idx="12"/>
          </p:nvPr>
        </p:nvSpPr>
        <p:spPr/>
        <p:txBody>
          <a:bodyPr/>
          <a:lstStyle/>
          <a:p>
            <a:fld id="{3BAE7A42-BFC2-4F15-8E0E-CFC308B85A70}"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7D12ED8-2625-42F7-AE8F-377284D0F4BE}" type="datetime1">
              <a:rPr lang="en-US" smtClean="0"/>
              <a:pPr/>
              <a:t>9/10/2014</a:t>
            </a:fld>
            <a:endParaRPr lang="en-US" dirty="0"/>
          </a:p>
        </p:txBody>
      </p:sp>
      <p:sp>
        <p:nvSpPr>
          <p:cNvPr id="6" name="Footer Placeholder 5"/>
          <p:cNvSpPr>
            <a:spLocks noGrp="1"/>
          </p:cNvSpPr>
          <p:nvPr>
            <p:ph type="ftr" sz="quarter" idx="11"/>
          </p:nvPr>
        </p:nvSpPr>
        <p:spPr/>
        <p:txBody>
          <a:bodyPr/>
          <a:lstStyle/>
          <a:p>
            <a:r>
              <a:rPr lang="en-US" dirty="0" smtClean="0"/>
              <a:t>1,2......</a:t>
            </a:r>
            <a:endParaRPr lang="en-US" dirty="0"/>
          </a:p>
        </p:txBody>
      </p:sp>
      <p:sp>
        <p:nvSpPr>
          <p:cNvPr id="7" name="Slide Number Placeholder 6"/>
          <p:cNvSpPr>
            <a:spLocks noGrp="1"/>
          </p:cNvSpPr>
          <p:nvPr>
            <p:ph type="sldNum" sz="quarter" idx="12"/>
          </p:nvPr>
        </p:nvSpPr>
        <p:spPr/>
        <p:txBody>
          <a:bodyPr/>
          <a:lstStyle/>
          <a:p>
            <a:fld id="{3BAE7A42-BFC2-4F15-8E0E-CFC308B85A70}"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0607528-C317-4E69-9E71-1D01B1AB3B34}" type="datetime1">
              <a:rPr lang="en-US" smtClean="0"/>
              <a:pPr/>
              <a:t>9/10/2014</a:t>
            </a:fld>
            <a:endParaRPr lang="en-US" dirty="0"/>
          </a:p>
        </p:txBody>
      </p:sp>
      <p:sp>
        <p:nvSpPr>
          <p:cNvPr id="8" name="Footer Placeholder 7"/>
          <p:cNvSpPr>
            <a:spLocks noGrp="1"/>
          </p:cNvSpPr>
          <p:nvPr>
            <p:ph type="ftr" sz="quarter" idx="11"/>
          </p:nvPr>
        </p:nvSpPr>
        <p:spPr/>
        <p:txBody>
          <a:bodyPr/>
          <a:lstStyle/>
          <a:p>
            <a:r>
              <a:rPr lang="en-US" dirty="0" smtClean="0"/>
              <a:t>1,2......</a:t>
            </a:r>
            <a:endParaRPr lang="en-US" dirty="0"/>
          </a:p>
        </p:txBody>
      </p:sp>
      <p:sp>
        <p:nvSpPr>
          <p:cNvPr id="9" name="Slide Number Placeholder 8"/>
          <p:cNvSpPr>
            <a:spLocks noGrp="1"/>
          </p:cNvSpPr>
          <p:nvPr>
            <p:ph type="sldNum" sz="quarter" idx="12"/>
          </p:nvPr>
        </p:nvSpPr>
        <p:spPr/>
        <p:txBody>
          <a:bodyPr/>
          <a:lstStyle/>
          <a:p>
            <a:fld id="{3BAE7A42-BFC2-4F15-8E0E-CFC308B85A70}"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43955DE-0B4B-429B-8FBE-4C5D36C71093}" type="datetime1">
              <a:rPr lang="en-US" smtClean="0"/>
              <a:pPr/>
              <a:t>9/10/2014</a:t>
            </a:fld>
            <a:endParaRPr lang="en-US" dirty="0"/>
          </a:p>
        </p:txBody>
      </p:sp>
      <p:sp>
        <p:nvSpPr>
          <p:cNvPr id="4" name="Footer Placeholder 3"/>
          <p:cNvSpPr>
            <a:spLocks noGrp="1"/>
          </p:cNvSpPr>
          <p:nvPr>
            <p:ph type="ftr" sz="quarter" idx="11"/>
          </p:nvPr>
        </p:nvSpPr>
        <p:spPr/>
        <p:txBody>
          <a:bodyPr/>
          <a:lstStyle/>
          <a:p>
            <a:r>
              <a:rPr lang="en-US" dirty="0" smtClean="0"/>
              <a:t>1,2......</a:t>
            </a:r>
            <a:endParaRPr lang="en-US" dirty="0"/>
          </a:p>
        </p:txBody>
      </p:sp>
      <p:sp>
        <p:nvSpPr>
          <p:cNvPr id="5" name="Slide Number Placeholder 4"/>
          <p:cNvSpPr>
            <a:spLocks noGrp="1"/>
          </p:cNvSpPr>
          <p:nvPr>
            <p:ph type="sldNum" sz="quarter" idx="12"/>
          </p:nvPr>
        </p:nvSpPr>
        <p:spPr/>
        <p:txBody>
          <a:bodyPr/>
          <a:lstStyle/>
          <a:p>
            <a:fld id="{3BAE7A42-BFC2-4F15-8E0E-CFC308B85A70}"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1B994A-3FCF-4854-A7BB-3D5E8B23C4FE}" type="datetime1">
              <a:rPr lang="en-US" smtClean="0"/>
              <a:pPr/>
              <a:t>9/10/2014</a:t>
            </a:fld>
            <a:endParaRPr lang="en-US" dirty="0"/>
          </a:p>
        </p:txBody>
      </p:sp>
      <p:sp>
        <p:nvSpPr>
          <p:cNvPr id="3" name="Footer Placeholder 2"/>
          <p:cNvSpPr>
            <a:spLocks noGrp="1"/>
          </p:cNvSpPr>
          <p:nvPr>
            <p:ph type="ftr" sz="quarter" idx="11"/>
          </p:nvPr>
        </p:nvSpPr>
        <p:spPr/>
        <p:txBody>
          <a:bodyPr/>
          <a:lstStyle/>
          <a:p>
            <a:r>
              <a:rPr lang="en-US" dirty="0" smtClean="0"/>
              <a:t>1,2......</a:t>
            </a:r>
            <a:endParaRPr lang="en-US" dirty="0"/>
          </a:p>
        </p:txBody>
      </p:sp>
      <p:sp>
        <p:nvSpPr>
          <p:cNvPr id="4" name="Slide Number Placeholder 3"/>
          <p:cNvSpPr>
            <a:spLocks noGrp="1"/>
          </p:cNvSpPr>
          <p:nvPr>
            <p:ph type="sldNum" sz="quarter" idx="12"/>
          </p:nvPr>
        </p:nvSpPr>
        <p:spPr/>
        <p:txBody>
          <a:bodyPr/>
          <a:lstStyle/>
          <a:p>
            <a:fld id="{3BAE7A42-BFC2-4F15-8E0E-CFC308B85A70}"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B08BFF8-110E-468A-811E-3AA66934A94B}" type="datetime1">
              <a:rPr lang="en-US" smtClean="0"/>
              <a:pPr/>
              <a:t>9/10/2014</a:t>
            </a:fld>
            <a:endParaRPr lang="en-US" dirty="0"/>
          </a:p>
        </p:txBody>
      </p:sp>
      <p:sp>
        <p:nvSpPr>
          <p:cNvPr id="6" name="Footer Placeholder 5"/>
          <p:cNvSpPr>
            <a:spLocks noGrp="1"/>
          </p:cNvSpPr>
          <p:nvPr>
            <p:ph type="ftr" sz="quarter" idx="11"/>
          </p:nvPr>
        </p:nvSpPr>
        <p:spPr/>
        <p:txBody>
          <a:bodyPr/>
          <a:lstStyle/>
          <a:p>
            <a:r>
              <a:rPr lang="en-US" dirty="0" smtClean="0"/>
              <a:t>1,2......</a:t>
            </a:r>
            <a:endParaRPr lang="en-US" dirty="0"/>
          </a:p>
        </p:txBody>
      </p:sp>
      <p:sp>
        <p:nvSpPr>
          <p:cNvPr id="7" name="Slide Number Placeholder 6"/>
          <p:cNvSpPr>
            <a:spLocks noGrp="1"/>
          </p:cNvSpPr>
          <p:nvPr>
            <p:ph type="sldNum" sz="quarter" idx="12"/>
          </p:nvPr>
        </p:nvSpPr>
        <p:spPr/>
        <p:txBody>
          <a:bodyPr/>
          <a:lstStyle/>
          <a:p>
            <a:fld id="{3BAE7A42-BFC2-4F15-8E0E-CFC308B85A70}"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1907426-C459-4300-98E6-44F5E2790380}" type="datetime1">
              <a:rPr lang="en-US" smtClean="0"/>
              <a:pPr/>
              <a:t>9/10/2014</a:t>
            </a:fld>
            <a:endParaRPr lang="en-US" dirty="0"/>
          </a:p>
        </p:txBody>
      </p:sp>
      <p:sp>
        <p:nvSpPr>
          <p:cNvPr id="6" name="Footer Placeholder 5"/>
          <p:cNvSpPr>
            <a:spLocks noGrp="1"/>
          </p:cNvSpPr>
          <p:nvPr>
            <p:ph type="ftr" sz="quarter" idx="11"/>
          </p:nvPr>
        </p:nvSpPr>
        <p:spPr/>
        <p:txBody>
          <a:bodyPr/>
          <a:lstStyle/>
          <a:p>
            <a:r>
              <a:rPr lang="en-US" dirty="0" smtClean="0"/>
              <a:t>1,2......</a:t>
            </a:r>
            <a:endParaRPr lang="en-US" dirty="0"/>
          </a:p>
        </p:txBody>
      </p:sp>
      <p:sp>
        <p:nvSpPr>
          <p:cNvPr id="7" name="Slide Number Placeholder 6"/>
          <p:cNvSpPr>
            <a:spLocks noGrp="1"/>
          </p:cNvSpPr>
          <p:nvPr>
            <p:ph type="sldNum" sz="quarter" idx="12"/>
          </p:nvPr>
        </p:nvSpPr>
        <p:spPr/>
        <p:txBody>
          <a:bodyPr/>
          <a:lstStyle/>
          <a:p>
            <a:fld id="{3BAE7A42-BFC2-4F15-8E0E-CFC308B85A70}"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75ED1E-FC90-4FDB-A3D0-3B72953AB7B3}" type="datetime1">
              <a:rPr lang="en-US" smtClean="0"/>
              <a:pPr/>
              <a:t>9/10/2014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smtClean="0"/>
              <a:t>1,2......</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AE7A42-BFC2-4F15-8E0E-CFC308B85A70}"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image" Target="../media/image3.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png"/><Relationship Id="rId7" Type="http://schemas.openxmlformats.org/officeDocument/2006/relationships/diagramColors" Target="../diagrams/colors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3.png"/><Relationship Id="rId4" Type="http://schemas.openxmlformats.org/officeDocument/2006/relationships/diagramData" Target="../diagrams/data1.xml"/><Relationship Id="rId9"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6165304"/>
            <a:ext cx="9144000" cy="692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4" name="Oval 3"/>
          <p:cNvSpPr/>
          <p:nvPr/>
        </p:nvSpPr>
        <p:spPr>
          <a:xfrm>
            <a:off x="4680133" y="522884"/>
            <a:ext cx="3573962" cy="151216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 name="Title 1"/>
          <p:cNvSpPr>
            <a:spLocks noGrp="1"/>
          </p:cNvSpPr>
          <p:nvPr>
            <p:ph type="ctrTitle"/>
          </p:nvPr>
        </p:nvSpPr>
        <p:spPr>
          <a:xfrm>
            <a:off x="3779912" y="980728"/>
            <a:ext cx="5328592" cy="2736304"/>
          </a:xfrm>
        </p:spPr>
        <p:txBody>
          <a:bodyPr>
            <a:noAutofit/>
          </a:bodyPr>
          <a:lstStyle/>
          <a:p>
            <a:r>
              <a:rPr lang="en-ZA" sz="6000" b="1" dirty="0" smtClean="0">
                <a:solidFill>
                  <a:schemeClr val="bg1"/>
                </a:solidFill>
              </a:rPr>
              <a:t/>
            </a:r>
            <a:br>
              <a:rPr lang="en-ZA" sz="6000" b="1" dirty="0" smtClean="0">
                <a:solidFill>
                  <a:schemeClr val="bg1"/>
                </a:solidFill>
              </a:rPr>
            </a:br>
            <a:r>
              <a:rPr lang="en-ZA" sz="6000" b="1" dirty="0" smtClean="0">
                <a:solidFill>
                  <a:schemeClr val="bg1"/>
                </a:solidFill>
              </a:rPr>
              <a:t/>
            </a:r>
            <a:br>
              <a:rPr lang="en-ZA" sz="6000" b="1" dirty="0" smtClean="0">
                <a:solidFill>
                  <a:schemeClr val="bg1"/>
                </a:solidFill>
              </a:rPr>
            </a:br>
            <a:r>
              <a:rPr lang="en-ZA" sz="6000" b="1" dirty="0" smtClean="0">
                <a:solidFill>
                  <a:schemeClr val="bg1"/>
                </a:solidFill>
              </a:rPr>
              <a:t/>
            </a:r>
            <a:br>
              <a:rPr lang="en-ZA" sz="6000" b="1" dirty="0" smtClean="0">
                <a:solidFill>
                  <a:schemeClr val="bg1"/>
                </a:solidFill>
              </a:rPr>
            </a:br>
            <a:r>
              <a:rPr lang="en-ZA" sz="3600" b="1" dirty="0" smtClean="0">
                <a:solidFill>
                  <a:schemeClr val="bg1"/>
                </a:solidFill>
              </a:rPr>
              <a:t>WINCH COVER</a:t>
            </a:r>
            <a:br>
              <a:rPr lang="en-ZA" sz="3600" b="1" dirty="0" smtClean="0">
                <a:solidFill>
                  <a:schemeClr val="bg1"/>
                </a:solidFill>
              </a:rPr>
            </a:br>
            <a:r>
              <a:rPr lang="en-ZA" sz="3600" b="1" dirty="0" smtClean="0">
                <a:solidFill>
                  <a:schemeClr val="bg1"/>
                </a:solidFill>
              </a:rPr>
              <a:t>SLP BRIEF</a:t>
            </a:r>
            <a:endParaRPr lang="en-US" sz="3600" dirty="0">
              <a:solidFill>
                <a:schemeClr val="bg1"/>
              </a:solidFill>
            </a:endParaRPr>
          </a:p>
        </p:txBody>
      </p:sp>
      <p:sp>
        <p:nvSpPr>
          <p:cNvPr id="3" name="Subtitle 2"/>
          <p:cNvSpPr>
            <a:spLocks noGrp="1"/>
          </p:cNvSpPr>
          <p:nvPr>
            <p:ph type="subTitle" idx="1"/>
          </p:nvPr>
        </p:nvSpPr>
        <p:spPr>
          <a:xfrm>
            <a:off x="3835262" y="5013176"/>
            <a:ext cx="5129226" cy="1152128"/>
          </a:xfrm>
        </p:spPr>
        <p:txBody>
          <a:bodyPr/>
          <a:lstStyle/>
          <a:p>
            <a:pPr algn="r"/>
            <a:r>
              <a:rPr lang="en-ZA" sz="1400" i="1" dirty="0" smtClean="0">
                <a:solidFill>
                  <a:schemeClr val="bg1"/>
                </a:solidFill>
              </a:rPr>
              <a:t>by</a:t>
            </a:r>
          </a:p>
          <a:p>
            <a:pPr algn="r"/>
            <a:r>
              <a:rPr lang="en-ZA" sz="1600" dirty="0" err="1" smtClean="0">
                <a:solidFill>
                  <a:schemeClr val="bg1"/>
                </a:solidFill>
              </a:rPr>
              <a:t>Gerrie</a:t>
            </a:r>
            <a:r>
              <a:rPr lang="en-ZA" sz="1600" dirty="0" smtClean="0">
                <a:solidFill>
                  <a:schemeClr val="bg1"/>
                </a:solidFill>
              </a:rPr>
              <a:t> </a:t>
            </a:r>
            <a:r>
              <a:rPr lang="en-ZA" sz="1600" dirty="0" err="1" smtClean="0">
                <a:solidFill>
                  <a:schemeClr val="bg1"/>
                </a:solidFill>
              </a:rPr>
              <a:t>Pienaar</a:t>
            </a:r>
            <a:r>
              <a:rPr lang="en-ZA" sz="1400" dirty="0" smtClean="0">
                <a:solidFill>
                  <a:schemeClr val="bg1"/>
                </a:solidFill>
              </a:rPr>
              <a:t> </a:t>
            </a:r>
          </a:p>
          <a:p>
            <a:pPr algn="r"/>
            <a:r>
              <a:rPr lang="en-ZA" sz="1400" dirty="0" smtClean="0">
                <a:solidFill>
                  <a:schemeClr val="bg1">
                    <a:lumMod val="95000"/>
                  </a:schemeClr>
                </a:solidFill>
              </a:rPr>
              <a:t>17 July 2013</a:t>
            </a:r>
            <a:endParaRPr lang="en-US" sz="1400" dirty="0">
              <a:solidFill>
                <a:schemeClr val="bg1">
                  <a:lumMod val="95000"/>
                </a:schemeClr>
              </a:solidFill>
            </a:endParaRPr>
          </a:p>
        </p:txBody>
      </p:sp>
      <p:sp>
        <p:nvSpPr>
          <p:cNvPr id="8" name="TextBox 7"/>
          <p:cNvSpPr txBox="1"/>
          <p:nvPr/>
        </p:nvSpPr>
        <p:spPr>
          <a:xfrm>
            <a:off x="5173377" y="6289671"/>
            <a:ext cx="3215047" cy="461665"/>
          </a:xfrm>
          <a:prstGeom prst="rect">
            <a:avLst/>
          </a:prstGeom>
          <a:noFill/>
        </p:spPr>
        <p:txBody>
          <a:bodyPr wrap="none" rtlCol="0">
            <a:spAutoFit/>
          </a:bodyPr>
          <a:lstStyle/>
          <a:p>
            <a:pPr algn="ctr"/>
            <a:r>
              <a:rPr lang="en-ZA" sz="1200" b="1" u="sng" dirty="0" smtClean="0">
                <a:latin typeface="Arial" pitchFamily="34" charset="0"/>
                <a:cs typeface="Arial" pitchFamily="34" charset="0"/>
              </a:rPr>
              <a:t>CHAMBER OF MINES OF SOUTH AFRICA</a:t>
            </a:r>
          </a:p>
          <a:p>
            <a:pPr algn="ctr"/>
            <a:r>
              <a:rPr lang="en-ZA" sz="1200" i="1" dirty="0" smtClean="0">
                <a:solidFill>
                  <a:srgbClr val="FF0000"/>
                </a:solidFill>
              </a:rPr>
              <a:t>Putting South Africa First</a:t>
            </a:r>
            <a:endParaRPr lang="en-ZA" sz="1200" i="1" dirty="0">
              <a:solidFill>
                <a:srgbClr val="FF0000"/>
              </a:solidFill>
            </a:endParaRPr>
          </a:p>
        </p:txBody>
      </p:sp>
      <p:pic>
        <p:nvPicPr>
          <p:cNvPr id="9" name="Picture 2"/>
          <p:cNvPicPr>
            <a:picLocks noChangeAspect="1" noChangeArrowheads="1"/>
          </p:cNvPicPr>
          <p:nvPr/>
        </p:nvPicPr>
        <p:blipFill>
          <a:blip r:embed="rId2" cstate="print"/>
          <a:srcRect/>
          <a:stretch>
            <a:fillRect/>
          </a:stretch>
        </p:blipFill>
        <p:spPr bwMode="auto">
          <a:xfrm>
            <a:off x="4431074" y="6225624"/>
            <a:ext cx="857256" cy="597720"/>
          </a:xfrm>
          <a:prstGeom prst="rect">
            <a:avLst/>
          </a:prstGeom>
          <a:noFill/>
          <a:ln w="9525">
            <a:noFill/>
            <a:miter lim="800000"/>
            <a:headEnd/>
            <a:tailEnd/>
          </a:ln>
          <a:effectLst/>
        </p:spPr>
      </p:pic>
      <p:pic>
        <p:nvPicPr>
          <p:cNvPr id="10" name="Picture 9"/>
          <p:cNvPicPr>
            <a:picLocks noChangeAspect="1" noChangeArrowheads="1"/>
          </p:cNvPicPr>
          <p:nvPr/>
        </p:nvPicPr>
        <p:blipFill>
          <a:blip r:embed="rId3" cstate="print"/>
          <a:srcRect/>
          <a:stretch>
            <a:fillRect/>
          </a:stretch>
        </p:blipFill>
        <p:spPr bwMode="auto">
          <a:xfrm>
            <a:off x="5034961" y="611396"/>
            <a:ext cx="2849407" cy="1335144"/>
          </a:xfrm>
          <a:prstGeom prst="rect">
            <a:avLst/>
          </a:prstGeom>
          <a:noFill/>
          <a:ln w="9525">
            <a:noFill/>
            <a:miter lim="800000"/>
            <a:headEnd/>
            <a:tailEnd/>
          </a:ln>
          <a:effectLst/>
        </p:spPr>
      </p:pic>
      <p:sp>
        <p:nvSpPr>
          <p:cNvPr id="12" name="TextBox 11"/>
          <p:cNvSpPr txBox="1"/>
          <p:nvPr/>
        </p:nvSpPr>
        <p:spPr>
          <a:xfrm>
            <a:off x="5364088" y="2051556"/>
            <a:ext cx="2206053" cy="369332"/>
          </a:xfrm>
          <a:prstGeom prst="rect">
            <a:avLst/>
          </a:prstGeom>
          <a:noFill/>
        </p:spPr>
        <p:txBody>
          <a:bodyPr wrap="none" rtlCol="0">
            <a:spAutoFit/>
          </a:bodyPr>
          <a:lstStyle/>
          <a:p>
            <a:pPr algn="ctr"/>
            <a:r>
              <a:rPr lang="en-ZA" dirty="0" smtClean="0">
                <a:solidFill>
                  <a:schemeClr val="bg1"/>
                </a:solidFill>
              </a:rPr>
              <a:t>L E A R N I N G   H U B</a:t>
            </a:r>
            <a:endParaRPr lang="en-ZA" dirty="0">
              <a:solidFill>
                <a:schemeClr val="bg1"/>
              </a:solidFill>
            </a:endParaRPr>
          </a:p>
        </p:txBody>
      </p:sp>
      <p:pic>
        <p:nvPicPr>
          <p:cNvPr id="13" name="Picture 2" descr="http://www.pbmr.co.za/contenthtml/files/Image/aboutus7.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8310855" y="6165304"/>
            <a:ext cx="797649" cy="692696"/>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8" name="Action Button: Custom 7">
            <a:hlinkClick r:id="" action="ppaction://noaction" highlightClick="1"/>
          </p:cNvPr>
          <p:cNvSpPr/>
          <p:nvPr/>
        </p:nvSpPr>
        <p:spPr>
          <a:xfrm>
            <a:off x="8172400" y="6381328"/>
            <a:ext cx="1080120" cy="476672"/>
          </a:xfrm>
          <a:prstGeom prst="actionButtonBlank">
            <a:avLst/>
          </a:prstGeom>
          <a:solidFill>
            <a:srgbClr val="000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cxnSp>
        <p:nvCxnSpPr>
          <p:cNvPr id="13" name="Straight Connector 12"/>
          <p:cNvCxnSpPr/>
          <p:nvPr/>
        </p:nvCxnSpPr>
        <p:spPr>
          <a:xfrm>
            <a:off x="173338" y="527338"/>
            <a:ext cx="8929718" cy="1588"/>
          </a:xfrm>
          <a:prstGeom prst="line">
            <a:avLst/>
          </a:prstGeom>
          <a:ln>
            <a:solidFill>
              <a:schemeClr val="bg1"/>
            </a:solidFill>
          </a:ln>
          <a:effectLst/>
        </p:spPr>
        <p:style>
          <a:lnRef idx="1">
            <a:schemeClr val="accent1"/>
          </a:lnRef>
          <a:fillRef idx="0">
            <a:schemeClr val="accent1"/>
          </a:fillRef>
          <a:effectRef idx="0">
            <a:schemeClr val="accent1"/>
          </a:effectRef>
          <a:fontRef idx="minor">
            <a:schemeClr val="tx1"/>
          </a:fontRef>
        </p:style>
      </p:cxnSp>
      <p:sp>
        <p:nvSpPr>
          <p:cNvPr id="14"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lvl="0">
              <a:spcBef>
                <a:spcPct val="0"/>
              </a:spcBef>
              <a:defRPr/>
            </a:pPr>
            <a:r>
              <a:rPr lang="en-ZA" sz="2400" b="1" dirty="0" smtClean="0">
                <a:solidFill>
                  <a:schemeClr val="bg1"/>
                </a:solidFill>
                <a:latin typeface="Arial" pitchFamily="34" charset="0"/>
                <a:cs typeface="Arial" pitchFamily="34" charset="0"/>
              </a:rPr>
              <a:t>Steps for Adoption – cont.</a:t>
            </a:r>
            <a:endParaRPr lang="en-ZA" sz="2400" b="1" dirty="0">
              <a:solidFill>
                <a:schemeClr val="bg1"/>
              </a:solidFill>
              <a:latin typeface="Arial" pitchFamily="34" charset="0"/>
              <a:cs typeface="Arial" pitchFamily="34" charset="0"/>
            </a:endParaRPr>
          </a:p>
        </p:txBody>
      </p:sp>
      <p:sp>
        <p:nvSpPr>
          <p:cNvPr id="40" name="Text Placeholder 2"/>
          <p:cNvSpPr txBox="1">
            <a:spLocks/>
          </p:cNvSpPr>
          <p:nvPr/>
        </p:nvSpPr>
        <p:spPr>
          <a:xfrm>
            <a:off x="95376" y="571480"/>
            <a:ext cx="9001156" cy="428610"/>
          </a:xfrm>
          <a:prstGeom prst="rect">
            <a:avLst/>
          </a:prstGeom>
        </p:spPr>
        <p:txBody>
          <a:bodyPr/>
          <a:lstStyle/>
          <a:p>
            <a:pPr marL="342900" lvl="0" indent="-342900" fontAlgn="auto">
              <a:spcBef>
                <a:spcPct val="20000"/>
              </a:spcBef>
              <a:spcAft>
                <a:spcPts val="0"/>
              </a:spcAft>
              <a:defRPr/>
            </a:pPr>
            <a:endParaRPr kumimoji="0" lang="en-ZA" b="1" i="0" u="none" strike="noStrike" kern="1200" cap="none" spc="0" normalizeH="0" baseline="0" noProof="0" dirty="0">
              <a:ln>
                <a:noFill/>
              </a:ln>
              <a:solidFill>
                <a:schemeClr val="bg1">
                  <a:lumMod val="95000"/>
                </a:schemeClr>
              </a:solidFill>
              <a:effectLst/>
              <a:uLnTx/>
              <a:uFillTx/>
              <a:latin typeface="Arial" pitchFamily="34" charset="0"/>
              <a:cs typeface="Arial"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xmlns="" val="1632506122"/>
              </p:ext>
            </p:extLst>
          </p:nvPr>
        </p:nvGraphicFramePr>
        <p:xfrm>
          <a:off x="251520" y="764704"/>
          <a:ext cx="8712968" cy="5867248"/>
        </p:xfrm>
        <a:graphic>
          <a:graphicData uri="http://schemas.openxmlformats.org/drawingml/2006/table">
            <a:tbl>
              <a:tblPr firstRow="1" firstCol="1" bandRow="1">
                <a:tableStyleId>{5C22544A-7EE6-4342-B048-85BDC9FD1C3A}</a:tableStyleId>
              </a:tblPr>
              <a:tblGrid>
                <a:gridCol w="467590"/>
                <a:gridCol w="3060802"/>
                <a:gridCol w="5184576"/>
              </a:tblGrid>
              <a:tr h="254417">
                <a:tc gridSpan="3">
                  <a:txBody>
                    <a:bodyPr/>
                    <a:lstStyle/>
                    <a:p>
                      <a:pPr algn="ctr">
                        <a:lnSpc>
                          <a:spcPct val="150000"/>
                        </a:lnSpc>
                        <a:spcBef>
                          <a:spcPts val="600"/>
                        </a:spcBef>
                        <a:spcAft>
                          <a:spcPts val="0"/>
                        </a:spcAft>
                      </a:pPr>
                      <a:r>
                        <a:rPr lang="en-ZA" sz="1200" dirty="0">
                          <a:effectLst/>
                          <a:latin typeface="Arial" pitchFamily="34" charset="0"/>
                          <a:cs typeface="Arial" pitchFamily="34" charset="0"/>
                        </a:rPr>
                        <a:t>Steps for mine-wide adoption of winch cover SLP </a:t>
                      </a:r>
                      <a:endParaRPr lang="en-ZA" sz="1200" dirty="0">
                        <a:effectLst/>
                        <a:latin typeface="Arial" pitchFamily="34" charset="0"/>
                        <a:ea typeface="Times New Roman"/>
                        <a:cs typeface="Arial" pitchFamily="34" charset="0"/>
                      </a:endParaRPr>
                    </a:p>
                  </a:txBody>
                  <a:tcPr marL="36195" marR="36195" marT="0" marB="0" anchor="ctr"/>
                </a:tc>
                <a:tc hMerge="1">
                  <a:txBody>
                    <a:bodyPr/>
                    <a:lstStyle/>
                    <a:p>
                      <a:endParaRPr lang="en-ZA"/>
                    </a:p>
                  </a:txBody>
                  <a:tcPr/>
                </a:tc>
                <a:tc hMerge="1">
                  <a:txBody>
                    <a:bodyPr/>
                    <a:lstStyle/>
                    <a:p>
                      <a:endParaRPr lang="en-ZA"/>
                    </a:p>
                  </a:txBody>
                  <a:tcPr/>
                </a:tc>
              </a:tr>
              <a:tr h="352841">
                <a:tc>
                  <a:txBody>
                    <a:bodyPr/>
                    <a:lstStyle/>
                    <a:p>
                      <a:pPr algn="ctr">
                        <a:spcAft>
                          <a:spcPts val="0"/>
                        </a:spcAft>
                      </a:pPr>
                      <a:r>
                        <a:rPr lang="en-ZA" sz="1200">
                          <a:effectLst/>
                          <a:latin typeface="Arial" pitchFamily="34" charset="0"/>
                          <a:cs typeface="Arial" pitchFamily="34" charset="0"/>
                        </a:rPr>
                        <a:t>Step No.</a:t>
                      </a:r>
                      <a:endParaRPr lang="en-ZA" sz="1200">
                        <a:effectLst/>
                        <a:latin typeface="Arial" pitchFamily="34" charset="0"/>
                        <a:ea typeface="Times New Roman"/>
                        <a:cs typeface="Arial" pitchFamily="34" charset="0"/>
                      </a:endParaRPr>
                    </a:p>
                  </a:txBody>
                  <a:tcPr marL="36195" marR="36195" marT="0" marB="0" anchor="ctr"/>
                </a:tc>
                <a:tc>
                  <a:txBody>
                    <a:bodyPr/>
                    <a:lstStyle/>
                    <a:p>
                      <a:pPr algn="ctr">
                        <a:lnSpc>
                          <a:spcPct val="150000"/>
                        </a:lnSpc>
                        <a:spcBef>
                          <a:spcPts val="600"/>
                        </a:spcBef>
                        <a:spcAft>
                          <a:spcPts val="0"/>
                        </a:spcAft>
                      </a:pPr>
                      <a:r>
                        <a:rPr lang="en-ZA" sz="1200">
                          <a:effectLst/>
                          <a:latin typeface="Arial" pitchFamily="34" charset="0"/>
                          <a:cs typeface="Arial" pitchFamily="34" charset="0"/>
                        </a:rPr>
                        <a:t>Activity</a:t>
                      </a:r>
                      <a:endParaRPr lang="en-ZA" sz="1200">
                        <a:effectLst/>
                        <a:latin typeface="Arial" pitchFamily="34" charset="0"/>
                        <a:ea typeface="Times New Roman"/>
                        <a:cs typeface="Arial" pitchFamily="34" charset="0"/>
                      </a:endParaRPr>
                    </a:p>
                  </a:txBody>
                  <a:tcPr marL="36195" marR="36195" marT="0" marB="0" anchor="ctr"/>
                </a:tc>
                <a:tc>
                  <a:txBody>
                    <a:bodyPr/>
                    <a:lstStyle/>
                    <a:p>
                      <a:pPr algn="ctr">
                        <a:lnSpc>
                          <a:spcPct val="150000"/>
                        </a:lnSpc>
                        <a:spcBef>
                          <a:spcPts val="600"/>
                        </a:spcBef>
                        <a:spcAft>
                          <a:spcPts val="0"/>
                        </a:spcAft>
                      </a:pPr>
                      <a:r>
                        <a:rPr lang="en-ZA" sz="1200">
                          <a:effectLst/>
                          <a:latin typeface="Arial" pitchFamily="34" charset="0"/>
                          <a:cs typeface="Arial" pitchFamily="34" charset="0"/>
                        </a:rPr>
                        <a:t>Guidance notes / Comment </a:t>
                      </a:r>
                      <a:endParaRPr lang="en-ZA" sz="1200">
                        <a:effectLst/>
                        <a:latin typeface="Arial" pitchFamily="34" charset="0"/>
                        <a:ea typeface="Times New Roman"/>
                        <a:cs typeface="Arial" pitchFamily="34" charset="0"/>
                      </a:endParaRPr>
                    </a:p>
                  </a:txBody>
                  <a:tcPr marL="36195" marR="36195" marT="0" marB="0" anchor="ctr"/>
                </a:tc>
              </a:tr>
              <a:tr h="754687">
                <a:tc>
                  <a:txBody>
                    <a:bodyPr/>
                    <a:lstStyle/>
                    <a:p>
                      <a:pPr algn="ctr">
                        <a:spcBef>
                          <a:spcPts val="300"/>
                        </a:spcBef>
                        <a:spcAft>
                          <a:spcPts val="0"/>
                        </a:spcAft>
                      </a:pPr>
                      <a:r>
                        <a:rPr lang="en-ZA" sz="1200" dirty="0">
                          <a:effectLst/>
                          <a:latin typeface="Arial" pitchFamily="34" charset="0"/>
                          <a:cs typeface="Arial" pitchFamily="34" charset="0"/>
                        </a:rPr>
                        <a:t>6</a:t>
                      </a:r>
                      <a:endParaRPr lang="en-ZA" sz="1200" dirty="0">
                        <a:effectLst/>
                        <a:latin typeface="Arial" pitchFamily="34" charset="0"/>
                        <a:ea typeface="Times New Roman"/>
                        <a:cs typeface="Arial" pitchFamily="34" charset="0"/>
                      </a:endParaRPr>
                    </a:p>
                  </a:txBody>
                  <a:tcPr marL="36195" marR="36195" marT="0" marB="0" anchor="ctr" anchorCtr="1"/>
                </a:tc>
                <a:tc>
                  <a:txBody>
                    <a:bodyPr/>
                    <a:lstStyle/>
                    <a:p>
                      <a:pPr>
                        <a:spcBef>
                          <a:spcPts val="200"/>
                        </a:spcBef>
                        <a:spcAft>
                          <a:spcPts val="200"/>
                        </a:spcAft>
                      </a:pPr>
                      <a:r>
                        <a:rPr lang="en-ZA" sz="1200" b="1">
                          <a:effectLst/>
                          <a:latin typeface="Arial"/>
                          <a:ea typeface="Times New Roman"/>
                          <a:cs typeface="Times New Roman"/>
                        </a:rPr>
                        <a:t>Harmonise practice with mine standards</a:t>
                      </a:r>
                      <a:endParaRPr lang="en-ZA" sz="1200">
                        <a:effectLst/>
                        <a:latin typeface="Arial"/>
                        <a:ea typeface="Times New Roman"/>
                        <a:cs typeface="Times New Roman"/>
                      </a:endParaRPr>
                    </a:p>
                    <a:p>
                      <a:pPr marL="342900" lvl="0" indent="-342900">
                        <a:spcBef>
                          <a:spcPts val="200"/>
                        </a:spcBef>
                        <a:spcAft>
                          <a:spcPts val="200"/>
                        </a:spcAft>
                        <a:buFont typeface="Symbol"/>
                        <a:buChar char=""/>
                      </a:pPr>
                      <a:r>
                        <a:rPr lang="en-ZA" sz="1200">
                          <a:effectLst/>
                          <a:latin typeface="Arial"/>
                          <a:ea typeface="Times New Roman"/>
                          <a:cs typeface="Times New Roman"/>
                        </a:rPr>
                        <a:t>Review leading practice against mine circumstances</a:t>
                      </a:r>
                    </a:p>
                    <a:p>
                      <a:pPr marL="342900" lvl="0" indent="-342900">
                        <a:spcBef>
                          <a:spcPts val="200"/>
                        </a:spcBef>
                        <a:spcAft>
                          <a:spcPts val="200"/>
                        </a:spcAft>
                        <a:buFont typeface="Symbol"/>
                        <a:buChar char=""/>
                      </a:pPr>
                      <a:r>
                        <a:rPr lang="en-ZA" sz="1200">
                          <a:effectLst/>
                          <a:latin typeface="Arial"/>
                          <a:ea typeface="Times New Roman"/>
                          <a:cs typeface="Times New Roman"/>
                        </a:rPr>
                        <a:t>Adjust non-core aspects of the practice as necessary</a:t>
                      </a:r>
                      <a:r>
                        <a:rPr lang="en-ZA" sz="1200" b="1">
                          <a:effectLst/>
                          <a:latin typeface="Arial"/>
                          <a:ea typeface="Times New Roman"/>
                          <a:cs typeface="Times New Roman"/>
                        </a:rPr>
                        <a:t> </a:t>
                      </a:r>
                      <a:endParaRPr lang="en-ZA" sz="1200">
                        <a:effectLst/>
                        <a:latin typeface="Arial"/>
                        <a:ea typeface="Times New Roman"/>
                        <a:cs typeface="Times New Roman"/>
                      </a:endParaRPr>
                    </a:p>
                  </a:txBody>
                  <a:tcPr marL="36195" marR="36195" marT="0" marB="0"/>
                </a:tc>
                <a:tc>
                  <a:txBody>
                    <a:bodyPr/>
                    <a:lstStyle/>
                    <a:p>
                      <a:pPr>
                        <a:spcBef>
                          <a:spcPts val="200"/>
                        </a:spcBef>
                        <a:spcAft>
                          <a:spcPts val="200"/>
                        </a:spcAft>
                      </a:pPr>
                      <a:r>
                        <a:rPr lang="en-ZA" sz="1200">
                          <a:effectLst/>
                          <a:latin typeface="Arial"/>
                          <a:ea typeface="Times New Roman"/>
                          <a:cs typeface="Times New Roman"/>
                        </a:rPr>
                        <a:t>Engineering department to draw up specifications for the winch covers to suit the mine’s winches and operating conditions</a:t>
                      </a:r>
                    </a:p>
                    <a:p>
                      <a:pPr>
                        <a:spcBef>
                          <a:spcPts val="200"/>
                        </a:spcBef>
                        <a:spcAft>
                          <a:spcPts val="200"/>
                        </a:spcAft>
                      </a:pPr>
                      <a:r>
                        <a:rPr lang="en-ZA" sz="1200">
                          <a:effectLst/>
                          <a:latin typeface="Arial"/>
                          <a:ea typeface="Times New Roman"/>
                          <a:cs typeface="Times New Roman"/>
                        </a:rPr>
                        <a:t>Adoption Leaders to ensure retention of core elements of the practice </a:t>
                      </a:r>
                    </a:p>
                  </a:txBody>
                  <a:tcPr marL="36195" marR="36195" marT="0" marB="0" anchor="ctr"/>
                </a:tc>
              </a:tr>
              <a:tr h="1509374">
                <a:tc>
                  <a:txBody>
                    <a:bodyPr/>
                    <a:lstStyle/>
                    <a:p>
                      <a:pPr algn="ctr">
                        <a:spcBef>
                          <a:spcPts val="300"/>
                        </a:spcBef>
                        <a:spcAft>
                          <a:spcPts val="0"/>
                        </a:spcAft>
                      </a:pPr>
                      <a:r>
                        <a:rPr lang="en-ZA" sz="1200" dirty="0">
                          <a:effectLst/>
                          <a:latin typeface="Arial" pitchFamily="34" charset="0"/>
                          <a:cs typeface="Arial" pitchFamily="34" charset="0"/>
                        </a:rPr>
                        <a:t>7</a:t>
                      </a:r>
                      <a:endParaRPr lang="en-ZA" sz="1200" dirty="0">
                        <a:effectLst/>
                        <a:latin typeface="Arial" pitchFamily="34" charset="0"/>
                        <a:ea typeface="Times New Roman"/>
                        <a:cs typeface="Arial" pitchFamily="34" charset="0"/>
                      </a:endParaRPr>
                    </a:p>
                  </a:txBody>
                  <a:tcPr marL="36195" marR="36195" marT="0" marB="0" anchor="ctr" anchorCtr="1"/>
                </a:tc>
                <a:tc>
                  <a:txBody>
                    <a:bodyPr/>
                    <a:lstStyle/>
                    <a:p>
                      <a:pPr>
                        <a:spcBef>
                          <a:spcPts val="200"/>
                        </a:spcBef>
                        <a:spcAft>
                          <a:spcPts val="200"/>
                        </a:spcAft>
                      </a:pPr>
                      <a:r>
                        <a:rPr lang="en-ZA" sz="1200" b="1">
                          <a:effectLst/>
                          <a:latin typeface="Arial"/>
                          <a:ea typeface="Times New Roman"/>
                          <a:cs typeface="Times New Roman"/>
                        </a:rPr>
                        <a:t>Develop training and communication materials</a:t>
                      </a:r>
                      <a:endParaRPr lang="en-ZA" sz="1200">
                        <a:effectLst/>
                        <a:latin typeface="Arial"/>
                        <a:ea typeface="Times New Roman"/>
                        <a:cs typeface="Times New Roman"/>
                      </a:endParaRPr>
                    </a:p>
                    <a:p>
                      <a:pPr marL="342900" lvl="0" indent="-342900">
                        <a:spcBef>
                          <a:spcPts val="200"/>
                        </a:spcBef>
                        <a:spcAft>
                          <a:spcPts val="200"/>
                        </a:spcAft>
                        <a:buFont typeface="Symbol"/>
                        <a:buChar char=""/>
                      </a:pPr>
                      <a:r>
                        <a:rPr lang="en-ZA" sz="1200">
                          <a:effectLst/>
                          <a:latin typeface="Arial"/>
                          <a:ea typeface="Times New Roman"/>
                          <a:cs typeface="Times New Roman"/>
                        </a:rPr>
                        <a:t>Identify persons who need to be trained or briefed</a:t>
                      </a:r>
                    </a:p>
                    <a:p>
                      <a:pPr marL="342900" lvl="0" indent="-342900">
                        <a:spcBef>
                          <a:spcPts val="200"/>
                        </a:spcBef>
                        <a:spcAft>
                          <a:spcPts val="200"/>
                        </a:spcAft>
                        <a:buFont typeface="Symbol"/>
                        <a:buChar char=""/>
                      </a:pPr>
                      <a:r>
                        <a:rPr lang="en-ZA" sz="1200">
                          <a:effectLst/>
                          <a:latin typeface="Arial"/>
                          <a:ea typeface="Times New Roman"/>
                          <a:cs typeface="Times New Roman"/>
                        </a:rPr>
                        <a:t>Develop required training and briefing materials  </a:t>
                      </a:r>
                    </a:p>
                  </a:txBody>
                  <a:tcPr marL="36195" marR="36195" marT="0" marB="0"/>
                </a:tc>
                <a:tc>
                  <a:txBody>
                    <a:bodyPr/>
                    <a:lstStyle/>
                    <a:p>
                      <a:pPr>
                        <a:spcBef>
                          <a:spcPts val="200"/>
                        </a:spcBef>
                        <a:spcAft>
                          <a:spcPts val="200"/>
                        </a:spcAft>
                      </a:pPr>
                      <a:r>
                        <a:rPr lang="en-ZA" sz="1200">
                          <a:effectLst/>
                          <a:latin typeface="Arial"/>
                          <a:ea typeface="Times New Roman"/>
                          <a:cs typeface="Times New Roman"/>
                        </a:rPr>
                        <a:t>All persons involved in operating or overseeing adoption and successful operation and maintenance of the winch covers should be identified for briefing / training. </a:t>
                      </a:r>
                    </a:p>
                    <a:p>
                      <a:pPr>
                        <a:spcBef>
                          <a:spcPts val="200"/>
                        </a:spcBef>
                        <a:spcAft>
                          <a:spcPts val="200"/>
                        </a:spcAft>
                      </a:pPr>
                      <a:r>
                        <a:rPr lang="en-ZA" sz="1200">
                          <a:effectLst/>
                          <a:latin typeface="Arial"/>
                          <a:ea typeface="Times New Roman"/>
                          <a:cs typeface="Times New Roman"/>
                        </a:rPr>
                        <a:t>The mine to develop the necessary materials to implement the behavioural communication and leadership behaviour plans provided in this brief </a:t>
                      </a:r>
                    </a:p>
                    <a:p>
                      <a:pPr>
                        <a:spcBef>
                          <a:spcPts val="200"/>
                        </a:spcBef>
                        <a:spcAft>
                          <a:spcPts val="200"/>
                        </a:spcAft>
                      </a:pPr>
                      <a:r>
                        <a:rPr lang="en-ZA" sz="1200">
                          <a:effectLst/>
                          <a:latin typeface="Arial"/>
                          <a:ea typeface="Times New Roman"/>
                          <a:cs typeface="Times New Roman"/>
                        </a:rPr>
                        <a:t>Materials will be required, in particular, for use with winch operators, technicians, supervisors and foremen</a:t>
                      </a:r>
                    </a:p>
                  </a:txBody>
                  <a:tcPr marL="36195" marR="36195" marT="0" marB="0" anchor="ctr"/>
                </a:tc>
              </a:tr>
              <a:tr h="1685794">
                <a:tc>
                  <a:txBody>
                    <a:bodyPr/>
                    <a:lstStyle/>
                    <a:p>
                      <a:pPr algn="ctr">
                        <a:spcBef>
                          <a:spcPts val="300"/>
                        </a:spcBef>
                        <a:spcAft>
                          <a:spcPts val="0"/>
                        </a:spcAft>
                      </a:pPr>
                      <a:r>
                        <a:rPr lang="en-ZA" sz="1200" dirty="0">
                          <a:effectLst/>
                          <a:latin typeface="Arial" pitchFamily="34" charset="0"/>
                          <a:cs typeface="Arial" pitchFamily="34" charset="0"/>
                        </a:rPr>
                        <a:t>8</a:t>
                      </a:r>
                      <a:endParaRPr lang="en-ZA" sz="1200" dirty="0">
                        <a:effectLst/>
                        <a:latin typeface="Arial" pitchFamily="34" charset="0"/>
                        <a:ea typeface="Times New Roman"/>
                        <a:cs typeface="Arial" pitchFamily="34" charset="0"/>
                      </a:endParaRPr>
                    </a:p>
                  </a:txBody>
                  <a:tcPr marL="36195" marR="36195" marT="0" marB="0" anchor="ctr" anchorCtr="1"/>
                </a:tc>
                <a:tc>
                  <a:txBody>
                    <a:bodyPr/>
                    <a:lstStyle/>
                    <a:p>
                      <a:pPr>
                        <a:spcBef>
                          <a:spcPts val="200"/>
                        </a:spcBef>
                        <a:spcAft>
                          <a:spcPts val="200"/>
                        </a:spcAft>
                      </a:pPr>
                      <a:r>
                        <a:rPr lang="en-ZA" sz="1200" b="1">
                          <a:effectLst/>
                          <a:latin typeface="Arial"/>
                          <a:ea typeface="Times New Roman"/>
                          <a:cs typeface="Times New Roman"/>
                        </a:rPr>
                        <a:t>Brief and train mine persons</a:t>
                      </a:r>
                      <a:endParaRPr lang="en-ZA" sz="1200">
                        <a:effectLst/>
                        <a:latin typeface="Arial"/>
                        <a:ea typeface="Times New Roman"/>
                        <a:cs typeface="Times New Roman"/>
                      </a:endParaRPr>
                    </a:p>
                    <a:p>
                      <a:pPr marL="342900" lvl="0" indent="-342900">
                        <a:spcBef>
                          <a:spcPts val="200"/>
                        </a:spcBef>
                        <a:spcAft>
                          <a:spcPts val="200"/>
                        </a:spcAft>
                        <a:buFont typeface="Symbol"/>
                        <a:buChar char=""/>
                      </a:pPr>
                      <a:r>
                        <a:rPr lang="en-ZA" sz="1200">
                          <a:effectLst/>
                          <a:latin typeface="Arial"/>
                          <a:ea typeface="Times New Roman"/>
                          <a:cs typeface="Times New Roman"/>
                        </a:rPr>
                        <a:t>Plan and implement briefing and training programme</a:t>
                      </a:r>
                    </a:p>
                  </a:txBody>
                  <a:tcPr marL="36195" marR="36195" marT="0" marB="0"/>
                </a:tc>
                <a:tc>
                  <a:txBody>
                    <a:bodyPr/>
                    <a:lstStyle/>
                    <a:p>
                      <a:pPr>
                        <a:spcBef>
                          <a:spcPts val="200"/>
                        </a:spcBef>
                        <a:spcAft>
                          <a:spcPts val="200"/>
                        </a:spcAft>
                      </a:pPr>
                      <a:r>
                        <a:rPr lang="en-ZA" sz="1200">
                          <a:effectLst/>
                          <a:latin typeface="Arial"/>
                          <a:ea typeface="Times New Roman"/>
                          <a:cs typeface="Times New Roman"/>
                        </a:rPr>
                        <a:t>Existing communication systems on the mine should be used, such as management briefs, posters, waiting place discussions, etc</a:t>
                      </a:r>
                    </a:p>
                    <a:p>
                      <a:pPr>
                        <a:spcBef>
                          <a:spcPts val="200"/>
                        </a:spcBef>
                        <a:spcAft>
                          <a:spcPts val="200"/>
                        </a:spcAft>
                      </a:pPr>
                      <a:r>
                        <a:rPr lang="en-ZA" sz="1200">
                          <a:effectLst/>
                          <a:latin typeface="Arial"/>
                          <a:ea typeface="Times New Roman"/>
                          <a:cs typeface="Times New Roman"/>
                        </a:rPr>
                        <a:t>Responsibility for conducting the briefing sessions and providing the necessary training for successful adoption must be clearly identified.</a:t>
                      </a:r>
                    </a:p>
                    <a:p>
                      <a:pPr>
                        <a:spcBef>
                          <a:spcPts val="200"/>
                        </a:spcBef>
                        <a:spcAft>
                          <a:spcPts val="200"/>
                        </a:spcAft>
                      </a:pPr>
                      <a:r>
                        <a:rPr lang="en-ZA" sz="1200">
                          <a:effectLst/>
                          <a:latin typeface="Arial"/>
                          <a:ea typeface="Times New Roman"/>
                          <a:cs typeface="Times New Roman"/>
                        </a:rPr>
                        <a:t>Appropriate elements of the behavioural communication material should be used to address the entire workforce and in awareness training during induction of new employees and returnees from leave. </a:t>
                      </a:r>
                    </a:p>
                  </a:txBody>
                  <a:tcPr marL="36195" marR="36195" marT="0" marB="0" anchor="ctr"/>
                </a:tc>
              </a:tr>
              <a:tr h="668520">
                <a:tc>
                  <a:txBody>
                    <a:bodyPr/>
                    <a:lstStyle/>
                    <a:p>
                      <a:pPr algn="ctr">
                        <a:spcBef>
                          <a:spcPts val="300"/>
                        </a:spcBef>
                        <a:spcAft>
                          <a:spcPts val="0"/>
                        </a:spcAft>
                      </a:pPr>
                      <a:r>
                        <a:rPr lang="en-ZA" sz="1200" dirty="0">
                          <a:effectLst/>
                          <a:latin typeface="Arial" pitchFamily="34" charset="0"/>
                          <a:cs typeface="Arial" pitchFamily="34" charset="0"/>
                        </a:rPr>
                        <a:t>9</a:t>
                      </a:r>
                      <a:endParaRPr lang="en-ZA" sz="1200" dirty="0">
                        <a:effectLst/>
                        <a:latin typeface="Arial" pitchFamily="34" charset="0"/>
                        <a:ea typeface="Times New Roman"/>
                        <a:cs typeface="Arial" pitchFamily="34" charset="0"/>
                      </a:endParaRPr>
                    </a:p>
                  </a:txBody>
                  <a:tcPr marL="36195" marR="36195" marT="0" marB="0" anchor="ctr" anchorCtr="1"/>
                </a:tc>
                <a:tc>
                  <a:txBody>
                    <a:bodyPr/>
                    <a:lstStyle/>
                    <a:p>
                      <a:pPr>
                        <a:spcBef>
                          <a:spcPts val="200"/>
                        </a:spcBef>
                        <a:spcAft>
                          <a:spcPts val="200"/>
                        </a:spcAft>
                      </a:pPr>
                      <a:r>
                        <a:rPr lang="en-ZA" sz="1200" b="1">
                          <a:effectLst/>
                          <a:latin typeface="Arial"/>
                          <a:ea typeface="Times New Roman"/>
                          <a:cs typeface="Times New Roman"/>
                        </a:rPr>
                        <a:t>Pilot adoption of the practice</a:t>
                      </a:r>
                      <a:endParaRPr lang="en-ZA" sz="1200">
                        <a:effectLst/>
                        <a:latin typeface="Arial"/>
                        <a:ea typeface="Times New Roman"/>
                        <a:cs typeface="Times New Roman"/>
                      </a:endParaRPr>
                    </a:p>
                    <a:p>
                      <a:pPr marL="342900" lvl="0" indent="-342900">
                        <a:spcBef>
                          <a:spcPts val="200"/>
                        </a:spcBef>
                        <a:spcAft>
                          <a:spcPts val="200"/>
                        </a:spcAft>
                        <a:buFont typeface="Symbol"/>
                        <a:buChar char=""/>
                      </a:pPr>
                      <a:r>
                        <a:rPr lang="en-ZA" sz="1200">
                          <a:effectLst/>
                          <a:latin typeface="Arial"/>
                          <a:ea typeface="Times New Roman"/>
                          <a:cs typeface="Times New Roman"/>
                        </a:rPr>
                        <a:t>Conduct pilot scale adoption of the practice</a:t>
                      </a:r>
                    </a:p>
                    <a:p>
                      <a:pPr marL="342900" lvl="0" indent="-342900">
                        <a:spcBef>
                          <a:spcPts val="200"/>
                        </a:spcBef>
                        <a:spcAft>
                          <a:spcPts val="200"/>
                        </a:spcAft>
                        <a:buFont typeface="Symbol"/>
                        <a:buChar char=""/>
                      </a:pPr>
                      <a:r>
                        <a:rPr lang="en-ZA" sz="1200">
                          <a:effectLst/>
                          <a:latin typeface="Arial"/>
                          <a:ea typeface="Times New Roman"/>
                          <a:cs typeface="Times New Roman"/>
                        </a:rPr>
                        <a:t>Monitor, identify and test any needed improvements </a:t>
                      </a:r>
                    </a:p>
                  </a:txBody>
                  <a:tcPr marL="36195" marR="36195" marT="0" marB="0"/>
                </a:tc>
                <a:tc>
                  <a:txBody>
                    <a:bodyPr/>
                    <a:lstStyle/>
                    <a:p>
                      <a:pPr>
                        <a:spcBef>
                          <a:spcPts val="200"/>
                        </a:spcBef>
                        <a:spcAft>
                          <a:spcPts val="200"/>
                        </a:spcAft>
                      </a:pPr>
                      <a:r>
                        <a:rPr lang="en-ZA" sz="1200" dirty="0">
                          <a:effectLst/>
                          <a:latin typeface="Arial"/>
                          <a:ea typeface="Times New Roman"/>
                          <a:cs typeface="Times New Roman"/>
                        </a:rPr>
                        <a:t>The piloting arrangements should include a sufficient number of winch covers and be long enough to allow operational difficulties to emerge and be addressed </a:t>
                      </a:r>
                    </a:p>
                  </a:txBody>
                  <a:tcPr marL="36195" marR="36195" marT="0" marB="0" anchor="ctr"/>
                </a:tc>
              </a:tr>
            </a:tbl>
          </a:graphicData>
        </a:graphic>
      </p:graphicFrame>
    </p:spTree>
    <p:extLst>
      <p:ext uri="{BB962C8B-B14F-4D97-AF65-F5344CB8AC3E}">
        <p14:creationId xmlns:p14="http://schemas.microsoft.com/office/powerpoint/2010/main" xmlns="" val="3308695575"/>
      </p:ext>
    </p:extLst>
  </p:cSld>
  <p:clrMapOvr>
    <a:masterClrMapping/>
  </p:clrMapOvr>
  <p:transition spd="slow">
    <p:cove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8" name="Action Button: Custom 7">
            <a:hlinkClick r:id="" action="ppaction://noaction" highlightClick="1"/>
          </p:cNvPr>
          <p:cNvSpPr/>
          <p:nvPr/>
        </p:nvSpPr>
        <p:spPr>
          <a:xfrm>
            <a:off x="8172400" y="6381328"/>
            <a:ext cx="1080120" cy="476672"/>
          </a:xfrm>
          <a:prstGeom prst="actionButtonBlank">
            <a:avLst/>
          </a:prstGeom>
          <a:solidFill>
            <a:srgbClr val="000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cxnSp>
        <p:nvCxnSpPr>
          <p:cNvPr id="13" name="Straight Connector 12"/>
          <p:cNvCxnSpPr/>
          <p:nvPr/>
        </p:nvCxnSpPr>
        <p:spPr>
          <a:xfrm>
            <a:off x="173338" y="527338"/>
            <a:ext cx="8929718" cy="1588"/>
          </a:xfrm>
          <a:prstGeom prst="line">
            <a:avLst/>
          </a:prstGeom>
          <a:ln>
            <a:solidFill>
              <a:schemeClr val="bg1"/>
            </a:solidFill>
          </a:ln>
          <a:effectLst/>
        </p:spPr>
        <p:style>
          <a:lnRef idx="1">
            <a:schemeClr val="accent1"/>
          </a:lnRef>
          <a:fillRef idx="0">
            <a:schemeClr val="accent1"/>
          </a:fillRef>
          <a:effectRef idx="0">
            <a:schemeClr val="accent1"/>
          </a:effectRef>
          <a:fontRef idx="minor">
            <a:schemeClr val="tx1"/>
          </a:fontRef>
        </p:style>
      </p:cxnSp>
      <p:sp>
        <p:nvSpPr>
          <p:cNvPr id="14"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lvl="0">
              <a:spcBef>
                <a:spcPct val="0"/>
              </a:spcBef>
              <a:defRPr/>
            </a:pPr>
            <a:r>
              <a:rPr lang="en-ZA" sz="2400" b="1" dirty="0" smtClean="0">
                <a:solidFill>
                  <a:schemeClr val="bg1"/>
                </a:solidFill>
                <a:latin typeface="Arial" pitchFamily="34" charset="0"/>
                <a:cs typeface="Arial" pitchFamily="34" charset="0"/>
              </a:rPr>
              <a:t>Steps for Adoption – cont.</a:t>
            </a:r>
            <a:endParaRPr lang="en-ZA" sz="2400" b="1" dirty="0">
              <a:solidFill>
                <a:schemeClr val="bg1"/>
              </a:solidFill>
              <a:latin typeface="Arial" pitchFamily="34" charset="0"/>
              <a:cs typeface="Arial" pitchFamily="34" charset="0"/>
            </a:endParaRPr>
          </a:p>
        </p:txBody>
      </p:sp>
      <p:sp>
        <p:nvSpPr>
          <p:cNvPr id="40" name="Text Placeholder 2"/>
          <p:cNvSpPr txBox="1">
            <a:spLocks/>
          </p:cNvSpPr>
          <p:nvPr/>
        </p:nvSpPr>
        <p:spPr>
          <a:xfrm>
            <a:off x="95376" y="571480"/>
            <a:ext cx="9001156" cy="428610"/>
          </a:xfrm>
          <a:prstGeom prst="rect">
            <a:avLst/>
          </a:prstGeom>
        </p:spPr>
        <p:txBody>
          <a:bodyPr/>
          <a:lstStyle/>
          <a:p>
            <a:pPr marL="342900" lvl="0" indent="-342900" fontAlgn="auto">
              <a:spcBef>
                <a:spcPct val="20000"/>
              </a:spcBef>
              <a:spcAft>
                <a:spcPts val="0"/>
              </a:spcAft>
              <a:defRPr/>
            </a:pPr>
            <a:endParaRPr kumimoji="0" lang="en-ZA" b="1" i="0" u="none" strike="noStrike" kern="1200" cap="none" spc="0" normalizeH="0" baseline="0" noProof="0" dirty="0">
              <a:ln>
                <a:noFill/>
              </a:ln>
              <a:solidFill>
                <a:schemeClr val="bg1">
                  <a:lumMod val="95000"/>
                </a:schemeClr>
              </a:solidFill>
              <a:effectLst/>
              <a:uLnTx/>
              <a:uFillTx/>
              <a:latin typeface="Arial" pitchFamily="34" charset="0"/>
              <a:cs typeface="Arial"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xmlns="" val="3464306887"/>
              </p:ext>
            </p:extLst>
          </p:nvPr>
        </p:nvGraphicFramePr>
        <p:xfrm>
          <a:off x="251520" y="764704"/>
          <a:ext cx="8712968" cy="2016224"/>
        </p:xfrm>
        <a:graphic>
          <a:graphicData uri="http://schemas.openxmlformats.org/drawingml/2006/table">
            <a:tbl>
              <a:tblPr firstRow="1" firstCol="1" bandRow="1">
                <a:tableStyleId>{5C22544A-7EE6-4342-B048-85BDC9FD1C3A}</a:tableStyleId>
              </a:tblPr>
              <a:tblGrid>
                <a:gridCol w="467590"/>
                <a:gridCol w="3060802"/>
                <a:gridCol w="5184576"/>
              </a:tblGrid>
              <a:tr h="333976">
                <a:tc gridSpan="3">
                  <a:txBody>
                    <a:bodyPr/>
                    <a:lstStyle/>
                    <a:p>
                      <a:pPr algn="ctr">
                        <a:lnSpc>
                          <a:spcPct val="150000"/>
                        </a:lnSpc>
                        <a:spcBef>
                          <a:spcPts val="600"/>
                        </a:spcBef>
                        <a:spcAft>
                          <a:spcPts val="0"/>
                        </a:spcAft>
                      </a:pPr>
                      <a:r>
                        <a:rPr lang="en-ZA" sz="1200" dirty="0">
                          <a:effectLst/>
                          <a:latin typeface="Arial" pitchFamily="34" charset="0"/>
                          <a:cs typeface="Arial" pitchFamily="34" charset="0"/>
                        </a:rPr>
                        <a:t>Steps for mine-wide adoption of winch cover SLP </a:t>
                      </a:r>
                      <a:endParaRPr lang="en-ZA" sz="1200" dirty="0">
                        <a:effectLst/>
                        <a:latin typeface="Arial" pitchFamily="34" charset="0"/>
                        <a:ea typeface="Times New Roman"/>
                        <a:cs typeface="Arial" pitchFamily="34" charset="0"/>
                      </a:endParaRPr>
                    </a:p>
                  </a:txBody>
                  <a:tcPr marL="36195" marR="36195" marT="0" marB="0" anchor="ctr"/>
                </a:tc>
                <a:tc hMerge="1">
                  <a:txBody>
                    <a:bodyPr/>
                    <a:lstStyle/>
                    <a:p>
                      <a:endParaRPr lang="en-ZA"/>
                    </a:p>
                  </a:txBody>
                  <a:tcPr/>
                </a:tc>
                <a:tc hMerge="1">
                  <a:txBody>
                    <a:bodyPr/>
                    <a:lstStyle/>
                    <a:p>
                      <a:endParaRPr lang="en-ZA"/>
                    </a:p>
                  </a:txBody>
                  <a:tcPr/>
                </a:tc>
              </a:tr>
              <a:tr h="445301">
                <a:tc>
                  <a:txBody>
                    <a:bodyPr/>
                    <a:lstStyle/>
                    <a:p>
                      <a:pPr algn="ctr">
                        <a:spcAft>
                          <a:spcPts val="0"/>
                        </a:spcAft>
                      </a:pPr>
                      <a:r>
                        <a:rPr lang="en-ZA" sz="1200">
                          <a:effectLst/>
                          <a:latin typeface="Arial" pitchFamily="34" charset="0"/>
                          <a:cs typeface="Arial" pitchFamily="34" charset="0"/>
                        </a:rPr>
                        <a:t>Step No.</a:t>
                      </a:r>
                      <a:endParaRPr lang="en-ZA" sz="1200">
                        <a:effectLst/>
                        <a:latin typeface="Arial" pitchFamily="34" charset="0"/>
                        <a:ea typeface="Times New Roman"/>
                        <a:cs typeface="Arial" pitchFamily="34" charset="0"/>
                      </a:endParaRPr>
                    </a:p>
                  </a:txBody>
                  <a:tcPr marL="36195" marR="36195" marT="0" marB="0" anchor="ctr"/>
                </a:tc>
                <a:tc>
                  <a:txBody>
                    <a:bodyPr/>
                    <a:lstStyle/>
                    <a:p>
                      <a:pPr algn="ctr">
                        <a:lnSpc>
                          <a:spcPct val="150000"/>
                        </a:lnSpc>
                        <a:spcBef>
                          <a:spcPts val="600"/>
                        </a:spcBef>
                        <a:spcAft>
                          <a:spcPts val="0"/>
                        </a:spcAft>
                      </a:pPr>
                      <a:r>
                        <a:rPr lang="en-ZA" sz="1200">
                          <a:effectLst/>
                          <a:latin typeface="Arial" pitchFamily="34" charset="0"/>
                          <a:cs typeface="Arial" pitchFamily="34" charset="0"/>
                        </a:rPr>
                        <a:t>Activity</a:t>
                      </a:r>
                      <a:endParaRPr lang="en-ZA" sz="1200">
                        <a:effectLst/>
                        <a:latin typeface="Arial" pitchFamily="34" charset="0"/>
                        <a:ea typeface="Times New Roman"/>
                        <a:cs typeface="Arial" pitchFamily="34" charset="0"/>
                      </a:endParaRPr>
                    </a:p>
                  </a:txBody>
                  <a:tcPr marL="36195" marR="36195" marT="0" marB="0" anchor="ctr"/>
                </a:tc>
                <a:tc>
                  <a:txBody>
                    <a:bodyPr/>
                    <a:lstStyle/>
                    <a:p>
                      <a:pPr algn="ctr">
                        <a:lnSpc>
                          <a:spcPct val="150000"/>
                        </a:lnSpc>
                        <a:spcBef>
                          <a:spcPts val="600"/>
                        </a:spcBef>
                        <a:spcAft>
                          <a:spcPts val="0"/>
                        </a:spcAft>
                      </a:pPr>
                      <a:r>
                        <a:rPr lang="en-ZA" sz="1200">
                          <a:effectLst/>
                          <a:latin typeface="Arial" pitchFamily="34" charset="0"/>
                          <a:cs typeface="Arial" pitchFamily="34" charset="0"/>
                        </a:rPr>
                        <a:t>Guidance notes / Comment </a:t>
                      </a:r>
                      <a:endParaRPr lang="en-ZA" sz="1200">
                        <a:effectLst/>
                        <a:latin typeface="Arial" pitchFamily="34" charset="0"/>
                        <a:ea typeface="Times New Roman"/>
                        <a:cs typeface="Arial" pitchFamily="34" charset="0"/>
                      </a:endParaRPr>
                    </a:p>
                  </a:txBody>
                  <a:tcPr marL="36195" marR="36195" marT="0" marB="0" anchor="ctr"/>
                </a:tc>
              </a:tr>
              <a:tr h="1236947">
                <a:tc>
                  <a:txBody>
                    <a:bodyPr/>
                    <a:lstStyle/>
                    <a:p>
                      <a:pPr algn="ctr">
                        <a:spcBef>
                          <a:spcPts val="300"/>
                        </a:spcBef>
                        <a:spcAft>
                          <a:spcPts val="0"/>
                        </a:spcAft>
                      </a:pPr>
                      <a:r>
                        <a:rPr lang="en-ZA" sz="1200" dirty="0" smtClean="0">
                          <a:effectLst/>
                          <a:latin typeface="Arial" pitchFamily="34" charset="0"/>
                          <a:cs typeface="Arial" pitchFamily="34" charset="0"/>
                        </a:rPr>
                        <a:t>10</a:t>
                      </a:r>
                      <a:endParaRPr lang="en-ZA" sz="1200" dirty="0">
                        <a:effectLst/>
                        <a:latin typeface="Arial" pitchFamily="34" charset="0"/>
                        <a:ea typeface="Times New Roman"/>
                        <a:cs typeface="Arial" pitchFamily="34" charset="0"/>
                      </a:endParaRPr>
                    </a:p>
                  </a:txBody>
                  <a:tcPr marL="36195" marR="36195" marT="0" marB="0" anchor="ctr" anchorCtr="1"/>
                </a:tc>
                <a:tc>
                  <a:txBody>
                    <a:bodyPr/>
                    <a:lstStyle/>
                    <a:p>
                      <a:pPr>
                        <a:spcBef>
                          <a:spcPts val="200"/>
                        </a:spcBef>
                        <a:spcAft>
                          <a:spcPts val="200"/>
                        </a:spcAft>
                      </a:pPr>
                      <a:r>
                        <a:rPr lang="en-ZA" sz="1200" b="1">
                          <a:effectLst/>
                          <a:latin typeface="Arial"/>
                          <a:ea typeface="Times New Roman"/>
                          <a:cs typeface="Times New Roman"/>
                        </a:rPr>
                        <a:t>Finalise and implement mine-wide roll out plans</a:t>
                      </a:r>
                      <a:endParaRPr lang="en-ZA" sz="1200">
                        <a:effectLst/>
                        <a:latin typeface="Arial"/>
                        <a:ea typeface="Times New Roman"/>
                        <a:cs typeface="Times New Roman"/>
                      </a:endParaRPr>
                    </a:p>
                    <a:p>
                      <a:pPr marL="342900" lvl="0" indent="-342900">
                        <a:spcBef>
                          <a:spcPts val="200"/>
                        </a:spcBef>
                        <a:spcAft>
                          <a:spcPts val="200"/>
                        </a:spcAft>
                        <a:buFont typeface="Symbol"/>
                        <a:buChar char=""/>
                      </a:pPr>
                      <a:r>
                        <a:rPr lang="en-ZA" sz="1200">
                          <a:effectLst/>
                          <a:latin typeface="Arial"/>
                          <a:ea typeface="Times New Roman"/>
                          <a:cs typeface="Times New Roman"/>
                        </a:rPr>
                        <a:t>Review and finalise mine-wide roll out plans</a:t>
                      </a:r>
                    </a:p>
                    <a:p>
                      <a:pPr marL="342900" lvl="0" indent="-342900">
                        <a:spcBef>
                          <a:spcPts val="200"/>
                        </a:spcBef>
                        <a:spcAft>
                          <a:spcPts val="200"/>
                        </a:spcAft>
                        <a:buFont typeface="Symbol"/>
                        <a:buChar char=""/>
                      </a:pPr>
                      <a:r>
                        <a:rPr lang="en-ZA" sz="1200">
                          <a:effectLst/>
                          <a:latin typeface="Arial"/>
                          <a:ea typeface="Times New Roman"/>
                          <a:cs typeface="Times New Roman"/>
                        </a:rPr>
                        <a:t>Implement mine-wide roll out</a:t>
                      </a:r>
                      <a:r>
                        <a:rPr lang="en-ZA" sz="1200" b="1">
                          <a:effectLst/>
                          <a:latin typeface="Arial"/>
                          <a:ea typeface="Times New Roman"/>
                          <a:cs typeface="Times New Roman"/>
                        </a:rPr>
                        <a:t> </a:t>
                      </a:r>
                      <a:endParaRPr lang="en-ZA" sz="1200">
                        <a:effectLst/>
                        <a:latin typeface="Arial"/>
                        <a:ea typeface="Times New Roman"/>
                        <a:cs typeface="Times New Roman"/>
                      </a:endParaRPr>
                    </a:p>
                  </a:txBody>
                  <a:tcPr marL="36195" marR="36195" marT="0" marB="0"/>
                </a:tc>
                <a:tc>
                  <a:txBody>
                    <a:bodyPr/>
                    <a:lstStyle/>
                    <a:p>
                      <a:pPr>
                        <a:spcBef>
                          <a:spcPts val="200"/>
                        </a:spcBef>
                        <a:spcAft>
                          <a:spcPts val="200"/>
                        </a:spcAft>
                      </a:pPr>
                      <a:r>
                        <a:rPr lang="en-ZA" sz="1200" dirty="0">
                          <a:effectLst/>
                          <a:latin typeface="Arial"/>
                          <a:ea typeface="Times New Roman"/>
                          <a:cs typeface="Times New Roman"/>
                        </a:rPr>
                        <a:t>The roll out process should be carefully monitored by the mine’s adoption champion through to its completion.</a:t>
                      </a:r>
                    </a:p>
                  </a:txBody>
                  <a:tcPr marL="36195" marR="36195" marT="0" marB="0" anchor="ctr"/>
                </a:tc>
              </a:tr>
            </a:tbl>
          </a:graphicData>
        </a:graphic>
      </p:graphicFrame>
      <p:sp>
        <p:nvSpPr>
          <p:cNvPr id="7" name="Rounded Rectangle 6"/>
          <p:cNvSpPr/>
          <p:nvPr/>
        </p:nvSpPr>
        <p:spPr>
          <a:xfrm>
            <a:off x="395536" y="3717032"/>
            <a:ext cx="4334797" cy="2304256"/>
          </a:xfrm>
          <a:prstGeom prst="roundRect">
            <a:avLst/>
          </a:prstGeom>
          <a:solidFill>
            <a:schemeClr val="bg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ts val="1000"/>
              </a:spcAft>
            </a:pPr>
            <a:r>
              <a:rPr lang="en-US" sz="1600" b="1" i="1" dirty="0">
                <a:solidFill>
                  <a:schemeClr val="tx1"/>
                </a:solidFill>
                <a:latin typeface="Calibri" pitchFamily="34" charset="0"/>
                <a:cs typeface="Arial" pitchFamily="34" charset="0"/>
              </a:rPr>
              <a:t>Critical success </a:t>
            </a:r>
            <a:r>
              <a:rPr lang="en-US" sz="1600" b="1" i="1" dirty="0" smtClean="0">
                <a:solidFill>
                  <a:schemeClr val="tx1"/>
                </a:solidFill>
                <a:latin typeface="Calibri" pitchFamily="34" charset="0"/>
                <a:cs typeface="Arial" pitchFamily="34" charset="0"/>
              </a:rPr>
              <a:t>factors</a:t>
            </a:r>
          </a:p>
          <a:p>
            <a:pPr marL="342900" lvl="0" indent="-342900" fontAlgn="base">
              <a:spcBef>
                <a:spcPct val="0"/>
              </a:spcBef>
              <a:spcAft>
                <a:spcPts val="1000"/>
              </a:spcAft>
              <a:buFont typeface="+mj-lt"/>
              <a:buAutoNum type="arabicPeriod"/>
            </a:pPr>
            <a:r>
              <a:rPr lang="en-US" sz="1600" i="1" dirty="0" smtClean="0">
                <a:solidFill>
                  <a:schemeClr val="tx1"/>
                </a:solidFill>
                <a:latin typeface="Calibri" pitchFamily="34" charset="0"/>
                <a:cs typeface="Arial" pitchFamily="34" charset="0"/>
              </a:rPr>
              <a:t>Top </a:t>
            </a:r>
            <a:r>
              <a:rPr lang="en-US" sz="1600" i="1" dirty="0">
                <a:solidFill>
                  <a:schemeClr val="tx1"/>
                </a:solidFill>
                <a:latin typeface="Calibri" pitchFamily="34" charset="0"/>
                <a:cs typeface="Arial" pitchFamily="34" charset="0"/>
              </a:rPr>
              <a:t>management buy-in and </a:t>
            </a:r>
            <a:r>
              <a:rPr lang="en-US" sz="1600" i="1" dirty="0" smtClean="0">
                <a:solidFill>
                  <a:schemeClr val="tx1"/>
                </a:solidFill>
                <a:latin typeface="Calibri" pitchFamily="34" charset="0"/>
                <a:cs typeface="Arial" pitchFamily="34" charset="0"/>
              </a:rPr>
              <a:t>support</a:t>
            </a:r>
          </a:p>
          <a:p>
            <a:pPr marL="342900" lvl="0" indent="-342900" fontAlgn="base">
              <a:spcBef>
                <a:spcPct val="0"/>
              </a:spcBef>
              <a:spcAft>
                <a:spcPts val="1000"/>
              </a:spcAft>
              <a:buFont typeface="+mj-lt"/>
              <a:buAutoNum type="arabicPeriod"/>
            </a:pPr>
            <a:r>
              <a:rPr lang="en-US" sz="1600" i="1" dirty="0" smtClean="0">
                <a:solidFill>
                  <a:schemeClr val="tx1"/>
                </a:solidFill>
                <a:latin typeface="Calibri" pitchFamily="34" charset="0"/>
                <a:cs typeface="Arial" pitchFamily="34" charset="0"/>
              </a:rPr>
              <a:t>A </a:t>
            </a:r>
            <a:r>
              <a:rPr lang="en-US" sz="1600" i="1" dirty="0">
                <a:solidFill>
                  <a:schemeClr val="tx1"/>
                </a:solidFill>
                <a:latin typeface="Calibri" pitchFamily="34" charset="0"/>
                <a:cs typeface="Arial" pitchFamily="34" charset="0"/>
              </a:rPr>
              <a:t>credible adoption champion with adequate time and </a:t>
            </a:r>
            <a:r>
              <a:rPr lang="en-US" sz="1600" i="1" dirty="0" smtClean="0">
                <a:solidFill>
                  <a:schemeClr val="tx1"/>
                </a:solidFill>
                <a:latin typeface="Calibri" pitchFamily="34" charset="0"/>
                <a:cs typeface="Arial" pitchFamily="34" charset="0"/>
              </a:rPr>
              <a:t>support</a:t>
            </a:r>
          </a:p>
          <a:p>
            <a:pPr marL="342900" lvl="0" indent="-342900" fontAlgn="base">
              <a:spcBef>
                <a:spcPct val="0"/>
              </a:spcBef>
              <a:spcAft>
                <a:spcPts val="1000"/>
              </a:spcAft>
              <a:buFont typeface="+mj-lt"/>
              <a:buAutoNum type="arabicPeriod"/>
            </a:pPr>
            <a:r>
              <a:rPr lang="en-US" sz="1600" i="1" dirty="0" smtClean="0">
                <a:solidFill>
                  <a:schemeClr val="tx1"/>
                </a:solidFill>
                <a:latin typeface="Calibri" pitchFamily="34" charset="0"/>
                <a:cs typeface="Arial" pitchFamily="34" charset="0"/>
              </a:rPr>
              <a:t>Proper </a:t>
            </a:r>
            <a:r>
              <a:rPr lang="en-US" sz="1600" i="1" dirty="0">
                <a:solidFill>
                  <a:schemeClr val="tx1"/>
                </a:solidFill>
                <a:latin typeface="Calibri" pitchFamily="34" charset="0"/>
                <a:cs typeface="Arial" pitchFamily="34" charset="0"/>
              </a:rPr>
              <a:t>briefing and training of key </a:t>
            </a:r>
            <a:r>
              <a:rPr lang="en-US" sz="1600" i="1" dirty="0" smtClean="0">
                <a:solidFill>
                  <a:schemeClr val="tx1"/>
                </a:solidFill>
                <a:latin typeface="Calibri" pitchFamily="34" charset="0"/>
                <a:cs typeface="Arial" pitchFamily="34" charset="0"/>
              </a:rPr>
              <a:t>people</a:t>
            </a:r>
          </a:p>
          <a:p>
            <a:pPr marL="342900" lvl="0" indent="-342900" fontAlgn="base">
              <a:spcBef>
                <a:spcPct val="0"/>
              </a:spcBef>
              <a:spcAft>
                <a:spcPts val="1000"/>
              </a:spcAft>
              <a:buFont typeface="+mj-lt"/>
              <a:buAutoNum type="arabicPeriod"/>
            </a:pPr>
            <a:r>
              <a:rPr lang="en-US" sz="1600" i="1" dirty="0" smtClean="0">
                <a:solidFill>
                  <a:schemeClr val="tx1"/>
                </a:solidFill>
                <a:latin typeface="Calibri" pitchFamily="34" charset="0"/>
                <a:cs typeface="Arial" pitchFamily="34" charset="0"/>
              </a:rPr>
              <a:t>A </a:t>
            </a:r>
            <a:r>
              <a:rPr lang="en-US" sz="1600" i="1" dirty="0">
                <a:solidFill>
                  <a:schemeClr val="tx1"/>
                </a:solidFill>
                <a:latin typeface="Calibri" pitchFamily="34" charset="0"/>
                <a:cs typeface="Arial" pitchFamily="34" charset="0"/>
              </a:rPr>
              <a:t>well designed and executed adoption roll-out plan</a:t>
            </a:r>
            <a:endParaRPr lang="en-US" sz="1600" dirty="0">
              <a:solidFill>
                <a:schemeClr val="tx1"/>
              </a:solidFill>
              <a:latin typeface="Arial" pitchFamily="34" charset="0"/>
              <a:cs typeface="Arial" pitchFamily="34" charset="0"/>
            </a:endParaRPr>
          </a:p>
        </p:txBody>
      </p:sp>
      <p:sp>
        <p:nvSpPr>
          <p:cNvPr id="9" name="Rounded Rectangle 8"/>
          <p:cNvSpPr/>
          <p:nvPr/>
        </p:nvSpPr>
        <p:spPr>
          <a:xfrm>
            <a:off x="5256076" y="2492896"/>
            <a:ext cx="3780420" cy="4320480"/>
          </a:xfrm>
          <a:prstGeom prst="roundRect">
            <a:avLst/>
          </a:prstGeom>
          <a:solidFill>
            <a:schemeClr val="bg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ts val="1000"/>
              </a:spcAft>
            </a:pPr>
            <a:r>
              <a:rPr lang="en-US" sz="1600" b="1" i="1" dirty="0">
                <a:solidFill>
                  <a:schemeClr val="tx1"/>
                </a:solidFill>
                <a:latin typeface="Calibri" pitchFamily="34" charset="0"/>
                <a:cs typeface="Arial" pitchFamily="34" charset="0"/>
              </a:rPr>
              <a:t>Training and communication materials</a:t>
            </a:r>
          </a:p>
          <a:p>
            <a:pPr lvl="0" fontAlgn="base">
              <a:spcBef>
                <a:spcPts val="600"/>
              </a:spcBef>
              <a:spcAft>
                <a:spcPts val="1000"/>
              </a:spcAft>
            </a:pPr>
            <a:r>
              <a:rPr lang="en-US" sz="1600" i="1" dirty="0">
                <a:solidFill>
                  <a:schemeClr val="tx1"/>
                </a:solidFill>
                <a:latin typeface="Calibri" pitchFamily="34" charset="0"/>
                <a:cs typeface="Arial" pitchFamily="34" charset="0"/>
              </a:rPr>
              <a:t>Relatively simple training and communication materials are envisaged for the winch cover SLP.  </a:t>
            </a:r>
          </a:p>
          <a:p>
            <a:pPr lvl="0" fontAlgn="base">
              <a:spcBef>
                <a:spcPts val="600"/>
              </a:spcBef>
              <a:spcAft>
                <a:spcPts val="1000"/>
              </a:spcAft>
            </a:pPr>
            <a:r>
              <a:rPr lang="en-US" sz="1600" i="1" dirty="0">
                <a:solidFill>
                  <a:schemeClr val="tx1"/>
                </a:solidFill>
                <a:latin typeface="Calibri" pitchFamily="34" charset="0"/>
                <a:cs typeface="Arial" pitchFamily="34" charset="0"/>
              </a:rPr>
              <a:t>Some of the identified </a:t>
            </a:r>
            <a:r>
              <a:rPr lang="en-US" sz="1600" i="1" dirty="0" err="1">
                <a:solidFill>
                  <a:schemeClr val="tx1"/>
                </a:solidFill>
                <a:latin typeface="Calibri" pitchFamily="34" charset="0"/>
                <a:cs typeface="Arial" pitchFamily="34" charset="0"/>
              </a:rPr>
              <a:t>behavioural</a:t>
            </a:r>
            <a:r>
              <a:rPr lang="en-US" sz="1600" i="1" dirty="0">
                <a:solidFill>
                  <a:schemeClr val="tx1"/>
                </a:solidFill>
                <a:latin typeface="Calibri" pitchFamily="34" charset="0"/>
                <a:cs typeface="Arial" pitchFamily="34" charset="0"/>
              </a:rPr>
              <a:t> communication messages may warrant being communicated to all employees. The development of more substantial material and presentation arrangements may thus be justified in those cases. This is a matter that should be seriously considered and decided by management.    </a:t>
            </a:r>
            <a:endParaRPr lang="en-US" sz="1600" i="1" dirty="0">
              <a:solidFill>
                <a:schemeClr val="tx1"/>
              </a:solidFill>
              <a:latin typeface="Times New Roman" pitchFamily="18" charset="0"/>
              <a:cs typeface="Arial" pitchFamily="34" charset="0"/>
            </a:endParaRPr>
          </a:p>
        </p:txBody>
      </p:sp>
    </p:spTree>
    <p:extLst>
      <p:ext uri="{BB962C8B-B14F-4D97-AF65-F5344CB8AC3E}">
        <p14:creationId xmlns:p14="http://schemas.microsoft.com/office/powerpoint/2010/main" xmlns="" val="178405314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40" name="Text Placeholder 2"/>
          <p:cNvSpPr txBox="1">
            <a:spLocks/>
          </p:cNvSpPr>
          <p:nvPr/>
        </p:nvSpPr>
        <p:spPr>
          <a:xfrm>
            <a:off x="95376" y="571480"/>
            <a:ext cx="9001156" cy="428610"/>
          </a:xfrm>
          <a:prstGeom prst="rect">
            <a:avLst/>
          </a:prstGeom>
        </p:spPr>
        <p:txBody>
          <a:bodyPr/>
          <a:lstStyle/>
          <a:p>
            <a:pPr marL="342900" lvl="0" indent="-342900" fontAlgn="auto">
              <a:spcBef>
                <a:spcPct val="20000"/>
              </a:spcBef>
              <a:spcAft>
                <a:spcPts val="0"/>
              </a:spcAft>
              <a:defRPr/>
            </a:pPr>
            <a:endParaRPr kumimoji="0" lang="en-ZA" b="1" i="0" u="none" strike="noStrike" kern="1200" cap="none" spc="0" normalizeH="0" baseline="0" noProof="0" dirty="0">
              <a:ln>
                <a:noFill/>
              </a:ln>
              <a:solidFill>
                <a:schemeClr val="bg1">
                  <a:lumMod val="95000"/>
                </a:schemeClr>
              </a:solidFill>
              <a:effectLst/>
              <a:uLnTx/>
              <a:uFillTx/>
              <a:latin typeface="Arial" pitchFamily="34" charset="0"/>
              <a:cs typeface="Arial" pitchFamily="34" charset="0"/>
            </a:endParaRPr>
          </a:p>
        </p:txBody>
      </p:sp>
      <p:sp>
        <p:nvSpPr>
          <p:cNvPr id="16" name="Rectangle 15"/>
          <p:cNvSpPr/>
          <p:nvPr/>
        </p:nvSpPr>
        <p:spPr>
          <a:xfrm>
            <a:off x="0" y="6192688"/>
            <a:ext cx="9144000" cy="692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pic>
        <p:nvPicPr>
          <p:cNvPr id="17" name="Picture 2"/>
          <p:cNvPicPr>
            <a:picLocks noChangeAspect="1" noChangeArrowheads="1"/>
          </p:cNvPicPr>
          <p:nvPr/>
        </p:nvPicPr>
        <p:blipFill>
          <a:blip r:embed="rId4" cstate="print"/>
          <a:srcRect/>
          <a:stretch>
            <a:fillRect/>
          </a:stretch>
        </p:blipFill>
        <p:spPr bwMode="auto">
          <a:xfrm>
            <a:off x="107504" y="6243040"/>
            <a:ext cx="857256" cy="597720"/>
          </a:xfrm>
          <a:prstGeom prst="rect">
            <a:avLst/>
          </a:prstGeom>
          <a:noFill/>
          <a:ln w="9525">
            <a:noFill/>
            <a:miter lim="800000"/>
            <a:headEnd/>
            <a:tailEnd/>
          </a:ln>
          <a:effectLst/>
        </p:spPr>
      </p:pic>
      <p:pic>
        <p:nvPicPr>
          <p:cNvPr id="18" name="Picture 17"/>
          <p:cNvPicPr>
            <a:picLocks noChangeAspect="1" noChangeArrowheads="1"/>
          </p:cNvPicPr>
          <p:nvPr/>
        </p:nvPicPr>
        <p:blipFill>
          <a:blip r:embed="rId5" cstate="print"/>
          <a:srcRect/>
          <a:stretch>
            <a:fillRect/>
          </a:stretch>
        </p:blipFill>
        <p:spPr bwMode="auto">
          <a:xfrm>
            <a:off x="7976578" y="6276393"/>
            <a:ext cx="992330" cy="464975"/>
          </a:xfrm>
          <a:prstGeom prst="rect">
            <a:avLst/>
          </a:prstGeom>
          <a:noFill/>
          <a:ln w="9525">
            <a:noFill/>
            <a:miter lim="800000"/>
            <a:headEnd/>
            <a:tailEnd/>
          </a:ln>
          <a:effectLst/>
        </p:spPr>
      </p:pic>
      <p:sp>
        <p:nvSpPr>
          <p:cNvPr id="19" name="Text Placeholder 4"/>
          <p:cNvSpPr txBox="1">
            <a:spLocks/>
          </p:cNvSpPr>
          <p:nvPr/>
        </p:nvSpPr>
        <p:spPr>
          <a:xfrm>
            <a:off x="1500166" y="6306138"/>
            <a:ext cx="6572296" cy="357187"/>
          </a:xfrm>
          <a:prstGeom prst="rect">
            <a:avLst/>
          </a:prstGeom>
        </p:spPr>
        <p:txBody>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ZA" sz="2000" b="1" i="0" u="none" strike="noStrike" kern="1200" cap="none" spc="0" normalizeH="0" baseline="0" noProof="0" dirty="0" smtClean="0">
                <a:ln>
                  <a:noFill/>
                </a:ln>
                <a:solidFill>
                  <a:schemeClr val="tx1">
                    <a:lumMod val="50000"/>
                    <a:lumOff val="50000"/>
                  </a:schemeClr>
                </a:solidFill>
                <a:effectLst/>
                <a:uLnTx/>
                <a:uFillTx/>
                <a:latin typeface="Arial" pitchFamily="34" charset="0"/>
                <a:cs typeface="Arial" pitchFamily="34" charset="0"/>
              </a:rPr>
              <a:t>Leading the change to zero harm</a:t>
            </a:r>
            <a:endParaRPr kumimoji="0" lang="en-ZA" sz="2000" b="1" i="0" u="none" strike="noStrike" kern="1200" cap="none" spc="0" normalizeH="0" baseline="0" noProof="0" dirty="0">
              <a:ln>
                <a:noFill/>
              </a:ln>
              <a:solidFill>
                <a:schemeClr val="tx1">
                  <a:lumMod val="50000"/>
                  <a:lumOff val="50000"/>
                </a:schemeClr>
              </a:solidFill>
              <a:effectLst/>
              <a:uLnTx/>
              <a:uFillTx/>
              <a:latin typeface="Arial" pitchFamily="34" charset="0"/>
              <a:cs typeface="Arial" pitchFamily="34" charset="0"/>
            </a:endParaRPr>
          </a:p>
        </p:txBody>
      </p:sp>
      <p:sp>
        <p:nvSpPr>
          <p:cNvPr id="20" name="Oval 19"/>
          <p:cNvSpPr/>
          <p:nvPr/>
        </p:nvSpPr>
        <p:spPr>
          <a:xfrm>
            <a:off x="1691680" y="659283"/>
            <a:ext cx="5256584" cy="5001965"/>
          </a:xfrm>
          <a:prstGeom prst="ellipse">
            <a:avLst/>
          </a:prstGeom>
          <a:solidFill>
            <a:schemeClr val="bg2">
              <a:lumMod val="7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1" name="Freeform 20"/>
          <p:cNvSpPr/>
          <p:nvPr/>
        </p:nvSpPr>
        <p:spPr>
          <a:xfrm>
            <a:off x="3795994" y="359342"/>
            <a:ext cx="1119966" cy="653253"/>
          </a:xfrm>
          <a:custGeom>
            <a:avLst/>
            <a:gdLst>
              <a:gd name="connsiteX0" fmla="*/ 0 w 1005005"/>
              <a:gd name="connsiteY0" fmla="*/ 108878 h 653253"/>
              <a:gd name="connsiteX1" fmla="*/ 108878 w 1005005"/>
              <a:gd name="connsiteY1" fmla="*/ 0 h 653253"/>
              <a:gd name="connsiteX2" fmla="*/ 896127 w 1005005"/>
              <a:gd name="connsiteY2" fmla="*/ 0 h 653253"/>
              <a:gd name="connsiteX3" fmla="*/ 1005005 w 1005005"/>
              <a:gd name="connsiteY3" fmla="*/ 108878 h 653253"/>
              <a:gd name="connsiteX4" fmla="*/ 1005005 w 1005005"/>
              <a:gd name="connsiteY4" fmla="*/ 544375 h 653253"/>
              <a:gd name="connsiteX5" fmla="*/ 896127 w 1005005"/>
              <a:gd name="connsiteY5" fmla="*/ 653253 h 653253"/>
              <a:gd name="connsiteX6" fmla="*/ 108878 w 1005005"/>
              <a:gd name="connsiteY6" fmla="*/ 653253 h 653253"/>
              <a:gd name="connsiteX7" fmla="*/ 0 w 1005005"/>
              <a:gd name="connsiteY7" fmla="*/ 544375 h 653253"/>
              <a:gd name="connsiteX8" fmla="*/ 0 w 1005005"/>
              <a:gd name="connsiteY8" fmla="*/ 108878 h 65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05005" h="653253">
                <a:moveTo>
                  <a:pt x="0" y="108878"/>
                </a:moveTo>
                <a:cubicBezTo>
                  <a:pt x="0" y="48746"/>
                  <a:pt x="48746" y="0"/>
                  <a:pt x="108878" y="0"/>
                </a:cubicBezTo>
                <a:lnTo>
                  <a:pt x="896127" y="0"/>
                </a:lnTo>
                <a:cubicBezTo>
                  <a:pt x="956259" y="0"/>
                  <a:pt x="1005005" y="48746"/>
                  <a:pt x="1005005" y="108878"/>
                </a:cubicBezTo>
                <a:lnTo>
                  <a:pt x="1005005" y="544375"/>
                </a:lnTo>
                <a:cubicBezTo>
                  <a:pt x="1005005" y="604507"/>
                  <a:pt x="956259" y="653253"/>
                  <a:pt x="896127" y="653253"/>
                </a:cubicBezTo>
                <a:lnTo>
                  <a:pt x="108878" y="653253"/>
                </a:lnTo>
                <a:cubicBezTo>
                  <a:pt x="48746" y="653253"/>
                  <a:pt x="0" y="604507"/>
                  <a:pt x="0" y="544375"/>
                </a:cubicBezTo>
                <a:lnTo>
                  <a:pt x="0" y="108878"/>
                </a:lnTo>
                <a:close/>
              </a:path>
            </a:pathLst>
          </a:cu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127139" tIns="127139" rIns="127139" bIns="127139" numCol="1" spcCol="1270" anchor="ctr" anchorCtr="0">
            <a:noAutofit/>
          </a:bodyPr>
          <a:lstStyle/>
          <a:p>
            <a:pPr lvl="0" algn="ctr" defTabSz="1111250">
              <a:lnSpc>
                <a:spcPct val="90000"/>
              </a:lnSpc>
              <a:spcBef>
                <a:spcPct val="0"/>
              </a:spcBef>
              <a:spcAft>
                <a:spcPct val="35000"/>
              </a:spcAft>
            </a:pPr>
            <a:r>
              <a:rPr lang="en-ZA" sz="2000" kern="1200" dirty="0" smtClean="0"/>
              <a:t>SANS 971</a:t>
            </a:r>
            <a:endParaRPr lang="en-ZA" sz="2000" kern="1200" dirty="0"/>
          </a:p>
        </p:txBody>
      </p:sp>
      <p:sp>
        <p:nvSpPr>
          <p:cNvPr id="22" name="Freeform 21"/>
          <p:cNvSpPr/>
          <p:nvPr/>
        </p:nvSpPr>
        <p:spPr>
          <a:xfrm>
            <a:off x="5828298" y="1191569"/>
            <a:ext cx="1119966" cy="653253"/>
          </a:xfrm>
          <a:custGeom>
            <a:avLst/>
            <a:gdLst>
              <a:gd name="connsiteX0" fmla="*/ 0 w 1005005"/>
              <a:gd name="connsiteY0" fmla="*/ 108878 h 653253"/>
              <a:gd name="connsiteX1" fmla="*/ 108878 w 1005005"/>
              <a:gd name="connsiteY1" fmla="*/ 0 h 653253"/>
              <a:gd name="connsiteX2" fmla="*/ 896127 w 1005005"/>
              <a:gd name="connsiteY2" fmla="*/ 0 h 653253"/>
              <a:gd name="connsiteX3" fmla="*/ 1005005 w 1005005"/>
              <a:gd name="connsiteY3" fmla="*/ 108878 h 653253"/>
              <a:gd name="connsiteX4" fmla="*/ 1005005 w 1005005"/>
              <a:gd name="connsiteY4" fmla="*/ 544375 h 653253"/>
              <a:gd name="connsiteX5" fmla="*/ 896127 w 1005005"/>
              <a:gd name="connsiteY5" fmla="*/ 653253 h 653253"/>
              <a:gd name="connsiteX6" fmla="*/ 108878 w 1005005"/>
              <a:gd name="connsiteY6" fmla="*/ 653253 h 653253"/>
              <a:gd name="connsiteX7" fmla="*/ 0 w 1005005"/>
              <a:gd name="connsiteY7" fmla="*/ 544375 h 653253"/>
              <a:gd name="connsiteX8" fmla="*/ 0 w 1005005"/>
              <a:gd name="connsiteY8" fmla="*/ 108878 h 65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05005" h="653253">
                <a:moveTo>
                  <a:pt x="0" y="108878"/>
                </a:moveTo>
                <a:cubicBezTo>
                  <a:pt x="0" y="48746"/>
                  <a:pt x="48746" y="0"/>
                  <a:pt x="108878" y="0"/>
                </a:cubicBezTo>
                <a:lnTo>
                  <a:pt x="896127" y="0"/>
                </a:lnTo>
                <a:cubicBezTo>
                  <a:pt x="956259" y="0"/>
                  <a:pt x="1005005" y="48746"/>
                  <a:pt x="1005005" y="108878"/>
                </a:cubicBezTo>
                <a:lnTo>
                  <a:pt x="1005005" y="544375"/>
                </a:lnTo>
                <a:cubicBezTo>
                  <a:pt x="1005005" y="604507"/>
                  <a:pt x="956259" y="653253"/>
                  <a:pt x="896127" y="653253"/>
                </a:cubicBezTo>
                <a:lnTo>
                  <a:pt x="108878" y="653253"/>
                </a:lnTo>
                <a:cubicBezTo>
                  <a:pt x="48746" y="653253"/>
                  <a:pt x="0" y="604507"/>
                  <a:pt x="0" y="544375"/>
                </a:cubicBezTo>
                <a:lnTo>
                  <a:pt x="0" y="108878"/>
                </a:lnTo>
                <a:close/>
              </a:path>
            </a:pathLst>
          </a:cu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127139" tIns="127139" rIns="127139" bIns="127139" numCol="1" spcCol="1270" anchor="ctr" anchorCtr="0">
            <a:noAutofit/>
          </a:bodyPr>
          <a:lstStyle/>
          <a:p>
            <a:pPr lvl="0" algn="ctr" defTabSz="1111250">
              <a:lnSpc>
                <a:spcPct val="90000"/>
              </a:lnSpc>
              <a:spcBef>
                <a:spcPct val="0"/>
              </a:spcBef>
              <a:spcAft>
                <a:spcPct val="35000"/>
              </a:spcAft>
            </a:pPr>
            <a:r>
              <a:rPr lang="en-ZA" sz="2000" kern="1200" dirty="0" smtClean="0"/>
              <a:t>DMR</a:t>
            </a:r>
          </a:p>
          <a:p>
            <a:pPr lvl="0" algn="ctr" defTabSz="1111250">
              <a:lnSpc>
                <a:spcPct val="90000"/>
              </a:lnSpc>
              <a:spcBef>
                <a:spcPct val="0"/>
              </a:spcBef>
              <a:spcAft>
                <a:spcPct val="35000"/>
              </a:spcAft>
            </a:pPr>
            <a:r>
              <a:rPr lang="en-ZA" sz="1200" dirty="0">
                <a:latin typeface="Arial" pitchFamily="34" charset="0"/>
                <a:cs typeface="Arial" pitchFamily="34" charset="0"/>
              </a:rPr>
              <a:t>16/3/2/2-A8</a:t>
            </a:r>
            <a:endParaRPr lang="en-ZA" sz="1200" kern="1200" dirty="0"/>
          </a:p>
        </p:txBody>
      </p:sp>
      <p:sp>
        <p:nvSpPr>
          <p:cNvPr id="23" name="Freeform 22"/>
          <p:cNvSpPr/>
          <p:nvPr/>
        </p:nvSpPr>
        <p:spPr>
          <a:xfrm>
            <a:off x="6546255" y="2867051"/>
            <a:ext cx="1119966" cy="653253"/>
          </a:xfrm>
          <a:custGeom>
            <a:avLst/>
            <a:gdLst>
              <a:gd name="connsiteX0" fmla="*/ 0 w 1005005"/>
              <a:gd name="connsiteY0" fmla="*/ 108878 h 653253"/>
              <a:gd name="connsiteX1" fmla="*/ 108878 w 1005005"/>
              <a:gd name="connsiteY1" fmla="*/ 0 h 653253"/>
              <a:gd name="connsiteX2" fmla="*/ 896127 w 1005005"/>
              <a:gd name="connsiteY2" fmla="*/ 0 h 653253"/>
              <a:gd name="connsiteX3" fmla="*/ 1005005 w 1005005"/>
              <a:gd name="connsiteY3" fmla="*/ 108878 h 653253"/>
              <a:gd name="connsiteX4" fmla="*/ 1005005 w 1005005"/>
              <a:gd name="connsiteY4" fmla="*/ 544375 h 653253"/>
              <a:gd name="connsiteX5" fmla="*/ 896127 w 1005005"/>
              <a:gd name="connsiteY5" fmla="*/ 653253 h 653253"/>
              <a:gd name="connsiteX6" fmla="*/ 108878 w 1005005"/>
              <a:gd name="connsiteY6" fmla="*/ 653253 h 653253"/>
              <a:gd name="connsiteX7" fmla="*/ 0 w 1005005"/>
              <a:gd name="connsiteY7" fmla="*/ 544375 h 653253"/>
              <a:gd name="connsiteX8" fmla="*/ 0 w 1005005"/>
              <a:gd name="connsiteY8" fmla="*/ 108878 h 65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05005" h="653253">
                <a:moveTo>
                  <a:pt x="0" y="108878"/>
                </a:moveTo>
                <a:cubicBezTo>
                  <a:pt x="0" y="48746"/>
                  <a:pt x="48746" y="0"/>
                  <a:pt x="108878" y="0"/>
                </a:cubicBezTo>
                <a:lnTo>
                  <a:pt x="896127" y="0"/>
                </a:lnTo>
                <a:cubicBezTo>
                  <a:pt x="956259" y="0"/>
                  <a:pt x="1005005" y="48746"/>
                  <a:pt x="1005005" y="108878"/>
                </a:cubicBezTo>
                <a:lnTo>
                  <a:pt x="1005005" y="544375"/>
                </a:lnTo>
                <a:cubicBezTo>
                  <a:pt x="1005005" y="604507"/>
                  <a:pt x="956259" y="653253"/>
                  <a:pt x="896127" y="653253"/>
                </a:cubicBezTo>
                <a:lnTo>
                  <a:pt x="108878" y="653253"/>
                </a:lnTo>
                <a:cubicBezTo>
                  <a:pt x="48746" y="653253"/>
                  <a:pt x="0" y="604507"/>
                  <a:pt x="0" y="544375"/>
                </a:cubicBezTo>
                <a:lnTo>
                  <a:pt x="0" y="108878"/>
                </a:lnTo>
                <a:close/>
              </a:path>
            </a:pathLst>
          </a:cu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127139" tIns="127139" rIns="127139" bIns="127139" numCol="1" spcCol="1270" anchor="ctr" anchorCtr="0">
            <a:noAutofit/>
          </a:bodyPr>
          <a:lstStyle/>
          <a:p>
            <a:pPr lvl="0" algn="ctr" defTabSz="1111250">
              <a:lnSpc>
                <a:spcPct val="90000"/>
              </a:lnSpc>
              <a:spcBef>
                <a:spcPct val="0"/>
              </a:spcBef>
              <a:spcAft>
                <a:spcPct val="35000"/>
              </a:spcAft>
            </a:pPr>
            <a:r>
              <a:rPr lang="en-ZA" sz="2000" kern="1200" dirty="0" smtClean="0"/>
              <a:t>Cover specs.</a:t>
            </a:r>
            <a:endParaRPr lang="en-ZA" sz="2000" kern="1200" dirty="0"/>
          </a:p>
        </p:txBody>
      </p:sp>
      <p:sp>
        <p:nvSpPr>
          <p:cNvPr id="24" name="Freeform 23"/>
          <p:cNvSpPr/>
          <p:nvPr/>
        </p:nvSpPr>
        <p:spPr>
          <a:xfrm>
            <a:off x="5986272" y="4484415"/>
            <a:ext cx="1119966" cy="653253"/>
          </a:xfrm>
          <a:custGeom>
            <a:avLst/>
            <a:gdLst>
              <a:gd name="connsiteX0" fmla="*/ 0 w 1005005"/>
              <a:gd name="connsiteY0" fmla="*/ 108878 h 653253"/>
              <a:gd name="connsiteX1" fmla="*/ 108878 w 1005005"/>
              <a:gd name="connsiteY1" fmla="*/ 0 h 653253"/>
              <a:gd name="connsiteX2" fmla="*/ 896127 w 1005005"/>
              <a:gd name="connsiteY2" fmla="*/ 0 h 653253"/>
              <a:gd name="connsiteX3" fmla="*/ 1005005 w 1005005"/>
              <a:gd name="connsiteY3" fmla="*/ 108878 h 653253"/>
              <a:gd name="connsiteX4" fmla="*/ 1005005 w 1005005"/>
              <a:gd name="connsiteY4" fmla="*/ 544375 h 653253"/>
              <a:gd name="connsiteX5" fmla="*/ 896127 w 1005005"/>
              <a:gd name="connsiteY5" fmla="*/ 653253 h 653253"/>
              <a:gd name="connsiteX6" fmla="*/ 108878 w 1005005"/>
              <a:gd name="connsiteY6" fmla="*/ 653253 h 653253"/>
              <a:gd name="connsiteX7" fmla="*/ 0 w 1005005"/>
              <a:gd name="connsiteY7" fmla="*/ 544375 h 653253"/>
              <a:gd name="connsiteX8" fmla="*/ 0 w 1005005"/>
              <a:gd name="connsiteY8" fmla="*/ 108878 h 65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05005" h="653253">
                <a:moveTo>
                  <a:pt x="0" y="108878"/>
                </a:moveTo>
                <a:cubicBezTo>
                  <a:pt x="0" y="48746"/>
                  <a:pt x="48746" y="0"/>
                  <a:pt x="108878" y="0"/>
                </a:cubicBezTo>
                <a:lnTo>
                  <a:pt x="896127" y="0"/>
                </a:lnTo>
                <a:cubicBezTo>
                  <a:pt x="956259" y="0"/>
                  <a:pt x="1005005" y="48746"/>
                  <a:pt x="1005005" y="108878"/>
                </a:cubicBezTo>
                <a:lnTo>
                  <a:pt x="1005005" y="544375"/>
                </a:lnTo>
                <a:cubicBezTo>
                  <a:pt x="1005005" y="604507"/>
                  <a:pt x="956259" y="653253"/>
                  <a:pt x="896127" y="653253"/>
                </a:cubicBezTo>
                <a:lnTo>
                  <a:pt x="108878" y="653253"/>
                </a:lnTo>
                <a:cubicBezTo>
                  <a:pt x="48746" y="653253"/>
                  <a:pt x="0" y="604507"/>
                  <a:pt x="0" y="544375"/>
                </a:cubicBezTo>
                <a:lnTo>
                  <a:pt x="0" y="108878"/>
                </a:lnTo>
                <a:close/>
              </a:path>
            </a:pathLst>
          </a:cu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127139" tIns="127139" rIns="127139" bIns="127139" numCol="1" spcCol="1270" anchor="ctr" anchorCtr="0">
            <a:noAutofit/>
          </a:bodyPr>
          <a:lstStyle/>
          <a:p>
            <a:pPr lvl="0" algn="ctr" defTabSz="1111250">
              <a:lnSpc>
                <a:spcPct val="90000"/>
              </a:lnSpc>
              <a:spcBef>
                <a:spcPct val="0"/>
              </a:spcBef>
              <a:spcAft>
                <a:spcPct val="35000"/>
              </a:spcAft>
            </a:pPr>
            <a:r>
              <a:rPr lang="en-ZA" kern="1200" dirty="0" err="1" smtClean="0"/>
              <a:t>Maint</a:t>
            </a:r>
            <a:r>
              <a:rPr lang="en-ZA" kern="1200" dirty="0" smtClean="0"/>
              <a:t>. schedule</a:t>
            </a:r>
            <a:endParaRPr lang="en-ZA" kern="1200" dirty="0"/>
          </a:p>
        </p:txBody>
      </p:sp>
      <p:sp>
        <p:nvSpPr>
          <p:cNvPr id="25" name="Freeform 24"/>
          <p:cNvSpPr/>
          <p:nvPr/>
        </p:nvSpPr>
        <p:spPr>
          <a:xfrm>
            <a:off x="3728261" y="5334621"/>
            <a:ext cx="1280063" cy="653253"/>
          </a:xfrm>
          <a:custGeom>
            <a:avLst/>
            <a:gdLst>
              <a:gd name="connsiteX0" fmla="*/ 0 w 1005005"/>
              <a:gd name="connsiteY0" fmla="*/ 108878 h 653253"/>
              <a:gd name="connsiteX1" fmla="*/ 108878 w 1005005"/>
              <a:gd name="connsiteY1" fmla="*/ 0 h 653253"/>
              <a:gd name="connsiteX2" fmla="*/ 896127 w 1005005"/>
              <a:gd name="connsiteY2" fmla="*/ 0 h 653253"/>
              <a:gd name="connsiteX3" fmla="*/ 1005005 w 1005005"/>
              <a:gd name="connsiteY3" fmla="*/ 108878 h 653253"/>
              <a:gd name="connsiteX4" fmla="*/ 1005005 w 1005005"/>
              <a:gd name="connsiteY4" fmla="*/ 544375 h 653253"/>
              <a:gd name="connsiteX5" fmla="*/ 896127 w 1005005"/>
              <a:gd name="connsiteY5" fmla="*/ 653253 h 653253"/>
              <a:gd name="connsiteX6" fmla="*/ 108878 w 1005005"/>
              <a:gd name="connsiteY6" fmla="*/ 653253 h 653253"/>
              <a:gd name="connsiteX7" fmla="*/ 0 w 1005005"/>
              <a:gd name="connsiteY7" fmla="*/ 544375 h 653253"/>
              <a:gd name="connsiteX8" fmla="*/ 0 w 1005005"/>
              <a:gd name="connsiteY8" fmla="*/ 108878 h 65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05005" h="653253">
                <a:moveTo>
                  <a:pt x="0" y="108878"/>
                </a:moveTo>
                <a:cubicBezTo>
                  <a:pt x="0" y="48746"/>
                  <a:pt x="48746" y="0"/>
                  <a:pt x="108878" y="0"/>
                </a:cubicBezTo>
                <a:lnTo>
                  <a:pt x="896127" y="0"/>
                </a:lnTo>
                <a:cubicBezTo>
                  <a:pt x="956259" y="0"/>
                  <a:pt x="1005005" y="48746"/>
                  <a:pt x="1005005" y="108878"/>
                </a:cubicBezTo>
                <a:lnTo>
                  <a:pt x="1005005" y="544375"/>
                </a:lnTo>
                <a:cubicBezTo>
                  <a:pt x="1005005" y="604507"/>
                  <a:pt x="956259" y="653253"/>
                  <a:pt x="896127" y="653253"/>
                </a:cubicBezTo>
                <a:lnTo>
                  <a:pt x="108878" y="653253"/>
                </a:lnTo>
                <a:cubicBezTo>
                  <a:pt x="48746" y="653253"/>
                  <a:pt x="0" y="604507"/>
                  <a:pt x="0" y="544375"/>
                </a:cubicBezTo>
                <a:lnTo>
                  <a:pt x="0" y="108878"/>
                </a:lnTo>
                <a:close/>
              </a:path>
            </a:pathLst>
          </a:cu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127139" tIns="127139" rIns="127139" bIns="127139" numCol="1" spcCol="1270" anchor="ctr" anchorCtr="0">
            <a:noAutofit/>
          </a:bodyPr>
          <a:lstStyle/>
          <a:p>
            <a:pPr lvl="0" algn="ctr" defTabSz="1111250">
              <a:lnSpc>
                <a:spcPct val="90000"/>
              </a:lnSpc>
              <a:spcBef>
                <a:spcPct val="0"/>
              </a:spcBef>
              <a:spcAft>
                <a:spcPct val="35000"/>
              </a:spcAft>
            </a:pPr>
            <a:r>
              <a:rPr lang="en-ZA" kern="1200" dirty="0" smtClean="0"/>
              <a:t>Alignment</a:t>
            </a:r>
            <a:endParaRPr lang="en-ZA" kern="1200" dirty="0"/>
          </a:p>
        </p:txBody>
      </p:sp>
      <p:sp>
        <p:nvSpPr>
          <p:cNvPr id="29" name="Freeform 28"/>
          <p:cNvSpPr/>
          <p:nvPr/>
        </p:nvSpPr>
        <p:spPr>
          <a:xfrm>
            <a:off x="1691680" y="4486592"/>
            <a:ext cx="1181524" cy="653253"/>
          </a:xfrm>
          <a:custGeom>
            <a:avLst/>
            <a:gdLst>
              <a:gd name="connsiteX0" fmla="*/ 0 w 1005005"/>
              <a:gd name="connsiteY0" fmla="*/ 108878 h 653253"/>
              <a:gd name="connsiteX1" fmla="*/ 108878 w 1005005"/>
              <a:gd name="connsiteY1" fmla="*/ 0 h 653253"/>
              <a:gd name="connsiteX2" fmla="*/ 896127 w 1005005"/>
              <a:gd name="connsiteY2" fmla="*/ 0 h 653253"/>
              <a:gd name="connsiteX3" fmla="*/ 1005005 w 1005005"/>
              <a:gd name="connsiteY3" fmla="*/ 108878 h 653253"/>
              <a:gd name="connsiteX4" fmla="*/ 1005005 w 1005005"/>
              <a:gd name="connsiteY4" fmla="*/ 544375 h 653253"/>
              <a:gd name="connsiteX5" fmla="*/ 896127 w 1005005"/>
              <a:gd name="connsiteY5" fmla="*/ 653253 h 653253"/>
              <a:gd name="connsiteX6" fmla="*/ 108878 w 1005005"/>
              <a:gd name="connsiteY6" fmla="*/ 653253 h 653253"/>
              <a:gd name="connsiteX7" fmla="*/ 0 w 1005005"/>
              <a:gd name="connsiteY7" fmla="*/ 544375 h 653253"/>
              <a:gd name="connsiteX8" fmla="*/ 0 w 1005005"/>
              <a:gd name="connsiteY8" fmla="*/ 108878 h 65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05005" h="653253">
                <a:moveTo>
                  <a:pt x="0" y="108878"/>
                </a:moveTo>
                <a:cubicBezTo>
                  <a:pt x="0" y="48746"/>
                  <a:pt x="48746" y="0"/>
                  <a:pt x="108878" y="0"/>
                </a:cubicBezTo>
                <a:lnTo>
                  <a:pt x="896127" y="0"/>
                </a:lnTo>
                <a:cubicBezTo>
                  <a:pt x="956259" y="0"/>
                  <a:pt x="1005005" y="48746"/>
                  <a:pt x="1005005" y="108878"/>
                </a:cubicBezTo>
                <a:lnTo>
                  <a:pt x="1005005" y="544375"/>
                </a:lnTo>
                <a:cubicBezTo>
                  <a:pt x="1005005" y="604507"/>
                  <a:pt x="956259" y="653253"/>
                  <a:pt x="896127" y="653253"/>
                </a:cubicBezTo>
                <a:lnTo>
                  <a:pt x="108878" y="653253"/>
                </a:lnTo>
                <a:cubicBezTo>
                  <a:pt x="48746" y="653253"/>
                  <a:pt x="0" y="604507"/>
                  <a:pt x="0" y="544375"/>
                </a:cubicBezTo>
                <a:lnTo>
                  <a:pt x="0" y="108878"/>
                </a:lnTo>
                <a:close/>
              </a:path>
            </a:pathLst>
          </a:cu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134759" tIns="134759" rIns="134759" bIns="134759" numCol="1" spcCol="1270" anchor="ctr" anchorCtr="0">
            <a:noAutofit/>
          </a:bodyPr>
          <a:lstStyle/>
          <a:p>
            <a:pPr lvl="0" algn="ctr" defTabSz="1200150">
              <a:lnSpc>
                <a:spcPct val="90000"/>
              </a:lnSpc>
              <a:spcBef>
                <a:spcPct val="0"/>
              </a:spcBef>
              <a:spcAft>
                <a:spcPct val="35000"/>
              </a:spcAft>
            </a:pPr>
            <a:r>
              <a:rPr lang="en-ZA" sz="2000" kern="1200" dirty="0" smtClean="0"/>
              <a:t>Cleaning</a:t>
            </a:r>
            <a:endParaRPr lang="en-ZA" sz="2000" kern="1200" dirty="0"/>
          </a:p>
        </p:txBody>
      </p:sp>
      <p:sp>
        <p:nvSpPr>
          <p:cNvPr id="33" name="Freeform 32"/>
          <p:cNvSpPr/>
          <p:nvPr/>
        </p:nvSpPr>
        <p:spPr>
          <a:xfrm>
            <a:off x="1064184" y="2867303"/>
            <a:ext cx="1119966" cy="653253"/>
          </a:xfrm>
          <a:custGeom>
            <a:avLst/>
            <a:gdLst>
              <a:gd name="connsiteX0" fmla="*/ 0 w 1005005"/>
              <a:gd name="connsiteY0" fmla="*/ 108878 h 653253"/>
              <a:gd name="connsiteX1" fmla="*/ 108878 w 1005005"/>
              <a:gd name="connsiteY1" fmla="*/ 0 h 653253"/>
              <a:gd name="connsiteX2" fmla="*/ 896127 w 1005005"/>
              <a:gd name="connsiteY2" fmla="*/ 0 h 653253"/>
              <a:gd name="connsiteX3" fmla="*/ 1005005 w 1005005"/>
              <a:gd name="connsiteY3" fmla="*/ 108878 h 653253"/>
              <a:gd name="connsiteX4" fmla="*/ 1005005 w 1005005"/>
              <a:gd name="connsiteY4" fmla="*/ 544375 h 653253"/>
              <a:gd name="connsiteX5" fmla="*/ 896127 w 1005005"/>
              <a:gd name="connsiteY5" fmla="*/ 653253 h 653253"/>
              <a:gd name="connsiteX6" fmla="*/ 108878 w 1005005"/>
              <a:gd name="connsiteY6" fmla="*/ 653253 h 653253"/>
              <a:gd name="connsiteX7" fmla="*/ 0 w 1005005"/>
              <a:gd name="connsiteY7" fmla="*/ 544375 h 653253"/>
              <a:gd name="connsiteX8" fmla="*/ 0 w 1005005"/>
              <a:gd name="connsiteY8" fmla="*/ 108878 h 65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05005" h="653253">
                <a:moveTo>
                  <a:pt x="0" y="108878"/>
                </a:moveTo>
                <a:cubicBezTo>
                  <a:pt x="0" y="48746"/>
                  <a:pt x="48746" y="0"/>
                  <a:pt x="108878" y="0"/>
                </a:cubicBezTo>
                <a:lnTo>
                  <a:pt x="896127" y="0"/>
                </a:lnTo>
                <a:cubicBezTo>
                  <a:pt x="956259" y="0"/>
                  <a:pt x="1005005" y="48746"/>
                  <a:pt x="1005005" y="108878"/>
                </a:cubicBezTo>
                <a:lnTo>
                  <a:pt x="1005005" y="544375"/>
                </a:lnTo>
                <a:cubicBezTo>
                  <a:pt x="1005005" y="604507"/>
                  <a:pt x="956259" y="653253"/>
                  <a:pt x="896127" y="653253"/>
                </a:cubicBezTo>
                <a:lnTo>
                  <a:pt x="108878" y="653253"/>
                </a:lnTo>
                <a:cubicBezTo>
                  <a:pt x="48746" y="653253"/>
                  <a:pt x="0" y="604507"/>
                  <a:pt x="0" y="544375"/>
                </a:cubicBezTo>
                <a:lnTo>
                  <a:pt x="0" y="108878"/>
                </a:lnTo>
                <a:close/>
              </a:path>
            </a:pathLst>
          </a:cu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134759" tIns="134759" rIns="134759" bIns="134759" numCol="1" spcCol="1270" anchor="ctr" anchorCtr="0">
            <a:noAutofit/>
          </a:bodyPr>
          <a:lstStyle/>
          <a:p>
            <a:pPr lvl="0" algn="ctr" defTabSz="1200150">
              <a:lnSpc>
                <a:spcPct val="90000"/>
              </a:lnSpc>
              <a:spcBef>
                <a:spcPct val="0"/>
              </a:spcBef>
              <a:spcAft>
                <a:spcPct val="35000"/>
              </a:spcAft>
            </a:pPr>
            <a:r>
              <a:rPr lang="en-ZA" sz="2000" kern="1200" dirty="0" smtClean="0"/>
              <a:t>H</a:t>
            </a:r>
            <a:r>
              <a:rPr lang="en-ZA" sz="1200" kern="1200" dirty="0" smtClean="0"/>
              <a:t>2</a:t>
            </a:r>
            <a:r>
              <a:rPr lang="en-ZA" sz="2000" kern="1200" dirty="0" smtClean="0"/>
              <a:t>O</a:t>
            </a:r>
            <a:endParaRPr lang="en-ZA" sz="2000" kern="1200" dirty="0"/>
          </a:p>
        </p:txBody>
      </p:sp>
      <p:sp>
        <p:nvSpPr>
          <p:cNvPr id="34" name="Freeform 33"/>
          <p:cNvSpPr/>
          <p:nvPr/>
        </p:nvSpPr>
        <p:spPr>
          <a:xfrm>
            <a:off x="1603591" y="1191570"/>
            <a:ext cx="1119966" cy="653253"/>
          </a:xfrm>
          <a:custGeom>
            <a:avLst/>
            <a:gdLst>
              <a:gd name="connsiteX0" fmla="*/ 0 w 1005005"/>
              <a:gd name="connsiteY0" fmla="*/ 108878 h 653253"/>
              <a:gd name="connsiteX1" fmla="*/ 108878 w 1005005"/>
              <a:gd name="connsiteY1" fmla="*/ 0 h 653253"/>
              <a:gd name="connsiteX2" fmla="*/ 896127 w 1005005"/>
              <a:gd name="connsiteY2" fmla="*/ 0 h 653253"/>
              <a:gd name="connsiteX3" fmla="*/ 1005005 w 1005005"/>
              <a:gd name="connsiteY3" fmla="*/ 108878 h 653253"/>
              <a:gd name="connsiteX4" fmla="*/ 1005005 w 1005005"/>
              <a:gd name="connsiteY4" fmla="*/ 544375 h 653253"/>
              <a:gd name="connsiteX5" fmla="*/ 896127 w 1005005"/>
              <a:gd name="connsiteY5" fmla="*/ 653253 h 653253"/>
              <a:gd name="connsiteX6" fmla="*/ 108878 w 1005005"/>
              <a:gd name="connsiteY6" fmla="*/ 653253 h 653253"/>
              <a:gd name="connsiteX7" fmla="*/ 0 w 1005005"/>
              <a:gd name="connsiteY7" fmla="*/ 544375 h 653253"/>
              <a:gd name="connsiteX8" fmla="*/ 0 w 1005005"/>
              <a:gd name="connsiteY8" fmla="*/ 108878 h 65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05005" h="653253">
                <a:moveTo>
                  <a:pt x="0" y="108878"/>
                </a:moveTo>
                <a:cubicBezTo>
                  <a:pt x="0" y="48746"/>
                  <a:pt x="48746" y="0"/>
                  <a:pt x="108878" y="0"/>
                </a:cubicBezTo>
                <a:lnTo>
                  <a:pt x="896127" y="0"/>
                </a:lnTo>
                <a:cubicBezTo>
                  <a:pt x="956259" y="0"/>
                  <a:pt x="1005005" y="48746"/>
                  <a:pt x="1005005" y="108878"/>
                </a:cubicBezTo>
                <a:lnTo>
                  <a:pt x="1005005" y="544375"/>
                </a:lnTo>
                <a:cubicBezTo>
                  <a:pt x="1005005" y="604507"/>
                  <a:pt x="956259" y="653253"/>
                  <a:pt x="896127" y="653253"/>
                </a:cubicBezTo>
                <a:lnTo>
                  <a:pt x="108878" y="653253"/>
                </a:lnTo>
                <a:cubicBezTo>
                  <a:pt x="48746" y="653253"/>
                  <a:pt x="0" y="604507"/>
                  <a:pt x="0" y="544375"/>
                </a:cubicBezTo>
                <a:lnTo>
                  <a:pt x="0" y="108878"/>
                </a:lnTo>
                <a:close/>
              </a:path>
            </a:pathLst>
          </a:cu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134759" tIns="134759" rIns="134759" bIns="134759" numCol="1" spcCol="1270" anchor="ctr" anchorCtr="0">
            <a:noAutofit/>
          </a:bodyPr>
          <a:lstStyle/>
          <a:p>
            <a:pPr lvl="0" algn="ctr" defTabSz="1200150">
              <a:lnSpc>
                <a:spcPct val="90000"/>
              </a:lnSpc>
              <a:spcBef>
                <a:spcPct val="0"/>
              </a:spcBef>
              <a:spcAft>
                <a:spcPct val="35000"/>
              </a:spcAft>
            </a:pPr>
            <a:r>
              <a:rPr lang="en-ZA" sz="2000" kern="1200" dirty="0" smtClean="0"/>
              <a:t>Training</a:t>
            </a:r>
            <a:endParaRPr lang="en-ZA" sz="2000" kern="1200" dirty="0"/>
          </a:p>
        </p:txBody>
      </p:sp>
      <p:sp>
        <p:nvSpPr>
          <p:cNvPr id="35" name="Oval 34"/>
          <p:cNvSpPr/>
          <p:nvPr/>
        </p:nvSpPr>
        <p:spPr>
          <a:xfrm>
            <a:off x="2607492" y="1518197"/>
            <a:ext cx="3476676" cy="3350963"/>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ZA"/>
          </a:p>
        </p:txBody>
      </p:sp>
      <p:sp>
        <p:nvSpPr>
          <p:cNvPr id="36" name="Rectangle 35"/>
          <p:cNvSpPr/>
          <p:nvPr/>
        </p:nvSpPr>
        <p:spPr>
          <a:xfrm>
            <a:off x="2873204" y="1901269"/>
            <a:ext cx="2990178" cy="2585323"/>
          </a:xfrm>
          <a:prstGeom prst="rect">
            <a:avLst/>
          </a:prstGeom>
          <a:noFill/>
        </p:spPr>
        <p:txBody>
          <a:bodyPr wrap="non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en-US" sz="5400" b="1" cap="none" spc="150" dirty="0" smtClean="0">
                <a:ln w="11430"/>
                <a:solidFill>
                  <a:srgbClr val="F8F8F8"/>
                </a:solidFill>
                <a:effectLst>
                  <a:outerShdw blurRad="25400" algn="tl" rotWithShape="0">
                    <a:srgbClr val="000000">
                      <a:alpha val="43000"/>
                    </a:srgbClr>
                  </a:outerShdw>
                </a:effectLst>
              </a:rPr>
              <a:t>SLP</a:t>
            </a:r>
          </a:p>
          <a:p>
            <a:pPr algn="ctr"/>
            <a:r>
              <a:rPr lang="en-US" sz="5400" b="1" spc="150" dirty="0" smtClean="0">
                <a:ln w="11430"/>
                <a:solidFill>
                  <a:srgbClr val="F8F8F8"/>
                </a:solidFill>
                <a:effectLst>
                  <a:outerShdw blurRad="25400" algn="tl" rotWithShape="0">
                    <a:srgbClr val="000000">
                      <a:alpha val="43000"/>
                    </a:srgbClr>
                  </a:outerShdw>
                </a:effectLst>
              </a:rPr>
              <a:t>Technical</a:t>
            </a:r>
          </a:p>
          <a:p>
            <a:pPr algn="ctr"/>
            <a:r>
              <a:rPr lang="en-US" sz="5400" b="1" cap="none" spc="150" dirty="0" smtClean="0">
                <a:ln w="11430"/>
                <a:solidFill>
                  <a:srgbClr val="F8F8F8"/>
                </a:solidFill>
                <a:effectLst>
                  <a:outerShdw blurRad="25400" algn="tl" rotWithShape="0">
                    <a:srgbClr val="000000">
                      <a:alpha val="43000"/>
                    </a:srgbClr>
                  </a:outerShdw>
                </a:effectLst>
              </a:rPr>
              <a:t>Details</a:t>
            </a:r>
            <a:endParaRPr lang="en-US" sz="5400" b="1" cap="none" spc="150" dirty="0">
              <a:ln w="11430"/>
              <a:solidFill>
                <a:srgbClr val="F8F8F8"/>
              </a:solidFill>
              <a:effectLst>
                <a:outerShdw blurRad="25400" algn="tl" rotWithShape="0">
                  <a:srgbClr val="000000">
                    <a:alpha val="43000"/>
                  </a:srgbClr>
                </a:outerShdw>
              </a:effectLst>
            </a:endParaRPr>
          </a:p>
        </p:txBody>
      </p:sp>
    </p:spTree>
    <p:extLst>
      <p:ext uri="{BB962C8B-B14F-4D97-AF65-F5344CB8AC3E}">
        <p14:creationId xmlns:p14="http://schemas.microsoft.com/office/powerpoint/2010/main" xmlns="" val="1694627410"/>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additive="base">
                                        <p:cTn id="13" dur="500" fill="hold"/>
                                        <p:tgtEl>
                                          <p:spTgt spid="22"/>
                                        </p:tgtEl>
                                        <p:attrNameLst>
                                          <p:attrName>ppt_x</p:attrName>
                                        </p:attrNameLst>
                                      </p:cBhvr>
                                      <p:tavLst>
                                        <p:tav tm="0">
                                          <p:val>
                                            <p:strVal val="1+#ppt_w/2"/>
                                          </p:val>
                                        </p:tav>
                                        <p:tav tm="100000">
                                          <p:val>
                                            <p:strVal val="#ppt_x"/>
                                          </p:val>
                                        </p:tav>
                                      </p:tavLst>
                                    </p:anim>
                                    <p:anim calcmode="lin" valueType="num">
                                      <p:cBhvr additive="base">
                                        <p:cTn id="14" dur="500" fill="hold"/>
                                        <p:tgtEl>
                                          <p:spTgt spid="22"/>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additive="base">
                                        <p:cTn id="19" dur="500" fill="hold"/>
                                        <p:tgtEl>
                                          <p:spTgt spid="23"/>
                                        </p:tgtEl>
                                        <p:attrNameLst>
                                          <p:attrName>ppt_x</p:attrName>
                                        </p:attrNameLst>
                                      </p:cBhvr>
                                      <p:tavLst>
                                        <p:tav tm="0">
                                          <p:val>
                                            <p:strVal val="1+#ppt_w/2"/>
                                          </p:val>
                                        </p:tav>
                                        <p:tav tm="100000">
                                          <p:val>
                                            <p:strVal val="#ppt_x"/>
                                          </p:val>
                                        </p:tav>
                                      </p:tavLst>
                                    </p:anim>
                                    <p:anim calcmode="lin" valueType="num">
                                      <p:cBhvr additive="base">
                                        <p:cTn id="20"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6" fill="hold" grpId="0" nodeType="clickEffect">
                                  <p:stCondLst>
                                    <p:cond delay="0"/>
                                  </p:stCondLst>
                                  <p:childTnLst>
                                    <p:set>
                                      <p:cBhvr>
                                        <p:cTn id="24" dur="1" fill="hold">
                                          <p:stCondLst>
                                            <p:cond delay="0"/>
                                          </p:stCondLst>
                                        </p:cTn>
                                        <p:tgtEl>
                                          <p:spTgt spid="24"/>
                                        </p:tgtEl>
                                        <p:attrNameLst>
                                          <p:attrName>style.visibility</p:attrName>
                                        </p:attrNameLst>
                                      </p:cBhvr>
                                      <p:to>
                                        <p:strVal val="visible"/>
                                      </p:to>
                                    </p:set>
                                    <p:anim calcmode="lin" valueType="num">
                                      <p:cBhvr additive="base">
                                        <p:cTn id="25" dur="500" fill="hold"/>
                                        <p:tgtEl>
                                          <p:spTgt spid="24"/>
                                        </p:tgtEl>
                                        <p:attrNameLst>
                                          <p:attrName>ppt_x</p:attrName>
                                        </p:attrNameLst>
                                      </p:cBhvr>
                                      <p:tavLst>
                                        <p:tav tm="0">
                                          <p:val>
                                            <p:strVal val="1+#ppt_w/2"/>
                                          </p:val>
                                        </p:tav>
                                        <p:tav tm="100000">
                                          <p:val>
                                            <p:strVal val="#ppt_x"/>
                                          </p:val>
                                        </p:tav>
                                      </p:tavLst>
                                    </p:anim>
                                    <p:anim calcmode="lin" valueType="num">
                                      <p:cBhvr additive="base">
                                        <p:cTn id="26"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anim calcmode="lin" valueType="num">
                                      <p:cBhvr additive="base">
                                        <p:cTn id="31" dur="500" fill="hold"/>
                                        <p:tgtEl>
                                          <p:spTgt spid="25"/>
                                        </p:tgtEl>
                                        <p:attrNameLst>
                                          <p:attrName>ppt_x</p:attrName>
                                        </p:attrNameLst>
                                      </p:cBhvr>
                                      <p:tavLst>
                                        <p:tav tm="0">
                                          <p:val>
                                            <p:strVal val="#ppt_x"/>
                                          </p:val>
                                        </p:tav>
                                        <p:tav tm="100000">
                                          <p:val>
                                            <p:strVal val="#ppt_x"/>
                                          </p:val>
                                        </p:tav>
                                      </p:tavLst>
                                    </p:anim>
                                    <p:anim calcmode="lin" valueType="num">
                                      <p:cBhvr additive="base">
                                        <p:cTn id="3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9"/>
                                        </p:tgtEl>
                                        <p:attrNameLst>
                                          <p:attrName>style.visibility</p:attrName>
                                        </p:attrNameLst>
                                      </p:cBhvr>
                                      <p:to>
                                        <p:strVal val="visible"/>
                                      </p:to>
                                    </p:set>
                                    <p:anim calcmode="lin" valueType="num">
                                      <p:cBhvr additive="base">
                                        <p:cTn id="37" dur="500" fill="hold"/>
                                        <p:tgtEl>
                                          <p:spTgt spid="29"/>
                                        </p:tgtEl>
                                        <p:attrNameLst>
                                          <p:attrName>ppt_x</p:attrName>
                                        </p:attrNameLst>
                                      </p:cBhvr>
                                      <p:tavLst>
                                        <p:tav tm="0">
                                          <p:val>
                                            <p:strVal val="#ppt_x"/>
                                          </p:val>
                                        </p:tav>
                                        <p:tav tm="100000">
                                          <p:val>
                                            <p:strVal val="#ppt_x"/>
                                          </p:val>
                                        </p:tav>
                                      </p:tavLst>
                                    </p:anim>
                                    <p:anim calcmode="lin" valueType="num">
                                      <p:cBhvr additive="base">
                                        <p:cTn id="38"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33"/>
                                        </p:tgtEl>
                                        <p:attrNameLst>
                                          <p:attrName>style.visibility</p:attrName>
                                        </p:attrNameLst>
                                      </p:cBhvr>
                                      <p:to>
                                        <p:strVal val="visible"/>
                                      </p:to>
                                    </p:set>
                                    <p:anim calcmode="lin" valueType="num">
                                      <p:cBhvr additive="base">
                                        <p:cTn id="43" dur="500" fill="hold"/>
                                        <p:tgtEl>
                                          <p:spTgt spid="33"/>
                                        </p:tgtEl>
                                        <p:attrNameLst>
                                          <p:attrName>ppt_x</p:attrName>
                                        </p:attrNameLst>
                                      </p:cBhvr>
                                      <p:tavLst>
                                        <p:tav tm="0">
                                          <p:val>
                                            <p:strVal val="0-#ppt_w/2"/>
                                          </p:val>
                                        </p:tav>
                                        <p:tav tm="100000">
                                          <p:val>
                                            <p:strVal val="#ppt_x"/>
                                          </p:val>
                                        </p:tav>
                                      </p:tavLst>
                                    </p:anim>
                                    <p:anim calcmode="lin" valueType="num">
                                      <p:cBhvr additive="base">
                                        <p:cTn id="44" dur="500" fill="hold"/>
                                        <p:tgtEl>
                                          <p:spTgt spid="33"/>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9" fill="hold" grpId="0" nodeType="clickEffect">
                                  <p:stCondLst>
                                    <p:cond delay="0"/>
                                  </p:stCondLst>
                                  <p:childTnLst>
                                    <p:set>
                                      <p:cBhvr>
                                        <p:cTn id="48" dur="1" fill="hold">
                                          <p:stCondLst>
                                            <p:cond delay="0"/>
                                          </p:stCondLst>
                                        </p:cTn>
                                        <p:tgtEl>
                                          <p:spTgt spid="34"/>
                                        </p:tgtEl>
                                        <p:attrNameLst>
                                          <p:attrName>style.visibility</p:attrName>
                                        </p:attrNameLst>
                                      </p:cBhvr>
                                      <p:to>
                                        <p:strVal val="visible"/>
                                      </p:to>
                                    </p:set>
                                    <p:anim calcmode="lin" valueType="num">
                                      <p:cBhvr additive="base">
                                        <p:cTn id="49" dur="500" fill="hold"/>
                                        <p:tgtEl>
                                          <p:spTgt spid="34"/>
                                        </p:tgtEl>
                                        <p:attrNameLst>
                                          <p:attrName>ppt_x</p:attrName>
                                        </p:attrNameLst>
                                      </p:cBhvr>
                                      <p:tavLst>
                                        <p:tav tm="0">
                                          <p:val>
                                            <p:strVal val="0-#ppt_w/2"/>
                                          </p:val>
                                        </p:tav>
                                        <p:tav tm="100000">
                                          <p:val>
                                            <p:strVal val="#ppt_x"/>
                                          </p:val>
                                        </p:tav>
                                      </p:tavLst>
                                    </p:anim>
                                    <p:anim calcmode="lin" valueType="num">
                                      <p:cBhvr additive="base">
                                        <p:cTn id="50" dur="500" fill="hold"/>
                                        <p:tgtEl>
                                          <p:spTgt spid="3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4" grpId="0" animBg="1"/>
      <p:bldP spid="25" grpId="0" animBg="1"/>
      <p:bldP spid="29" grpId="0" animBg="1"/>
      <p:bldP spid="33" grpId="0" animBg="1"/>
      <p:bldP spid="3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cxnSp>
        <p:nvCxnSpPr>
          <p:cNvPr id="13" name="Straight Connector 12"/>
          <p:cNvCxnSpPr/>
          <p:nvPr/>
        </p:nvCxnSpPr>
        <p:spPr>
          <a:xfrm>
            <a:off x="173338" y="527338"/>
            <a:ext cx="8929718" cy="1588"/>
          </a:xfrm>
          <a:prstGeom prst="line">
            <a:avLst/>
          </a:prstGeom>
          <a:ln>
            <a:solidFill>
              <a:schemeClr val="bg1"/>
            </a:solidFill>
          </a:ln>
          <a:effectLst/>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0" y="6192688"/>
            <a:ext cx="9144000" cy="692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pic>
        <p:nvPicPr>
          <p:cNvPr id="21" name="Picture 2"/>
          <p:cNvPicPr>
            <a:picLocks noChangeAspect="1" noChangeArrowheads="1"/>
          </p:cNvPicPr>
          <p:nvPr/>
        </p:nvPicPr>
        <p:blipFill>
          <a:blip r:embed="rId4" cstate="print"/>
          <a:srcRect/>
          <a:stretch>
            <a:fillRect/>
          </a:stretch>
        </p:blipFill>
        <p:spPr bwMode="auto">
          <a:xfrm>
            <a:off x="107504" y="6243040"/>
            <a:ext cx="857256" cy="597720"/>
          </a:xfrm>
          <a:prstGeom prst="rect">
            <a:avLst/>
          </a:prstGeom>
          <a:noFill/>
          <a:ln w="9525">
            <a:noFill/>
            <a:miter lim="800000"/>
            <a:headEnd/>
            <a:tailEnd/>
          </a:ln>
          <a:effectLst/>
        </p:spPr>
      </p:pic>
      <p:pic>
        <p:nvPicPr>
          <p:cNvPr id="9" name="Picture 8"/>
          <p:cNvPicPr>
            <a:picLocks noChangeAspect="1" noChangeArrowheads="1"/>
          </p:cNvPicPr>
          <p:nvPr/>
        </p:nvPicPr>
        <p:blipFill>
          <a:blip r:embed="rId5" cstate="print"/>
          <a:srcRect/>
          <a:stretch>
            <a:fillRect/>
          </a:stretch>
        </p:blipFill>
        <p:spPr bwMode="auto">
          <a:xfrm>
            <a:off x="7976578" y="6276393"/>
            <a:ext cx="992330" cy="464975"/>
          </a:xfrm>
          <a:prstGeom prst="rect">
            <a:avLst/>
          </a:prstGeom>
          <a:noFill/>
          <a:ln w="9525">
            <a:noFill/>
            <a:miter lim="800000"/>
            <a:headEnd/>
            <a:tailEnd/>
          </a:ln>
          <a:effectLst/>
        </p:spPr>
      </p:pic>
      <p:sp>
        <p:nvSpPr>
          <p:cNvPr id="10" name="Text Placeholder 4"/>
          <p:cNvSpPr txBox="1">
            <a:spLocks/>
          </p:cNvSpPr>
          <p:nvPr/>
        </p:nvSpPr>
        <p:spPr>
          <a:xfrm>
            <a:off x="1500166" y="6306138"/>
            <a:ext cx="6572296" cy="357187"/>
          </a:xfrm>
          <a:prstGeom prst="rect">
            <a:avLst/>
          </a:prstGeom>
        </p:spPr>
        <p:txBody>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ZA" sz="2000" b="1" i="0" u="none" strike="noStrike" kern="1200" cap="none" spc="0" normalizeH="0" baseline="0" noProof="0" dirty="0" smtClean="0">
                <a:ln>
                  <a:noFill/>
                </a:ln>
                <a:solidFill>
                  <a:schemeClr val="tx1">
                    <a:lumMod val="50000"/>
                    <a:lumOff val="50000"/>
                  </a:schemeClr>
                </a:solidFill>
                <a:effectLst/>
                <a:uLnTx/>
                <a:uFillTx/>
                <a:latin typeface="Arial" pitchFamily="34" charset="0"/>
                <a:cs typeface="Arial" pitchFamily="34" charset="0"/>
              </a:rPr>
              <a:t>Leading the change to zero harm</a:t>
            </a:r>
            <a:endParaRPr kumimoji="0" lang="en-ZA" sz="2000" b="1" i="0" u="none" strike="noStrike" kern="1200" cap="none" spc="0" normalizeH="0" baseline="0" noProof="0" dirty="0">
              <a:ln>
                <a:noFill/>
              </a:ln>
              <a:solidFill>
                <a:schemeClr val="tx1">
                  <a:lumMod val="50000"/>
                  <a:lumOff val="50000"/>
                </a:schemeClr>
              </a:solidFill>
              <a:effectLst/>
              <a:uLnTx/>
              <a:uFillTx/>
              <a:latin typeface="Arial" pitchFamily="34" charset="0"/>
              <a:cs typeface="Arial" pitchFamily="34" charset="0"/>
            </a:endParaRPr>
          </a:p>
        </p:txBody>
      </p:sp>
      <p:pic>
        <p:nvPicPr>
          <p:cNvPr id="11" name="Picture 16" descr="interrogacon 4"/>
          <p:cNvPicPr>
            <a:picLocks noChangeAspect="1" noChangeArrowheads="1"/>
          </p:cNvPicPr>
          <p:nvPr/>
        </p:nvPicPr>
        <p:blipFill>
          <a:blip r:embed="rId6" cstate="print">
            <a:duotone>
              <a:prstClr val="black"/>
              <a:schemeClr val="accent1">
                <a:tint val="45000"/>
                <a:satMod val="400000"/>
              </a:schemeClr>
            </a:duotone>
            <a:extLst>
              <a:ext uri="{28A0092B-C50C-407E-A947-70E740481C1C}">
                <a14:useLocalDpi xmlns:a14="http://schemas.microsoft.com/office/drawing/2010/main" xmlns="" val="0"/>
              </a:ext>
            </a:extLst>
          </a:blip>
          <a:srcRect l="4591" t="8268" r="33132" b="26476"/>
          <a:stretch>
            <a:fillRect/>
          </a:stretch>
        </p:blipFill>
        <p:spPr bwMode="auto">
          <a:xfrm>
            <a:off x="6041992" y="13166"/>
            <a:ext cx="3113139" cy="509850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 name="Subtitle 1"/>
          <p:cNvSpPr txBox="1">
            <a:spLocks/>
          </p:cNvSpPr>
          <p:nvPr/>
        </p:nvSpPr>
        <p:spPr>
          <a:xfrm>
            <a:off x="324698" y="5111669"/>
            <a:ext cx="6400800" cy="87455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ZA" sz="4800" b="1" dirty="0" smtClean="0">
                <a:solidFill>
                  <a:schemeClr val="bg1"/>
                </a:solidFill>
                <a:effectLst>
                  <a:outerShdw blurRad="38100" dist="38100" dir="2700000" algn="tl">
                    <a:srgbClr val="000000">
                      <a:alpha val="43137"/>
                    </a:srgbClr>
                  </a:outerShdw>
                </a:effectLst>
              </a:rPr>
              <a:t>Thank you</a:t>
            </a:r>
            <a:endParaRPr lang="en-ZA" sz="4800" b="1" dirty="0">
              <a:solidFill>
                <a:schemeClr val="bg1"/>
              </a:solidFill>
              <a:effectLst>
                <a:outerShdw blurRad="38100" dist="38100" dir="2700000" algn="tl">
                  <a:srgbClr val="000000">
                    <a:alpha val="43137"/>
                  </a:srgbClr>
                </a:outerShdw>
              </a:effectLst>
            </a:endParaRPr>
          </a:p>
        </p:txBody>
      </p:sp>
      <p:sp>
        <p:nvSpPr>
          <p:cNvPr id="14"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lvl="0">
              <a:spcBef>
                <a:spcPct val="0"/>
              </a:spcBef>
              <a:defRPr/>
            </a:pPr>
            <a:r>
              <a:rPr lang="en-ZA" sz="2400" b="1" dirty="0" smtClean="0">
                <a:solidFill>
                  <a:schemeClr val="bg1"/>
                </a:solidFill>
                <a:latin typeface="Arial" pitchFamily="34" charset="0"/>
                <a:cs typeface="Arial" pitchFamily="34" charset="0"/>
              </a:rPr>
              <a:t>Discussion</a:t>
            </a:r>
            <a:endParaRPr lang="en-ZA" sz="2400" b="1" dirty="0">
              <a:solidFill>
                <a:schemeClr val="bg1"/>
              </a:solidFill>
              <a:latin typeface="Arial" pitchFamily="34" charset="0"/>
              <a:cs typeface="Arial" pitchFamily="34" charset="0"/>
            </a:endParaRPr>
          </a:p>
        </p:txBody>
      </p:sp>
      <p:sp>
        <p:nvSpPr>
          <p:cNvPr id="16" name="Content Placeholder 2"/>
          <p:cNvSpPr txBox="1">
            <a:spLocks/>
          </p:cNvSpPr>
          <p:nvPr/>
        </p:nvSpPr>
        <p:spPr>
          <a:xfrm>
            <a:off x="323528" y="1392560"/>
            <a:ext cx="5400600" cy="2324472"/>
          </a:xfrm>
          <a:prstGeom prst="rect">
            <a:avLst/>
          </a:prstGeom>
        </p:spPr>
        <p:txBody>
          <a:bodyPr vert="horz" lIns="91440" tIns="45720" rIns="91440" bIns="45720" rtlCol="0">
            <a:normAutofit fontScale="92500" lnSpcReduction="2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ZA" b="1" dirty="0" smtClean="0">
                <a:solidFill>
                  <a:schemeClr val="bg1"/>
                </a:solidFill>
              </a:rPr>
              <a:t>“together with the Mining Industry - we all need to get better at what we know is the right thing to do.”</a:t>
            </a:r>
          </a:p>
          <a:p>
            <a:endParaRPr lang="en-ZA" sz="1900" i="1" dirty="0" smtClean="0">
              <a:solidFill>
                <a:schemeClr val="bg1"/>
              </a:solidFill>
            </a:endParaRPr>
          </a:p>
          <a:p>
            <a:r>
              <a:rPr lang="en-ZA" sz="1900" i="1" dirty="0" smtClean="0">
                <a:solidFill>
                  <a:schemeClr val="bg1"/>
                </a:solidFill>
              </a:rPr>
              <a:t>G Briggs – Dust Sponsor - 2012 </a:t>
            </a:r>
            <a:endParaRPr lang="en-ZA" sz="1900" i="1" dirty="0">
              <a:solidFill>
                <a:schemeClr val="bg1"/>
              </a:solidFill>
            </a:endParaRPr>
          </a:p>
        </p:txBody>
      </p:sp>
    </p:spTree>
    <p:extLst>
      <p:ext uri="{BB962C8B-B14F-4D97-AF65-F5344CB8AC3E}">
        <p14:creationId xmlns:p14="http://schemas.microsoft.com/office/powerpoint/2010/main" xmlns="" val="2988127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cxnSp>
        <p:nvCxnSpPr>
          <p:cNvPr id="13" name="Straight Connector 12"/>
          <p:cNvCxnSpPr/>
          <p:nvPr/>
        </p:nvCxnSpPr>
        <p:spPr>
          <a:xfrm>
            <a:off x="35496" y="527338"/>
            <a:ext cx="8929718" cy="1588"/>
          </a:xfrm>
          <a:prstGeom prst="line">
            <a:avLst/>
          </a:prstGeom>
          <a:ln>
            <a:solidFill>
              <a:schemeClr val="bg1"/>
            </a:solidFill>
          </a:ln>
          <a:effectLst/>
        </p:spPr>
        <p:style>
          <a:lnRef idx="1">
            <a:schemeClr val="accent1"/>
          </a:lnRef>
          <a:fillRef idx="0">
            <a:schemeClr val="accent1"/>
          </a:fillRef>
          <a:effectRef idx="0">
            <a:schemeClr val="accent1"/>
          </a:effectRef>
          <a:fontRef idx="minor">
            <a:schemeClr val="tx1"/>
          </a:fontRef>
        </p:style>
      </p:cxnSp>
      <p:sp>
        <p:nvSpPr>
          <p:cNvPr id="14"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lvl="0">
              <a:spcBef>
                <a:spcPct val="0"/>
              </a:spcBef>
              <a:defRPr/>
            </a:pPr>
            <a:r>
              <a:rPr lang="en-ZA" sz="2400" b="1" dirty="0" smtClean="0">
                <a:solidFill>
                  <a:schemeClr val="bg1"/>
                </a:solidFill>
                <a:latin typeface="Arial" pitchFamily="34" charset="0"/>
                <a:cs typeface="Arial" pitchFamily="34" charset="0"/>
              </a:rPr>
              <a:t>Contents</a:t>
            </a:r>
            <a:endParaRPr lang="en-ZA" sz="2400" b="1" dirty="0">
              <a:solidFill>
                <a:schemeClr val="bg1"/>
              </a:solidFill>
              <a:latin typeface="Arial" pitchFamily="34" charset="0"/>
              <a:cs typeface="Arial" pitchFamily="34" charset="0"/>
            </a:endParaRPr>
          </a:p>
        </p:txBody>
      </p:sp>
      <p:sp>
        <p:nvSpPr>
          <p:cNvPr id="19" name="Rectangle 18"/>
          <p:cNvSpPr/>
          <p:nvPr/>
        </p:nvSpPr>
        <p:spPr>
          <a:xfrm>
            <a:off x="0" y="6192688"/>
            <a:ext cx="9144000" cy="692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pic>
        <p:nvPicPr>
          <p:cNvPr id="21" name="Picture 2"/>
          <p:cNvPicPr>
            <a:picLocks noChangeAspect="1" noChangeArrowheads="1"/>
          </p:cNvPicPr>
          <p:nvPr/>
        </p:nvPicPr>
        <p:blipFill>
          <a:blip r:embed="rId4" cstate="print"/>
          <a:srcRect/>
          <a:stretch>
            <a:fillRect/>
          </a:stretch>
        </p:blipFill>
        <p:spPr bwMode="auto">
          <a:xfrm>
            <a:off x="107504" y="6243040"/>
            <a:ext cx="857256" cy="597720"/>
          </a:xfrm>
          <a:prstGeom prst="rect">
            <a:avLst/>
          </a:prstGeom>
          <a:noFill/>
          <a:ln w="9525">
            <a:noFill/>
            <a:miter lim="800000"/>
            <a:headEnd/>
            <a:tailEnd/>
          </a:ln>
          <a:effectLst/>
        </p:spPr>
      </p:pic>
      <p:pic>
        <p:nvPicPr>
          <p:cNvPr id="9" name="Picture 8"/>
          <p:cNvPicPr>
            <a:picLocks noChangeAspect="1" noChangeArrowheads="1"/>
          </p:cNvPicPr>
          <p:nvPr/>
        </p:nvPicPr>
        <p:blipFill>
          <a:blip r:embed="rId5" cstate="print"/>
          <a:srcRect/>
          <a:stretch>
            <a:fillRect/>
          </a:stretch>
        </p:blipFill>
        <p:spPr bwMode="auto">
          <a:xfrm>
            <a:off x="7976578" y="6276393"/>
            <a:ext cx="992330" cy="464975"/>
          </a:xfrm>
          <a:prstGeom prst="rect">
            <a:avLst/>
          </a:prstGeom>
          <a:noFill/>
          <a:ln w="9525">
            <a:noFill/>
            <a:miter lim="800000"/>
            <a:headEnd/>
            <a:tailEnd/>
          </a:ln>
          <a:effectLst/>
        </p:spPr>
      </p:pic>
      <p:sp>
        <p:nvSpPr>
          <p:cNvPr id="10" name="Text Placeholder 4"/>
          <p:cNvSpPr txBox="1">
            <a:spLocks/>
          </p:cNvSpPr>
          <p:nvPr/>
        </p:nvSpPr>
        <p:spPr>
          <a:xfrm>
            <a:off x="1500166" y="6306138"/>
            <a:ext cx="6572296" cy="357187"/>
          </a:xfrm>
          <a:prstGeom prst="rect">
            <a:avLst/>
          </a:prstGeom>
        </p:spPr>
        <p:txBody>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ZA" sz="2000" b="1" i="0" u="none" strike="noStrike" kern="1200" cap="none" spc="0" normalizeH="0" baseline="0" noProof="0" dirty="0" smtClean="0">
                <a:ln>
                  <a:noFill/>
                </a:ln>
                <a:solidFill>
                  <a:schemeClr val="tx1">
                    <a:lumMod val="50000"/>
                    <a:lumOff val="50000"/>
                  </a:schemeClr>
                </a:solidFill>
                <a:effectLst/>
                <a:uLnTx/>
                <a:uFillTx/>
                <a:latin typeface="Arial" pitchFamily="34" charset="0"/>
                <a:cs typeface="Arial" pitchFamily="34" charset="0"/>
              </a:rPr>
              <a:t>Leading the change to zero harm</a:t>
            </a:r>
            <a:endParaRPr kumimoji="0" lang="en-ZA" sz="2000" b="1" i="0" u="none" strike="noStrike" kern="1200" cap="none" spc="0" normalizeH="0" baseline="0" noProof="0" dirty="0">
              <a:ln>
                <a:noFill/>
              </a:ln>
              <a:solidFill>
                <a:schemeClr val="tx1">
                  <a:lumMod val="50000"/>
                  <a:lumOff val="50000"/>
                </a:schemeClr>
              </a:solidFill>
              <a:effectLst/>
              <a:uLnTx/>
              <a:uFillTx/>
              <a:latin typeface="Arial" pitchFamily="34" charset="0"/>
              <a:cs typeface="Arial" pitchFamily="34" charset="0"/>
            </a:endParaRPr>
          </a:p>
        </p:txBody>
      </p:sp>
      <p:grpSp>
        <p:nvGrpSpPr>
          <p:cNvPr id="28" name="Group 11"/>
          <p:cNvGrpSpPr/>
          <p:nvPr/>
        </p:nvGrpSpPr>
        <p:grpSpPr>
          <a:xfrm rot="4000420" flipV="1">
            <a:off x="3222629" y="1869486"/>
            <a:ext cx="3143249" cy="2959039"/>
            <a:chOff x="3350030" y="2070161"/>
            <a:chExt cx="3143249" cy="2959039"/>
          </a:xfrm>
          <a:scene3d>
            <a:camera prst="orthographicFront">
              <a:rot lat="0" lon="0" rev="0"/>
            </a:camera>
            <a:lightRig rig="soft" dir="t">
              <a:rot lat="0" lon="0" rev="0"/>
            </a:lightRig>
          </a:scene3d>
        </p:grpSpPr>
        <p:sp>
          <p:nvSpPr>
            <p:cNvPr id="29" name="Trapezoid 28"/>
            <p:cNvSpPr/>
            <p:nvPr/>
          </p:nvSpPr>
          <p:spPr>
            <a:xfrm rot="60000">
              <a:off x="4210050" y="4419600"/>
              <a:ext cx="1371600" cy="609600"/>
            </a:xfrm>
            <a:prstGeom prst="trapezoid">
              <a:avLst>
                <a:gd name="adj" fmla="val 45313"/>
              </a:avLst>
            </a:prstGeom>
            <a:gradFill flip="none" rotWithShape="1">
              <a:gsLst>
                <a:gs pos="0">
                  <a:schemeClr val="tx2">
                    <a:lumMod val="75000"/>
                    <a:shade val="30000"/>
                    <a:satMod val="115000"/>
                  </a:schemeClr>
                </a:gs>
                <a:gs pos="50000">
                  <a:schemeClr val="tx2">
                    <a:lumMod val="75000"/>
                    <a:shade val="67500"/>
                    <a:satMod val="115000"/>
                  </a:schemeClr>
                </a:gs>
                <a:gs pos="100000">
                  <a:schemeClr val="tx2">
                    <a:lumMod val="75000"/>
                    <a:shade val="100000"/>
                    <a:satMod val="115000"/>
                  </a:schemeClr>
                </a:gs>
              </a:gsLst>
              <a:lin ang="0" scaled="1"/>
              <a:tileRect/>
            </a:gra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rapezoid 29"/>
            <p:cNvSpPr/>
            <p:nvPr/>
          </p:nvSpPr>
          <p:spPr>
            <a:xfrm rot="-2880000">
              <a:off x="5181200" y="3990200"/>
              <a:ext cx="1371600" cy="609600"/>
            </a:xfrm>
            <a:prstGeom prst="trapezoid">
              <a:avLst>
                <a:gd name="adj" fmla="val 45313"/>
              </a:avLst>
            </a:prstGeom>
            <a:gradFill flip="none" rotWithShape="1">
              <a:gsLst>
                <a:gs pos="0">
                  <a:schemeClr val="accent3">
                    <a:lumMod val="75000"/>
                    <a:shade val="30000"/>
                    <a:satMod val="115000"/>
                  </a:schemeClr>
                </a:gs>
                <a:gs pos="50000">
                  <a:schemeClr val="accent3">
                    <a:lumMod val="75000"/>
                    <a:shade val="67500"/>
                    <a:satMod val="115000"/>
                  </a:schemeClr>
                </a:gs>
                <a:gs pos="100000">
                  <a:schemeClr val="accent3">
                    <a:lumMod val="75000"/>
                    <a:shade val="100000"/>
                    <a:satMod val="115000"/>
                  </a:schemeClr>
                </a:gs>
              </a:gsLst>
              <a:lin ang="8100000" scaled="1"/>
              <a:tileRect/>
            </a:gra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rapezoid 37"/>
            <p:cNvSpPr/>
            <p:nvPr/>
          </p:nvSpPr>
          <p:spPr>
            <a:xfrm rot="-5880000">
              <a:off x="5502679" y="2969446"/>
              <a:ext cx="1371600" cy="609600"/>
            </a:xfrm>
            <a:prstGeom prst="trapezoid">
              <a:avLst>
                <a:gd name="adj" fmla="val 45313"/>
              </a:avLst>
            </a:prstGeom>
            <a:gradFill flip="none" rotWithShape="1">
              <a:gsLst>
                <a:gs pos="0">
                  <a:schemeClr val="accent4">
                    <a:lumMod val="75000"/>
                    <a:shade val="30000"/>
                    <a:satMod val="115000"/>
                  </a:schemeClr>
                </a:gs>
                <a:gs pos="50000">
                  <a:schemeClr val="accent4">
                    <a:lumMod val="75000"/>
                    <a:shade val="67500"/>
                    <a:satMod val="115000"/>
                  </a:schemeClr>
                </a:gs>
                <a:gs pos="100000">
                  <a:schemeClr val="accent4">
                    <a:lumMod val="75000"/>
                    <a:shade val="100000"/>
                    <a:satMod val="115000"/>
                  </a:schemeClr>
                </a:gs>
              </a:gsLst>
              <a:lin ang="0" scaled="1"/>
              <a:tileRect/>
            </a:gra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rapezoid 38"/>
            <p:cNvSpPr/>
            <p:nvPr/>
          </p:nvSpPr>
          <p:spPr>
            <a:xfrm rot="12760420">
              <a:off x="4921250" y="2070161"/>
              <a:ext cx="1371600" cy="609600"/>
            </a:xfrm>
            <a:prstGeom prst="trapezoid">
              <a:avLst>
                <a:gd name="adj" fmla="val 45313"/>
              </a:avLst>
            </a:prstGeom>
            <a:gradFill flip="none" rotWithShape="1">
              <a:gsLst>
                <a:gs pos="0">
                  <a:schemeClr val="accent6">
                    <a:lumMod val="75000"/>
                    <a:shade val="30000"/>
                    <a:satMod val="115000"/>
                  </a:schemeClr>
                </a:gs>
                <a:gs pos="50000">
                  <a:schemeClr val="accent6">
                    <a:lumMod val="75000"/>
                    <a:shade val="67500"/>
                    <a:satMod val="115000"/>
                  </a:schemeClr>
                </a:gs>
                <a:gs pos="100000">
                  <a:schemeClr val="accent6">
                    <a:lumMod val="75000"/>
                    <a:shade val="100000"/>
                    <a:satMod val="115000"/>
                  </a:schemeClr>
                </a:gs>
              </a:gsLst>
              <a:lin ang="0" scaled="1"/>
              <a:tileRect/>
            </a:gra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rapezoid 39"/>
            <p:cNvSpPr/>
            <p:nvPr/>
          </p:nvSpPr>
          <p:spPr>
            <a:xfrm rot="3000000" flipH="1">
              <a:off x="3257149" y="3952100"/>
              <a:ext cx="1371600" cy="609600"/>
            </a:xfrm>
            <a:prstGeom prst="trapezoid">
              <a:avLst>
                <a:gd name="adj" fmla="val 45313"/>
              </a:avLst>
            </a:prstGeom>
            <a:gradFill flip="none" rotWithShape="1">
              <a:gsLst>
                <a:gs pos="0">
                  <a:schemeClr val="accent2">
                    <a:lumMod val="75000"/>
                    <a:shade val="30000"/>
                    <a:satMod val="115000"/>
                  </a:schemeClr>
                </a:gs>
                <a:gs pos="50000">
                  <a:schemeClr val="accent2">
                    <a:lumMod val="75000"/>
                    <a:shade val="67500"/>
                    <a:satMod val="115000"/>
                  </a:schemeClr>
                </a:gs>
                <a:gs pos="100000">
                  <a:schemeClr val="accent2">
                    <a:lumMod val="75000"/>
                    <a:shade val="100000"/>
                    <a:satMod val="115000"/>
                  </a:schemeClr>
                </a:gs>
              </a:gsLst>
              <a:lin ang="0" scaled="1"/>
              <a:tileRect/>
            </a:gra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rapezoid 40"/>
            <p:cNvSpPr/>
            <p:nvPr/>
          </p:nvSpPr>
          <p:spPr>
            <a:xfrm rot="5940000" flipH="1">
              <a:off x="2969030" y="2936054"/>
              <a:ext cx="1371600" cy="609600"/>
            </a:xfrm>
            <a:prstGeom prst="trapezoid">
              <a:avLst>
                <a:gd name="adj" fmla="val 45313"/>
              </a:avLst>
            </a:prstGeom>
            <a:gradFill flip="none" rotWithShape="1">
              <a:gsLst>
                <a:gs pos="0">
                  <a:schemeClr val="bg2">
                    <a:lumMod val="50000"/>
                    <a:shade val="30000"/>
                    <a:satMod val="115000"/>
                  </a:schemeClr>
                </a:gs>
                <a:gs pos="50000">
                  <a:schemeClr val="bg2">
                    <a:lumMod val="50000"/>
                    <a:shade val="67500"/>
                    <a:satMod val="115000"/>
                  </a:schemeClr>
                </a:gs>
                <a:gs pos="100000">
                  <a:schemeClr val="bg2">
                    <a:lumMod val="50000"/>
                    <a:shade val="100000"/>
                    <a:satMod val="115000"/>
                  </a:schemeClr>
                </a:gs>
              </a:gsLst>
              <a:lin ang="0" scaled="1"/>
              <a:tileRect/>
            </a:gra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2" name="Right Arrow 41"/>
          <p:cNvSpPr/>
          <p:nvPr/>
        </p:nvSpPr>
        <p:spPr>
          <a:xfrm>
            <a:off x="2823617" y="2373709"/>
            <a:ext cx="1676400" cy="1981200"/>
          </a:xfrm>
          <a:prstGeom prst="rightArrow">
            <a:avLst>
              <a:gd name="adj1" fmla="val 50000"/>
              <a:gd name="adj2" fmla="val 89205"/>
            </a:avLst>
          </a:prstGeom>
          <a:solidFill>
            <a:schemeClr val="tx2">
              <a:lumMod val="50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43" name="Rectangle 42"/>
          <p:cNvSpPr/>
          <p:nvPr/>
        </p:nvSpPr>
        <p:spPr>
          <a:xfrm>
            <a:off x="755576" y="2869009"/>
            <a:ext cx="2010891" cy="990600"/>
          </a:xfrm>
          <a:prstGeom prst="rect">
            <a:avLst/>
          </a:prstGeom>
          <a:solidFill>
            <a:schemeClr val="tx2">
              <a:lumMod val="50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44" name="TextBox 43"/>
          <p:cNvSpPr txBox="1"/>
          <p:nvPr/>
        </p:nvSpPr>
        <p:spPr>
          <a:xfrm>
            <a:off x="1367175" y="1478359"/>
            <a:ext cx="2437142" cy="461665"/>
          </a:xfrm>
          <a:prstGeom prst="rect">
            <a:avLst/>
          </a:prstGeom>
          <a:noFill/>
        </p:spPr>
        <p:txBody>
          <a:bodyPr wrap="none" rtlCol="0">
            <a:spAutoFit/>
          </a:bodyPr>
          <a:lstStyle/>
          <a:p>
            <a:pPr algn="r"/>
            <a:r>
              <a:rPr lang="en-US" sz="2400" dirty="0" smtClean="0">
                <a:solidFill>
                  <a:schemeClr val="bg1"/>
                </a:solidFill>
              </a:rPr>
              <a:t>Description of SLP</a:t>
            </a:r>
            <a:endParaRPr lang="en-US" sz="2400" dirty="0">
              <a:solidFill>
                <a:schemeClr val="bg1"/>
              </a:solidFill>
            </a:endParaRPr>
          </a:p>
        </p:txBody>
      </p:sp>
      <p:sp>
        <p:nvSpPr>
          <p:cNvPr id="45" name="TextBox 44"/>
          <p:cNvSpPr txBox="1"/>
          <p:nvPr/>
        </p:nvSpPr>
        <p:spPr>
          <a:xfrm>
            <a:off x="4946357" y="1249759"/>
            <a:ext cx="2886431" cy="461665"/>
          </a:xfrm>
          <a:prstGeom prst="rect">
            <a:avLst/>
          </a:prstGeom>
          <a:noFill/>
        </p:spPr>
        <p:txBody>
          <a:bodyPr wrap="none" rtlCol="0">
            <a:spAutoFit/>
          </a:bodyPr>
          <a:lstStyle/>
          <a:p>
            <a:r>
              <a:rPr lang="en-US" sz="2400" dirty="0" smtClean="0">
                <a:solidFill>
                  <a:schemeClr val="bg1"/>
                </a:solidFill>
              </a:rPr>
              <a:t>Documented benefits</a:t>
            </a:r>
            <a:endParaRPr lang="en-US" sz="2400" dirty="0">
              <a:solidFill>
                <a:schemeClr val="bg1"/>
              </a:solidFill>
            </a:endParaRPr>
          </a:p>
        </p:txBody>
      </p:sp>
      <p:sp>
        <p:nvSpPr>
          <p:cNvPr id="46" name="TextBox 45"/>
          <p:cNvSpPr txBox="1"/>
          <p:nvPr/>
        </p:nvSpPr>
        <p:spPr>
          <a:xfrm>
            <a:off x="6241757" y="2240359"/>
            <a:ext cx="1493870" cy="461665"/>
          </a:xfrm>
          <a:prstGeom prst="rect">
            <a:avLst/>
          </a:prstGeom>
          <a:noFill/>
        </p:spPr>
        <p:txBody>
          <a:bodyPr wrap="none" rtlCol="0">
            <a:spAutoFit/>
          </a:bodyPr>
          <a:lstStyle/>
          <a:p>
            <a:r>
              <a:rPr lang="en-US" sz="2400" dirty="0" smtClean="0">
                <a:solidFill>
                  <a:schemeClr val="bg1"/>
                </a:solidFill>
              </a:rPr>
              <a:t>Value case</a:t>
            </a:r>
            <a:endParaRPr lang="en-US" sz="2400" dirty="0">
              <a:solidFill>
                <a:schemeClr val="bg1"/>
              </a:solidFill>
            </a:endParaRPr>
          </a:p>
        </p:txBody>
      </p:sp>
      <p:sp>
        <p:nvSpPr>
          <p:cNvPr id="47" name="TextBox 46"/>
          <p:cNvSpPr txBox="1"/>
          <p:nvPr/>
        </p:nvSpPr>
        <p:spPr>
          <a:xfrm>
            <a:off x="6241757" y="3916759"/>
            <a:ext cx="2667525" cy="461665"/>
          </a:xfrm>
          <a:prstGeom prst="rect">
            <a:avLst/>
          </a:prstGeom>
          <a:noFill/>
        </p:spPr>
        <p:txBody>
          <a:bodyPr wrap="none" rtlCol="0">
            <a:spAutoFit/>
          </a:bodyPr>
          <a:lstStyle/>
          <a:p>
            <a:r>
              <a:rPr lang="en-US" sz="2400" dirty="0" err="1" smtClean="0">
                <a:solidFill>
                  <a:schemeClr val="bg1"/>
                </a:solidFill>
              </a:rPr>
              <a:t>Behavioural</a:t>
            </a:r>
            <a:r>
              <a:rPr lang="en-US" sz="2400" dirty="0" smtClean="0">
                <a:solidFill>
                  <a:schemeClr val="bg1"/>
                </a:solidFill>
              </a:rPr>
              <a:t> aspects</a:t>
            </a:r>
            <a:endParaRPr lang="en-US" sz="2400" dirty="0">
              <a:solidFill>
                <a:schemeClr val="bg1"/>
              </a:solidFill>
            </a:endParaRPr>
          </a:p>
        </p:txBody>
      </p:sp>
      <p:sp>
        <p:nvSpPr>
          <p:cNvPr id="48" name="TextBox 47"/>
          <p:cNvSpPr txBox="1"/>
          <p:nvPr/>
        </p:nvSpPr>
        <p:spPr>
          <a:xfrm>
            <a:off x="4946357" y="4983559"/>
            <a:ext cx="2483565" cy="461665"/>
          </a:xfrm>
          <a:prstGeom prst="rect">
            <a:avLst/>
          </a:prstGeom>
          <a:noFill/>
        </p:spPr>
        <p:txBody>
          <a:bodyPr wrap="none" rtlCol="0">
            <a:spAutoFit/>
          </a:bodyPr>
          <a:lstStyle/>
          <a:p>
            <a:r>
              <a:rPr lang="en-US" sz="2400" dirty="0" smtClean="0">
                <a:solidFill>
                  <a:schemeClr val="bg1"/>
                </a:solidFill>
              </a:rPr>
              <a:t>Steps for adoption</a:t>
            </a:r>
            <a:endParaRPr lang="en-US" sz="2400" dirty="0">
              <a:solidFill>
                <a:schemeClr val="bg1"/>
              </a:solidFill>
            </a:endParaRPr>
          </a:p>
        </p:txBody>
      </p:sp>
      <p:sp>
        <p:nvSpPr>
          <p:cNvPr id="49" name="TextBox 48"/>
          <p:cNvSpPr txBox="1"/>
          <p:nvPr/>
        </p:nvSpPr>
        <p:spPr>
          <a:xfrm>
            <a:off x="1056577" y="4678759"/>
            <a:ext cx="2747740" cy="461665"/>
          </a:xfrm>
          <a:prstGeom prst="rect">
            <a:avLst/>
          </a:prstGeom>
          <a:noFill/>
        </p:spPr>
        <p:txBody>
          <a:bodyPr wrap="none" rtlCol="0">
            <a:spAutoFit/>
          </a:bodyPr>
          <a:lstStyle/>
          <a:p>
            <a:pPr algn="r"/>
            <a:r>
              <a:rPr lang="en-US" sz="2400" dirty="0" smtClean="0">
                <a:solidFill>
                  <a:schemeClr val="bg1"/>
                </a:solidFill>
              </a:rPr>
              <a:t>SLP Technical Details</a:t>
            </a:r>
            <a:endParaRPr lang="en-US" sz="2400" dirty="0">
              <a:solidFill>
                <a:schemeClr val="bg1"/>
              </a:solidFill>
            </a:endParaRPr>
          </a:p>
        </p:txBody>
      </p:sp>
      <p:sp>
        <p:nvSpPr>
          <p:cNvPr id="50" name="TextBox 49"/>
          <p:cNvSpPr txBox="1"/>
          <p:nvPr/>
        </p:nvSpPr>
        <p:spPr>
          <a:xfrm>
            <a:off x="833110" y="2964259"/>
            <a:ext cx="1866682" cy="830997"/>
          </a:xfrm>
          <a:prstGeom prst="rect">
            <a:avLst/>
          </a:prstGeom>
          <a:noFill/>
        </p:spPr>
        <p:txBody>
          <a:bodyPr wrap="square" rtlCol="0">
            <a:spAutoFit/>
          </a:bodyPr>
          <a:lstStyle/>
          <a:p>
            <a:pPr algn="ctr"/>
            <a:r>
              <a:rPr lang="en-US" sz="2400" dirty="0" smtClean="0">
                <a:solidFill>
                  <a:schemeClr val="bg1"/>
                </a:solidFill>
              </a:rPr>
              <a:t>Key elements of brief</a:t>
            </a:r>
            <a:endParaRPr lang="en-US" sz="2400" dirty="0">
              <a:solidFill>
                <a:schemeClr val="bg1"/>
              </a:solidFill>
            </a:endParaRPr>
          </a:p>
        </p:txBody>
      </p:sp>
      <p:sp>
        <p:nvSpPr>
          <p:cNvPr id="51" name="Rectangle 50"/>
          <p:cNvSpPr/>
          <p:nvPr/>
        </p:nvSpPr>
        <p:spPr>
          <a:xfrm>
            <a:off x="4427984" y="2897648"/>
            <a:ext cx="1231427" cy="923330"/>
          </a:xfrm>
          <a:prstGeom prst="rect">
            <a:avLst/>
          </a:prstGeom>
          <a:noFill/>
        </p:spPr>
        <p:txBody>
          <a:bodyPr wrap="non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en-US" sz="5400" b="1" cap="none" spc="150" dirty="0" smtClean="0">
                <a:ln w="11430"/>
                <a:solidFill>
                  <a:srgbClr val="F8F8F8"/>
                </a:solidFill>
                <a:effectLst>
                  <a:outerShdw blurRad="25400" algn="tl" rotWithShape="0">
                    <a:srgbClr val="000000">
                      <a:alpha val="43000"/>
                    </a:srgbClr>
                  </a:outerShdw>
                </a:effectLst>
              </a:rPr>
              <a:t>SLP</a:t>
            </a:r>
            <a:endParaRPr lang="en-US" sz="5400" b="1" cap="none" spc="150" dirty="0">
              <a:ln w="11430"/>
              <a:solidFill>
                <a:srgbClr val="F8F8F8"/>
              </a:solidFill>
              <a:effectLst>
                <a:outerShdw blurRad="25400" algn="tl" rotWithShape="0">
                  <a:srgbClr val="000000">
                    <a:alpha val="43000"/>
                  </a:srgbClr>
                </a:outerShdw>
              </a:effectLst>
            </a:endParaRPr>
          </a:p>
        </p:txBody>
      </p:sp>
    </p:spTree>
    <p:extLst>
      <p:ext uri="{BB962C8B-B14F-4D97-AF65-F5344CB8AC3E}">
        <p14:creationId xmlns:p14="http://schemas.microsoft.com/office/powerpoint/2010/main" xmlns="" val="379566652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additive="base">
                                        <p:cTn id="7" dur="500" fill="hold"/>
                                        <p:tgtEl>
                                          <p:spTgt spid="44"/>
                                        </p:tgtEl>
                                        <p:attrNameLst>
                                          <p:attrName>ppt_x</p:attrName>
                                        </p:attrNameLst>
                                      </p:cBhvr>
                                      <p:tavLst>
                                        <p:tav tm="0">
                                          <p:val>
                                            <p:strVal val="0-#ppt_w/2"/>
                                          </p:val>
                                        </p:tav>
                                        <p:tav tm="100000">
                                          <p:val>
                                            <p:strVal val="#ppt_x"/>
                                          </p:val>
                                        </p:tav>
                                      </p:tavLst>
                                    </p:anim>
                                    <p:anim calcmode="lin" valueType="num">
                                      <p:cBhvr additive="base">
                                        <p:cTn id="8" dur="500" fill="hold"/>
                                        <p:tgtEl>
                                          <p:spTgt spid="4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3" fill="hold" grpId="0" nodeType="afterEffect">
                                  <p:stCondLst>
                                    <p:cond delay="0"/>
                                  </p:stCondLst>
                                  <p:childTnLst>
                                    <p:set>
                                      <p:cBhvr>
                                        <p:cTn id="11" dur="1" fill="hold">
                                          <p:stCondLst>
                                            <p:cond delay="0"/>
                                          </p:stCondLst>
                                        </p:cTn>
                                        <p:tgtEl>
                                          <p:spTgt spid="45"/>
                                        </p:tgtEl>
                                        <p:attrNameLst>
                                          <p:attrName>style.visibility</p:attrName>
                                        </p:attrNameLst>
                                      </p:cBhvr>
                                      <p:to>
                                        <p:strVal val="visible"/>
                                      </p:to>
                                    </p:set>
                                    <p:anim calcmode="lin" valueType="num">
                                      <p:cBhvr additive="base">
                                        <p:cTn id="12" dur="500" fill="hold"/>
                                        <p:tgtEl>
                                          <p:spTgt spid="45"/>
                                        </p:tgtEl>
                                        <p:attrNameLst>
                                          <p:attrName>ppt_x</p:attrName>
                                        </p:attrNameLst>
                                      </p:cBhvr>
                                      <p:tavLst>
                                        <p:tav tm="0">
                                          <p:val>
                                            <p:strVal val="1+#ppt_w/2"/>
                                          </p:val>
                                        </p:tav>
                                        <p:tav tm="100000">
                                          <p:val>
                                            <p:strVal val="#ppt_x"/>
                                          </p:val>
                                        </p:tav>
                                      </p:tavLst>
                                    </p:anim>
                                    <p:anim calcmode="lin" valueType="num">
                                      <p:cBhvr additive="base">
                                        <p:cTn id="13" dur="500" fill="hold"/>
                                        <p:tgtEl>
                                          <p:spTgt spid="45"/>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2" presetClass="entr" presetSubtype="2" fill="hold" grpId="0" nodeType="afterEffect">
                                  <p:stCondLst>
                                    <p:cond delay="0"/>
                                  </p:stCondLst>
                                  <p:childTnLst>
                                    <p:set>
                                      <p:cBhvr>
                                        <p:cTn id="16" dur="1" fill="hold">
                                          <p:stCondLst>
                                            <p:cond delay="0"/>
                                          </p:stCondLst>
                                        </p:cTn>
                                        <p:tgtEl>
                                          <p:spTgt spid="46"/>
                                        </p:tgtEl>
                                        <p:attrNameLst>
                                          <p:attrName>style.visibility</p:attrName>
                                        </p:attrNameLst>
                                      </p:cBhvr>
                                      <p:to>
                                        <p:strVal val="visible"/>
                                      </p:to>
                                    </p:set>
                                    <p:anim calcmode="lin" valueType="num">
                                      <p:cBhvr additive="base">
                                        <p:cTn id="17" dur="500" fill="hold"/>
                                        <p:tgtEl>
                                          <p:spTgt spid="46"/>
                                        </p:tgtEl>
                                        <p:attrNameLst>
                                          <p:attrName>ppt_x</p:attrName>
                                        </p:attrNameLst>
                                      </p:cBhvr>
                                      <p:tavLst>
                                        <p:tav tm="0">
                                          <p:val>
                                            <p:strVal val="1+#ppt_w/2"/>
                                          </p:val>
                                        </p:tav>
                                        <p:tav tm="100000">
                                          <p:val>
                                            <p:strVal val="#ppt_x"/>
                                          </p:val>
                                        </p:tav>
                                      </p:tavLst>
                                    </p:anim>
                                    <p:anim calcmode="lin" valueType="num">
                                      <p:cBhvr additive="base">
                                        <p:cTn id="18" dur="500" fill="hold"/>
                                        <p:tgtEl>
                                          <p:spTgt spid="46"/>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2" fill="hold" grpId="0" nodeType="afterEffect">
                                  <p:stCondLst>
                                    <p:cond delay="0"/>
                                  </p:stCondLst>
                                  <p:childTnLst>
                                    <p:set>
                                      <p:cBhvr>
                                        <p:cTn id="21" dur="1" fill="hold">
                                          <p:stCondLst>
                                            <p:cond delay="0"/>
                                          </p:stCondLst>
                                        </p:cTn>
                                        <p:tgtEl>
                                          <p:spTgt spid="47"/>
                                        </p:tgtEl>
                                        <p:attrNameLst>
                                          <p:attrName>style.visibility</p:attrName>
                                        </p:attrNameLst>
                                      </p:cBhvr>
                                      <p:to>
                                        <p:strVal val="visible"/>
                                      </p:to>
                                    </p:set>
                                    <p:anim calcmode="lin" valueType="num">
                                      <p:cBhvr additive="base">
                                        <p:cTn id="22" dur="500" fill="hold"/>
                                        <p:tgtEl>
                                          <p:spTgt spid="47"/>
                                        </p:tgtEl>
                                        <p:attrNameLst>
                                          <p:attrName>ppt_x</p:attrName>
                                        </p:attrNameLst>
                                      </p:cBhvr>
                                      <p:tavLst>
                                        <p:tav tm="0">
                                          <p:val>
                                            <p:strVal val="1+#ppt_w/2"/>
                                          </p:val>
                                        </p:tav>
                                        <p:tav tm="100000">
                                          <p:val>
                                            <p:strVal val="#ppt_x"/>
                                          </p:val>
                                        </p:tav>
                                      </p:tavLst>
                                    </p:anim>
                                    <p:anim calcmode="lin" valueType="num">
                                      <p:cBhvr additive="base">
                                        <p:cTn id="23" dur="500" fill="hold"/>
                                        <p:tgtEl>
                                          <p:spTgt spid="47"/>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48"/>
                                        </p:tgtEl>
                                        <p:attrNameLst>
                                          <p:attrName>style.visibility</p:attrName>
                                        </p:attrNameLst>
                                      </p:cBhvr>
                                      <p:to>
                                        <p:strVal val="visible"/>
                                      </p:to>
                                    </p:set>
                                    <p:anim calcmode="lin" valueType="num">
                                      <p:cBhvr additive="base">
                                        <p:cTn id="27" dur="500" fill="hold"/>
                                        <p:tgtEl>
                                          <p:spTgt spid="48"/>
                                        </p:tgtEl>
                                        <p:attrNameLst>
                                          <p:attrName>ppt_x</p:attrName>
                                        </p:attrNameLst>
                                      </p:cBhvr>
                                      <p:tavLst>
                                        <p:tav tm="0">
                                          <p:val>
                                            <p:strVal val="#ppt_x"/>
                                          </p:val>
                                        </p:tav>
                                        <p:tav tm="100000">
                                          <p:val>
                                            <p:strVal val="#ppt_x"/>
                                          </p:val>
                                        </p:tav>
                                      </p:tavLst>
                                    </p:anim>
                                    <p:anim calcmode="lin" valueType="num">
                                      <p:cBhvr additive="base">
                                        <p:cTn id="28" dur="500" fill="hold"/>
                                        <p:tgtEl>
                                          <p:spTgt spid="48"/>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8" fill="hold" grpId="0" nodeType="afterEffect">
                                  <p:stCondLst>
                                    <p:cond delay="0"/>
                                  </p:stCondLst>
                                  <p:childTnLst>
                                    <p:set>
                                      <p:cBhvr>
                                        <p:cTn id="31" dur="1" fill="hold">
                                          <p:stCondLst>
                                            <p:cond delay="0"/>
                                          </p:stCondLst>
                                        </p:cTn>
                                        <p:tgtEl>
                                          <p:spTgt spid="49"/>
                                        </p:tgtEl>
                                        <p:attrNameLst>
                                          <p:attrName>style.visibility</p:attrName>
                                        </p:attrNameLst>
                                      </p:cBhvr>
                                      <p:to>
                                        <p:strVal val="visible"/>
                                      </p:to>
                                    </p:set>
                                    <p:anim calcmode="lin" valueType="num">
                                      <p:cBhvr additive="base">
                                        <p:cTn id="32" dur="500" fill="hold"/>
                                        <p:tgtEl>
                                          <p:spTgt spid="49"/>
                                        </p:tgtEl>
                                        <p:attrNameLst>
                                          <p:attrName>ppt_x</p:attrName>
                                        </p:attrNameLst>
                                      </p:cBhvr>
                                      <p:tavLst>
                                        <p:tav tm="0">
                                          <p:val>
                                            <p:strVal val="0-#ppt_w/2"/>
                                          </p:val>
                                        </p:tav>
                                        <p:tav tm="100000">
                                          <p:val>
                                            <p:strVal val="#ppt_x"/>
                                          </p:val>
                                        </p:tav>
                                      </p:tavLst>
                                    </p:anim>
                                    <p:anim calcmode="lin" valueType="num">
                                      <p:cBhvr additive="base">
                                        <p:cTn id="33" dur="500" fill="hold"/>
                                        <p:tgtEl>
                                          <p:spTgt spid="4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5" grpId="0"/>
      <p:bldP spid="46" grpId="0"/>
      <p:bldP spid="47" grpId="0"/>
      <p:bldP spid="48" grpId="0"/>
      <p:bldP spid="49"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2058" name="Rounded Rectangle 2057"/>
          <p:cNvSpPr/>
          <p:nvPr/>
        </p:nvSpPr>
        <p:spPr>
          <a:xfrm>
            <a:off x="173338" y="692696"/>
            <a:ext cx="8795570" cy="2664296"/>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cxnSp>
        <p:nvCxnSpPr>
          <p:cNvPr id="13" name="Straight Connector 12"/>
          <p:cNvCxnSpPr/>
          <p:nvPr/>
        </p:nvCxnSpPr>
        <p:spPr>
          <a:xfrm>
            <a:off x="173338" y="527338"/>
            <a:ext cx="8929718" cy="1588"/>
          </a:xfrm>
          <a:prstGeom prst="line">
            <a:avLst/>
          </a:prstGeom>
          <a:ln>
            <a:solidFill>
              <a:schemeClr val="bg1"/>
            </a:solidFill>
          </a:ln>
          <a:effectLst/>
        </p:spPr>
        <p:style>
          <a:lnRef idx="1">
            <a:schemeClr val="accent1"/>
          </a:lnRef>
          <a:fillRef idx="0">
            <a:schemeClr val="accent1"/>
          </a:fillRef>
          <a:effectRef idx="0">
            <a:schemeClr val="accent1"/>
          </a:effectRef>
          <a:fontRef idx="minor">
            <a:schemeClr val="tx1"/>
          </a:fontRef>
        </p:style>
      </p:cxnSp>
      <p:sp>
        <p:nvSpPr>
          <p:cNvPr id="14"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lvl="0">
              <a:spcBef>
                <a:spcPct val="0"/>
              </a:spcBef>
              <a:defRPr/>
            </a:pPr>
            <a:r>
              <a:rPr lang="en-ZA" sz="2400" b="1" dirty="0" smtClean="0">
                <a:solidFill>
                  <a:schemeClr val="bg1"/>
                </a:solidFill>
                <a:latin typeface="Arial" pitchFamily="34" charset="0"/>
                <a:cs typeface="Arial" pitchFamily="34" charset="0"/>
              </a:rPr>
              <a:t>Principle of Winch Covers</a:t>
            </a:r>
            <a:endParaRPr lang="en-ZA" sz="2400" b="1" dirty="0">
              <a:solidFill>
                <a:schemeClr val="bg1"/>
              </a:solidFill>
              <a:latin typeface="Arial" pitchFamily="34" charset="0"/>
              <a:cs typeface="Arial" pitchFamily="34" charset="0"/>
            </a:endParaRPr>
          </a:p>
        </p:txBody>
      </p:sp>
      <p:sp>
        <p:nvSpPr>
          <p:cNvPr id="19" name="Rectangle 18"/>
          <p:cNvSpPr/>
          <p:nvPr/>
        </p:nvSpPr>
        <p:spPr>
          <a:xfrm>
            <a:off x="0" y="6192688"/>
            <a:ext cx="9144000" cy="692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pic>
        <p:nvPicPr>
          <p:cNvPr id="21" name="Picture 2"/>
          <p:cNvPicPr>
            <a:picLocks noChangeAspect="1" noChangeArrowheads="1"/>
          </p:cNvPicPr>
          <p:nvPr/>
        </p:nvPicPr>
        <p:blipFill>
          <a:blip r:embed="rId4" cstate="print"/>
          <a:srcRect/>
          <a:stretch>
            <a:fillRect/>
          </a:stretch>
        </p:blipFill>
        <p:spPr bwMode="auto">
          <a:xfrm>
            <a:off x="107504" y="6243040"/>
            <a:ext cx="857256" cy="597720"/>
          </a:xfrm>
          <a:prstGeom prst="rect">
            <a:avLst/>
          </a:prstGeom>
          <a:noFill/>
          <a:ln w="9525">
            <a:noFill/>
            <a:miter lim="800000"/>
            <a:headEnd/>
            <a:tailEnd/>
          </a:ln>
          <a:effectLst/>
        </p:spPr>
      </p:pic>
      <p:pic>
        <p:nvPicPr>
          <p:cNvPr id="9" name="Picture 8"/>
          <p:cNvPicPr>
            <a:picLocks noChangeAspect="1" noChangeArrowheads="1"/>
          </p:cNvPicPr>
          <p:nvPr/>
        </p:nvPicPr>
        <p:blipFill>
          <a:blip r:embed="rId5" cstate="print"/>
          <a:srcRect/>
          <a:stretch>
            <a:fillRect/>
          </a:stretch>
        </p:blipFill>
        <p:spPr bwMode="auto">
          <a:xfrm>
            <a:off x="7976578" y="6276393"/>
            <a:ext cx="992330" cy="464975"/>
          </a:xfrm>
          <a:prstGeom prst="rect">
            <a:avLst/>
          </a:prstGeom>
          <a:noFill/>
          <a:ln w="9525">
            <a:noFill/>
            <a:miter lim="800000"/>
            <a:headEnd/>
            <a:tailEnd/>
          </a:ln>
          <a:effectLst/>
        </p:spPr>
      </p:pic>
      <p:sp>
        <p:nvSpPr>
          <p:cNvPr id="10" name="Text Placeholder 4"/>
          <p:cNvSpPr txBox="1">
            <a:spLocks/>
          </p:cNvSpPr>
          <p:nvPr/>
        </p:nvSpPr>
        <p:spPr>
          <a:xfrm>
            <a:off x="1500166" y="6306138"/>
            <a:ext cx="6572296" cy="357187"/>
          </a:xfrm>
          <a:prstGeom prst="rect">
            <a:avLst/>
          </a:prstGeom>
        </p:spPr>
        <p:txBody>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ZA" sz="2000" b="1" i="0" u="none" strike="noStrike" kern="1200" cap="none" spc="0" normalizeH="0" baseline="0" noProof="0" dirty="0" smtClean="0">
                <a:ln>
                  <a:noFill/>
                </a:ln>
                <a:solidFill>
                  <a:schemeClr val="tx1">
                    <a:lumMod val="50000"/>
                    <a:lumOff val="50000"/>
                  </a:schemeClr>
                </a:solidFill>
                <a:effectLst/>
                <a:uLnTx/>
                <a:uFillTx/>
                <a:latin typeface="Arial" pitchFamily="34" charset="0"/>
                <a:cs typeface="Arial" pitchFamily="34" charset="0"/>
              </a:rPr>
              <a:t>Leading the change to zero harm</a:t>
            </a:r>
            <a:endParaRPr kumimoji="0" lang="en-ZA" sz="2000" b="1" i="0" u="none" strike="noStrike" kern="1200" cap="none" spc="0" normalizeH="0" baseline="0" noProof="0" dirty="0">
              <a:ln>
                <a:noFill/>
              </a:ln>
              <a:solidFill>
                <a:schemeClr val="tx1">
                  <a:lumMod val="50000"/>
                  <a:lumOff val="50000"/>
                </a:schemeClr>
              </a:solidFill>
              <a:effectLst/>
              <a:uLnTx/>
              <a:uFillTx/>
              <a:latin typeface="Arial" pitchFamily="34" charset="0"/>
              <a:cs typeface="Arial" pitchFamily="34" charset="0"/>
            </a:endParaRPr>
          </a:p>
        </p:txBody>
      </p:sp>
      <p:sp>
        <p:nvSpPr>
          <p:cNvPr id="2057" name="Rectangle 2056"/>
          <p:cNvSpPr/>
          <p:nvPr/>
        </p:nvSpPr>
        <p:spPr>
          <a:xfrm>
            <a:off x="249766" y="1052736"/>
            <a:ext cx="8719142" cy="2031325"/>
          </a:xfrm>
          <a:prstGeom prst="rect">
            <a:avLst/>
          </a:prstGeom>
        </p:spPr>
        <p:txBody>
          <a:bodyPr wrap="square">
            <a:spAutoFit/>
          </a:bodyPr>
          <a:lstStyle/>
          <a:p>
            <a:pPr algn="just"/>
            <a:r>
              <a:rPr lang="en-ZA" dirty="0"/>
              <a:t>This simple leading practice involves fitting a cover over the operating drums of a scraper winch to reduce the harmful dust exposure experienced by winch operators. Winch operators have been identified across industry as the occupation with the highest exposure to silica dust. </a:t>
            </a:r>
          </a:p>
          <a:p>
            <a:pPr algn="just"/>
            <a:r>
              <a:rPr lang="en-ZA" dirty="0"/>
              <a:t>In principle, the winch cover simply involves fitting a cover to the winch drum guard of existing winches.  </a:t>
            </a:r>
            <a:r>
              <a:rPr lang="en-US" dirty="0"/>
              <a:t>The two pictures below illustrate a winch drum guard before and after fitting the winch cover</a:t>
            </a:r>
            <a:endParaRPr lang="en-ZA" dirty="0"/>
          </a:p>
        </p:txBody>
      </p:sp>
      <p:sp>
        <p:nvSpPr>
          <p:cNvPr id="205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ZA"/>
          </a:p>
        </p:txBody>
      </p:sp>
      <p:pic>
        <p:nvPicPr>
          <p:cNvPr id="2060" name="Picture 3"/>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1485422" y="3939197"/>
            <a:ext cx="2510514" cy="2082091"/>
          </a:xfrm>
          <a:prstGeom prst="rect">
            <a:avLst/>
          </a:prstGeom>
          <a:noFill/>
          <a:extLst>
            <a:ext uri="{909E8E84-426E-40DD-AFC4-6F175D3DCCD1}">
              <a14:hiddenFill xmlns:a14="http://schemas.microsoft.com/office/drawing/2010/main" xmlns="">
                <a:solidFill>
                  <a:srgbClr val="FFFFFF"/>
                </a:solidFill>
              </a14:hiddenFill>
            </a:ext>
          </a:extLst>
        </p:spPr>
      </p:pic>
      <p:sp>
        <p:nvSpPr>
          <p:cNvPr id="2061"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ZA"/>
          </a:p>
        </p:txBody>
      </p:sp>
      <p:pic>
        <p:nvPicPr>
          <p:cNvPr id="2062" name="Picture 5"/>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4924794" y="3939197"/>
            <a:ext cx="2599534" cy="2082091"/>
          </a:xfrm>
          <a:prstGeom prst="rect">
            <a:avLst/>
          </a:prstGeom>
          <a:noFill/>
          <a:extLst>
            <a:ext uri="{909E8E84-426E-40DD-AFC4-6F175D3DCCD1}">
              <a14:hiddenFill xmlns:a14="http://schemas.microsoft.com/office/drawing/2010/main" xmlns="">
                <a:solidFill>
                  <a:srgbClr val="FFFFFF"/>
                </a:solidFill>
              </a14:hiddenFill>
            </a:ext>
          </a:extLst>
        </p:spPr>
      </p:pic>
      <p:sp>
        <p:nvSpPr>
          <p:cNvPr id="2063" name="TextBox 2062"/>
          <p:cNvSpPr txBox="1"/>
          <p:nvPr/>
        </p:nvSpPr>
        <p:spPr>
          <a:xfrm>
            <a:off x="2339752" y="3789040"/>
            <a:ext cx="803105" cy="369332"/>
          </a:xfrm>
          <a:prstGeom prst="rect">
            <a:avLst/>
          </a:prstGeom>
          <a:solidFill>
            <a:schemeClr val="bg1"/>
          </a:solidFill>
        </p:spPr>
        <p:txBody>
          <a:bodyPr wrap="none" rtlCol="0">
            <a:spAutoFit/>
          </a:bodyPr>
          <a:lstStyle/>
          <a:p>
            <a:r>
              <a:rPr lang="en-ZA" dirty="0" smtClean="0"/>
              <a:t>Before</a:t>
            </a:r>
            <a:endParaRPr lang="en-ZA" dirty="0"/>
          </a:p>
        </p:txBody>
      </p:sp>
      <p:sp>
        <p:nvSpPr>
          <p:cNvPr id="50" name="TextBox 49"/>
          <p:cNvSpPr txBox="1"/>
          <p:nvPr/>
        </p:nvSpPr>
        <p:spPr>
          <a:xfrm>
            <a:off x="5868144" y="3789040"/>
            <a:ext cx="658257" cy="369332"/>
          </a:xfrm>
          <a:prstGeom prst="rect">
            <a:avLst/>
          </a:prstGeom>
          <a:solidFill>
            <a:schemeClr val="bg1"/>
          </a:solidFill>
        </p:spPr>
        <p:txBody>
          <a:bodyPr wrap="none" rtlCol="0">
            <a:spAutoFit/>
          </a:bodyPr>
          <a:lstStyle/>
          <a:p>
            <a:r>
              <a:rPr lang="en-ZA" dirty="0" smtClean="0"/>
              <a:t>After</a:t>
            </a:r>
            <a:endParaRPr lang="en-ZA" dirty="0"/>
          </a:p>
        </p:txBody>
      </p:sp>
    </p:spTree>
    <p:extLst>
      <p:ext uri="{BB962C8B-B14F-4D97-AF65-F5344CB8AC3E}">
        <p14:creationId xmlns:p14="http://schemas.microsoft.com/office/powerpoint/2010/main" xmlns="" val="209121015"/>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60"/>
                                        </p:tgtEl>
                                        <p:attrNameLst>
                                          <p:attrName>style.visibility</p:attrName>
                                        </p:attrNameLst>
                                      </p:cBhvr>
                                      <p:to>
                                        <p:strVal val="visible"/>
                                      </p:to>
                                    </p:set>
                                    <p:anim calcmode="lin" valueType="num">
                                      <p:cBhvr additive="base">
                                        <p:cTn id="7" dur="500" fill="hold"/>
                                        <p:tgtEl>
                                          <p:spTgt spid="2060"/>
                                        </p:tgtEl>
                                        <p:attrNameLst>
                                          <p:attrName>ppt_x</p:attrName>
                                        </p:attrNameLst>
                                      </p:cBhvr>
                                      <p:tavLst>
                                        <p:tav tm="0">
                                          <p:val>
                                            <p:strVal val="#ppt_x"/>
                                          </p:val>
                                        </p:tav>
                                        <p:tav tm="100000">
                                          <p:val>
                                            <p:strVal val="#ppt_x"/>
                                          </p:val>
                                        </p:tav>
                                      </p:tavLst>
                                    </p:anim>
                                    <p:anim calcmode="lin" valueType="num">
                                      <p:cBhvr additive="base">
                                        <p:cTn id="8" dur="500" fill="hold"/>
                                        <p:tgtEl>
                                          <p:spTgt spid="206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062"/>
                                        </p:tgtEl>
                                        <p:attrNameLst>
                                          <p:attrName>style.visibility</p:attrName>
                                        </p:attrNameLst>
                                      </p:cBhvr>
                                      <p:to>
                                        <p:strVal val="visible"/>
                                      </p:to>
                                    </p:set>
                                    <p:anim calcmode="lin" valueType="num">
                                      <p:cBhvr additive="base">
                                        <p:cTn id="11" dur="500" fill="hold"/>
                                        <p:tgtEl>
                                          <p:spTgt spid="2062"/>
                                        </p:tgtEl>
                                        <p:attrNameLst>
                                          <p:attrName>ppt_x</p:attrName>
                                        </p:attrNameLst>
                                      </p:cBhvr>
                                      <p:tavLst>
                                        <p:tav tm="0">
                                          <p:val>
                                            <p:strVal val="#ppt_x"/>
                                          </p:val>
                                        </p:tav>
                                        <p:tav tm="100000">
                                          <p:val>
                                            <p:strVal val="#ppt_x"/>
                                          </p:val>
                                        </p:tav>
                                      </p:tavLst>
                                    </p:anim>
                                    <p:anim calcmode="lin" valueType="num">
                                      <p:cBhvr additive="base">
                                        <p:cTn id="12" dur="500" fill="hold"/>
                                        <p:tgtEl>
                                          <p:spTgt spid="206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063"/>
                                        </p:tgtEl>
                                        <p:attrNameLst>
                                          <p:attrName>style.visibility</p:attrName>
                                        </p:attrNameLst>
                                      </p:cBhvr>
                                      <p:to>
                                        <p:strVal val="visible"/>
                                      </p:to>
                                    </p:set>
                                    <p:anim calcmode="lin" valueType="num">
                                      <p:cBhvr additive="base">
                                        <p:cTn id="15" dur="500" fill="hold"/>
                                        <p:tgtEl>
                                          <p:spTgt spid="2063"/>
                                        </p:tgtEl>
                                        <p:attrNameLst>
                                          <p:attrName>ppt_x</p:attrName>
                                        </p:attrNameLst>
                                      </p:cBhvr>
                                      <p:tavLst>
                                        <p:tav tm="0">
                                          <p:val>
                                            <p:strVal val="#ppt_x"/>
                                          </p:val>
                                        </p:tav>
                                        <p:tav tm="100000">
                                          <p:val>
                                            <p:strVal val="#ppt_x"/>
                                          </p:val>
                                        </p:tav>
                                      </p:tavLst>
                                    </p:anim>
                                    <p:anim calcmode="lin" valueType="num">
                                      <p:cBhvr additive="base">
                                        <p:cTn id="16" dur="500" fill="hold"/>
                                        <p:tgtEl>
                                          <p:spTgt spid="206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50"/>
                                        </p:tgtEl>
                                        <p:attrNameLst>
                                          <p:attrName>style.visibility</p:attrName>
                                        </p:attrNameLst>
                                      </p:cBhvr>
                                      <p:to>
                                        <p:strVal val="visible"/>
                                      </p:to>
                                    </p:set>
                                    <p:anim calcmode="lin" valueType="num">
                                      <p:cBhvr additive="base">
                                        <p:cTn id="19" dur="500" fill="hold"/>
                                        <p:tgtEl>
                                          <p:spTgt spid="50"/>
                                        </p:tgtEl>
                                        <p:attrNameLst>
                                          <p:attrName>ppt_x</p:attrName>
                                        </p:attrNameLst>
                                      </p:cBhvr>
                                      <p:tavLst>
                                        <p:tav tm="0">
                                          <p:val>
                                            <p:strVal val="#ppt_x"/>
                                          </p:val>
                                        </p:tav>
                                        <p:tav tm="100000">
                                          <p:val>
                                            <p:strVal val="#ppt_x"/>
                                          </p:val>
                                        </p:tav>
                                      </p:tavLst>
                                    </p:anim>
                                    <p:anim calcmode="lin" valueType="num">
                                      <p:cBhvr additive="base">
                                        <p:cTn id="20"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3" grpId="0" animBg="1"/>
      <p:bldP spid="5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cxnSp>
        <p:nvCxnSpPr>
          <p:cNvPr id="13" name="Straight Connector 12"/>
          <p:cNvCxnSpPr/>
          <p:nvPr/>
        </p:nvCxnSpPr>
        <p:spPr>
          <a:xfrm>
            <a:off x="173338" y="527338"/>
            <a:ext cx="8929718" cy="1588"/>
          </a:xfrm>
          <a:prstGeom prst="line">
            <a:avLst/>
          </a:prstGeom>
          <a:ln>
            <a:solidFill>
              <a:schemeClr val="bg1"/>
            </a:solidFill>
          </a:ln>
          <a:effectLst/>
        </p:spPr>
        <p:style>
          <a:lnRef idx="1">
            <a:schemeClr val="accent1"/>
          </a:lnRef>
          <a:fillRef idx="0">
            <a:schemeClr val="accent1"/>
          </a:fillRef>
          <a:effectRef idx="0">
            <a:schemeClr val="accent1"/>
          </a:effectRef>
          <a:fontRef idx="minor">
            <a:schemeClr val="tx1"/>
          </a:fontRef>
        </p:style>
      </p:cxnSp>
      <p:sp>
        <p:nvSpPr>
          <p:cNvPr id="14"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lvl="0">
              <a:spcBef>
                <a:spcPct val="0"/>
              </a:spcBef>
              <a:defRPr/>
            </a:pPr>
            <a:r>
              <a:rPr lang="en-ZA" sz="2400" b="1" dirty="0" smtClean="0">
                <a:solidFill>
                  <a:schemeClr val="bg1"/>
                </a:solidFill>
                <a:latin typeface="Arial" pitchFamily="34" charset="0"/>
                <a:cs typeface="Arial" pitchFamily="34" charset="0"/>
              </a:rPr>
              <a:t>Documented Benefits</a:t>
            </a:r>
            <a:endParaRPr lang="en-ZA" sz="2400" b="1" dirty="0">
              <a:solidFill>
                <a:schemeClr val="bg1"/>
              </a:solidFill>
              <a:latin typeface="Arial" pitchFamily="34" charset="0"/>
              <a:cs typeface="Arial" pitchFamily="34" charset="0"/>
            </a:endParaRPr>
          </a:p>
        </p:txBody>
      </p:sp>
      <p:sp>
        <p:nvSpPr>
          <p:cNvPr id="19" name="Rectangle 18"/>
          <p:cNvSpPr/>
          <p:nvPr/>
        </p:nvSpPr>
        <p:spPr>
          <a:xfrm>
            <a:off x="0" y="6192688"/>
            <a:ext cx="9144000" cy="692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pic>
        <p:nvPicPr>
          <p:cNvPr id="21" name="Picture 2"/>
          <p:cNvPicPr>
            <a:picLocks noChangeAspect="1" noChangeArrowheads="1"/>
          </p:cNvPicPr>
          <p:nvPr/>
        </p:nvPicPr>
        <p:blipFill>
          <a:blip r:embed="rId4" cstate="print"/>
          <a:srcRect/>
          <a:stretch>
            <a:fillRect/>
          </a:stretch>
        </p:blipFill>
        <p:spPr bwMode="auto">
          <a:xfrm>
            <a:off x="107504" y="6243040"/>
            <a:ext cx="857256" cy="597720"/>
          </a:xfrm>
          <a:prstGeom prst="rect">
            <a:avLst/>
          </a:prstGeom>
          <a:noFill/>
          <a:ln w="9525">
            <a:noFill/>
            <a:miter lim="800000"/>
            <a:headEnd/>
            <a:tailEnd/>
          </a:ln>
          <a:effectLst/>
        </p:spPr>
      </p:pic>
      <p:pic>
        <p:nvPicPr>
          <p:cNvPr id="9" name="Picture 8"/>
          <p:cNvPicPr>
            <a:picLocks noChangeAspect="1" noChangeArrowheads="1"/>
          </p:cNvPicPr>
          <p:nvPr/>
        </p:nvPicPr>
        <p:blipFill>
          <a:blip r:embed="rId5" cstate="print"/>
          <a:srcRect/>
          <a:stretch>
            <a:fillRect/>
          </a:stretch>
        </p:blipFill>
        <p:spPr bwMode="auto">
          <a:xfrm>
            <a:off x="7976578" y="6276393"/>
            <a:ext cx="992330" cy="464975"/>
          </a:xfrm>
          <a:prstGeom prst="rect">
            <a:avLst/>
          </a:prstGeom>
          <a:noFill/>
          <a:ln w="9525">
            <a:noFill/>
            <a:miter lim="800000"/>
            <a:headEnd/>
            <a:tailEnd/>
          </a:ln>
          <a:effectLst/>
        </p:spPr>
      </p:pic>
      <p:sp>
        <p:nvSpPr>
          <p:cNvPr id="10" name="Text Placeholder 4"/>
          <p:cNvSpPr txBox="1">
            <a:spLocks/>
          </p:cNvSpPr>
          <p:nvPr/>
        </p:nvSpPr>
        <p:spPr>
          <a:xfrm>
            <a:off x="1500166" y="6306138"/>
            <a:ext cx="6572296" cy="357187"/>
          </a:xfrm>
          <a:prstGeom prst="rect">
            <a:avLst/>
          </a:prstGeom>
        </p:spPr>
        <p:txBody>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ZA" sz="2000" b="1" i="0" u="none" strike="noStrike" kern="1200" cap="none" spc="0" normalizeH="0" baseline="0" noProof="0" dirty="0" smtClean="0">
                <a:ln>
                  <a:noFill/>
                </a:ln>
                <a:solidFill>
                  <a:schemeClr val="tx1">
                    <a:lumMod val="50000"/>
                    <a:lumOff val="50000"/>
                  </a:schemeClr>
                </a:solidFill>
                <a:effectLst/>
                <a:uLnTx/>
                <a:uFillTx/>
                <a:latin typeface="Arial" pitchFamily="34" charset="0"/>
                <a:cs typeface="Arial" pitchFamily="34" charset="0"/>
              </a:rPr>
              <a:t>Leading the change to zero harm</a:t>
            </a:r>
            <a:endParaRPr kumimoji="0" lang="en-ZA" sz="2000" b="1" i="0" u="none" strike="noStrike" kern="1200" cap="none" spc="0" normalizeH="0" baseline="0" noProof="0" dirty="0">
              <a:ln>
                <a:noFill/>
              </a:ln>
              <a:solidFill>
                <a:schemeClr val="tx1">
                  <a:lumMod val="50000"/>
                  <a:lumOff val="50000"/>
                </a:schemeClr>
              </a:solidFill>
              <a:effectLst/>
              <a:uLnTx/>
              <a:uFillTx/>
              <a:latin typeface="Arial" pitchFamily="34" charset="0"/>
              <a:cs typeface="Arial" pitchFamily="34" charset="0"/>
            </a:endParaRPr>
          </a:p>
        </p:txBody>
      </p:sp>
      <p:sp>
        <p:nvSpPr>
          <p:cNvPr id="40" name="Text Placeholder 2"/>
          <p:cNvSpPr txBox="1">
            <a:spLocks/>
          </p:cNvSpPr>
          <p:nvPr/>
        </p:nvSpPr>
        <p:spPr>
          <a:xfrm>
            <a:off x="95376" y="571480"/>
            <a:ext cx="9001156" cy="428610"/>
          </a:xfrm>
          <a:prstGeom prst="rect">
            <a:avLst/>
          </a:prstGeom>
        </p:spPr>
        <p:txBody>
          <a:bodyPr/>
          <a:lstStyle/>
          <a:p>
            <a:pPr marL="342900" lvl="0" indent="-342900" fontAlgn="auto">
              <a:spcBef>
                <a:spcPct val="20000"/>
              </a:spcBef>
              <a:spcAft>
                <a:spcPts val="0"/>
              </a:spcAft>
              <a:defRPr/>
            </a:pPr>
            <a:endParaRPr kumimoji="0" lang="en-ZA" b="1" i="0" u="none" strike="noStrike" kern="1200" cap="none" spc="0" normalizeH="0" baseline="0" noProof="0" dirty="0">
              <a:ln>
                <a:noFill/>
              </a:ln>
              <a:solidFill>
                <a:schemeClr val="bg1">
                  <a:lumMod val="95000"/>
                </a:schemeClr>
              </a:solidFill>
              <a:effectLst/>
              <a:uLnTx/>
              <a:uFillTx/>
              <a:latin typeface="Arial" pitchFamily="34" charset="0"/>
              <a:cs typeface="Arial" pitchFamily="34" charset="0"/>
            </a:endParaRPr>
          </a:p>
        </p:txBody>
      </p:sp>
      <p:sp>
        <p:nvSpPr>
          <p:cNvPr id="33" name="TextBox 32"/>
          <p:cNvSpPr txBox="1"/>
          <p:nvPr/>
        </p:nvSpPr>
        <p:spPr>
          <a:xfrm>
            <a:off x="93436" y="548680"/>
            <a:ext cx="6478505" cy="400110"/>
          </a:xfrm>
          <a:prstGeom prst="rect">
            <a:avLst/>
          </a:prstGeom>
          <a:noFill/>
        </p:spPr>
        <p:txBody>
          <a:bodyPr wrap="none" rtlCol="0">
            <a:spAutoFit/>
          </a:bodyPr>
          <a:lstStyle/>
          <a:p>
            <a:r>
              <a:rPr lang="en-ZA" sz="2000" b="1" dirty="0" smtClean="0">
                <a:solidFill>
                  <a:schemeClr val="bg1">
                    <a:lumMod val="85000"/>
                  </a:schemeClr>
                </a:solidFill>
              </a:rPr>
              <a:t>Average </a:t>
            </a:r>
            <a:r>
              <a:rPr lang="en-ZA" sz="2000" b="1" dirty="0">
                <a:solidFill>
                  <a:schemeClr val="bg1">
                    <a:lumMod val="85000"/>
                  </a:schemeClr>
                </a:solidFill>
              </a:rPr>
              <a:t>improvement of </a:t>
            </a:r>
            <a:r>
              <a:rPr lang="en-ZA" sz="2000" b="1" dirty="0" smtClean="0">
                <a:solidFill>
                  <a:schemeClr val="bg1">
                    <a:lumMod val="85000"/>
                  </a:schemeClr>
                </a:solidFill>
              </a:rPr>
              <a:t>50% reduction </a:t>
            </a:r>
            <a:r>
              <a:rPr lang="en-ZA" sz="2000" b="1" dirty="0">
                <a:solidFill>
                  <a:schemeClr val="bg1">
                    <a:lumMod val="85000"/>
                  </a:schemeClr>
                </a:solidFill>
              </a:rPr>
              <a:t>in aerosol particles </a:t>
            </a:r>
          </a:p>
        </p:txBody>
      </p:sp>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ZA"/>
          </a:p>
        </p:txBody>
      </p:sp>
      <p:pic>
        <p:nvPicPr>
          <p:cNvPr id="6145" name="Picture 1"/>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3701396" y="1556791"/>
            <a:ext cx="5263092" cy="369331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Lst>
        </p:spPr>
      </p:pic>
      <p:sp>
        <p:nvSpPr>
          <p:cNvPr id="4" name="Rounded Rectangle 3"/>
          <p:cNvSpPr/>
          <p:nvPr/>
        </p:nvSpPr>
        <p:spPr>
          <a:xfrm>
            <a:off x="395536" y="1340767"/>
            <a:ext cx="3000254" cy="41764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fontAlgn="base">
              <a:lnSpc>
                <a:spcPct val="150000"/>
              </a:lnSpc>
              <a:spcBef>
                <a:spcPct val="0"/>
              </a:spcBef>
              <a:spcAft>
                <a:spcPct val="0"/>
              </a:spcAft>
            </a:pPr>
            <a:r>
              <a:rPr lang="en-ZA" sz="1600" dirty="0">
                <a:latin typeface="Arial" pitchFamily="34" charset="0"/>
                <a:ea typeface="Times New Roman" pitchFamily="18" charset="0"/>
                <a:cs typeface="Times New Roman" pitchFamily="18" charset="0"/>
              </a:rPr>
              <a:t>The installation of a winch cover has been found to result in a 50% reduction in aerosol particles in the breathing zone of winch operators. </a:t>
            </a:r>
            <a:endParaRPr lang="en-ZA" sz="1600" dirty="0" smtClean="0">
              <a:latin typeface="Arial" pitchFamily="34" charset="0"/>
              <a:ea typeface="Times New Roman" pitchFamily="18" charset="0"/>
              <a:cs typeface="Times New Roman" pitchFamily="18" charset="0"/>
            </a:endParaRPr>
          </a:p>
          <a:p>
            <a:pPr lvl="0" algn="just" fontAlgn="base">
              <a:lnSpc>
                <a:spcPct val="150000"/>
              </a:lnSpc>
              <a:spcBef>
                <a:spcPct val="0"/>
              </a:spcBef>
              <a:spcAft>
                <a:spcPct val="0"/>
              </a:spcAft>
            </a:pPr>
            <a:r>
              <a:rPr lang="en-ZA" sz="1600" dirty="0" smtClean="0">
                <a:latin typeface="Arial" pitchFamily="34" charset="0"/>
                <a:ea typeface="Times New Roman" pitchFamily="18" charset="0"/>
                <a:cs typeface="Times New Roman" pitchFamily="18" charset="0"/>
              </a:rPr>
              <a:t>The </a:t>
            </a:r>
            <a:r>
              <a:rPr lang="en-ZA" sz="1600" dirty="0">
                <a:latin typeface="Arial" pitchFamily="34" charset="0"/>
                <a:ea typeface="Times New Roman" pitchFamily="18" charset="0"/>
                <a:cs typeface="Times New Roman" pitchFamily="18" charset="0"/>
              </a:rPr>
              <a:t>measurements were made over ten minute sampling periods using a spot sampling instrument (side pack). </a:t>
            </a:r>
            <a:endParaRPr lang="en-ZA" sz="1600" dirty="0">
              <a:latin typeface="Arial" pitchFamily="34" charset="0"/>
              <a:cs typeface="Arial" pitchFamily="34" charset="0"/>
            </a:endParaRPr>
          </a:p>
        </p:txBody>
      </p:sp>
    </p:spTree>
    <p:extLst>
      <p:ext uri="{BB962C8B-B14F-4D97-AF65-F5344CB8AC3E}">
        <p14:creationId xmlns:p14="http://schemas.microsoft.com/office/powerpoint/2010/main" xmlns="" val="3802784007"/>
      </p:ext>
    </p:extLst>
  </p:cSld>
  <p:clrMapOvr>
    <a:masterClrMapping/>
  </p:clrMapOvr>
  <p:transition spd="slow">
    <p:cove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8" name="Action Button: Custom 7">
            <a:hlinkClick r:id="" action="ppaction://noaction" highlightClick="1"/>
          </p:cNvPr>
          <p:cNvSpPr/>
          <p:nvPr/>
        </p:nvSpPr>
        <p:spPr>
          <a:xfrm>
            <a:off x="8676456" y="6525344"/>
            <a:ext cx="576064" cy="332656"/>
          </a:xfrm>
          <a:prstGeom prst="actionButtonBlank">
            <a:avLst/>
          </a:prstGeom>
          <a:solidFill>
            <a:srgbClr val="0016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cxnSp>
        <p:nvCxnSpPr>
          <p:cNvPr id="13" name="Straight Connector 12"/>
          <p:cNvCxnSpPr/>
          <p:nvPr/>
        </p:nvCxnSpPr>
        <p:spPr>
          <a:xfrm>
            <a:off x="173338" y="527338"/>
            <a:ext cx="8929718" cy="1588"/>
          </a:xfrm>
          <a:prstGeom prst="line">
            <a:avLst/>
          </a:prstGeom>
          <a:ln>
            <a:solidFill>
              <a:schemeClr val="bg1"/>
            </a:solidFill>
          </a:ln>
          <a:effectLst/>
        </p:spPr>
        <p:style>
          <a:lnRef idx="1">
            <a:schemeClr val="accent1"/>
          </a:lnRef>
          <a:fillRef idx="0">
            <a:schemeClr val="accent1"/>
          </a:fillRef>
          <a:effectRef idx="0">
            <a:schemeClr val="accent1"/>
          </a:effectRef>
          <a:fontRef idx="minor">
            <a:schemeClr val="tx1"/>
          </a:fontRef>
        </p:style>
      </p:cxnSp>
      <p:sp>
        <p:nvSpPr>
          <p:cNvPr id="14"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lvl="0">
              <a:spcBef>
                <a:spcPct val="0"/>
              </a:spcBef>
              <a:defRPr/>
            </a:pPr>
            <a:r>
              <a:rPr lang="en-ZA" sz="2400" b="1" dirty="0" smtClean="0">
                <a:solidFill>
                  <a:schemeClr val="bg1"/>
                </a:solidFill>
                <a:latin typeface="Arial" pitchFamily="34" charset="0"/>
                <a:cs typeface="Arial" pitchFamily="34" charset="0"/>
              </a:rPr>
              <a:t>Value Case</a:t>
            </a:r>
            <a:endParaRPr lang="en-ZA" sz="2400" b="1" dirty="0">
              <a:solidFill>
                <a:schemeClr val="bg1"/>
              </a:solidFill>
              <a:latin typeface="Arial" pitchFamily="34" charset="0"/>
              <a:cs typeface="Arial" pitchFamily="34" charset="0"/>
            </a:endParaRPr>
          </a:p>
        </p:txBody>
      </p:sp>
      <p:sp>
        <p:nvSpPr>
          <p:cNvPr id="40" name="Text Placeholder 2"/>
          <p:cNvSpPr txBox="1">
            <a:spLocks/>
          </p:cNvSpPr>
          <p:nvPr/>
        </p:nvSpPr>
        <p:spPr>
          <a:xfrm>
            <a:off x="95376" y="571480"/>
            <a:ext cx="9001156" cy="428610"/>
          </a:xfrm>
          <a:prstGeom prst="rect">
            <a:avLst/>
          </a:prstGeom>
        </p:spPr>
        <p:txBody>
          <a:bodyPr/>
          <a:lstStyle/>
          <a:p>
            <a:pPr marL="342900" lvl="0" indent="-342900" fontAlgn="auto">
              <a:spcBef>
                <a:spcPct val="20000"/>
              </a:spcBef>
              <a:spcAft>
                <a:spcPts val="0"/>
              </a:spcAft>
              <a:defRPr/>
            </a:pPr>
            <a:endParaRPr kumimoji="0" lang="en-ZA" b="1" i="0" u="none" strike="noStrike" kern="1200" cap="none" spc="0" normalizeH="0" baseline="0" noProof="0" dirty="0">
              <a:ln>
                <a:noFill/>
              </a:ln>
              <a:solidFill>
                <a:schemeClr val="bg1">
                  <a:lumMod val="95000"/>
                </a:schemeClr>
              </a:solidFill>
              <a:effectLst/>
              <a:uLnTx/>
              <a:uFillTx/>
              <a:latin typeface="Arial" pitchFamily="34" charset="0"/>
              <a:cs typeface="Arial"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xmlns="" val="81332571"/>
              </p:ext>
            </p:extLst>
          </p:nvPr>
        </p:nvGraphicFramePr>
        <p:xfrm>
          <a:off x="248432" y="785786"/>
          <a:ext cx="8500031" cy="5595542"/>
        </p:xfrm>
        <a:graphic>
          <a:graphicData uri="http://schemas.openxmlformats.org/drawingml/2006/table">
            <a:tbl>
              <a:tblPr firstRow="1" bandRow="1">
                <a:tableStyleId>{5C22544A-7EE6-4342-B048-85BDC9FD1C3A}</a:tableStyleId>
              </a:tblPr>
              <a:tblGrid>
                <a:gridCol w="356950"/>
                <a:gridCol w="1302322"/>
                <a:gridCol w="6840759"/>
              </a:tblGrid>
              <a:tr h="408992">
                <a:tc gridSpan="2">
                  <a:txBody>
                    <a:bodyPr/>
                    <a:lstStyle/>
                    <a:p>
                      <a:pPr algn="ctr"/>
                      <a:r>
                        <a:rPr lang="en-ZA" dirty="0" smtClean="0"/>
                        <a:t>Issue</a:t>
                      </a:r>
                      <a:endParaRPr lang="en-ZA" dirty="0"/>
                    </a:p>
                  </a:txBody>
                  <a:tcPr/>
                </a:tc>
                <a:tc hMerge="1">
                  <a:txBody>
                    <a:bodyPr/>
                    <a:lstStyle/>
                    <a:p>
                      <a:endParaRPr lang="en-ZA" dirty="0"/>
                    </a:p>
                  </a:txBody>
                  <a:tcPr/>
                </a:tc>
                <a:tc>
                  <a:txBody>
                    <a:bodyPr/>
                    <a:lstStyle/>
                    <a:p>
                      <a:pPr algn="ctr"/>
                      <a:r>
                        <a:rPr lang="en-ZA" dirty="0" smtClean="0"/>
                        <a:t>Details</a:t>
                      </a:r>
                      <a:endParaRPr lang="en-ZA" dirty="0"/>
                    </a:p>
                  </a:txBody>
                  <a:tcPr/>
                </a:tc>
              </a:tr>
              <a:tr h="634746">
                <a:tc>
                  <a:txBody>
                    <a:bodyPr/>
                    <a:lstStyle/>
                    <a:p>
                      <a:r>
                        <a:rPr lang="en-ZA" sz="1200" b="1" dirty="0" smtClean="0">
                          <a:latin typeface="Arial" pitchFamily="34" charset="0"/>
                          <a:cs typeface="Arial" pitchFamily="34" charset="0"/>
                        </a:rPr>
                        <a:t>1</a:t>
                      </a:r>
                      <a:endParaRPr lang="en-ZA" sz="1200" b="1" dirty="0">
                        <a:latin typeface="Arial" pitchFamily="34" charset="0"/>
                        <a:cs typeface="Arial" pitchFamily="34" charset="0"/>
                      </a:endParaRPr>
                    </a:p>
                  </a:txBody>
                  <a:tcPr anchor="ctr" anchorCtr="1"/>
                </a:tc>
                <a:tc>
                  <a:txBody>
                    <a:bodyPr/>
                    <a:lstStyle/>
                    <a:p>
                      <a:pPr>
                        <a:spcBef>
                          <a:spcPts val="300"/>
                        </a:spcBef>
                        <a:spcAft>
                          <a:spcPts val="300"/>
                        </a:spcAft>
                      </a:pPr>
                      <a:r>
                        <a:rPr lang="en-ZA" sz="1200" b="1" dirty="0">
                          <a:effectLst/>
                          <a:latin typeface="Arial" pitchFamily="34" charset="0"/>
                          <a:ea typeface="Times New Roman"/>
                          <a:cs typeface="Arial" pitchFamily="34" charset="0"/>
                        </a:rPr>
                        <a:t>Initial cost</a:t>
                      </a:r>
                    </a:p>
                  </a:txBody>
                  <a:tcPr marL="68580" marR="68580" marT="0" marB="0" anchor="ctr"/>
                </a:tc>
                <a:tc>
                  <a:txBody>
                    <a:bodyPr/>
                    <a:lstStyle/>
                    <a:p>
                      <a:pPr>
                        <a:spcBef>
                          <a:spcPts val="300"/>
                        </a:spcBef>
                        <a:spcAft>
                          <a:spcPts val="300"/>
                        </a:spcAft>
                      </a:pPr>
                      <a:r>
                        <a:rPr lang="en-ZA" sz="1200" dirty="0">
                          <a:effectLst/>
                          <a:latin typeface="Arial"/>
                          <a:ea typeface="Times New Roman"/>
                          <a:cs typeface="Times New Roman"/>
                        </a:rPr>
                        <a:t>If the cover is fitted by the winch supplier the estimated cost is R2500 per winch. If the covers are made and fitted using existing mine personnel and redundant conveyor belt, the real extra cost to the mine becomes negligible.</a:t>
                      </a:r>
                    </a:p>
                  </a:txBody>
                  <a:tcPr marL="68580" marR="68580" marT="0" marB="0" anchor="ctr"/>
                </a:tc>
              </a:tr>
              <a:tr h="408992">
                <a:tc>
                  <a:txBody>
                    <a:bodyPr/>
                    <a:lstStyle/>
                    <a:p>
                      <a:r>
                        <a:rPr lang="en-ZA" sz="1200" b="1" dirty="0" smtClean="0">
                          <a:latin typeface="Arial" pitchFamily="34" charset="0"/>
                          <a:cs typeface="Arial" pitchFamily="34" charset="0"/>
                        </a:rPr>
                        <a:t>2</a:t>
                      </a:r>
                      <a:endParaRPr lang="en-ZA" sz="1200" b="1" dirty="0">
                        <a:latin typeface="Arial" pitchFamily="34" charset="0"/>
                        <a:cs typeface="Arial" pitchFamily="34" charset="0"/>
                      </a:endParaRPr>
                    </a:p>
                  </a:txBody>
                  <a:tcPr anchor="ctr" anchorCtr="1"/>
                </a:tc>
                <a:tc>
                  <a:txBody>
                    <a:bodyPr/>
                    <a:lstStyle/>
                    <a:p>
                      <a:pPr>
                        <a:spcBef>
                          <a:spcPts val="300"/>
                        </a:spcBef>
                        <a:spcAft>
                          <a:spcPts val="300"/>
                        </a:spcAft>
                      </a:pPr>
                      <a:r>
                        <a:rPr lang="en-ZA" sz="1200" b="1" dirty="0">
                          <a:effectLst/>
                          <a:latin typeface="Arial" pitchFamily="34" charset="0"/>
                          <a:ea typeface="Times New Roman"/>
                          <a:cs typeface="Arial" pitchFamily="34" charset="0"/>
                        </a:rPr>
                        <a:t>Operational costs</a:t>
                      </a:r>
                    </a:p>
                  </a:txBody>
                  <a:tcPr marL="68580" marR="68580" marT="0" marB="0" anchor="ctr"/>
                </a:tc>
                <a:tc>
                  <a:txBody>
                    <a:bodyPr/>
                    <a:lstStyle/>
                    <a:p>
                      <a:pPr>
                        <a:spcBef>
                          <a:spcPts val="300"/>
                        </a:spcBef>
                        <a:spcAft>
                          <a:spcPts val="300"/>
                        </a:spcAft>
                      </a:pPr>
                      <a:r>
                        <a:rPr lang="en-ZA" sz="1200" dirty="0">
                          <a:effectLst/>
                          <a:latin typeface="Arial"/>
                          <a:ea typeface="Times New Roman"/>
                          <a:cs typeface="Times New Roman"/>
                        </a:rPr>
                        <a:t>No measurable increase in operational costs have been identified</a:t>
                      </a:r>
                    </a:p>
                  </a:txBody>
                  <a:tcPr marL="68580" marR="68580" marT="0" marB="0" anchor="ctr"/>
                </a:tc>
              </a:tr>
              <a:tr h="580894">
                <a:tc>
                  <a:txBody>
                    <a:bodyPr/>
                    <a:lstStyle/>
                    <a:p>
                      <a:r>
                        <a:rPr lang="en-ZA" sz="1200" b="1" dirty="0" smtClean="0">
                          <a:latin typeface="Arial" pitchFamily="34" charset="0"/>
                          <a:cs typeface="Arial" pitchFamily="34" charset="0"/>
                        </a:rPr>
                        <a:t>3</a:t>
                      </a:r>
                      <a:endParaRPr lang="en-ZA" sz="1200" b="1" dirty="0">
                        <a:latin typeface="Arial" pitchFamily="34" charset="0"/>
                        <a:cs typeface="Arial" pitchFamily="34" charset="0"/>
                      </a:endParaRPr>
                    </a:p>
                  </a:txBody>
                  <a:tcPr anchor="ctr" anchorCtr="1">
                    <a:solidFill>
                      <a:srgbClr val="FFFF99"/>
                    </a:solidFill>
                  </a:tcPr>
                </a:tc>
                <a:tc>
                  <a:txBody>
                    <a:bodyPr/>
                    <a:lstStyle/>
                    <a:p>
                      <a:pPr>
                        <a:spcBef>
                          <a:spcPts val="300"/>
                        </a:spcBef>
                        <a:spcAft>
                          <a:spcPts val="300"/>
                        </a:spcAft>
                      </a:pPr>
                      <a:r>
                        <a:rPr lang="en-ZA" sz="1200" b="1" dirty="0">
                          <a:effectLst/>
                          <a:latin typeface="Arial" pitchFamily="34" charset="0"/>
                          <a:ea typeface="Times New Roman"/>
                          <a:cs typeface="Arial" pitchFamily="34" charset="0"/>
                        </a:rPr>
                        <a:t>OHS benefit</a:t>
                      </a:r>
                    </a:p>
                  </a:txBody>
                  <a:tcPr marL="68580" marR="68580" marT="0" marB="0" anchor="ctr">
                    <a:solidFill>
                      <a:srgbClr val="FFFF99"/>
                    </a:solidFill>
                  </a:tcPr>
                </a:tc>
                <a:tc>
                  <a:txBody>
                    <a:bodyPr/>
                    <a:lstStyle/>
                    <a:p>
                      <a:pPr>
                        <a:spcBef>
                          <a:spcPts val="300"/>
                        </a:spcBef>
                        <a:spcAft>
                          <a:spcPts val="300"/>
                        </a:spcAft>
                      </a:pPr>
                      <a:r>
                        <a:rPr lang="en-ZA" sz="1200" dirty="0">
                          <a:effectLst/>
                          <a:latin typeface="Arial"/>
                          <a:ea typeface="Times New Roman"/>
                          <a:cs typeface="Times New Roman"/>
                        </a:rPr>
                        <a:t>The risk of silicosis to winch operators, the employees who are most at risk, will be very significantly reduced. This is of real value to both workers and management.  </a:t>
                      </a:r>
                    </a:p>
                  </a:txBody>
                  <a:tcPr marL="68580" marR="68580" marT="0" marB="0" anchor="ctr">
                    <a:solidFill>
                      <a:srgbClr val="FFFF99"/>
                    </a:solidFill>
                  </a:tcPr>
                </a:tc>
              </a:tr>
              <a:tr h="837596">
                <a:tc>
                  <a:txBody>
                    <a:bodyPr/>
                    <a:lstStyle/>
                    <a:p>
                      <a:r>
                        <a:rPr lang="en-ZA" sz="1200" b="1" dirty="0" smtClean="0">
                          <a:latin typeface="Arial" pitchFamily="34" charset="0"/>
                          <a:cs typeface="Arial" pitchFamily="34" charset="0"/>
                        </a:rPr>
                        <a:t>4</a:t>
                      </a:r>
                      <a:endParaRPr lang="en-ZA" sz="1200" b="1" dirty="0">
                        <a:latin typeface="Arial" pitchFamily="34" charset="0"/>
                        <a:cs typeface="Arial" pitchFamily="34" charset="0"/>
                      </a:endParaRPr>
                    </a:p>
                  </a:txBody>
                  <a:tcPr anchor="ctr" anchorCtr="1"/>
                </a:tc>
                <a:tc>
                  <a:txBody>
                    <a:bodyPr/>
                    <a:lstStyle/>
                    <a:p>
                      <a:pPr>
                        <a:spcBef>
                          <a:spcPts val="300"/>
                        </a:spcBef>
                        <a:spcAft>
                          <a:spcPts val="300"/>
                        </a:spcAft>
                      </a:pPr>
                      <a:r>
                        <a:rPr lang="en-ZA" sz="1200" b="1" dirty="0">
                          <a:effectLst/>
                          <a:latin typeface="Arial" pitchFamily="34" charset="0"/>
                          <a:ea typeface="Times New Roman"/>
                          <a:cs typeface="Arial" pitchFamily="34" charset="0"/>
                        </a:rPr>
                        <a:t>Progress towards zero harm</a:t>
                      </a:r>
                    </a:p>
                  </a:txBody>
                  <a:tcPr marL="68580" marR="68580" marT="0" marB="0" anchor="ctr"/>
                </a:tc>
                <a:tc>
                  <a:txBody>
                    <a:bodyPr/>
                    <a:lstStyle/>
                    <a:p>
                      <a:pPr>
                        <a:spcBef>
                          <a:spcPts val="300"/>
                        </a:spcBef>
                        <a:spcAft>
                          <a:spcPts val="300"/>
                        </a:spcAft>
                      </a:pPr>
                      <a:r>
                        <a:rPr lang="en-ZA" sz="1200" dirty="0">
                          <a:effectLst/>
                          <a:latin typeface="Arial"/>
                          <a:ea typeface="Times New Roman"/>
                          <a:cs typeface="Times New Roman"/>
                        </a:rPr>
                        <a:t>Death from silicosis caused by excessive exposure to silica dust is the greatest cause of mortality in mine workers. Reducing this risk in the group most at risk will constitute a significant step towards achieving the ultimate goal of zero harm </a:t>
                      </a:r>
                    </a:p>
                  </a:txBody>
                  <a:tcPr marL="68580" marR="68580" marT="0" marB="0" anchor="ctr"/>
                </a:tc>
              </a:tr>
              <a:tr h="705932">
                <a:tc>
                  <a:txBody>
                    <a:bodyPr/>
                    <a:lstStyle/>
                    <a:p>
                      <a:r>
                        <a:rPr lang="en-ZA" sz="1200" b="1" dirty="0" smtClean="0">
                          <a:latin typeface="Arial" pitchFamily="34" charset="0"/>
                          <a:cs typeface="Arial" pitchFamily="34" charset="0"/>
                        </a:rPr>
                        <a:t>5</a:t>
                      </a:r>
                      <a:endParaRPr lang="en-ZA" sz="1200" b="1" dirty="0">
                        <a:latin typeface="Arial" pitchFamily="34" charset="0"/>
                        <a:cs typeface="Arial" pitchFamily="34" charset="0"/>
                      </a:endParaRPr>
                    </a:p>
                  </a:txBody>
                  <a:tcPr anchor="ctr" anchorCtr="1">
                    <a:solidFill>
                      <a:srgbClr val="FFFF99"/>
                    </a:solidFill>
                  </a:tcPr>
                </a:tc>
                <a:tc>
                  <a:txBody>
                    <a:bodyPr/>
                    <a:lstStyle/>
                    <a:p>
                      <a:pPr>
                        <a:spcBef>
                          <a:spcPts val="300"/>
                        </a:spcBef>
                        <a:spcAft>
                          <a:spcPts val="300"/>
                        </a:spcAft>
                      </a:pPr>
                      <a:r>
                        <a:rPr lang="en-ZA" sz="1200" b="1" dirty="0">
                          <a:effectLst/>
                          <a:latin typeface="Arial" pitchFamily="34" charset="0"/>
                          <a:ea typeface="Times New Roman"/>
                          <a:cs typeface="Arial" pitchFamily="34" charset="0"/>
                        </a:rPr>
                        <a:t>Improved working relationships </a:t>
                      </a:r>
                    </a:p>
                  </a:txBody>
                  <a:tcPr marL="68580" marR="68580" marT="0" marB="0" anchor="ctr">
                    <a:solidFill>
                      <a:srgbClr val="FFFF99"/>
                    </a:solidFill>
                  </a:tcPr>
                </a:tc>
                <a:tc>
                  <a:txBody>
                    <a:bodyPr/>
                    <a:lstStyle/>
                    <a:p>
                      <a:pPr>
                        <a:spcBef>
                          <a:spcPts val="300"/>
                        </a:spcBef>
                        <a:spcAft>
                          <a:spcPts val="300"/>
                        </a:spcAft>
                      </a:pPr>
                      <a:r>
                        <a:rPr lang="en-ZA" sz="1200" dirty="0">
                          <a:effectLst/>
                          <a:latin typeface="Arial"/>
                          <a:ea typeface="Times New Roman"/>
                          <a:cs typeface="Times New Roman"/>
                        </a:rPr>
                        <a:t>Implementation of the behavioural communication and leadership behaviour plans has the potential to significantly improve the operational working relationship between supervisors and their staff </a:t>
                      </a:r>
                    </a:p>
                  </a:txBody>
                  <a:tcPr marL="68580" marR="68580" marT="0" marB="0" anchor="ctr">
                    <a:solidFill>
                      <a:srgbClr val="FFFF99"/>
                    </a:solidFill>
                  </a:tcPr>
                </a:tc>
              </a:tr>
              <a:tr h="664680">
                <a:tc>
                  <a:txBody>
                    <a:bodyPr/>
                    <a:lstStyle/>
                    <a:p>
                      <a:r>
                        <a:rPr lang="en-ZA" sz="1200" b="1" dirty="0" smtClean="0">
                          <a:latin typeface="Arial" pitchFamily="34" charset="0"/>
                          <a:cs typeface="Arial" pitchFamily="34" charset="0"/>
                        </a:rPr>
                        <a:t>6</a:t>
                      </a:r>
                      <a:endParaRPr lang="en-ZA" sz="1200" b="1" dirty="0">
                        <a:latin typeface="Arial" pitchFamily="34" charset="0"/>
                        <a:cs typeface="Arial" pitchFamily="34" charset="0"/>
                      </a:endParaRPr>
                    </a:p>
                  </a:txBody>
                  <a:tcPr anchor="ctr" anchorCtr="1"/>
                </a:tc>
                <a:tc>
                  <a:txBody>
                    <a:bodyPr/>
                    <a:lstStyle/>
                    <a:p>
                      <a:pPr>
                        <a:spcBef>
                          <a:spcPts val="300"/>
                        </a:spcBef>
                        <a:spcAft>
                          <a:spcPts val="300"/>
                        </a:spcAft>
                      </a:pPr>
                      <a:r>
                        <a:rPr lang="en-ZA" sz="1200" b="1" dirty="0">
                          <a:effectLst/>
                          <a:latin typeface="Arial" pitchFamily="34" charset="0"/>
                          <a:ea typeface="Times New Roman"/>
                          <a:cs typeface="Arial" pitchFamily="34" charset="0"/>
                        </a:rPr>
                        <a:t>Buy-in and support</a:t>
                      </a:r>
                    </a:p>
                  </a:txBody>
                  <a:tcPr marL="68580" marR="68580" marT="0" marB="0" anchor="ctr"/>
                </a:tc>
                <a:tc>
                  <a:txBody>
                    <a:bodyPr/>
                    <a:lstStyle/>
                    <a:p>
                      <a:r>
                        <a:rPr lang="en-ZA" sz="1200" kern="1200" dirty="0" smtClean="0">
                          <a:solidFill>
                            <a:schemeClr val="dk1"/>
                          </a:solidFill>
                          <a:effectLst/>
                          <a:latin typeface="Arial" pitchFamily="34" charset="0"/>
                          <a:ea typeface="+mn-ea"/>
                          <a:cs typeface="Arial" pitchFamily="34" charset="0"/>
                        </a:rPr>
                        <a:t>The mine-wide intervention in the interests of protecting the health of those most at risk will help engender buy-in and support for the intervention, and of employees for management  </a:t>
                      </a:r>
                      <a:endParaRPr lang="en-ZA" sz="1200" dirty="0">
                        <a:latin typeface="Arial" pitchFamily="34" charset="0"/>
                        <a:cs typeface="Arial" pitchFamily="34" charset="0"/>
                      </a:endParaRPr>
                    </a:p>
                  </a:txBody>
                  <a:tcPr anchor="ctr"/>
                </a:tc>
              </a:tr>
              <a:tr h="870242">
                <a:tc>
                  <a:txBody>
                    <a:bodyPr/>
                    <a:lstStyle/>
                    <a:p>
                      <a:r>
                        <a:rPr lang="en-ZA" sz="1200" b="1" dirty="0" smtClean="0">
                          <a:latin typeface="Arial" pitchFamily="34" charset="0"/>
                          <a:cs typeface="Arial" pitchFamily="34" charset="0"/>
                        </a:rPr>
                        <a:t>7</a:t>
                      </a:r>
                      <a:endParaRPr lang="en-ZA" sz="1200" b="1" dirty="0">
                        <a:latin typeface="Arial" pitchFamily="34" charset="0"/>
                        <a:cs typeface="Arial" pitchFamily="34" charset="0"/>
                      </a:endParaRPr>
                    </a:p>
                  </a:txBody>
                  <a:tcPr anchor="ctr" anchorCtr="1">
                    <a:solidFill>
                      <a:srgbClr val="FFFF99"/>
                    </a:solidFill>
                  </a:tcPr>
                </a:tc>
                <a:tc>
                  <a:txBody>
                    <a:bodyPr/>
                    <a:lstStyle/>
                    <a:p>
                      <a:pPr>
                        <a:spcBef>
                          <a:spcPts val="300"/>
                        </a:spcBef>
                        <a:spcAft>
                          <a:spcPts val="300"/>
                        </a:spcAft>
                      </a:pPr>
                      <a:r>
                        <a:rPr lang="en-ZA" sz="1200" b="1" dirty="0">
                          <a:effectLst/>
                          <a:latin typeface="Arial" pitchFamily="34" charset="0"/>
                          <a:ea typeface="Times New Roman"/>
                          <a:cs typeface="Arial" pitchFamily="34" charset="0"/>
                        </a:rPr>
                        <a:t>Legal compliance</a:t>
                      </a:r>
                    </a:p>
                  </a:txBody>
                  <a:tcPr marL="68580" marR="68580" marT="0" marB="0" anchor="ctr">
                    <a:solidFill>
                      <a:srgbClr val="FFFF99"/>
                    </a:solidFill>
                  </a:tcPr>
                </a:tc>
                <a:tc>
                  <a:txBody>
                    <a:bodyPr/>
                    <a:lstStyle/>
                    <a:p>
                      <a:pPr>
                        <a:spcBef>
                          <a:spcPts val="300"/>
                        </a:spcBef>
                        <a:spcAft>
                          <a:spcPts val="300"/>
                        </a:spcAft>
                      </a:pPr>
                      <a:r>
                        <a:rPr lang="en-ZA" sz="1200" dirty="0">
                          <a:effectLst/>
                          <a:latin typeface="Arial"/>
                          <a:ea typeface="Times New Roman"/>
                          <a:cs typeface="Times New Roman"/>
                        </a:rPr>
                        <a:t>The installation of winch covers will assist in meeting regulated </a:t>
                      </a:r>
                      <a:r>
                        <a:rPr lang="en-ZA" sz="1200" dirty="0" smtClean="0">
                          <a:effectLst/>
                          <a:latin typeface="Arial"/>
                          <a:ea typeface="Times New Roman"/>
                          <a:cs typeface="Times New Roman"/>
                        </a:rPr>
                        <a:t>maximum                                     dust </a:t>
                      </a:r>
                      <a:r>
                        <a:rPr lang="en-ZA" sz="1200" dirty="0">
                          <a:effectLst/>
                          <a:latin typeface="Arial"/>
                          <a:ea typeface="Times New Roman"/>
                          <a:cs typeface="Times New Roman"/>
                        </a:rPr>
                        <a:t>exposure levels. It will also be a good case of management doing </a:t>
                      </a:r>
                      <a:r>
                        <a:rPr lang="en-ZA" sz="1200" dirty="0" smtClean="0">
                          <a:effectLst/>
                          <a:latin typeface="Arial"/>
                          <a:ea typeface="Times New Roman"/>
                          <a:cs typeface="Times New Roman"/>
                        </a:rPr>
                        <a:t>what                                               is </a:t>
                      </a:r>
                      <a:r>
                        <a:rPr lang="en-ZA" sz="1200" b="1" i="1" dirty="0">
                          <a:effectLst/>
                          <a:latin typeface="Arial"/>
                          <a:ea typeface="Times New Roman"/>
                          <a:cs typeface="Times New Roman"/>
                        </a:rPr>
                        <a:t>reasonably practicable</a:t>
                      </a:r>
                      <a:r>
                        <a:rPr lang="en-ZA" sz="1200" dirty="0">
                          <a:effectLst/>
                          <a:latin typeface="Arial"/>
                          <a:ea typeface="Times New Roman"/>
                          <a:cs typeface="Times New Roman"/>
                        </a:rPr>
                        <a:t> to provide and maintain a working </a:t>
                      </a:r>
                      <a:r>
                        <a:rPr lang="en-ZA" sz="1200" dirty="0" smtClean="0">
                          <a:effectLst/>
                          <a:latin typeface="Arial"/>
                          <a:ea typeface="Times New Roman"/>
                          <a:cs typeface="Times New Roman"/>
                        </a:rPr>
                        <a:t>environment                                   that </a:t>
                      </a:r>
                      <a:r>
                        <a:rPr lang="en-ZA" sz="1200" dirty="0">
                          <a:effectLst/>
                          <a:latin typeface="Arial"/>
                          <a:ea typeface="Times New Roman"/>
                          <a:cs typeface="Times New Roman"/>
                        </a:rPr>
                        <a:t>is safe and without risk to the health of winch operators.     </a:t>
                      </a:r>
                    </a:p>
                  </a:txBody>
                  <a:tcPr marL="68580" marR="68580" marT="0" marB="0" anchor="ctr">
                    <a:solidFill>
                      <a:srgbClr val="FFFF99"/>
                    </a:solidFill>
                  </a:tcPr>
                </a:tc>
              </a:tr>
              <a:tr h="483468">
                <a:tc>
                  <a:txBody>
                    <a:bodyPr/>
                    <a:lstStyle/>
                    <a:p>
                      <a:r>
                        <a:rPr lang="en-ZA" sz="1200" b="1" dirty="0" smtClean="0">
                          <a:latin typeface="Arial" pitchFamily="34" charset="0"/>
                          <a:cs typeface="Arial" pitchFamily="34" charset="0"/>
                        </a:rPr>
                        <a:t>8</a:t>
                      </a:r>
                      <a:endParaRPr lang="en-ZA" sz="1200" b="1" dirty="0">
                        <a:latin typeface="Arial" pitchFamily="34" charset="0"/>
                        <a:cs typeface="Arial" pitchFamily="34" charset="0"/>
                      </a:endParaRPr>
                    </a:p>
                  </a:txBody>
                  <a:tcPr anchor="ctr" anchorCtr="1"/>
                </a:tc>
                <a:tc>
                  <a:txBody>
                    <a:bodyPr/>
                    <a:lstStyle/>
                    <a:p>
                      <a:pPr>
                        <a:spcBef>
                          <a:spcPts val="300"/>
                        </a:spcBef>
                        <a:spcAft>
                          <a:spcPts val="300"/>
                        </a:spcAft>
                      </a:pPr>
                      <a:r>
                        <a:rPr lang="en-ZA" sz="1200" b="1" dirty="0">
                          <a:effectLst/>
                          <a:latin typeface="Arial" pitchFamily="34" charset="0"/>
                          <a:ea typeface="Times New Roman"/>
                          <a:cs typeface="Arial" pitchFamily="34" charset="0"/>
                        </a:rPr>
                        <a:t>Reduced compensation </a:t>
                      </a:r>
                    </a:p>
                  </a:txBody>
                  <a:tcPr marL="68580" marR="68580" marT="0" marB="0" anchor="ctr"/>
                </a:tc>
                <a:tc>
                  <a:txBody>
                    <a:bodyPr/>
                    <a:lstStyle/>
                    <a:p>
                      <a:pPr>
                        <a:spcBef>
                          <a:spcPts val="300"/>
                        </a:spcBef>
                        <a:spcAft>
                          <a:spcPts val="300"/>
                        </a:spcAft>
                      </a:pPr>
                      <a:r>
                        <a:rPr lang="en-ZA" sz="1200" dirty="0">
                          <a:effectLst/>
                          <a:latin typeface="Arial"/>
                          <a:ea typeface="Times New Roman"/>
                          <a:cs typeface="Times New Roman"/>
                        </a:rPr>
                        <a:t>In the longer term the mining industry, including the mine, will benefit from </a:t>
                      </a:r>
                      <a:r>
                        <a:rPr lang="en-ZA" sz="1200" dirty="0" smtClean="0">
                          <a:effectLst/>
                          <a:latin typeface="Arial"/>
                          <a:ea typeface="Times New Roman"/>
                          <a:cs typeface="Times New Roman"/>
                        </a:rPr>
                        <a:t>a                                reduction </a:t>
                      </a:r>
                      <a:r>
                        <a:rPr lang="en-ZA" sz="1200" dirty="0">
                          <a:effectLst/>
                          <a:latin typeface="Arial"/>
                          <a:ea typeface="Times New Roman"/>
                          <a:cs typeface="Times New Roman"/>
                        </a:rPr>
                        <a:t>in compensation and other costs associated with silicosis. </a:t>
                      </a:r>
                    </a:p>
                  </a:txBody>
                  <a:tcPr marL="68580" marR="68580" marT="0" marB="0" anchor="ctr"/>
                </a:tc>
              </a:tr>
            </a:tbl>
          </a:graphicData>
        </a:graphic>
      </p:graphicFrame>
      <p:sp>
        <p:nvSpPr>
          <p:cNvPr id="7" name="Rounded Rectangle 6"/>
          <p:cNvSpPr/>
          <p:nvPr/>
        </p:nvSpPr>
        <p:spPr>
          <a:xfrm>
            <a:off x="7308304" y="5229200"/>
            <a:ext cx="1764290" cy="16288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ts val="1000"/>
              </a:spcAft>
            </a:pPr>
            <a:r>
              <a:rPr lang="en-US" sz="900" b="1" i="1" dirty="0">
                <a:solidFill>
                  <a:schemeClr val="tx1"/>
                </a:solidFill>
                <a:latin typeface="Calibri" pitchFamily="34" charset="0"/>
                <a:cs typeface="Arial" pitchFamily="34" charset="0"/>
              </a:rPr>
              <a:t>Extract from Mine Health and Safety Act: </a:t>
            </a:r>
            <a:r>
              <a:rPr lang="en-US" sz="900" i="1" dirty="0">
                <a:solidFill>
                  <a:schemeClr val="tx1"/>
                </a:solidFill>
                <a:latin typeface="Calibri" pitchFamily="34" charset="0"/>
                <a:cs typeface="Arial" pitchFamily="34" charset="0"/>
              </a:rPr>
              <a:t>section 5. (1)</a:t>
            </a:r>
            <a:endParaRPr lang="en-US" sz="900" b="1" i="1" dirty="0">
              <a:solidFill>
                <a:schemeClr val="tx1"/>
              </a:solidFill>
              <a:latin typeface="Times New Roman" pitchFamily="18" charset="0"/>
              <a:cs typeface="Arial" pitchFamily="34" charset="0"/>
            </a:endParaRPr>
          </a:p>
          <a:p>
            <a:pPr lvl="0" fontAlgn="base">
              <a:spcBef>
                <a:spcPts val="600"/>
              </a:spcBef>
              <a:spcAft>
                <a:spcPts val="1000"/>
              </a:spcAft>
            </a:pPr>
            <a:r>
              <a:rPr lang="en-US" sz="900" i="1" dirty="0">
                <a:solidFill>
                  <a:schemeClr val="tx1"/>
                </a:solidFill>
                <a:latin typeface="Calibri" pitchFamily="34" charset="0"/>
                <a:cs typeface="Arial" pitchFamily="34" charset="0"/>
              </a:rPr>
              <a:t>As far as is </a:t>
            </a:r>
            <a:r>
              <a:rPr lang="en-US" sz="900" b="1" i="1" dirty="0">
                <a:solidFill>
                  <a:schemeClr val="tx1"/>
                </a:solidFill>
                <a:latin typeface="Calibri" pitchFamily="34" charset="0"/>
                <a:cs typeface="Arial" pitchFamily="34" charset="0"/>
              </a:rPr>
              <a:t>reasonably practicable</a:t>
            </a:r>
            <a:r>
              <a:rPr lang="en-US" sz="900" i="1" dirty="0">
                <a:solidFill>
                  <a:schemeClr val="tx1"/>
                </a:solidFill>
                <a:latin typeface="Calibri" pitchFamily="34" charset="0"/>
                <a:cs typeface="Arial" pitchFamily="34" charset="0"/>
              </a:rPr>
              <a:t>, every </a:t>
            </a:r>
            <a:r>
              <a:rPr lang="en-US" sz="900" b="1" i="1" dirty="0">
                <a:solidFill>
                  <a:schemeClr val="tx1"/>
                </a:solidFill>
                <a:latin typeface="Calibri" pitchFamily="34" charset="0"/>
                <a:cs typeface="Arial" pitchFamily="34" charset="0"/>
              </a:rPr>
              <a:t>employer</a:t>
            </a:r>
            <a:r>
              <a:rPr lang="en-US" sz="900" i="1" dirty="0">
                <a:solidFill>
                  <a:schemeClr val="tx1"/>
                </a:solidFill>
                <a:latin typeface="Calibri" pitchFamily="34" charset="0"/>
                <a:cs typeface="Arial" pitchFamily="34" charset="0"/>
              </a:rPr>
              <a:t> must provide and maintain a working environment that is safe and without </a:t>
            </a:r>
            <a:r>
              <a:rPr lang="en-US" sz="900" b="1" i="1" dirty="0">
                <a:solidFill>
                  <a:schemeClr val="tx1"/>
                </a:solidFill>
                <a:latin typeface="Calibri" pitchFamily="34" charset="0"/>
                <a:cs typeface="Arial" pitchFamily="34" charset="0"/>
              </a:rPr>
              <a:t>risk</a:t>
            </a:r>
            <a:r>
              <a:rPr lang="en-US" sz="900" i="1" dirty="0">
                <a:solidFill>
                  <a:schemeClr val="tx1"/>
                </a:solidFill>
                <a:latin typeface="Calibri" pitchFamily="34" charset="0"/>
                <a:cs typeface="Arial" pitchFamily="34" charset="0"/>
              </a:rPr>
              <a:t> to the </a:t>
            </a:r>
            <a:r>
              <a:rPr lang="en-US" sz="900" b="1" i="1" dirty="0">
                <a:solidFill>
                  <a:schemeClr val="tx1"/>
                </a:solidFill>
                <a:latin typeface="Calibri" pitchFamily="34" charset="0"/>
                <a:cs typeface="Arial" pitchFamily="34" charset="0"/>
              </a:rPr>
              <a:t>health</a:t>
            </a:r>
            <a:r>
              <a:rPr lang="en-US" sz="900" i="1" dirty="0">
                <a:solidFill>
                  <a:schemeClr val="tx1"/>
                </a:solidFill>
                <a:latin typeface="Calibri" pitchFamily="34" charset="0"/>
                <a:cs typeface="Arial" pitchFamily="34" charset="0"/>
              </a:rPr>
              <a:t> of </a:t>
            </a:r>
            <a:r>
              <a:rPr lang="en-US" sz="900" b="1" i="1" dirty="0">
                <a:solidFill>
                  <a:schemeClr val="tx1"/>
                </a:solidFill>
                <a:latin typeface="Calibri" pitchFamily="34" charset="0"/>
                <a:cs typeface="Arial" pitchFamily="34" charset="0"/>
              </a:rPr>
              <a:t>employees</a:t>
            </a:r>
            <a:r>
              <a:rPr lang="en-US" sz="900" i="1" dirty="0">
                <a:solidFill>
                  <a:schemeClr val="tx1"/>
                </a:solidFill>
                <a:latin typeface="Calibri" pitchFamily="34" charset="0"/>
                <a:cs typeface="Arial" pitchFamily="34" charset="0"/>
              </a:rPr>
              <a:t>. </a:t>
            </a:r>
            <a:endParaRPr lang="en-US" sz="900" dirty="0">
              <a:solidFill>
                <a:schemeClr val="tx1"/>
              </a:solidFill>
              <a:latin typeface="Arial" pitchFamily="34" charset="0"/>
              <a:cs typeface="Arial" pitchFamily="34" charset="0"/>
            </a:endParaRPr>
          </a:p>
        </p:txBody>
      </p:sp>
      <p:cxnSp>
        <p:nvCxnSpPr>
          <p:cNvPr id="15" name="Straight Connector 14"/>
          <p:cNvCxnSpPr/>
          <p:nvPr/>
        </p:nvCxnSpPr>
        <p:spPr>
          <a:xfrm>
            <a:off x="7164288" y="5575592"/>
            <a:ext cx="360040" cy="0"/>
          </a:xfrm>
          <a:prstGeom prst="line">
            <a:avLst/>
          </a:prstGeom>
          <a:ln>
            <a:headEnd type="oval" w="med" len="med"/>
            <a:tailEnd type="oval"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299741660"/>
      </p:ext>
    </p:extLst>
  </p:cSld>
  <p:clrMapOvr>
    <a:masterClrMapping/>
  </p:clrMapOvr>
  <p:transition spd="slow">
    <p:cove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8" name="Action Button: Custom 7">
            <a:hlinkClick r:id="" action="ppaction://noaction" highlightClick="1"/>
          </p:cNvPr>
          <p:cNvSpPr/>
          <p:nvPr/>
        </p:nvSpPr>
        <p:spPr>
          <a:xfrm>
            <a:off x="8172400" y="6381328"/>
            <a:ext cx="1080120" cy="476672"/>
          </a:xfrm>
          <a:prstGeom prst="actionButtonBlank">
            <a:avLst/>
          </a:prstGeom>
          <a:solidFill>
            <a:srgbClr val="000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cxnSp>
        <p:nvCxnSpPr>
          <p:cNvPr id="13" name="Straight Connector 12"/>
          <p:cNvCxnSpPr/>
          <p:nvPr/>
        </p:nvCxnSpPr>
        <p:spPr>
          <a:xfrm>
            <a:off x="173338" y="527338"/>
            <a:ext cx="8929718" cy="1588"/>
          </a:xfrm>
          <a:prstGeom prst="line">
            <a:avLst/>
          </a:prstGeom>
          <a:ln>
            <a:solidFill>
              <a:schemeClr val="bg1"/>
            </a:solidFill>
          </a:ln>
          <a:effectLst/>
        </p:spPr>
        <p:style>
          <a:lnRef idx="1">
            <a:schemeClr val="accent1"/>
          </a:lnRef>
          <a:fillRef idx="0">
            <a:schemeClr val="accent1"/>
          </a:fillRef>
          <a:effectRef idx="0">
            <a:schemeClr val="accent1"/>
          </a:effectRef>
          <a:fontRef idx="minor">
            <a:schemeClr val="tx1"/>
          </a:fontRef>
        </p:style>
      </p:cxnSp>
      <p:sp>
        <p:nvSpPr>
          <p:cNvPr id="14"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lvl="0">
              <a:spcBef>
                <a:spcPct val="0"/>
              </a:spcBef>
              <a:defRPr/>
            </a:pPr>
            <a:r>
              <a:rPr lang="en-ZA" sz="2400" b="1" dirty="0" smtClean="0">
                <a:solidFill>
                  <a:schemeClr val="bg1"/>
                </a:solidFill>
                <a:latin typeface="Arial" pitchFamily="34" charset="0"/>
                <a:cs typeface="Arial" pitchFamily="34" charset="0"/>
              </a:rPr>
              <a:t>Behavioural Communication</a:t>
            </a:r>
            <a:endParaRPr lang="en-ZA" sz="2400" b="1" dirty="0">
              <a:solidFill>
                <a:schemeClr val="bg1"/>
              </a:solidFill>
              <a:latin typeface="Arial" pitchFamily="34" charset="0"/>
              <a:cs typeface="Arial" pitchFamily="34" charset="0"/>
            </a:endParaRPr>
          </a:p>
        </p:txBody>
      </p:sp>
      <p:sp>
        <p:nvSpPr>
          <p:cNvPr id="40" name="Text Placeholder 2"/>
          <p:cNvSpPr txBox="1">
            <a:spLocks/>
          </p:cNvSpPr>
          <p:nvPr/>
        </p:nvSpPr>
        <p:spPr>
          <a:xfrm>
            <a:off x="95376" y="571480"/>
            <a:ext cx="9001156" cy="428610"/>
          </a:xfrm>
          <a:prstGeom prst="rect">
            <a:avLst/>
          </a:prstGeom>
        </p:spPr>
        <p:txBody>
          <a:bodyPr/>
          <a:lstStyle/>
          <a:p>
            <a:pPr marL="342900" lvl="0" indent="-342900" fontAlgn="auto">
              <a:spcBef>
                <a:spcPct val="20000"/>
              </a:spcBef>
              <a:spcAft>
                <a:spcPts val="0"/>
              </a:spcAft>
              <a:defRPr/>
            </a:pPr>
            <a:endParaRPr kumimoji="0" lang="en-ZA" b="1" i="0" u="none" strike="noStrike" kern="1200" cap="none" spc="0" normalizeH="0" baseline="0" noProof="0" dirty="0">
              <a:ln>
                <a:noFill/>
              </a:ln>
              <a:solidFill>
                <a:schemeClr val="bg1">
                  <a:lumMod val="95000"/>
                </a:schemeClr>
              </a:solidFill>
              <a:effectLst/>
              <a:uLnTx/>
              <a:uFillTx/>
              <a:latin typeface="Arial" pitchFamily="34" charset="0"/>
              <a:cs typeface="Arial"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xmlns="" val="792216564"/>
              </p:ext>
            </p:extLst>
          </p:nvPr>
        </p:nvGraphicFramePr>
        <p:xfrm>
          <a:off x="323528" y="692698"/>
          <a:ext cx="8568953" cy="5822455"/>
        </p:xfrm>
        <a:graphic>
          <a:graphicData uri="http://schemas.openxmlformats.org/drawingml/2006/table">
            <a:tbl>
              <a:tblPr firstRow="1" firstCol="1" bandRow="1">
                <a:tableStyleId>{5C22544A-7EE6-4342-B048-85BDC9FD1C3A}</a:tableStyleId>
              </a:tblPr>
              <a:tblGrid>
                <a:gridCol w="615074"/>
                <a:gridCol w="2141969"/>
                <a:gridCol w="5811910"/>
              </a:tblGrid>
              <a:tr h="311278">
                <a:tc>
                  <a:txBody>
                    <a:bodyPr/>
                    <a:lstStyle/>
                    <a:p>
                      <a:pPr algn="ctr">
                        <a:spcBef>
                          <a:spcPts val="300"/>
                        </a:spcBef>
                        <a:spcAft>
                          <a:spcPts val="300"/>
                        </a:spcAft>
                        <a:tabLst>
                          <a:tab pos="2743200" algn="ctr"/>
                          <a:tab pos="5486400" algn="r"/>
                        </a:tabLst>
                      </a:pPr>
                      <a:r>
                        <a:rPr lang="en-US" sz="1200" dirty="0">
                          <a:effectLst/>
                          <a:latin typeface="Arial" pitchFamily="34" charset="0"/>
                          <a:cs typeface="Arial" pitchFamily="34" charset="0"/>
                        </a:rPr>
                        <a:t>No.</a:t>
                      </a:r>
                      <a:endParaRPr lang="en-ZA" sz="1200" dirty="0">
                        <a:effectLst/>
                        <a:latin typeface="Arial" pitchFamily="34" charset="0"/>
                        <a:ea typeface="Times New Roman"/>
                        <a:cs typeface="Arial" pitchFamily="34" charset="0"/>
                      </a:endParaRPr>
                    </a:p>
                  </a:txBody>
                  <a:tcPr marL="68580" marR="68580" marT="0" marB="0" anchor="ctr"/>
                </a:tc>
                <a:tc>
                  <a:txBody>
                    <a:bodyPr/>
                    <a:lstStyle/>
                    <a:p>
                      <a:pPr algn="ctr">
                        <a:spcBef>
                          <a:spcPts val="300"/>
                        </a:spcBef>
                        <a:spcAft>
                          <a:spcPts val="300"/>
                        </a:spcAft>
                        <a:tabLst>
                          <a:tab pos="2743200" algn="ctr"/>
                          <a:tab pos="5486400" algn="r"/>
                        </a:tabLst>
                      </a:pPr>
                      <a:r>
                        <a:rPr lang="en-US" sz="1200">
                          <a:effectLst/>
                          <a:latin typeface="Arial" pitchFamily="34" charset="0"/>
                          <a:cs typeface="Arial" pitchFamily="34" charset="0"/>
                        </a:rPr>
                        <a:t>Generic belief / issue</a:t>
                      </a:r>
                      <a:endParaRPr lang="en-ZA" sz="1200">
                        <a:effectLst/>
                        <a:latin typeface="Arial" pitchFamily="34" charset="0"/>
                        <a:ea typeface="Times New Roman"/>
                        <a:cs typeface="Arial" pitchFamily="34" charset="0"/>
                      </a:endParaRPr>
                    </a:p>
                  </a:txBody>
                  <a:tcPr marL="36195" marR="36195" marT="0" marB="0" anchor="ctr"/>
                </a:tc>
                <a:tc>
                  <a:txBody>
                    <a:bodyPr/>
                    <a:lstStyle/>
                    <a:p>
                      <a:pPr algn="ctr">
                        <a:spcBef>
                          <a:spcPts val="300"/>
                        </a:spcBef>
                        <a:spcAft>
                          <a:spcPts val="300"/>
                        </a:spcAft>
                        <a:tabLst>
                          <a:tab pos="2743200" algn="ctr"/>
                          <a:tab pos="5486400" algn="r"/>
                        </a:tabLst>
                      </a:pPr>
                      <a:r>
                        <a:rPr lang="en-US" sz="1200">
                          <a:effectLst/>
                          <a:latin typeface="Arial" pitchFamily="34" charset="0"/>
                          <a:cs typeface="Arial" pitchFamily="34" charset="0"/>
                        </a:rPr>
                        <a:t>Essence of required communication </a:t>
                      </a:r>
                      <a:endParaRPr lang="en-ZA" sz="1200">
                        <a:effectLst/>
                        <a:latin typeface="Arial" pitchFamily="34" charset="0"/>
                        <a:ea typeface="Times New Roman"/>
                        <a:cs typeface="Arial" pitchFamily="34" charset="0"/>
                      </a:endParaRPr>
                    </a:p>
                  </a:txBody>
                  <a:tcPr marL="68580" marR="68580" marT="0" marB="0" anchor="ctr"/>
                </a:tc>
              </a:tr>
              <a:tr h="1112692">
                <a:tc>
                  <a:txBody>
                    <a:bodyPr/>
                    <a:lstStyle/>
                    <a:p>
                      <a:pPr algn="ctr">
                        <a:spcBef>
                          <a:spcPts val="200"/>
                        </a:spcBef>
                        <a:spcAft>
                          <a:spcPts val="200"/>
                        </a:spcAft>
                        <a:tabLst>
                          <a:tab pos="2743200" algn="ctr"/>
                          <a:tab pos="5486400" algn="r"/>
                        </a:tabLst>
                      </a:pPr>
                      <a:r>
                        <a:rPr lang="en-US" sz="1200">
                          <a:effectLst/>
                          <a:latin typeface="Arial" pitchFamily="34" charset="0"/>
                          <a:cs typeface="Arial" pitchFamily="34" charset="0"/>
                        </a:rPr>
                        <a:t>1</a:t>
                      </a:r>
                      <a:endParaRPr lang="en-ZA" sz="1200">
                        <a:effectLst/>
                        <a:latin typeface="Arial" pitchFamily="34" charset="0"/>
                        <a:ea typeface="Times New Roman"/>
                        <a:cs typeface="Arial" pitchFamily="34" charset="0"/>
                      </a:endParaRPr>
                    </a:p>
                  </a:txBody>
                  <a:tcPr marL="68580" marR="68580" marT="0" marB="0" anchor="ctr"/>
                </a:tc>
                <a:tc>
                  <a:txBody>
                    <a:bodyPr/>
                    <a:lstStyle/>
                    <a:p>
                      <a:pPr>
                        <a:spcBef>
                          <a:spcPts val="200"/>
                        </a:spcBef>
                        <a:spcAft>
                          <a:spcPts val="200"/>
                        </a:spcAft>
                        <a:tabLst>
                          <a:tab pos="2743200" algn="ctr"/>
                          <a:tab pos="5486400" algn="r"/>
                        </a:tabLst>
                      </a:pPr>
                      <a:r>
                        <a:rPr lang="en-US" sz="1200">
                          <a:effectLst/>
                          <a:latin typeface="Arial" pitchFamily="34" charset="0"/>
                          <a:cs typeface="Arial" pitchFamily="34" charset="0"/>
                        </a:rPr>
                        <a:t>There will be no personal benefit </a:t>
                      </a:r>
                      <a:endParaRPr lang="en-ZA" sz="1200">
                        <a:effectLst/>
                        <a:latin typeface="Arial" pitchFamily="34" charset="0"/>
                        <a:ea typeface="Times New Roman"/>
                        <a:cs typeface="Arial" pitchFamily="34" charset="0"/>
                      </a:endParaRPr>
                    </a:p>
                  </a:txBody>
                  <a:tcPr marL="36195" marR="36195" marT="0" marB="0" anchor="ctr"/>
                </a:tc>
                <a:tc>
                  <a:txBody>
                    <a:bodyPr/>
                    <a:lstStyle/>
                    <a:p>
                      <a:pPr>
                        <a:spcAft>
                          <a:spcPts val="0"/>
                        </a:spcAft>
                      </a:pPr>
                      <a:r>
                        <a:rPr lang="en-US" sz="1200" kern="1200" dirty="0" smtClean="0">
                          <a:solidFill>
                            <a:schemeClr val="dk1"/>
                          </a:solidFill>
                          <a:effectLst/>
                          <a:latin typeface="Arial" pitchFamily="34" charset="0"/>
                          <a:ea typeface="+mn-ea"/>
                          <a:cs typeface="Arial" pitchFamily="34" charset="0"/>
                        </a:rPr>
                        <a:t>The direct health benefits to winch operators from a 50% reduction of silica dust inhalation must be clearly identified and communicated to them. The indirect benefits derived from adopting the winch cover SLP must be identified and explained to the relevant supervisors and engineering maintenance staff </a:t>
                      </a:r>
                      <a:endParaRPr lang="en-ZA" sz="1200" dirty="0">
                        <a:effectLst/>
                        <a:latin typeface="Arial" pitchFamily="34" charset="0"/>
                        <a:ea typeface="Times New Roman"/>
                        <a:cs typeface="Arial" pitchFamily="34" charset="0"/>
                      </a:endParaRPr>
                    </a:p>
                  </a:txBody>
                  <a:tcPr marL="68580" marR="68580" marT="36195" marB="36195" anchor="ctr"/>
                </a:tc>
              </a:tr>
              <a:tr h="553383">
                <a:tc>
                  <a:txBody>
                    <a:bodyPr/>
                    <a:lstStyle/>
                    <a:p>
                      <a:pPr algn="ctr">
                        <a:spcBef>
                          <a:spcPts val="200"/>
                        </a:spcBef>
                        <a:spcAft>
                          <a:spcPts val="200"/>
                        </a:spcAft>
                        <a:tabLst>
                          <a:tab pos="2743200" algn="ctr"/>
                          <a:tab pos="5486400" algn="r"/>
                        </a:tabLst>
                      </a:pPr>
                      <a:r>
                        <a:rPr lang="en-US" sz="1200" dirty="0" smtClean="0">
                          <a:solidFill>
                            <a:schemeClr val="bg1"/>
                          </a:solidFill>
                          <a:effectLst/>
                          <a:latin typeface="Arial" pitchFamily="34" charset="0"/>
                          <a:cs typeface="Arial" pitchFamily="34" charset="0"/>
                        </a:rPr>
                        <a:t>2</a:t>
                      </a:r>
                      <a:endParaRPr lang="en-ZA" sz="1200" dirty="0">
                        <a:solidFill>
                          <a:schemeClr val="bg1"/>
                        </a:solidFill>
                        <a:effectLst/>
                        <a:latin typeface="Arial" pitchFamily="34" charset="0"/>
                        <a:ea typeface="Times New Roman"/>
                        <a:cs typeface="Arial" pitchFamily="34" charset="0"/>
                      </a:endParaRPr>
                    </a:p>
                  </a:txBody>
                  <a:tcPr marL="68580" marR="68580" marT="0" marB="0" anchor="ctr"/>
                </a:tc>
                <a:tc>
                  <a:txBody>
                    <a:bodyPr/>
                    <a:lstStyle/>
                    <a:p>
                      <a:pPr>
                        <a:spcBef>
                          <a:spcPts val="200"/>
                        </a:spcBef>
                        <a:spcAft>
                          <a:spcPts val="200"/>
                        </a:spcAft>
                        <a:tabLst>
                          <a:tab pos="2743200" algn="ctr"/>
                          <a:tab pos="5486400" algn="r"/>
                        </a:tabLst>
                      </a:pPr>
                      <a:r>
                        <a:rPr lang="en-US" sz="1200">
                          <a:effectLst/>
                          <a:latin typeface="Arial" pitchFamily="34" charset="0"/>
                          <a:cs typeface="Arial" pitchFamily="34" charset="0"/>
                        </a:rPr>
                        <a:t>It will have a negative impact on production</a:t>
                      </a:r>
                      <a:endParaRPr lang="en-ZA" sz="1200">
                        <a:effectLst/>
                        <a:latin typeface="Arial" pitchFamily="34" charset="0"/>
                        <a:ea typeface="Times New Roman"/>
                        <a:cs typeface="Arial" pitchFamily="34" charset="0"/>
                      </a:endParaRPr>
                    </a:p>
                  </a:txBody>
                  <a:tcPr marL="36195" marR="36195" marT="0" marB="0" anchor="ctr"/>
                </a:tc>
                <a:tc>
                  <a:txBody>
                    <a:bodyPr/>
                    <a:lstStyle/>
                    <a:p>
                      <a:pPr>
                        <a:spcAft>
                          <a:spcPts val="0"/>
                        </a:spcAft>
                      </a:pPr>
                      <a:r>
                        <a:rPr lang="en-US" sz="1200" kern="1200" dirty="0" smtClean="0">
                          <a:solidFill>
                            <a:schemeClr val="dk1"/>
                          </a:solidFill>
                          <a:effectLst/>
                          <a:latin typeface="Arial" pitchFamily="34" charset="0"/>
                          <a:ea typeface="+mn-ea"/>
                          <a:cs typeface="Arial" pitchFamily="34" charset="0"/>
                        </a:rPr>
                        <a:t>Experience illustrating that adoption of the winch cover SLP has no impact on production must be explained to all supervisors and winch operators.</a:t>
                      </a:r>
                      <a:r>
                        <a:rPr lang="en-US" sz="1200" dirty="0" smtClean="0">
                          <a:effectLst/>
                          <a:latin typeface="Arial" pitchFamily="34" charset="0"/>
                          <a:cs typeface="Arial" pitchFamily="34" charset="0"/>
                        </a:rPr>
                        <a:t>.</a:t>
                      </a:r>
                      <a:endParaRPr lang="en-ZA" sz="1200" dirty="0">
                        <a:effectLst/>
                        <a:latin typeface="Arial" pitchFamily="34" charset="0"/>
                        <a:ea typeface="Times New Roman"/>
                        <a:cs typeface="Arial" pitchFamily="34" charset="0"/>
                      </a:endParaRPr>
                    </a:p>
                  </a:txBody>
                  <a:tcPr marL="68580" marR="68580" marT="0" marB="0" anchor="ctr"/>
                </a:tc>
              </a:tr>
              <a:tr h="553383">
                <a:tc>
                  <a:txBody>
                    <a:bodyPr/>
                    <a:lstStyle/>
                    <a:p>
                      <a:pPr algn="ctr">
                        <a:spcBef>
                          <a:spcPts val="200"/>
                        </a:spcBef>
                        <a:spcAft>
                          <a:spcPts val="200"/>
                        </a:spcAft>
                        <a:tabLst>
                          <a:tab pos="2743200" algn="ctr"/>
                          <a:tab pos="5486400" algn="r"/>
                        </a:tabLst>
                      </a:pPr>
                      <a:r>
                        <a:rPr lang="en-US" sz="1200">
                          <a:effectLst/>
                          <a:latin typeface="Arial" pitchFamily="34" charset="0"/>
                          <a:cs typeface="Arial" pitchFamily="34" charset="0"/>
                        </a:rPr>
                        <a:t>3</a:t>
                      </a:r>
                      <a:endParaRPr lang="en-ZA" sz="1200">
                        <a:effectLst/>
                        <a:latin typeface="Arial" pitchFamily="34" charset="0"/>
                        <a:ea typeface="Times New Roman"/>
                        <a:cs typeface="Arial" pitchFamily="34" charset="0"/>
                      </a:endParaRPr>
                    </a:p>
                  </a:txBody>
                  <a:tcPr marL="68580" marR="68580" marT="0" marB="0" anchor="ctr"/>
                </a:tc>
                <a:tc>
                  <a:txBody>
                    <a:bodyPr/>
                    <a:lstStyle/>
                    <a:p>
                      <a:pPr>
                        <a:spcBef>
                          <a:spcPts val="200"/>
                        </a:spcBef>
                        <a:spcAft>
                          <a:spcPts val="200"/>
                        </a:spcAft>
                        <a:tabLst>
                          <a:tab pos="2743200" algn="ctr"/>
                          <a:tab pos="5486400" algn="r"/>
                        </a:tabLst>
                      </a:pPr>
                      <a:r>
                        <a:rPr lang="en-US" sz="1200">
                          <a:effectLst/>
                          <a:latin typeface="Arial" pitchFamily="34" charset="0"/>
                          <a:cs typeface="Arial" pitchFamily="34" charset="0"/>
                        </a:rPr>
                        <a:t>It will involve extra work effort</a:t>
                      </a:r>
                      <a:endParaRPr lang="en-ZA" sz="1200">
                        <a:effectLst/>
                        <a:latin typeface="Arial" pitchFamily="34" charset="0"/>
                        <a:ea typeface="Times New Roman"/>
                        <a:cs typeface="Arial" pitchFamily="34" charset="0"/>
                      </a:endParaRPr>
                    </a:p>
                  </a:txBody>
                  <a:tcPr marL="36195" marR="36195" marT="0" marB="0" anchor="ctr"/>
                </a:tc>
                <a:tc>
                  <a:txBody>
                    <a:bodyPr/>
                    <a:lstStyle/>
                    <a:p>
                      <a:pPr>
                        <a:spcAft>
                          <a:spcPts val="0"/>
                        </a:spcAft>
                      </a:pPr>
                      <a:r>
                        <a:rPr lang="en-ZA" sz="1200">
                          <a:solidFill>
                            <a:srgbClr val="000000"/>
                          </a:solidFill>
                          <a:effectLst/>
                          <a:latin typeface="Arial"/>
                          <a:ea typeface="Times New Roman"/>
                          <a:cs typeface="Calibri"/>
                        </a:rPr>
                        <a:t>The extra maintenance work required of the winch operator and engineering maintenance staff must be made part of their defined work. </a:t>
                      </a:r>
                      <a:endParaRPr lang="en-ZA" sz="1200">
                        <a:effectLst/>
                        <a:latin typeface="Arial"/>
                        <a:ea typeface="Times New Roman"/>
                        <a:cs typeface="Times New Roman"/>
                      </a:endParaRPr>
                    </a:p>
                  </a:txBody>
                  <a:tcPr marL="68580" marR="68580" marT="0" marB="0" anchor="ctr"/>
                </a:tc>
              </a:tr>
              <a:tr h="628561">
                <a:tc>
                  <a:txBody>
                    <a:bodyPr/>
                    <a:lstStyle/>
                    <a:p>
                      <a:pPr algn="ctr">
                        <a:spcBef>
                          <a:spcPts val="200"/>
                        </a:spcBef>
                        <a:spcAft>
                          <a:spcPts val="200"/>
                        </a:spcAft>
                        <a:tabLst>
                          <a:tab pos="2743200" algn="ctr"/>
                          <a:tab pos="5486400" algn="r"/>
                        </a:tabLst>
                      </a:pPr>
                      <a:r>
                        <a:rPr lang="en-US" sz="1200">
                          <a:effectLst/>
                          <a:latin typeface="Arial" pitchFamily="34" charset="0"/>
                          <a:cs typeface="Arial" pitchFamily="34" charset="0"/>
                        </a:rPr>
                        <a:t>4</a:t>
                      </a:r>
                      <a:endParaRPr lang="en-ZA" sz="1200">
                        <a:effectLst/>
                        <a:latin typeface="Arial" pitchFamily="34" charset="0"/>
                        <a:ea typeface="Times New Roman"/>
                        <a:cs typeface="Arial" pitchFamily="34" charset="0"/>
                      </a:endParaRPr>
                    </a:p>
                  </a:txBody>
                  <a:tcPr marL="68580" marR="68580" marT="0" marB="0" anchor="ctr"/>
                </a:tc>
                <a:tc>
                  <a:txBody>
                    <a:bodyPr/>
                    <a:lstStyle/>
                    <a:p>
                      <a:pPr>
                        <a:spcBef>
                          <a:spcPts val="200"/>
                        </a:spcBef>
                        <a:spcAft>
                          <a:spcPts val="200"/>
                        </a:spcAft>
                        <a:tabLst>
                          <a:tab pos="2743200" algn="ctr"/>
                          <a:tab pos="5486400" algn="r"/>
                        </a:tabLst>
                      </a:pPr>
                      <a:r>
                        <a:rPr lang="en-US" sz="1200">
                          <a:effectLst/>
                          <a:latin typeface="Arial" pitchFamily="34" charset="0"/>
                          <a:cs typeface="Arial" pitchFamily="34" charset="0"/>
                        </a:rPr>
                        <a:t>Short cuts are taken to meet production targets</a:t>
                      </a:r>
                      <a:endParaRPr lang="en-ZA" sz="1200">
                        <a:effectLst/>
                        <a:latin typeface="Arial" pitchFamily="34" charset="0"/>
                        <a:ea typeface="Times New Roman"/>
                        <a:cs typeface="Arial" pitchFamily="34" charset="0"/>
                      </a:endParaRPr>
                    </a:p>
                  </a:txBody>
                  <a:tcPr marL="36195" marR="36195" marT="0" marB="0" anchor="ctr"/>
                </a:tc>
                <a:tc>
                  <a:txBody>
                    <a:bodyPr/>
                    <a:lstStyle/>
                    <a:p>
                      <a:pPr>
                        <a:spcAft>
                          <a:spcPts val="0"/>
                        </a:spcAft>
                      </a:pPr>
                      <a:r>
                        <a:rPr lang="en-ZA" sz="1200">
                          <a:solidFill>
                            <a:srgbClr val="000000"/>
                          </a:solidFill>
                          <a:effectLst/>
                          <a:latin typeface="Arial"/>
                          <a:ea typeface="Times New Roman"/>
                          <a:cs typeface="Calibri"/>
                        </a:rPr>
                        <a:t>The reasons for a safe mine being a productive mine must be explained to the winch operators, engineering staff and their supervisors. The harm of ill-advised short cuts to health, safety and production should be brought out. </a:t>
                      </a:r>
                      <a:endParaRPr lang="en-ZA" sz="1200">
                        <a:effectLst/>
                        <a:latin typeface="Arial"/>
                        <a:ea typeface="Times New Roman"/>
                        <a:cs typeface="Times New Roman"/>
                      </a:endParaRPr>
                    </a:p>
                  </a:txBody>
                  <a:tcPr marL="68580" marR="68580" marT="0" marB="0" anchor="ctr"/>
                </a:tc>
              </a:tr>
              <a:tr h="553383">
                <a:tc>
                  <a:txBody>
                    <a:bodyPr/>
                    <a:lstStyle/>
                    <a:p>
                      <a:pPr algn="ctr">
                        <a:spcBef>
                          <a:spcPts val="200"/>
                        </a:spcBef>
                        <a:spcAft>
                          <a:spcPts val="200"/>
                        </a:spcAft>
                        <a:tabLst>
                          <a:tab pos="2743200" algn="ctr"/>
                          <a:tab pos="5486400" algn="r"/>
                        </a:tabLst>
                      </a:pPr>
                      <a:r>
                        <a:rPr lang="en-US" sz="1200">
                          <a:effectLst/>
                          <a:latin typeface="Arial" pitchFamily="34" charset="0"/>
                          <a:cs typeface="Arial" pitchFamily="34" charset="0"/>
                        </a:rPr>
                        <a:t>5</a:t>
                      </a:r>
                      <a:endParaRPr lang="en-ZA" sz="1200">
                        <a:effectLst/>
                        <a:latin typeface="Arial" pitchFamily="34" charset="0"/>
                        <a:ea typeface="Times New Roman"/>
                        <a:cs typeface="Arial" pitchFamily="34" charset="0"/>
                      </a:endParaRPr>
                    </a:p>
                  </a:txBody>
                  <a:tcPr marL="68580" marR="68580" marT="0" marB="0" anchor="ctr"/>
                </a:tc>
                <a:tc>
                  <a:txBody>
                    <a:bodyPr/>
                    <a:lstStyle/>
                    <a:p>
                      <a:pPr>
                        <a:spcBef>
                          <a:spcPts val="200"/>
                        </a:spcBef>
                        <a:spcAft>
                          <a:spcPts val="200"/>
                        </a:spcAft>
                        <a:tabLst>
                          <a:tab pos="2743200" algn="ctr"/>
                          <a:tab pos="5486400" algn="r"/>
                        </a:tabLst>
                      </a:pPr>
                      <a:r>
                        <a:rPr lang="en-US" sz="1200" dirty="0">
                          <a:effectLst/>
                          <a:latin typeface="Arial" pitchFamily="34" charset="0"/>
                          <a:cs typeface="Arial" pitchFamily="34" charset="0"/>
                        </a:rPr>
                        <a:t>Trust and buy-in are needed for adoption </a:t>
                      </a:r>
                      <a:endParaRPr lang="en-ZA" sz="1200" dirty="0">
                        <a:effectLst/>
                        <a:latin typeface="Arial" pitchFamily="34" charset="0"/>
                        <a:ea typeface="Times New Roman"/>
                        <a:cs typeface="Arial" pitchFamily="34" charset="0"/>
                      </a:endParaRPr>
                    </a:p>
                  </a:txBody>
                  <a:tcPr marL="36195" marR="36195" marT="0" marB="0" anchor="ctr"/>
                </a:tc>
                <a:tc>
                  <a:txBody>
                    <a:bodyPr/>
                    <a:lstStyle/>
                    <a:p>
                      <a:pPr>
                        <a:spcAft>
                          <a:spcPts val="0"/>
                        </a:spcAft>
                      </a:pPr>
                      <a:r>
                        <a:rPr lang="en-ZA" sz="1200">
                          <a:solidFill>
                            <a:srgbClr val="000000"/>
                          </a:solidFill>
                          <a:effectLst/>
                          <a:latin typeface="Arial"/>
                          <a:ea typeface="Times New Roman"/>
                          <a:cs typeface="Calibri"/>
                        </a:rPr>
                        <a:t>T</a:t>
                      </a:r>
                      <a:r>
                        <a:rPr lang="en-US" sz="1200">
                          <a:solidFill>
                            <a:srgbClr val="000000"/>
                          </a:solidFill>
                          <a:effectLst/>
                          <a:latin typeface="Arial"/>
                          <a:ea typeface="Times New Roman"/>
                          <a:cs typeface="Calibri"/>
                        </a:rPr>
                        <a:t>he importance of regular dialogue with staff to identify and address any and all concerns about the SLP to be explained to all relevant supervisory levels. </a:t>
                      </a:r>
                      <a:endParaRPr lang="en-ZA" sz="1200">
                        <a:effectLst/>
                        <a:latin typeface="Arial"/>
                        <a:ea typeface="Times New Roman"/>
                        <a:cs typeface="Times New Roman"/>
                      </a:endParaRPr>
                    </a:p>
                  </a:txBody>
                  <a:tcPr marL="68580" marR="68580" marT="0" marB="0" anchor="ctr"/>
                </a:tc>
              </a:tr>
              <a:tr h="553383">
                <a:tc>
                  <a:txBody>
                    <a:bodyPr/>
                    <a:lstStyle/>
                    <a:p>
                      <a:pPr algn="ctr">
                        <a:spcBef>
                          <a:spcPts val="200"/>
                        </a:spcBef>
                        <a:spcAft>
                          <a:spcPts val="200"/>
                        </a:spcAft>
                        <a:tabLst>
                          <a:tab pos="2743200" algn="ctr"/>
                          <a:tab pos="5486400" algn="r"/>
                        </a:tabLst>
                      </a:pPr>
                      <a:r>
                        <a:rPr lang="en-US" sz="1200">
                          <a:effectLst/>
                          <a:latin typeface="Arial" pitchFamily="34" charset="0"/>
                          <a:cs typeface="Arial" pitchFamily="34" charset="0"/>
                        </a:rPr>
                        <a:t>6</a:t>
                      </a:r>
                      <a:endParaRPr lang="en-ZA" sz="1200">
                        <a:effectLst/>
                        <a:latin typeface="Arial" pitchFamily="34" charset="0"/>
                        <a:ea typeface="Times New Roman"/>
                        <a:cs typeface="Arial" pitchFamily="34" charset="0"/>
                      </a:endParaRPr>
                    </a:p>
                  </a:txBody>
                  <a:tcPr marL="68580" marR="68580" marT="0" marB="0" anchor="ctr"/>
                </a:tc>
                <a:tc>
                  <a:txBody>
                    <a:bodyPr/>
                    <a:lstStyle/>
                    <a:p>
                      <a:pPr>
                        <a:spcBef>
                          <a:spcPts val="200"/>
                        </a:spcBef>
                        <a:spcAft>
                          <a:spcPts val="200"/>
                        </a:spcAft>
                        <a:tabLst>
                          <a:tab pos="2743200" algn="ctr"/>
                          <a:tab pos="5486400" algn="r"/>
                        </a:tabLst>
                      </a:pPr>
                      <a:r>
                        <a:rPr lang="en-US" sz="1200">
                          <a:effectLst/>
                          <a:latin typeface="Arial" pitchFamily="34" charset="0"/>
                          <a:cs typeface="Arial" pitchFamily="34" charset="0"/>
                        </a:rPr>
                        <a:t>Leaders must lead by example</a:t>
                      </a:r>
                      <a:endParaRPr lang="en-ZA" sz="1200">
                        <a:effectLst/>
                        <a:latin typeface="Arial" pitchFamily="34" charset="0"/>
                        <a:ea typeface="Times New Roman"/>
                        <a:cs typeface="Arial" pitchFamily="34" charset="0"/>
                      </a:endParaRPr>
                    </a:p>
                  </a:txBody>
                  <a:tcPr marL="36195" marR="36195" marT="0" marB="0" anchor="ctr"/>
                </a:tc>
                <a:tc>
                  <a:txBody>
                    <a:bodyPr/>
                    <a:lstStyle/>
                    <a:p>
                      <a:pPr>
                        <a:spcAft>
                          <a:spcPts val="0"/>
                        </a:spcAft>
                      </a:pPr>
                      <a:r>
                        <a:rPr lang="en-US" sz="1200">
                          <a:solidFill>
                            <a:srgbClr val="000000"/>
                          </a:solidFill>
                          <a:effectLst/>
                          <a:latin typeface="Arial"/>
                          <a:ea typeface="Times New Roman"/>
                          <a:cs typeface="Calibri"/>
                        </a:rPr>
                        <a:t>Leaders responsible for ensuring operation or maintenance of the equipment must regularly check and ensure that the equipment is in proper working order. </a:t>
                      </a:r>
                      <a:endParaRPr lang="en-ZA" sz="1200">
                        <a:effectLst/>
                        <a:latin typeface="Arial"/>
                        <a:ea typeface="Times New Roman"/>
                        <a:cs typeface="Times New Roman"/>
                      </a:endParaRPr>
                    </a:p>
                  </a:txBody>
                  <a:tcPr marL="68580" marR="68580" marT="0" marB="0" anchor="ctr"/>
                </a:tc>
              </a:tr>
              <a:tr h="778196">
                <a:tc>
                  <a:txBody>
                    <a:bodyPr/>
                    <a:lstStyle/>
                    <a:p>
                      <a:pPr algn="ctr">
                        <a:spcBef>
                          <a:spcPts val="200"/>
                        </a:spcBef>
                        <a:spcAft>
                          <a:spcPts val="200"/>
                        </a:spcAft>
                        <a:tabLst>
                          <a:tab pos="2743200" algn="ctr"/>
                          <a:tab pos="5486400" algn="r"/>
                        </a:tabLst>
                      </a:pPr>
                      <a:r>
                        <a:rPr lang="en-US" sz="1200">
                          <a:effectLst/>
                          <a:latin typeface="Arial" pitchFamily="34" charset="0"/>
                          <a:cs typeface="Arial" pitchFamily="34" charset="0"/>
                        </a:rPr>
                        <a:t>7</a:t>
                      </a:r>
                      <a:endParaRPr lang="en-ZA" sz="1200">
                        <a:effectLst/>
                        <a:latin typeface="Arial" pitchFamily="34" charset="0"/>
                        <a:ea typeface="Times New Roman"/>
                        <a:cs typeface="Arial" pitchFamily="34" charset="0"/>
                      </a:endParaRPr>
                    </a:p>
                  </a:txBody>
                  <a:tcPr marL="68580" marR="68580" marT="0" marB="0" anchor="ctr"/>
                </a:tc>
                <a:tc>
                  <a:txBody>
                    <a:bodyPr/>
                    <a:lstStyle/>
                    <a:p>
                      <a:pPr>
                        <a:spcBef>
                          <a:spcPts val="200"/>
                        </a:spcBef>
                        <a:spcAft>
                          <a:spcPts val="200"/>
                        </a:spcAft>
                        <a:tabLst>
                          <a:tab pos="2743200" algn="ctr"/>
                          <a:tab pos="5486400" algn="r"/>
                        </a:tabLst>
                      </a:pPr>
                      <a:r>
                        <a:rPr lang="en-US" sz="1200">
                          <a:effectLst/>
                          <a:latin typeface="Arial" pitchFamily="34" charset="0"/>
                          <a:cs typeface="Arial" pitchFamily="34" charset="0"/>
                        </a:rPr>
                        <a:t>Workers have a disregard for health and safety </a:t>
                      </a:r>
                      <a:endParaRPr lang="en-ZA" sz="1200">
                        <a:effectLst/>
                        <a:latin typeface="Arial" pitchFamily="34" charset="0"/>
                        <a:ea typeface="Times New Roman"/>
                        <a:cs typeface="Arial" pitchFamily="34" charset="0"/>
                      </a:endParaRPr>
                    </a:p>
                  </a:txBody>
                  <a:tcPr marL="36195" marR="36195" marT="0" marB="0" anchor="ctr"/>
                </a:tc>
                <a:tc>
                  <a:txBody>
                    <a:bodyPr/>
                    <a:lstStyle/>
                    <a:p>
                      <a:pPr>
                        <a:spcAft>
                          <a:spcPts val="0"/>
                        </a:spcAft>
                      </a:pPr>
                      <a:r>
                        <a:rPr lang="en-US" sz="1200">
                          <a:solidFill>
                            <a:srgbClr val="000000"/>
                          </a:solidFill>
                          <a:effectLst/>
                          <a:latin typeface="Arial"/>
                          <a:ea typeface="Times New Roman"/>
                          <a:cs typeface="Calibri"/>
                        </a:rPr>
                        <a:t>Managers and supervisors must communicate their high regard for health and safety through their actions, and in particular by ensuring that workers do not sacrifice health and safety considerations in the interests of production. </a:t>
                      </a:r>
                      <a:endParaRPr lang="en-ZA" sz="1200">
                        <a:effectLst/>
                        <a:latin typeface="Arial"/>
                        <a:ea typeface="Times New Roman"/>
                        <a:cs typeface="Times New Roman"/>
                      </a:endParaRPr>
                    </a:p>
                  </a:txBody>
                  <a:tcPr marL="68580" marR="68580" marT="0" marB="0" anchor="ctr"/>
                </a:tc>
              </a:tr>
              <a:tr h="778196">
                <a:tc>
                  <a:txBody>
                    <a:bodyPr/>
                    <a:lstStyle/>
                    <a:p>
                      <a:pPr algn="ctr">
                        <a:spcBef>
                          <a:spcPts val="200"/>
                        </a:spcBef>
                        <a:spcAft>
                          <a:spcPts val="200"/>
                        </a:spcAft>
                        <a:tabLst>
                          <a:tab pos="2743200" algn="ctr"/>
                          <a:tab pos="5486400" algn="r"/>
                        </a:tabLst>
                      </a:pPr>
                      <a:r>
                        <a:rPr lang="en-US" sz="1200">
                          <a:effectLst/>
                          <a:latin typeface="Arial" pitchFamily="34" charset="0"/>
                          <a:cs typeface="Arial" pitchFamily="34" charset="0"/>
                        </a:rPr>
                        <a:t>8</a:t>
                      </a:r>
                      <a:endParaRPr lang="en-ZA" sz="1200">
                        <a:effectLst/>
                        <a:latin typeface="Arial" pitchFamily="34" charset="0"/>
                        <a:ea typeface="Times New Roman"/>
                        <a:cs typeface="Arial" pitchFamily="34" charset="0"/>
                      </a:endParaRPr>
                    </a:p>
                  </a:txBody>
                  <a:tcPr marL="68580" marR="68580" marT="0" marB="0" anchor="ctr"/>
                </a:tc>
                <a:tc>
                  <a:txBody>
                    <a:bodyPr/>
                    <a:lstStyle/>
                    <a:p>
                      <a:pPr>
                        <a:spcBef>
                          <a:spcPts val="200"/>
                        </a:spcBef>
                        <a:spcAft>
                          <a:spcPts val="200"/>
                        </a:spcAft>
                        <a:tabLst>
                          <a:tab pos="2743200" algn="ctr"/>
                          <a:tab pos="5486400" algn="r"/>
                        </a:tabLst>
                      </a:pPr>
                      <a:r>
                        <a:rPr lang="en-US" sz="1200">
                          <a:effectLst/>
                          <a:latin typeface="Arial" pitchFamily="34" charset="0"/>
                          <a:cs typeface="Arial" pitchFamily="34" charset="0"/>
                        </a:rPr>
                        <a:t>Workers fail to implement training provided</a:t>
                      </a:r>
                      <a:endParaRPr lang="en-ZA" sz="1200">
                        <a:effectLst/>
                        <a:latin typeface="Arial" pitchFamily="34" charset="0"/>
                        <a:ea typeface="Times New Roman"/>
                        <a:cs typeface="Arial" pitchFamily="34" charset="0"/>
                      </a:endParaRPr>
                    </a:p>
                  </a:txBody>
                  <a:tcPr marL="36195" marR="36195" marT="0" marB="0" anchor="ctr"/>
                </a:tc>
                <a:tc>
                  <a:txBody>
                    <a:bodyPr/>
                    <a:lstStyle/>
                    <a:p>
                      <a:pPr>
                        <a:spcAft>
                          <a:spcPts val="0"/>
                        </a:spcAft>
                      </a:pPr>
                      <a:r>
                        <a:rPr lang="en-US" sz="1200" dirty="0">
                          <a:solidFill>
                            <a:srgbClr val="000000"/>
                          </a:solidFill>
                          <a:effectLst/>
                          <a:latin typeface="Arial"/>
                          <a:ea typeface="Times New Roman"/>
                          <a:cs typeface="Calibri"/>
                        </a:rPr>
                        <a:t>Explain to supervisors that they will get what they allow. Persons who do not do what they have been trained to do must be constructively coached or sent for re-training if necessary.</a:t>
                      </a:r>
                      <a:endParaRPr lang="en-ZA" sz="1200" dirty="0">
                        <a:effectLst/>
                        <a:latin typeface="Arial"/>
                        <a:ea typeface="Times New Roman"/>
                        <a:cs typeface="Times New Roman"/>
                      </a:endParaRPr>
                    </a:p>
                  </a:txBody>
                  <a:tcPr marL="68580" marR="68580" marT="0" marB="0" anchor="ctr"/>
                </a:tc>
              </a:tr>
            </a:tbl>
          </a:graphicData>
        </a:graphic>
      </p:graphicFrame>
      <p:sp>
        <p:nvSpPr>
          <p:cNvPr id="12" name="Rounded Rectangle 11"/>
          <p:cNvSpPr/>
          <p:nvPr/>
        </p:nvSpPr>
        <p:spPr>
          <a:xfrm>
            <a:off x="4032034" y="3501008"/>
            <a:ext cx="5040560" cy="326439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spcBef>
                <a:spcPct val="0"/>
              </a:spcBef>
              <a:spcAft>
                <a:spcPts val="1000"/>
              </a:spcAft>
            </a:pPr>
            <a:r>
              <a:rPr lang="en-US" b="1" i="1" dirty="0">
                <a:solidFill>
                  <a:schemeClr val="tx1"/>
                </a:solidFill>
                <a:latin typeface="Calibri" pitchFamily="34" charset="0"/>
                <a:cs typeface="Arial" pitchFamily="34" charset="0"/>
              </a:rPr>
              <a:t>Communication materials</a:t>
            </a:r>
          </a:p>
          <a:p>
            <a:pPr lvl="0" fontAlgn="base">
              <a:spcBef>
                <a:spcPct val="0"/>
              </a:spcBef>
              <a:spcAft>
                <a:spcPts val="1000"/>
              </a:spcAft>
            </a:pPr>
            <a:r>
              <a:rPr lang="en-US" i="1" dirty="0">
                <a:solidFill>
                  <a:schemeClr val="tx1"/>
                </a:solidFill>
                <a:latin typeface="Calibri" pitchFamily="34" charset="0"/>
                <a:cs typeface="Arial" pitchFamily="34" charset="0"/>
              </a:rPr>
              <a:t>It is the responsibility of the mine to develop the required communication material to effectively (convincingly) convey the substance of the key messages set out in this generic </a:t>
            </a:r>
            <a:r>
              <a:rPr lang="en-US" i="1" dirty="0" err="1">
                <a:solidFill>
                  <a:schemeClr val="tx1"/>
                </a:solidFill>
                <a:latin typeface="Calibri" pitchFamily="34" charset="0"/>
                <a:cs typeface="Arial" pitchFamily="34" charset="0"/>
              </a:rPr>
              <a:t>behavioural</a:t>
            </a:r>
            <a:r>
              <a:rPr lang="en-US" i="1" dirty="0">
                <a:solidFill>
                  <a:schemeClr val="tx1"/>
                </a:solidFill>
                <a:latin typeface="Calibri" pitchFamily="34" charset="0"/>
                <a:cs typeface="Arial" pitchFamily="34" charset="0"/>
              </a:rPr>
              <a:t> communication plan which has been customized for the </a:t>
            </a:r>
            <a:r>
              <a:rPr lang="en-US" i="1" dirty="0" smtClean="0">
                <a:solidFill>
                  <a:schemeClr val="tx1"/>
                </a:solidFill>
                <a:latin typeface="Calibri" pitchFamily="34" charset="0"/>
                <a:cs typeface="Arial" pitchFamily="34" charset="0"/>
              </a:rPr>
              <a:t>winch cover SLP</a:t>
            </a:r>
            <a:r>
              <a:rPr lang="en-US" i="1" dirty="0">
                <a:solidFill>
                  <a:schemeClr val="tx1"/>
                </a:solidFill>
                <a:latin typeface="Calibri" pitchFamily="34" charset="0"/>
                <a:cs typeface="Arial" pitchFamily="34" charset="0"/>
              </a:rPr>
              <a:t>. </a:t>
            </a:r>
          </a:p>
          <a:p>
            <a:pPr lvl="0" fontAlgn="base">
              <a:spcBef>
                <a:spcPts val="600"/>
              </a:spcBef>
              <a:spcAft>
                <a:spcPts val="1000"/>
              </a:spcAft>
            </a:pPr>
            <a:r>
              <a:rPr lang="en-US" i="1" dirty="0">
                <a:solidFill>
                  <a:schemeClr val="tx1"/>
                </a:solidFill>
                <a:latin typeface="Calibri" pitchFamily="34" charset="0"/>
                <a:cs typeface="Arial" pitchFamily="34" charset="0"/>
              </a:rPr>
              <a:t>It will also be important to identify and brief those responsible for delivering the various messages.    </a:t>
            </a:r>
            <a:endParaRPr lang="en-US"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xmlns="" val="94782031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8" name="Action Button: Custom 7">
            <a:hlinkClick r:id="" action="ppaction://noaction" highlightClick="1"/>
          </p:cNvPr>
          <p:cNvSpPr/>
          <p:nvPr/>
        </p:nvSpPr>
        <p:spPr>
          <a:xfrm>
            <a:off x="8172400" y="6381328"/>
            <a:ext cx="1080120" cy="476672"/>
          </a:xfrm>
          <a:prstGeom prst="actionButtonBlank">
            <a:avLst/>
          </a:prstGeom>
          <a:solidFill>
            <a:srgbClr val="000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cxnSp>
        <p:nvCxnSpPr>
          <p:cNvPr id="13" name="Straight Connector 12"/>
          <p:cNvCxnSpPr/>
          <p:nvPr/>
        </p:nvCxnSpPr>
        <p:spPr>
          <a:xfrm>
            <a:off x="173338" y="527338"/>
            <a:ext cx="8929718" cy="1588"/>
          </a:xfrm>
          <a:prstGeom prst="line">
            <a:avLst/>
          </a:prstGeom>
          <a:ln>
            <a:solidFill>
              <a:schemeClr val="bg1"/>
            </a:solidFill>
          </a:ln>
          <a:effectLst/>
        </p:spPr>
        <p:style>
          <a:lnRef idx="1">
            <a:schemeClr val="accent1"/>
          </a:lnRef>
          <a:fillRef idx="0">
            <a:schemeClr val="accent1"/>
          </a:fillRef>
          <a:effectRef idx="0">
            <a:schemeClr val="accent1"/>
          </a:effectRef>
          <a:fontRef idx="minor">
            <a:schemeClr val="tx1"/>
          </a:fontRef>
        </p:style>
      </p:cxnSp>
      <p:sp>
        <p:nvSpPr>
          <p:cNvPr id="14"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lvl="0">
              <a:spcBef>
                <a:spcPct val="0"/>
              </a:spcBef>
              <a:defRPr/>
            </a:pPr>
            <a:r>
              <a:rPr lang="en-ZA" sz="2400" b="1" dirty="0" smtClean="0">
                <a:solidFill>
                  <a:schemeClr val="bg1"/>
                </a:solidFill>
                <a:latin typeface="Arial" pitchFamily="34" charset="0"/>
                <a:cs typeface="Arial" pitchFamily="34" charset="0"/>
              </a:rPr>
              <a:t>Leadership Behaviour</a:t>
            </a:r>
            <a:endParaRPr lang="en-ZA" sz="2400" b="1" dirty="0">
              <a:solidFill>
                <a:schemeClr val="bg1"/>
              </a:solidFill>
              <a:latin typeface="Arial" pitchFamily="34" charset="0"/>
              <a:cs typeface="Arial" pitchFamily="34" charset="0"/>
            </a:endParaRPr>
          </a:p>
        </p:txBody>
      </p:sp>
      <p:sp>
        <p:nvSpPr>
          <p:cNvPr id="40" name="Text Placeholder 2"/>
          <p:cNvSpPr txBox="1">
            <a:spLocks/>
          </p:cNvSpPr>
          <p:nvPr/>
        </p:nvSpPr>
        <p:spPr>
          <a:xfrm>
            <a:off x="95376" y="571480"/>
            <a:ext cx="9001156" cy="428610"/>
          </a:xfrm>
          <a:prstGeom prst="rect">
            <a:avLst/>
          </a:prstGeom>
        </p:spPr>
        <p:txBody>
          <a:bodyPr/>
          <a:lstStyle/>
          <a:p>
            <a:pPr marL="342900" lvl="0" indent="-342900" fontAlgn="auto">
              <a:spcBef>
                <a:spcPct val="20000"/>
              </a:spcBef>
              <a:spcAft>
                <a:spcPts val="0"/>
              </a:spcAft>
              <a:defRPr/>
            </a:pPr>
            <a:endParaRPr kumimoji="0" lang="en-ZA" b="1" i="0" u="none" strike="noStrike" kern="1200" cap="none" spc="0" normalizeH="0" baseline="0" noProof="0" dirty="0">
              <a:ln>
                <a:noFill/>
              </a:ln>
              <a:solidFill>
                <a:schemeClr val="bg1">
                  <a:lumMod val="95000"/>
                </a:schemeClr>
              </a:solidFill>
              <a:effectLst/>
              <a:uLnTx/>
              <a:uFillTx/>
              <a:latin typeface="Arial" pitchFamily="34" charset="0"/>
              <a:cs typeface="Arial"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xmlns="" val="874845165"/>
              </p:ext>
            </p:extLst>
          </p:nvPr>
        </p:nvGraphicFramePr>
        <p:xfrm>
          <a:off x="173338" y="620688"/>
          <a:ext cx="8791151" cy="6085408"/>
        </p:xfrm>
        <a:graphic>
          <a:graphicData uri="http://schemas.openxmlformats.org/drawingml/2006/table">
            <a:tbl>
              <a:tblPr firstRow="1" firstCol="1" bandRow="1">
                <a:tableStyleId>{5C22544A-7EE6-4342-B048-85BDC9FD1C3A}</a:tableStyleId>
              </a:tblPr>
              <a:tblGrid>
                <a:gridCol w="2355603"/>
                <a:gridCol w="3610374"/>
                <a:gridCol w="2825174"/>
              </a:tblGrid>
              <a:tr h="648072">
                <a:tc>
                  <a:txBody>
                    <a:bodyPr/>
                    <a:lstStyle/>
                    <a:p>
                      <a:pPr algn="ctr">
                        <a:spcBef>
                          <a:spcPts val="300"/>
                        </a:spcBef>
                        <a:spcAft>
                          <a:spcPts val="300"/>
                        </a:spcAft>
                        <a:tabLst>
                          <a:tab pos="2743200" algn="ctr"/>
                          <a:tab pos="5486400" algn="r"/>
                          <a:tab pos="2743200" algn="ctr"/>
                        </a:tabLst>
                      </a:pPr>
                      <a:r>
                        <a:rPr lang="en-US" sz="1000" dirty="0">
                          <a:effectLst/>
                          <a:latin typeface="Arial" pitchFamily="34" charset="0"/>
                          <a:cs typeface="Arial" pitchFamily="34" charset="0"/>
                        </a:rPr>
                        <a:t>Antecedents</a:t>
                      </a:r>
                      <a:endParaRPr lang="en-ZA" sz="1000" dirty="0">
                        <a:effectLst/>
                        <a:latin typeface="Arial" pitchFamily="34" charset="0"/>
                        <a:cs typeface="Arial" pitchFamily="34" charset="0"/>
                      </a:endParaRPr>
                    </a:p>
                    <a:p>
                      <a:pPr algn="ctr">
                        <a:spcBef>
                          <a:spcPts val="300"/>
                        </a:spcBef>
                        <a:spcAft>
                          <a:spcPts val="300"/>
                        </a:spcAft>
                        <a:tabLst>
                          <a:tab pos="2743200" algn="ctr"/>
                          <a:tab pos="5486400" algn="r"/>
                        </a:tabLst>
                      </a:pPr>
                      <a:r>
                        <a:rPr lang="en-US" sz="1000" dirty="0">
                          <a:effectLst/>
                          <a:latin typeface="Arial" pitchFamily="34" charset="0"/>
                          <a:cs typeface="Arial" pitchFamily="34" charset="0"/>
                        </a:rPr>
                        <a:t>(To enable the </a:t>
                      </a:r>
                      <a:r>
                        <a:rPr lang="en-US" sz="1000" dirty="0" err="1">
                          <a:effectLst/>
                          <a:latin typeface="Arial" pitchFamily="34" charset="0"/>
                          <a:cs typeface="Arial" pitchFamily="34" charset="0"/>
                        </a:rPr>
                        <a:t>behaviour</a:t>
                      </a:r>
                      <a:r>
                        <a:rPr lang="en-US" sz="1000" dirty="0">
                          <a:effectLst/>
                          <a:latin typeface="Arial" pitchFamily="34" charset="0"/>
                          <a:cs typeface="Arial" pitchFamily="34" charset="0"/>
                        </a:rPr>
                        <a:t> for successful adoption)</a:t>
                      </a:r>
                      <a:endParaRPr lang="en-ZA" sz="1000" dirty="0">
                        <a:effectLst/>
                        <a:latin typeface="Arial" pitchFamily="34" charset="0"/>
                        <a:ea typeface="Times New Roman"/>
                        <a:cs typeface="Arial" pitchFamily="34" charset="0"/>
                      </a:endParaRPr>
                    </a:p>
                  </a:txBody>
                  <a:tcPr marL="29104" marR="29104" marT="0" marB="0" anchor="ctr" anchorCtr="1"/>
                </a:tc>
                <a:tc>
                  <a:txBody>
                    <a:bodyPr/>
                    <a:lstStyle/>
                    <a:p>
                      <a:pPr algn="ctr">
                        <a:spcBef>
                          <a:spcPts val="300"/>
                        </a:spcBef>
                        <a:spcAft>
                          <a:spcPts val="300"/>
                        </a:spcAft>
                        <a:tabLst>
                          <a:tab pos="2743200" algn="ctr"/>
                          <a:tab pos="5486400" algn="r"/>
                        </a:tabLst>
                      </a:pPr>
                      <a:r>
                        <a:rPr lang="en-US" sz="1000" dirty="0" err="1">
                          <a:effectLst/>
                          <a:latin typeface="Arial" pitchFamily="34" charset="0"/>
                          <a:cs typeface="Arial" pitchFamily="34" charset="0"/>
                        </a:rPr>
                        <a:t>Behaviours</a:t>
                      </a:r>
                      <a:endParaRPr lang="en-ZA" sz="1000" dirty="0">
                        <a:effectLst/>
                        <a:latin typeface="Arial" pitchFamily="34" charset="0"/>
                        <a:cs typeface="Arial" pitchFamily="34" charset="0"/>
                      </a:endParaRPr>
                    </a:p>
                    <a:p>
                      <a:pPr algn="ctr">
                        <a:spcBef>
                          <a:spcPts val="300"/>
                        </a:spcBef>
                        <a:spcAft>
                          <a:spcPts val="300"/>
                        </a:spcAft>
                        <a:tabLst>
                          <a:tab pos="2743200" algn="ctr"/>
                          <a:tab pos="5486400" algn="r"/>
                        </a:tabLst>
                      </a:pPr>
                      <a:r>
                        <a:rPr lang="en-US" sz="1000" dirty="0">
                          <a:effectLst/>
                          <a:latin typeface="Arial" pitchFamily="34" charset="0"/>
                          <a:cs typeface="Arial" pitchFamily="34" charset="0"/>
                        </a:rPr>
                        <a:t>(By the relevant person for successful adoption of the SLP)</a:t>
                      </a:r>
                      <a:endParaRPr lang="en-ZA" sz="1000" dirty="0">
                        <a:effectLst/>
                        <a:latin typeface="Arial" pitchFamily="34" charset="0"/>
                        <a:ea typeface="Times New Roman"/>
                        <a:cs typeface="Arial" pitchFamily="34" charset="0"/>
                      </a:endParaRPr>
                    </a:p>
                  </a:txBody>
                  <a:tcPr marL="29104" marR="29104" marT="0" marB="0" anchor="ctr" anchorCtr="1"/>
                </a:tc>
                <a:tc>
                  <a:txBody>
                    <a:bodyPr/>
                    <a:lstStyle/>
                    <a:p>
                      <a:pPr algn="ctr">
                        <a:spcBef>
                          <a:spcPts val="300"/>
                        </a:spcBef>
                        <a:spcAft>
                          <a:spcPts val="300"/>
                        </a:spcAft>
                        <a:tabLst>
                          <a:tab pos="2743200" algn="ctr"/>
                          <a:tab pos="5486400" algn="r"/>
                        </a:tabLst>
                      </a:pPr>
                      <a:r>
                        <a:rPr lang="en-US" sz="1000" dirty="0">
                          <a:effectLst/>
                          <a:latin typeface="Arial" pitchFamily="34" charset="0"/>
                          <a:cs typeface="Arial" pitchFamily="34" charset="0"/>
                        </a:rPr>
                        <a:t>Consequences</a:t>
                      </a:r>
                      <a:endParaRPr lang="en-ZA" sz="1000" dirty="0">
                        <a:effectLst/>
                        <a:latin typeface="Arial" pitchFamily="34" charset="0"/>
                        <a:cs typeface="Arial" pitchFamily="34" charset="0"/>
                      </a:endParaRPr>
                    </a:p>
                    <a:p>
                      <a:pPr algn="ctr">
                        <a:spcBef>
                          <a:spcPts val="300"/>
                        </a:spcBef>
                        <a:spcAft>
                          <a:spcPts val="300"/>
                        </a:spcAft>
                        <a:tabLst>
                          <a:tab pos="2743200" algn="ctr"/>
                          <a:tab pos="5486400" algn="r"/>
                        </a:tabLst>
                      </a:pPr>
                      <a:r>
                        <a:rPr lang="en-US" sz="1000" dirty="0">
                          <a:effectLst/>
                          <a:latin typeface="Arial" pitchFamily="34" charset="0"/>
                          <a:cs typeface="Arial" pitchFamily="34" charset="0"/>
                        </a:rPr>
                        <a:t>(By next level supervisor in response to observed </a:t>
                      </a:r>
                      <a:r>
                        <a:rPr lang="en-US" sz="1000" dirty="0" err="1">
                          <a:effectLst/>
                          <a:latin typeface="Arial" pitchFamily="34" charset="0"/>
                          <a:cs typeface="Arial" pitchFamily="34" charset="0"/>
                        </a:rPr>
                        <a:t>behaviour</a:t>
                      </a:r>
                      <a:r>
                        <a:rPr lang="en-US" sz="1000" dirty="0">
                          <a:effectLst/>
                          <a:latin typeface="Arial" pitchFamily="34" charset="0"/>
                          <a:cs typeface="Arial" pitchFamily="34" charset="0"/>
                        </a:rPr>
                        <a:t>)</a:t>
                      </a:r>
                      <a:endParaRPr lang="en-ZA" sz="1000" dirty="0">
                        <a:effectLst/>
                        <a:latin typeface="Arial" pitchFamily="34" charset="0"/>
                        <a:ea typeface="Times New Roman"/>
                        <a:cs typeface="Arial" pitchFamily="34" charset="0"/>
                      </a:endParaRPr>
                    </a:p>
                  </a:txBody>
                  <a:tcPr marL="29104" marR="29104" marT="0" marB="0" anchor="ctr" anchorCtr="1"/>
                </a:tc>
              </a:tr>
              <a:tr h="258688">
                <a:tc gridSpan="3">
                  <a:txBody>
                    <a:bodyPr/>
                    <a:lstStyle/>
                    <a:p>
                      <a:pPr>
                        <a:spcBef>
                          <a:spcPts val="200"/>
                        </a:spcBef>
                        <a:spcAft>
                          <a:spcPts val="200"/>
                        </a:spcAft>
                        <a:tabLst>
                          <a:tab pos="2743200" algn="ctr"/>
                          <a:tab pos="5486400" algn="r"/>
                        </a:tabLst>
                      </a:pPr>
                      <a:r>
                        <a:rPr lang="en-US" sz="1000" b="1" kern="1200" dirty="0" smtClean="0">
                          <a:solidFill>
                            <a:schemeClr val="lt1"/>
                          </a:solidFill>
                          <a:effectLst/>
                          <a:latin typeface="Arial" pitchFamily="34" charset="0"/>
                          <a:ea typeface="+mn-ea"/>
                          <a:cs typeface="Arial" pitchFamily="34" charset="0"/>
                        </a:rPr>
                        <a:t>Operational adopters (Winch operator / Engineering Technician)</a:t>
                      </a:r>
                      <a:endParaRPr lang="en-ZA" sz="1000" dirty="0">
                        <a:effectLst/>
                        <a:latin typeface="Arial" pitchFamily="34" charset="0"/>
                        <a:ea typeface="Times New Roman"/>
                        <a:cs typeface="Arial" pitchFamily="34" charset="0"/>
                      </a:endParaRPr>
                    </a:p>
                  </a:txBody>
                  <a:tcPr marL="55145" marR="55145" marT="0" marB="0" anchor="ctr"/>
                </a:tc>
                <a:tc hMerge="1">
                  <a:txBody>
                    <a:bodyPr/>
                    <a:lstStyle/>
                    <a:p>
                      <a:endParaRPr lang="en-ZA"/>
                    </a:p>
                  </a:txBody>
                  <a:tcPr/>
                </a:tc>
                <a:tc hMerge="1">
                  <a:txBody>
                    <a:bodyPr/>
                    <a:lstStyle/>
                    <a:p>
                      <a:endParaRPr lang="en-ZA"/>
                    </a:p>
                  </a:txBody>
                  <a:tcPr/>
                </a:tc>
              </a:tr>
              <a:tr h="1224136">
                <a:tc>
                  <a:txBody>
                    <a:bodyPr/>
                    <a:lstStyle/>
                    <a:p>
                      <a:pPr marL="342900" lvl="0" indent="-342900">
                        <a:spcBef>
                          <a:spcPts val="200"/>
                        </a:spcBef>
                        <a:spcAft>
                          <a:spcPts val="200"/>
                        </a:spcAft>
                        <a:buFont typeface="Symbol"/>
                        <a:buChar char=""/>
                        <a:tabLst>
                          <a:tab pos="2743200" algn="ctr"/>
                          <a:tab pos="5486400" algn="r"/>
                          <a:tab pos="457200" algn="l"/>
                        </a:tabLst>
                      </a:pPr>
                      <a:r>
                        <a:rPr lang="en-US" sz="1000" dirty="0">
                          <a:solidFill>
                            <a:schemeClr val="bg1"/>
                          </a:solidFill>
                          <a:effectLst/>
                          <a:latin typeface="Arial"/>
                          <a:ea typeface="Times New Roman"/>
                          <a:cs typeface="Calibri"/>
                        </a:rPr>
                        <a:t>Operator training on operation </a:t>
                      </a:r>
                      <a:r>
                        <a:rPr lang="en-US" sz="1000" b="0" dirty="0">
                          <a:solidFill>
                            <a:schemeClr val="bg1"/>
                          </a:solidFill>
                          <a:effectLst/>
                          <a:latin typeface="Arial"/>
                          <a:ea typeface="Times New Roman"/>
                          <a:cs typeface="Calibri"/>
                        </a:rPr>
                        <a:t>and required regular maintenance </a:t>
                      </a:r>
                      <a:endParaRPr lang="en-ZA" sz="1000" b="0" dirty="0">
                        <a:solidFill>
                          <a:schemeClr val="bg1"/>
                        </a:solidFill>
                        <a:effectLst/>
                        <a:latin typeface="Arial"/>
                        <a:ea typeface="Times New Roman"/>
                        <a:cs typeface="Times New Roman"/>
                      </a:endParaRPr>
                    </a:p>
                    <a:p>
                      <a:pPr marL="342900" lvl="0" indent="-342900">
                        <a:spcBef>
                          <a:spcPts val="200"/>
                        </a:spcBef>
                        <a:spcAft>
                          <a:spcPts val="200"/>
                        </a:spcAft>
                        <a:buFont typeface="Symbol"/>
                        <a:buChar char=""/>
                        <a:tabLst>
                          <a:tab pos="2743200" algn="ctr"/>
                          <a:tab pos="5486400" algn="r"/>
                          <a:tab pos="457200" algn="l"/>
                        </a:tabLst>
                      </a:pPr>
                      <a:r>
                        <a:rPr lang="en-US" sz="1000" b="0" dirty="0">
                          <a:solidFill>
                            <a:schemeClr val="bg1"/>
                          </a:solidFill>
                          <a:effectLst/>
                          <a:latin typeface="Arial"/>
                          <a:ea typeface="Times New Roman"/>
                          <a:cs typeface="Calibri"/>
                        </a:rPr>
                        <a:t>Technician training on installation and maintenance of covers  </a:t>
                      </a:r>
                      <a:endParaRPr lang="en-ZA" sz="1000" b="0" dirty="0">
                        <a:solidFill>
                          <a:schemeClr val="bg1"/>
                        </a:solidFill>
                        <a:effectLst/>
                        <a:latin typeface="Arial"/>
                        <a:ea typeface="Times New Roman"/>
                        <a:cs typeface="Times New Roman"/>
                      </a:endParaRPr>
                    </a:p>
                    <a:p>
                      <a:pPr marL="342900" lvl="0" indent="-342900">
                        <a:spcBef>
                          <a:spcPts val="200"/>
                        </a:spcBef>
                        <a:spcAft>
                          <a:spcPts val="200"/>
                        </a:spcAft>
                        <a:buFont typeface="Symbol"/>
                        <a:buChar char=""/>
                        <a:tabLst>
                          <a:tab pos="2743200" algn="ctr"/>
                          <a:tab pos="5486400" algn="r"/>
                          <a:tab pos="457200" algn="l"/>
                        </a:tabLst>
                      </a:pPr>
                      <a:r>
                        <a:rPr lang="en-US" sz="1000" b="0" dirty="0">
                          <a:solidFill>
                            <a:schemeClr val="bg1"/>
                          </a:solidFill>
                          <a:effectLst/>
                          <a:latin typeface="Arial"/>
                          <a:ea typeface="Times New Roman"/>
                          <a:cs typeface="Calibri"/>
                        </a:rPr>
                        <a:t>Briefing before implementation</a:t>
                      </a:r>
                      <a:endParaRPr lang="en-ZA" sz="1000" b="0" dirty="0">
                        <a:solidFill>
                          <a:schemeClr val="bg1"/>
                        </a:solidFill>
                        <a:effectLst/>
                        <a:latin typeface="Arial"/>
                        <a:ea typeface="Times New Roman"/>
                        <a:cs typeface="Times New Roman"/>
                      </a:endParaRPr>
                    </a:p>
                    <a:p>
                      <a:pPr marL="342900" lvl="0" indent="-342900">
                        <a:spcBef>
                          <a:spcPts val="200"/>
                        </a:spcBef>
                        <a:spcAft>
                          <a:spcPts val="200"/>
                        </a:spcAft>
                        <a:buFont typeface="Symbol"/>
                        <a:buChar char=""/>
                        <a:tabLst>
                          <a:tab pos="2743200" algn="ctr"/>
                          <a:tab pos="5486400" algn="r"/>
                          <a:tab pos="457200" algn="l"/>
                        </a:tabLst>
                      </a:pPr>
                      <a:r>
                        <a:rPr lang="en-US" sz="1000" b="0" dirty="0">
                          <a:solidFill>
                            <a:schemeClr val="bg1"/>
                          </a:solidFill>
                          <a:effectLst/>
                          <a:latin typeface="Arial"/>
                          <a:ea typeface="Times New Roman"/>
                          <a:cs typeface="Calibri"/>
                        </a:rPr>
                        <a:t>Regular performance enquiries by supervisors</a:t>
                      </a:r>
                      <a:endParaRPr lang="en-ZA" sz="1000" b="0" dirty="0">
                        <a:solidFill>
                          <a:schemeClr val="bg1"/>
                        </a:solidFill>
                        <a:effectLst/>
                        <a:latin typeface="Arial"/>
                        <a:ea typeface="Times New Roman"/>
                        <a:cs typeface="Times New Roman"/>
                      </a:endParaRPr>
                    </a:p>
                  </a:txBody>
                  <a:tcPr marL="68580" marR="68580" marT="0" marB="0" anchor="ctr"/>
                </a:tc>
                <a:tc>
                  <a:txBody>
                    <a:bodyPr/>
                    <a:lstStyle/>
                    <a:p>
                      <a:pPr marL="342900" lvl="0" indent="-342900">
                        <a:spcBef>
                          <a:spcPts val="200"/>
                        </a:spcBef>
                        <a:spcAft>
                          <a:spcPts val="200"/>
                        </a:spcAft>
                        <a:buFont typeface="Symbol"/>
                        <a:buChar char=""/>
                        <a:tabLst>
                          <a:tab pos="2743200" algn="ctr"/>
                          <a:tab pos="5486400" algn="r"/>
                          <a:tab pos="457200" algn="l"/>
                        </a:tabLst>
                      </a:pPr>
                      <a:r>
                        <a:rPr lang="en-US" sz="1000" dirty="0">
                          <a:solidFill>
                            <a:schemeClr val="tx1"/>
                          </a:solidFill>
                          <a:effectLst/>
                          <a:latin typeface="Arial"/>
                          <a:ea typeface="Times New Roman"/>
                          <a:cs typeface="Calibri"/>
                        </a:rPr>
                        <a:t>Operator to operate and clean winches with covers as instructed</a:t>
                      </a:r>
                      <a:endParaRPr lang="en-ZA" sz="1000" dirty="0">
                        <a:solidFill>
                          <a:schemeClr val="tx1"/>
                        </a:solidFill>
                        <a:effectLst/>
                        <a:latin typeface="Arial"/>
                        <a:ea typeface="Times New Roman"/>
                        <a:cs typeface="Times New Roman"/>
                      </a:endParaRPr>
                    </a:p>
                    <a:p>
                      <a:pPr marL="342900" lvl="0" indent="-342900">
                        <a:spcBef>
                          <a:spcPts val="200"/>
                        </a:spcBef>
                        <a:spcAft>
                          <a:spcPts val="200"/>
                        </a:spcAft>
                        <a:buFont typeface="Symbol"/>
                        <a:buChar char=""/>
                        <a:tabLst>
                          <a:tab pos="2743200" algn="ctr"/>
                          <a:tab pos="5486400" algn="r"/>
                          <a:tab pos="457200" algn="l"/>
                        </a:tabLst>
                      </a:pPr>
                      <a:r>
                        <a:rPr lang="en-US" sz="1000" dirty="0">
                          <a:solidFill>
                            <a:schemeClr val="tx1"/>
                          </a:solidFill>
                          <a:effectLst/>
                          <a:latin typeface="Arial"/>
                          <a:ea typeface="Times New Roman"/>
                          <a:cs typeface="Calibri"/>
                        </a:rPr>
                        <a:t>Technician to install and maintain winch covers to specification as trained. </a:t>
                      </a:r>
                      <a:endParaRPr lang="en-ZA" sz="1000" dirty="0">
                        <a:solidFill>
                          <a:schemeClr val="tx1"/>
                        </a:solidFill>
                        <a:effectLst/>
                        <a:latin typeface="Arial"/>
                        <a:ea typeface="Times New Roman"/>
                        <a:cs typeface="Times New Roman"/>
                      </a:endParaRPr>
                    </a:p>
                    <a:p>
                      <a:pPr marL="342900" lvl="0" indent="-342900">
                        <a:spcBef>
                          <a:spcPts val="200"/>
                        </a:spcBef>
                        <a:spcAft>
                          <a:spcPts val="200"/>
                        </a:spcAft>
                        <a:buFont typeface="Symbol"/>
                        <a:buChar char=""/>
                        <a:tabLst>
                          <a:tab pos="2743200" algn="ctr"/>
                          <a:tab pos="5486400" algn="r"/>
                          <a:tab pos="457200" algn="l"/>
                        </a:tabLst>
                      </a:pPr>
                      <a:r>
                        <a:rPr lang="en-US" sz="1000" dirty="0">
                          <a:solidFill>
                            <a:schemeClr val="tx1"/>
                          </a:solidFill>
                          <a:effectLst/>
                          <a:latin typeface="Arial"/>
                          <a:ea typeface="Times New Roman"/>
                          <a:cs typeface="Calibri"/>
                        </a:rPr>
                        <a:t>No short cuts</a:t>
                      </a:r>
                      <a:endParaRPr lang="en-ZA" sz="1000" dirty="0">
                        <a:solidFill>
                          <a:schemeClr val="tx1"/>
                        </a:solidFill>
                        <a:effectLst/>
                        <a:latin typeface="Arial"/>
                        <a:ea typeface="Times New Roman"/>
                        <a:cs typeface="Times New Roman"/>
                      </a:endParaRPr>
                    </a:p>
                    <a:p>
                      <a:pPr marL="342900" lvl="0" indent="-342900">
                        <a:spcBef>
                          <a:spcPts val="200"/>
                        </a:spcBef>
                        <a:spcAft>
                          <a:spcPts val="200"/>
                        </a:spcAft>
                        <a:buFont typeface="Symbol"/>
                        <a:buChar char=""/>
                        <a:tabLst>
                          <a:tab pos="2743200" algn="ctr"/>
                          <a:tab pos="5486400" algn="r"/>
                          <a:tab pos="457200" algn="l"/>
                        </a:tabLst>
                      </a:pPr>
                      <a:r>
                        <a:rPr lang="en-US" sz="1000" dirty="0">
                          <a:solidFill>
                            <a:schemeClr val="tx1"/>
                          </a:solidFill>
                          <a:effectLst/>
                          <a:latin typeface="Arial"/>
                          <a:ea typeface="Times New Roman"/>
                          <a:cs typeface="Calibri"/>
                        </a:rPr>
                        <a:t>Report any problems with SLP</a:t>
                      </a:r>
                      <a:endParaRPr lang="en-ZA" sz="1000" dirty="0">
                        <a:solidFill>
                          <a:schemeClr val="tx1"/>
                        </a:solidFill>
                        <a:effectLst/>
                        <a:latin typeface="Arial"/>
                        <a:ea typeface="Times New Roman"/>
                        <a:cs typeface="Times New Roman"/>
                      </a:endParaRPr>
                    </a:p>
                    <a:p>
                      <a:pPr marL="342900" lvl="0" indent="-342900">
                        <a:spcBef>
                          <a:spcPts val="200"/>
                        </a:spcBef>
                        <a:spcAft>
                          <a:spcPts val="200"/>
                        </a:spcAft>
                        <a:buFont typeface="Symbol"/>
                        <a:buChar char=""/>
                        <a:tabLst>
                          <a:tab pos="2743200" algn="ctr"/>
                          <a:tab pos="5486400" algn="r"/>
                          <a:tab pos="457200" algn="l"/>
                        </a:tabLst>
                      </a:pPr>
                      <a:r>
                        <a:rPr lang="en-US" sz="1000" dirty="0">
                          <a:solidFill>
                            <a:schemeClr val="tx1"/>
                          </a:solidFill>
                          <a:effectLst/>
                          <a:latin typeface="Arial"/>
                          <a:ea typeface="Times New Roman"/>
                          <a:cs typeface="Calibri"/>
                        </a:rPr>
                        <a:t>Request explanations to ensure full  understanding </a:t>
                      </a:r>
                      <a:endParaRPr lang="en-ZA" sz="1000" dirty="0">
                        <a:solidFill>
                          <a:schemeClr val="tx1"/>
                        </a:solidFill>
                        <a:effectLst/>
                        <a:latin typeface="Arial"/>
                        <a:ea typeface="Times New Roman"/>
                        <a:cs typeface="Times New Roman"/>
                      </a:endParaRPr>
                    </a:p>
                  </a:txBody>
                  <a:tcPr marL="68580" marR="68580" marT="0" marB="0" anchor="ctr"/>
                </a:tc>
                <a:tc>
                  <a:txBody>
                    <a:bodyPr/>
                    <a:lstStyle/>
                    <a:p>
                      <a:pPr marL="342900" lvl="0" indent="-342900">
                        <a:spcBef>
                          <a:spcPts val="200"/>
                        </a:spcBef>
                        <a:spcAft>
                          <a:spcPts val="200"/>
                        </a:spcAft>
                        <a:buFont typeface="Symbol"/>
                        <a:buChar char=""/>
                        <a:tabLst>
                          <a:tab pos="2743200" algn="ctr"/>
                          <a:tab pos="5486400" algn="r"/>
                          <a:tab pos="457200" algn="l"/>
                        </a:tabLst>
                      </a:pPr>
                      <a:r>
                        <a:rPr lang="en-US" sz="1000" dirty="0">
                          <a:solidFill>
                            <a:schemeClr val="tx1"/>
                          </a:solidFill>
                          <a:effectLst/>
                          <a:latin typeface="Arial"/>
                          <a:ea typeface="Times New Roman"/>
                          <a:cs typeface="Calibri"/>
                        </a:rPr>
                        <a:t>Immediate positive feedback from supervisor on observing desired </a:t>
                      </a:r>
                      <a:r>
                        <a:rPr lang="en-US" sz="1000" dirty="0" err="1">
                          <a:solidFill>
                            <a:schemeClr val="tx1"/>
                          </a:solidFill>
                          <a:effectLst/>
                          <a:latin typeface="Arial"/>
                          <a:ea typeface="Times New Roman"/>
                          <a:cs typeface="Calibri"/>
                        </a:rPr>
                        <a:t>behaviour</a:t>
                      </a:r>
                      <a:endParaRPr lang="en-ZA" sz="1000" dirty="0">
                        <a:solidFill>
                          <a:schemeClr val="tx1"/>
                        </a:solidFill>
                        <a:effectLst/>
                        <a:latin typeface="Arial"/>
                        <a:ea typeface="Times New Roman"/>
                        <a:cs typeface="Times New Roman"/>
                      </a:endParaRPr>
                    </a:p>
                    <a:p>
                      <a:pPr marL="342900" lvl="0" indent="-342900">
                        <a:spcBef>
                          <a:spcPts val="200"/>
                        </a:spcBef>
                        <a:spcAft>
                          <a:spcPts val="200"/>
                        </a:spcAft>
                        <a:buFont typeface="Symbol"/>
                        <a:buChar char=""/>
                        <a:tabLst>
                          <a:tab pos="2743200" algn="ctr"/>
                          <a:tab pos="5486400" algn="r"/>
                          <a:tab pos="457200" algn="l"/>
                        </a:tabLst>
                      </a:pPr>
                      <a:r>
                        <a:rPr lang="en-US" sz="1000" dirty="0">
                          <a:solidFill>
                            <a:schemeClr val="tx1"/>
                          </a:solidFill>
                          <a:effectLst/>
                          <a:latin typeface="Arial"/>
                          <a:ea typeface="Times New Roman"/>
                          <a:cs typeface="Calibri"/>
                        </a:rPr>
                        <a:t>Constructive coaching to address any observed problems (no abuse)</a:t>
                      </a:r>
                      <a:endParaRPr lang="en-ZA" sz="1000" dirty="0">
                        <a:solidFill>
                          <a:schemeClr val="tx1"/>
                        </a:solidFill>
                        <a:effectLst/>
                        <a:latin typeface="Arial"/>
                        <a:ea typeface="Times New Roman"/>
                        <a:cs typeface="Times New Roman"/>
                      </a:endParaRPr>
                    </a:p>
                    <a:p>
                      <a:pPr marL="342900" lvl="0" indent="-342900">
                        <a:spcBef>
                          <a:spcPts val="200"/>
                        </a:spcBef>
                        <a:spcAft>
                          <a:spcPts val="200"/>
                        </a:spcAft>
                        <a:buFont typeface="Symbol"/>
                        <a:buChar char=""/>
                        <a:tabLst>
                          <a:tab pos="2743200" algn="ctr"/>
                          <a:tab pos="5486400" algn="r"/>
                          <a:tab pos="457200" algn="l"/>
                        </a:tabLst>
                      </a:pPr>
                      <a:r>
                        <a:rPr lang="en-US" sz="1000" dirty="0">
                          <a:solidFill>
                            <a:schemeClr val="tx1"/>
                          </a:solidFill>
                          <a:effectLst/>
                          <a:latin typeface="Arial"/>
                          <a:ea typeface="Times New Roman"/>
                          <a:cs typeface="Calibri"/>
                        </a:rPr>
                        <a:t>Special recognition for exceptional performance </a:t>
                      </a:r>
                      <a:endParaRPr lang="en-ZA" sz="1000" dirty="0">
                        <a:solidFill>
                          <a:schemeClr val="tx1"/>
                        </a:solidFill>
                        <a:effectLst/>
                        <a:latin typeface="Arial"/>
                        <a:ea typeface="Times New Roman"/>
                        <a:cs typeface="Times New Roman"/>
                      </a:endParaRPr>
                    </a:p>
                  </a:txBody>
                  <a:tcPr marL="68580" marR="68580" marT="0" marB="0" anchor="ctr"/>
                </a:tc>
              </a:tr>
              <a:tr h="216024">
                <a:tc gridSpan="3">
                  <a:txBody>
                    <a:bodyPr/>
                    <a:lstStyle/>
                    <a:p>
                      <a:pPr>
                        <a:spcBef>
                          <a:spcPts val="200"/>
                        </a:spcBef>
                        <a:spcAft>
                          <a:spcPts val="200"/>
                        </a:spcAft>
                        <a:tabLst>
                          <a:tab pos="2743200" algn="ctr"/>
                          <a:tab pos="5486400" algn="r"/>
                        </a:tabLst>
                      </a:pPr>
                      <a:r>
                        <a:rPr lang="en-US" sz="1000" b="1" kern="1200" dirty="0" smtClean="0">
                          <a:solidFill>
                            <a:schemeClr val="lt1"/>
                          </a:solidFill>
                          <a:effectLst/>
                          <a:latin typeface="Arial" pitchFamily="34" charset="0"/>
                          <a:ea typeface="+mn-ea"/>
                          <a:cs typeface="Arial" pitchFamily="34" charset="0"/>
                        </a:rPr>
                        <a:t>First level supervisors (Miner / Foreman) </a:t>
                      </a:r>
                      <a:endParaRPr lang="en-ZA" sz="1000" dirty="0">
                        <a:effectLst/>
                        <a:latin typeface="Arial" pitchFamily="34" charset="0"/>
                        <a:ea typeface="Times New Roman"/>
                        <a:cs typeface="Arial" pitchFamily="34" charset="0"/>
                      </a:endParaRPr>
                    </a:p>
                  </a:txBody>
                  <a:tcPr marL="55145" marR="55145" marT="0" marB="0" anchor="ctr"/>
                </a:tc>
                <a:tc hMerge="1">
                  <a:txBody>
                    <a:bodyPr/>
                    <a:lstStyle/>
                    <a:p>
                      <a:endParaRPr lang="en-ZA"/>
                    </a:p>
                  </a:txBody>
                  <a:tcPr/>
                </a:tc>
                <a:tc hMerge="1">
                  <a:txBody>
                    <a:bodyPr/>
                    <a:lstStyle/>
                    <a:p>
                      <a:endParaRPr lang="en-ZA"/>
                    </a:p>
                  </a:txBody>
                  <a:tcPr/>
                </a:tc>
              </a:tr>
              <a:tr h="1635661">
                <a:tc>
                  <a:txBody>
                    <a:bodyPr/>
                    <a:lstStyle/>
                    <a:p>
                      <a:pPr marL="342900" lvl="0" indent="-342900">
                        <a:spcBef>
                          <a:spcPts val="200"/>
                        </a:spcBef>
                        <a:spcAft>
                          <a:spcPts val="200"/>
                        </a:spcAft>
                        <a:buFont typeface="Symbol"/>
                        <a:buChar char=""/>
                        <a:tabLst>
                          <a:tab pos="2743200" algn="ctr"/>
                          <a:tab pos="5486400" algn="r"/>
                          <a:tab pos="457200" algn="l"/>
                        </a:tabLst>
                      </a:pPr>
                      <a:r>
                        <a:rPr lang="en-US" sz="1000" b="0" dirty="0">
                          <a:solidFill>
                            <a:schemeClr val="bg1"/>
                          </a:solidFill>
                          <a:effectLst/>
                          <a:latin typeface="Arial"/>
                          <a:ea typeface="Times New Roman"/>
                          <a:cs typeface="Calibri"/>
                        </a:rPr>
                        <a:t>Briefing of miner on operation and required regular maintenance</a:t>
                      </a:r>
                      <a:endParaRPr lang="en-ZA" sz="1000" b="0" dirty="0">
                        <a:solidFill>
                          <a:schemeClr val="bg1"/>
                        </a:solidFill>
                        <a:effectLst/>
                        <a:latin typeface="Arial"/>
                        <a:ea typeface="Times New Roman"/>
                        <a:cs typeface="Times New Roman"/>
                      </a:endParaRPr>
                    </a:p>
                    <a:p>
                      <a:pPr marL="342900" lvl="0" indent="-342900">
                        <a:spcBef>
                          <a:spcPts val="200"/>
                        </a:spcBef>
                        <a:spcAft>
                          <a:spcPts val="200"/>
                        </a:spcAft>
                        <a:buFont typeface="Symbol"/>
                        <a:buChar char=""/>
                        <a:tabLst>
                          <a:tab pos="2743200" algn="ctr"/>
                          <a:tab pos="5486400" algn="r"/>
                          <a:tab pos="457200" algn="l"/>
                        </a:tabLst>
                      </a:pPr>
                      <a:r>
                        <a:rPr lang="en-US" sz="1000" b="0" dirty="0">
                          <a:solidFill>
                            <a:schemeClr val="bg1"/>
                          </a:solidFill>
                          <a:effectLst/>
                          <a:latin typeface="Arial"/>
                          <a:ea typeface="Times New Roman"/>
                          <a:cs typeface="Calibri"/>
                        </a:rPr>
                        <a:t>Briefing of foremen on installation and maintenance of winch covers  </a:t>
                      </a:r>
                      <a:endParaRPr lang="en-ZA" sz="1000" b="0" dirty="0">
                        <a:solidFill>
                          <a:schemeClr val="bg1"/>
                        </a:solidFill>
                        <a:effectLst/>
                        <a:latin typeface="Arial"/>
                        <a:ea typeface="Times New Roman"/>
                        <a:cs typeface="Times New Roman"/>
                      </a:endParaRPr>
                    </a:p>
                    <a:p>
                      <a:pPr marL="342900" lvl="0" indent="-342900">
                        <a:spcBef>
                          <a:spcPts val="200"/>
                        </a:spcBef>
                        <a:spcAft>
                          <a:spcPts val="200"/>
                        </a:spcAft>
                        <a:buFont typeface="Symbol"/>
                        <a:buChar char=""/>
                        <a:tabLst>
                          <a:tab pos="2743200" algn="ctr"/>
                          <a:tab pos="5486400" algn="r"/>
                          <a:tab pos="457200" algn="l"/>
                        </a:tabLst>
                      </a:pPr>
                      <a:r>
                        <a:rPr lang="en-US" sz="1000" b="0" dirty="0">
                          <a:solidFill>
                            <a:schemeClr val="bg1"/>
                          </a:solidFill>
                          <a:effectLst/>
                          <a:latin typeface="Arial"/>
                          <a:ea typeface="Times New Roman"/>
                          <a:cs typeface="Calibri"/>
                        </a:rPr>
                        <a:t>Briefing prior to  implementation</a:t>
                      </a:r>
                      <a:endParaRPr lang="en-ZA" sz="1000" b="0" dirty="0">
                        <a:solidFill>
                          <a:schemeClr val="bg1"/>
                        </a:solidFill>
                        <a:effectLst/>
                        <a:latin typeface="Arial"/>
                        <a:ea typeface="Times New Roman"/>
                        <a:cs typeface="Times New Roman"/>
                      </a:endParaRPr>
                    </a:p>
                    <a:p>
                      <a:pPr marL="342900" lvl="0" indent="-342900">
                        <a:spcBef>
                          <a:spcPts val="200"/>
                        </a:spcBef>
                        <a:spcAft>
                          <a:spcPts val="200"/>
                        </a:spcAft>
                        <a:buFont typeface="Symbol"/>
                        <a:buChar char=""/>
                        <a:tabLst>
                          <a:tab pos="2743200" algn="ctr"/>
                          <a:tab pos="5486400" algn="r"/>
                          <a:tab pos="457200" algn="l"/>
                        </a:tabLst>
                      </a:pPr>
                      <a:r>
                        <a:rPr lang="en-US" sz="1000" b="0" dirty="0">
                          <a:solidFill>
                            <a:schemeClr val="bg1"/>
                          </a:solidFill>
                          <a:effectLst/>
                          <a:latin typeface="Arial"/>
                          <a:ea typeface="Times New Roman"/>
                          <a:cs typeface="Calibri"/>
                        </a:rPr>
                        <a:t>Regular meetings with next level supervisor</a:t>
                      </a:r>
                      <a:endParaRPr lang="en-ZA" sz="1000" b="0" dirty="0">
                        <a:solidFill>
                          <a:schemeClr val="bg1"/>
                        </a:solidFill>
                        <a:effectLst/>
                        <a:latin typeface="Arial"/>
                        <a:ea typeface="Times New Roman"/>
                        <a:cs typeface="Times New Roman"/>
                      </a:endParaRPr>
                    </a:p>
                  </a:txBody>
                  <a:tcPr marL="68580" marR="68580" marT="0" marB="0" anchor="ctr"/>
                </a:tc>
                <a:tc>
                  <a:txBody>
                    <a:bodyPr/>
                    <a:lstStyle/>
                    <a:p>
                      <a:pPr marL="342900" lvl="0" indent="-342900">
                        <a:spcBef>
                          <a:spcPts val="200"/>
                        </a:spcBef>
                        <a:spcAft>
                          <a:spcPts val="200"/>
                        </a:spcAft>
                        <a:buFont typeface="Symbol"/>
                        <a:buChar char=""/>
                        <a:tabLst>
                          <a:tab pos="2743200" algn="ctr"/>
                          <a:tab pos="5486400" algn="r"/>
                          <a:tab pos="457200" algn="l"/>
                        </a:tabLst>
                      </a:pPr>
                      <a:r>
                        <a:rPr lang="en-US" sz="1000" dirty="0">
                          <a:solidFill>
                            <a:srgbClr val="000000"/>
                          </a:solidFill>
                          <a:effectLst/>
                          <a:latin typeface="Arial"/>
                          <a:ea typeface="Times New Roman"/>
                          <a:cs typeface="Calibri"/>
                        </a:rPr>
                        <a:t>Regular dialogue to check on equipment and operator performance</a:t>
                      </a:r>
                      <a:endParaRPr lang="en-ZA" sz="1000" dirty="0">
                        <a:effectLst/>
                        <a:latin typeface="Arial"/>
                        <a:ea typeface="Times New Roman"/>
                        <a:cs typeface="Times New Roman"/>
                      </a:endParaRPr>
                    </a:p>
                    <a:p>
                      <a:pPr marL="342900" lvl="0" indent="-342900">
                        <a:spcBef>
                          <a:spcPts val="200"/>
                        </a:spcBef>
                        <a:spcAft>
                          <a:spcPts val="200"/>
                        </a:spcAft>
                        <a:buFont typeface="Symbol"/>
                        <a:buChar char=""/>
                        <a:tabLst>
                          <a:tab pos="2743200" algn="ctr"/>
                          <a:tab pos="5486400" algn="r"/>
                          <a:tab pos="457200" algn="l"/>
                        </a:tabLst>
                      </a:pPr>
                      <a:r>
                        <a:rPr lang="en-US" sz="1000" dirty="0">
                          <a:solidFill>
                            <a:srgbClr val="000000"/>
                          </a:solidFill>
                          <a:effectLst/>
                          <a:latin typeface="Arial"/>
                          <a:ea typeface="Times New Roman"/>
                          <a:cs typeface="Calibri"/>
                        </a:rPr>
                        <a:t>Ensure operators / technicians receive any necessary training / instruction</a:t>
                      </a:r>
                      <a:endParaRPr lang="en-ZA" sz="1000" dirty="0">
                        <a:effectLst/>
                        <a:latin typeface="Arial"/>
                        <a:ea typeface="Times New Roman"/>
                        <a:cs typeface="Times New Roman"/>
                      </a:endParaRPr>
                    </a:p>
                    <a:p>
                      <a:pPr marL="342900" lvl="0" indent="-342900">
                        <a:spcBef>
                          <a:spcPts val="200"/>
                        </a:spcBef>
                        <a:spcAft>
                          <a:spcPts val="200"/>
                        </a:spcAft>
                        <a:buFont typeface="Symbol"/>
                        <a:buChar char=""/>
                        <a:tabLst>
                          <a:tab pos="2743200" algn="ctr"/>
                          <a:tab pos="5486400" algn="r"/>
                          <a:tab pos="457200" algn="l"/>
                        </a:tabLst>
                      </a:pPr>
                      <a:r>
                        <a:rPr lang="en-US" sz="1000" dirty="0">
                          <a:solidFill>
                            <a:srgbClr val="000000"/>
                          </a:solidFill>
                          <a:effectLst/>
                          <a:latin typeface="Arial"/>
                          <a:ea typeface="Times New Roman"/>
                          <a:cs typeface="Calibri"/>
                        </a:rPr>
                        <a:t>No short cuts allowed or taken</a:t>
                      </a:r>
                      <a:endParaRPr lang="en-ZA" sz="1000" dirty="0">
                        <a:effectLst/>
                        <a:latin typeface="Arial"/>
                        <a:ea typeface="Times New Roman"/>
                        <a:cs typeface="Times New Roman"/>
                      </a:endParaRPr>
                    </a:p>
                    <a:p>
                      <a:pPr marL="342900" lvl="0" indent="-342900">
                        <a:spcBef>
                          <a:spcPts val="200"/>
                        </a:spcBef>
                        <a:spcAft>
                          <a:spcPts val="200"/>
                        </a:spcAft>
                        <a:buFont typeface="Symbol"/>
                        <a:buChar char=""/>
                        <a:tabLst>
                          <a:tab pos="2743200" algn="ctr"/>
                          <a:tab pos="5486400" algn="r"/>
                          <a:tab pos="457200" algn="l"/>
                        </a:tabLst>
                      </a:pPr>
                      <a:r>
                        <a:rPr lang="en-US" sz="1000" dirty="0">
                          <a:solidFill>
                            <a:srgbClr val="000000"/>
                          </a:solidFill>
                          <a:effectLst/>
                          <a:latin typeface="Arial"/>
                          <a:ea typeface="Times New Roman"/>
                          <a:cs typeface="Calibri"/>
                        </a:rPr>
                        <a:t>Prompt action on any reported problems</a:t>
                      </a:r>
                      <a:endParaRPr lang="en-ZA" sz="1000" dirty="0">
                        <a:effectLst/>
                        <a:latin typeface="Arial"/>
                        <a:ea typeface="Times New Roman"/>
                        <a:cs typeface="Times New Roman"/>
                      </a:endParaRPr>
                    </a:p>
                    <a:p>
                      <a:pPr marL="342900" lvl="0" indent="-342900">
                        <a:spcBef>
                          <a:spcPts val="200"/>
                        </a:spcBef>
                        <a:spcAft>
                          <a:spcPts val="200"/>
                        </a:spcAft>
                        <a:buFont typeface="Symbol"/>
                        <a:buChar char=""/>
                        <a:tabLst>
                          <a:tab pos="2743200" algn="ctr"/>
                          <a:tab pos="5486400" algn="r"/>
                          <a:tab pos="457200" algn="l"/>
                        </a:tabLst>
                      </a:pPr>
                      <a:r>
                        <a:rPr lang="en-US" sz="1000" dirty="0">
                          <a:solidFill>
                            <a:srgbClr val="000000"/>
                          </a:solidFill>
                          <a:effectLst/>
                          <a:latin typeface="Arial"/>
                          <a:ea typeface="Times New Roman"/>
                          <a:cs typeface="Calibri"/>
                        </a:rPr>
                        <a:t>Provide immediate positive feedback on observing desired </a:t>
                      </a:r>
                      <a:r>
                        <a:rPr lang="en-US" sz="1000" dirty="0" err="1">
                          <a:solidFill>
                            <a:srgbClr val="000000"/>
                          </a:solidFill>
                          <a:effectLst/>
                          <a:latin typeface="Arial"/>
                          <a:ea typeface="Times New Roman"/>
                          <a:cs typeface="Calibri"/>
                        </a:rPr>
                        <a:t>behaviour</a:t>
                      </a:r>
                      <a:endParaRPr lang="en-ZA" sz="1000" dirty="0">
                        <a:effectLst/>
                        <a:latin typeface="Arial"/>
                        <a:ea typeface="Times New Roman"/>
                        <a:cs typeface="Times New Roman"/>
                      </a:endParaRPr>
                    </a:p>
                    <a:p>
                      <a:pPr marL="342900" lvl="0" indent="-342900">
                        <a:spcBef>
                          <a:spcPts val="200"/>
                        </a:spcBef>
                        <a:spcAft>
                          <a:spcPts val="200"/>
                        </a:spcAft>
                        <a:buFont typeface="Symbol"/>
                        <a:buChar char=""/>
                        <a:tabLst>
                          <a:tab pos="2743200" algn="ctr"/>
                          <a:tab pos="5486400" algn="r"/>
                          <a:tab pos="457200" algn="l"/>
                        </a:tabLst>
                      </a:pPr>
                      <a:r>
                        <a:rPr lang="en-US" sz="1000" dirty="0">
                          <a:solidFill>
                            <a:srgbClr val="000000"/>
                          </a:solidFill>
                          <a:effectLst/>
                          <a:latin typeface="Arial"/>
                          <a:ea typeface="Times New Roman"/>
                          <a:cs typeface="Calibri"/>
                        </a:rPr>
                        <a:t>Provide constructive coaching on observing sub-standard   </a:t>
                      </a:r>
                      <a:r>
                        <a:rPr lang="en-US" sz="1000" dirty="0" err="1">
                          <a:solidFill>
                            <a:srgbClr val="000000"/>
                          </a:solidFill>
                          <a:effectLst/>
                          <a:latin typeface="Arial"/>
                          <a:ea typeface="Times New Roman"/>
                          <a:cs typeface="Calibri"/>
                        </a:rPr>
                        <a:t>behaviour</a:t>
                      </a:r>
                      <a:endParaRPr lang="en-ZA" sz="1000" dirty="0">
                        <a:effectLst/>
                        <a:latin typeface="Arial"/>
                        <a:ea typeface="Times New Roman"/>
                        <a:cs typeface="Times New Roman"/>
                      </a:endParaRPr>
                    </a:p>
                  </a:txBody>
                  <a:tcPr marL="68580" marR="68580" marT="0" marB="0" anchor="ctr"/>
                </a:tc>
                <a:tc>
                  <a:txBody>
                    <a:bodyPr/>
                    <a:lstStyle/>
                    <a:p>
                      <a:pPr marL="342900" lvl="0" indent="-342900">
                        <a:spcBef>
                          <a:spcPts val="200"/>
                        </a:spcBef>
                        <a:spcAft>
                          <a:spcPts val="200"/>
                        </a:spcAft>
                        <a:buFont typeface="Symbol"/>
                        <a:buChar char=""/>
                        <a:tabLst>
                          <a:tab pos="2743200" algn="ctr"/>
                          <a:tab pos="5486400" algn="r"/>
                          <a:tab pos="457200" algn="l"/>
                        </a:tabLst>
                      </a:pPr>
                      <a:r>
                        <a:rPr lang="en-US" sz="1000" dirty="0">
                          <a:solidFill>
                            <a:srgbClr val="000000"/>
                          </a:solidFill>
                          <a:effectLst/>
                          <a:latin typeface="Arial"/>
                          <a:ea typeface="Times New Roman"/>
                          <a:cs typeface="Calibri"/>
                        </a:rPr>
                        <a:t>Immediate positive feedback from next level supervisor on observing desired </a:t>
                      </a:r>
                      <a:r>
                        <a:rPr lang="en-US" sz="1000" dirty="0" err="1">
                          <a:solidFill>
                            <a:srgbClr val="000000"/>
                          </a:solidFill>
                          <a:effectLst/>
                          <a:latin typeface="Arial"/>
                          <a:ea typeface="Times New Roman"/>
                          <a:cs typeface="Calibri"/>
                        </a:rPr>
                        <a:t>behaviour</a:t>
                      </a:r>
                      <a:endParaRPr lang="en-ZA" sz="1000" dirty="0">
                        <a:effectLst/>
                        <a:latin typeface="Arial"/>
                        <a:ea typeface="Times New Roman"/>
                        <a:cs typeface="Times New Roman"/>
                      </a:endParaRPr>
                    </a:p>
                    <a:p>
                      <a:pPr marL="342900" lvl="0" indent="-342900">
                        <a:spcBef>
                          <a:spcPts val="200"/>
                        </a:spcBef>
                        <a:spcAft>
                          <a:spcPts val="200"/>
                        </a:spcAft>
                        <a:buFont typeface="Symbol"/>
                        <a:buChar char=""/>
                        <a:tabLst>
                          <a:tab pos="2743200" algn="ctr"/>
                          <a:tab pos="5486400" algn="r"/>
                          <a:tab pos="457200" algn="l"/>
                        </a:tabLst>
                      </a:pPr>
                      <a:r>
                        <a:rPr lang="en-US" sz="1000" dirty="0">
                          <a:solidFill>
                            <a:srgbClr val="000000"/>
                          </a:solidFill>
                          <a:effectLst/>
                          <a:latin typeface="Arial"/>
                          <a:ea typeface="Times New Roman"/>
                          <a:cs typeface="Calibri"/>
                        </a:rPr>
                        <a:t>Constructive coaching to address observed problems (no abuse)</a:t>
                      </a:r>
                      <a:endParaRPr lang="en-ZA" sz="1000" dirty="0">
                        <a:effectLst/>
                        <a:latin typeface="Arial"/>
                        <a:ea typeface="Times New Roman"/>
                        <a:cs typeface="Times New Roman"/>
                      </a:endParaRPr>
                    </a:p>
                    <a:p>
                      <a:pPr marL="342900" lvl="0" indent="-342900">
                        <a:spcBef>
                          <a:spcPts val="200"/>
                        </a:spcBef>
                        <a:spcAft>
                          <a:spcPts val="200"/>
                        </a:spcAft>
                        <a:buFont typeface="Symbol"/>
                        <a:buChar char=""/>
                        <a:tabLst>
                          <a:tab pos="2743200" algn="ctr"/>
                          <a:tab pos="5486400" algn="r"/>
                          <a:tab pos="457200" algn="l"/>
                        </a:tabLst>
                      </a:pPr>
                      <a:r>
                        <a:rPr lang="en-US" sz="1000" dirty="0">
                          <a:solidFill>
                            <a:srgbClr val="000000"/>
                          </a:solidFill>
                          <a:effectLst/>
                          <a:latin typeface="Arial"/>
                          <a:ea typeface="Times New Roman"/>
                          <a:cs typeface="Calibri"/>
                        </a:rPr>
                        <a:t>Special recognition for exceptional performance </a:t>
                      </a:r>
                      <a:endParaRPr lang="en-ZA" sz="1000" dirty="0">
                        <a:effectLst/>
                        <a:latin typeface="Arial"/>
                        <a:ea typeface="Times New Roman"/>
                        <a:cs typeface="Times New Roman"/>
                      </a:endParaRPr>
                    </a:p>
                  </a:txBody>
                  <a:tcPr marL="68580" marR="68580" marT="0" marB="0" anchor="ctr"/>
                </a:tc>
              </a:tr>
              <a:tr h="238224">
                <a:tc gridSpan="3">
                  <a:txBody>
                    <a:bodyPr/>
                    <a:lstStyle/>
                    <a:p>
                      <a:pPr>
                        <a:spcBef>
                          <a:spcPts val="200"/>
                        </a:spcBef>
                        <a:spcAft>
                          <a:spcPts val="200"/>
                        </a:spcAft>
                        <a:tabLst>
                          <a:tab pos="2743200" algn="ctr"/>
                          <a:tab pos="5486400" algn="r"/>
                        </a:tabLst>
                      </a:pPr>
                      <a:r>
                        <a:rPr lang="en-US" sz="1000" dirty="0">
                          <a:effectLst/>
                          <a:latin typeface="Arial" pitchFamily="34" charset="0"/>
                          <a:cs typeface="Arial" pitchFamily="34" charset="0"/>
                        </a:rPr>
                        <a:t>Second level supervisors (Shift boss / Mine Overseer / Engineer)</a:t>
                      </a:r>
                      <a:endParaRPr lang="en-ZA" sz="1000" dirty="0">
                        <a:effectLst/>
                        <a:latin typeface="Arial" pitchFamily="34" charset="0"/>
                        <a:ea typeface="Times New Roman"/>
                        <a:cs typeface="Arial" pitchFamily="34" charset="0"/>
                      </a:endParaRPr>
                    </a:p>
                  </a:txBody>
                  <a:tcPr marL="55145" marR="55145" marT="0" marB="0" anchor="ctr"/>
                </a:tc>
                <a:tc hMerge="1">
                  <a:txBody>
                    <a:bodyPr/>
                    <a:lstStyle/>
                    <a:p>
                      <a:endParaRPr lang="en-ZA"/>
                    </a:p>
                  </a:txBody>
                  <a:tcPr/>
                </a:tc>
                <a:tc hMerge="1">
                  <a:txBody>
                    <a:bodyPr/>
                    <a:lstStyle/>
                    <a:p>
                      <a:endParaRPr lang="en-ZA"/>
                    </a:p>
                  </a:txBody>
                  <a:tcPr/>
                </a:tc>
              </a:tr>
              <a:tr h="1458148">
                <a:tc>
                  <a:txBody>
                    <a:bodyPr/>
                    <a:lstStyle/>
                    <a:p>
                      <a:pPr marL="342900" lvl="0" indent="-342900">
                        <a:spcBef>
                          <a:spcPts val="200"/>
                        </a:spcBef>
                        <a:spcAft>
                          <a:spcPts val="200"/>
                        </a:spcAft>
                        <a:buFont typeface="Symbol"/>
                        <a:buChar char=""/>
                        <a:tabLst>
                          <a:tab pos="2743200" algn="ctr"/>
                          <a:tab pos="5486400" algn="r"/>
                          <a:tab pos="457200" algn="l"/>
                        </a:tabLst>
                      </a:pPr>
                      <a:r>
                        <a:rPr lang="en-US" sz="1000" b="0" dirty="0">
                          <a:solidFill>
                            <a:schemeClr val="bg1"/>
                          </a:solidFill>
                          <a:effectLst/>
                          <a:latin typeface="Arial"/>
                          <a:ea typeface="Times New Roman"/>
                          <a:cs typeface="Calibri"/>
                        </a:rPr>
                        <a:t>Briefing before implementation</a:t>
                      </a:r>
                      <a:endParaRPr lang="en-ZA" sz="1000" b="0" dirty="0">
                        <a:solidFill>
                          <a:schemeClr val="bg1"/>
                        </a:solidFill>
                        <a:effectLst/>
                        <a:latin typeface="Arial"/>
                        <a:ea typeface="Times New Roman"/>
                        <a:cs typeface="Times New Roman"/>
                      </a:endParaRPr>
                    </a:p>
                    <a:p>
                      <a:pPr marL="342900" lvl="0" indent="-342900">
                        <a:spcBef>
                          <a:spcPts val="200"/>
                        </a:spcBef>
                        <a:spcAft>
                          <a:spcPts val="200"/>
                        </a:spcAft>
                        <a:buFont typeface="Symbol"/>
                        <a:buChar char=""/>
                        <a:tabLst>
                          <a:tab pos="2743200" algn="ctr"/>
                          <a:tab pos="5486400" algn="r"/>
                          <a:tab pos="457200" algn="l"/>
                        </a:tabLst>
                      </a:pPr>
                      <a:r>
                        <a:rPr lang="en-US" sz="1000" b="0" dirty="0">
                          <a:solidFill>
                            <a:schemeClr val="bg1"/>
                          </a:solidFill>
                          <a:effectLst/>
                          <a:latin typeface="Arial"/>
                          <a:ea typeface="Times New Roman"/>
                          <a:cs typeface="Calibri"/>
                        </a:rPr>
                        <a:t>Regular meetings with next level supervisor </a:t>
                      </a:r>
                      <a:endParaRPr lang="en-ZA" sz="1000" b="0" dirty="0">
                        <a:solidFill>
                          <a:schemeClr val="bg1"/>
                        </a:solidFill>
                        <a:effectLst/>
                        <a:latin typeface="Arial"/>
                        <a:ea typeface="Times New Roman"/>
                        <a:cs typeface="Times New Roman"/>
                      </a:endParaRPr>
                    </a:p>
                  </a:txBody>
                  <a:tcPr marL="68580" marR="68580" marT="0" marB="0" anchor="ctr"/>
                </a:tc>
                <a:tc>
                  <a:txBody>
                    <a:bodyPr/>
                    <a:lstStyle/>
                    <a:p>
                      <a:pPr marL="342900" lvl="0" indent="-342900">
                        <a:spcBef>
                          <a:spcPts val="200"/>
                        </a:spcBef>
                        <a:spcAft>
                          <a:spcPts val="200"/>
                        </a:spcAft>
                        <a:buFont typeface="Symbol"/>
                        <a:buChar char=""/>
                        <a:tabLst>
                          <a:tab pos="2743200" algn="ctr"/>
                          <a:tab pos="5486400" algn="r"/>
                          <a:tab pos="457200" algn="l"/>
                        </a:tabLst>
                      </a:pPr>
                      <a:r>
                        <a:rPr lang="en-US" sz="1000">
                          <a:solidFill>
                            <a:srgbClr val="000000"/>
                          </a:solidFill>
                          <a:effectLst/>
                          <a:latin typeface="Arial"/>
                          <a:ea typeface="Times New Roman"/>
                          <a:cs typeface="Calibri"/>
                        </a:rPr>
                        <a:t>No short cuts allowed or taken</a:t>
                      </a:r>
                      <a:endParaRPr lang="en-ZA" sz="1000">
                        <a:effectLst/>
                        <a:latin typeface="Arial"/>
                        <a:ea typeface="Times New Roman"/>
                        <a:cs typeface="Times New Roman"/>
                      </a:endParaRPr>
                    </a:p>
                    <a:p>
                      <a:pPr marL="342900" lvl="0" indent="-342900">
                        <a:spcBef>
                          <a:spcPts val="200"/>
                        </a:spcBef>
                        <a:spcAft>
                          <a:spcPts val="200"/>
                        </a:spcAft>
                        <a:buFont typeface="Symbol"/>
                        <a:buChar char=""/>
                        <a:tabLst>
                          <a:tab pos="2743200" algn="ctr"/>
                          <a:tab pos="5486400" algn="r"/>
                          <a:tab pos="457200" algn="l"/>
                        </a:tabLst>
                      </a:pPr>
                      <a:r>
                        <a:rPr lang="en-US" sz="1000">
                          <a:solidFill>
                            <a:srgbClr val="000000"/>
                          </a:solidFill>
                          <a:effectLst/>
                          <a:latin typeface="Arial"/>
                          <a:ea typeface="Times New Roman"/>
                          <a:cs typeface="Calibri"/>
                        </a:rPr>
                        <a:t>Ensure that operators and supervisors receive any necessary training / instruction</a:t>
                      </a:r>
                      <a:endParaRPr lang="en-ZA" sz="1000">
                        <a:effectLst/>
                        <a:latin typeface="Arial"/>
                        <a:ea typeface="Times New Roman"/>
                        <a:cs typeface="Times New Roman"/>
                      </a:endParaRPr>
                    </a:p>
                    <a:p>
                      <a:pPr marL="342900" lvl="0" indent="-342900">
                        <a:spcBef>
                          <a:spcPts val="200"/>
                        </a:spcBef>
                        <a:spcAft>
                          <a:spcPts val="200"/>
                        </a:spcAft>
                        <a:buFont typeface="Symbol"/>
                        <a:buChar char=""/>
                        <a:tabLst>
                          <a:tab pos="2743200" algn="ctr"/>
                          <a:tab pos="5486400" algn="r"/>
                          <a:tab pos="457200" algn="l"/>
                        </a:tabLst>
                      </a:pPr>
                      <a:r>
                        <a:rPr lang="en-US" sz="1000">
                          <a:solidFill>
                            <a:srgbClr val="000000"/>
                          </a:solidFill>
                          <a:effectLst/>
                          <a:latin typeface="Arial"/>
                          <a:ea typeface="Times New Roman"/>
                          <a:cs typeface="Calibri"/>
                        </a:rPr>
                        <a:t>Enquire about winch cover performance / problems at regular meetings with supervisors</a:t>
                      </a:r>
                      <a:endParaRPr lang="en-ZA" sz="1000">
                        <a:effectLst/>
                        <a:latin typeface="Arial"/>
                        <a:ea typeface="Times New Roman"/>
                        <a:cs typeface="Times New Roman"/>
                      </a:endParaRPr>
                    </a:p>
                    <a:p>
                      <a:pPr marL="342900" lvl="0" indent="-342900">
                        <a:spcBef>
                          <a:spcPts val="200"/>
                        </a:spcBef>
                        <a:spcAft>
                          <a:spcPts val="200"/>
                        </a:spcAft>
                        <a:buFont typeface="Symbol"/>
                        <a:buChar char=""/>
                        <a:tabLst>
                          <a:tab pos="2743200" algn="ctr"/>
                          <a:tab pos="5486400" algn="r"/>
                          <a:tab pos="457200" algn="l"/>
                        </a:tabLst>
                      </a:pPr>
                      <a:r>
                        <a:rPr lang="en-US" sz="1000">
                          <a:solidFill>
                            <a:srgbClr val="000000"/>
                          </a:solidFill>
                          <a:effectLst/>
                          <a:latin typeface="Arial"/>
                          <a:ea typeface="Times New Roman"/>
                          <a:cs typeface="Calibri"/>
                        </a:rPr>
                        <a:t>Provide immediate positive feedback on observing desired behaviour</a:t>
                      </a:r>
                      <a:endParaRPr lang="en-ZA" sz="1000">
                        <a:effectLst/>
                        <a:latin typeface="Arial"/>
                        <a:ea typeface="Times New Roman"/>
                        <a:cs typeface="Times New Roman"/>
                      </a:endParaRPr>
                    </a:p>
                    <a:p>
                      <a:pPr marL="342900" lvl="0" indent="-342900">
                        <a:spcBef>
                          <a:spcPts val="200"/>
                        </a:spcBef>
                        <a:spcAft>
                          <a:spcPts val="200"/>
                        </a:spcAft>
                        <a:buFont typeface="Symbol"/>
                        <a:buChar char=""/>
                        <a:tabLst>
                          <a:tab pos="2743200" algn="ctr"/>
                          <a:tab pos="5486400" algn="r"/>
                          <a:tab pos="457200" algn="l"/>
                        </a:tabLst>
                      </a:pPr>
                      <a:r>
                        <a:rPr lang="en-US" sz="1000">
                          <a:solidFill>
                            <a:srgbClr val="000000"/>
                          </a:solidFill>
                          <a:effectLst/>
                          <a:latin typeface="Arial"/>
                          <a:ea typeface="Times New Roman"/>
                          <a:cs typeface="Calibri"/>
                        </a:rPr>
                        <a:t>Provide constructive coaching on observing sub-standard   behaviour </a:t>
                      </a:r>
                      <a:endParaRPr lang="en-ZA" sz="1000">
                        <a:effectLst/>
                        <a:latin typeface="Arial"/>
                        <a:ea typeface="Times New Roman"/>
                        <a:cs typeface="Times New Roman"/>
                      </a:endParaRPr>
                    </a:p>
                  </a:txBody>
                  <a:tcPr marL="68580" marR="68580" marT="0" marB="0" anchor="ctr"/>
                </a:tc>
                <a:tc>
                  <a:txBody>
                    <a:bodyPr/>
                    <a:lstStyle/>
                    <a:p>
                      <a:pPr marL="342900" lvl="0" indent="-342900">
                        <a:spcBef>
                          <a:spcPts val="200"/>
                        </a:spcBef>
                        <a:spcAft>
                          <a:spcPts val="200"/>
                        </a:spcAft>
                        <a:buFont typeface="Symbol"/>
                        <a:buChar char=""/>
                        <a:tabLst>
                          <a:tab pos="2743200" algn="ctr"/>
                          <a:tab pos="5486400" algn="r"/>
                          <a:tab pos="457200" algn="l"/>
                        </a:tabLst>
                      </a:pPr>
                      <a:r>
                        <a:rPr lang="en-US" sz="1000" dirty="0">
                          <a:solidFill>
                            <a:srgbClr val="000000"/>
                          </a:solidFill>
                          <a:effectLst/>
                          <a:latin typeface="Arial"/>
                          <a:ea typeface="Times New Roman"/>
                          <a:cs typeface="Calibri"/>
                        </a:rPr>
                        <a:t>Immediate positive feedback from next level supervisor on observing desired </a:t>
                      </a:r>
                      <a:r>
                        <a:rPr lang="en-US" sz="1000" dirty="0" err="1">
                          <a:solidFill>
                            <a:srgbClr val="000000"/>
                          </a:solidFill>
                          <a:effectLst/>
                          <a:latin typeface="Arial"/>
                          <a:ea typeface="Times New Roman"/>
                          <a:cs typeface="Calibri"/>
                        </a:rPr>
                        <a:t>behaviour</a:t>
                      </a:r>
                      <a:endParaRPr lang="en-ZA" sz="1000" dirty="0">
                        <a:effectLst/>
                        <a:latin typeface="Arial"/>
                        <a:ea typeface="Times New Roman"/>
                        <a:cs typeface="Times New Roman"/>
                      </a:endParaRPr>
                    </a:p>
                    <a:p>
                      <a:pPr marL="342900" lvl="0" indent="-342900">
                        <a:spcBef>
                          <a:spcPts val="200"/>
                        </a:spcBef>
                        <a:spcAft>
                          <a:spcPts val="200"/>
                        </a:spcAft>
                        <a:buFont typeface="Symbol"/>
                        <a:buChar char=""/>
                        <a:tabLst>
                          <a:tab pos="2743200" algn="ctr"/>
                          <a:tab pos="5486400" algn="r"/>
                          <a:tab pos="457200" algn="l"/>
                        </a:tabLst>
                      </a:pPr>
                      <a:r>
                        <a:rPr lang="en-US" sz="1000" dirty="0">
                          <a:solidFill>
                            <a:srgbClr val="000000"/>
                          </a:solidFill>
                          <a:effectLst/>
                          <a:latin typeface="Arial"/>
                          <a:ea typeface="Times New Roman"/>
                          <a:cs typeface="Calibri"/>
                        </a:rPr>
                        <a:t>Constructive coaching to address observed problems (no abuse)</a:t>
                      </a:r>
                      <a:endParaRPr lang="en-ZA" sz="1000" dirty="0">
                        <a:effectLst/>
                        <a:latin typeface="Arial"/>
                        <a:ea typeface="Times New Roman"/>
                        <a:cs typeface="Times New Roman"/>
                      </a:endParaRPr>
                    </a:p>
                    <a:p>
                      <a:pPr marL="342900" lvl="0" indent="-342900">
                        <a:spcBef>
                          <a:spcPts val="200"/>
                        </a:spcBef>
                        <a:spcAft>
                          <a:spcPts val="200"/>
                        </a:spcAft>
                        <a:buFont typeface="Symbol"/>
                        <a:buChar char=""/>
                        <a:tabLst>
                          <a:tab pos="2743200" algn="ctr"/>
                          <a:tab pos="5486400" algn="r"/>
                          <a:tab pos="457200" algn="l"/>
                        </a:tabLst>
                      </a:pPr>
                      <a:r>
                        <a:rPr lang="en-US" sz="1000" dirty="0">
                          <a:solidFill>
                            <a:srgbClr val="000000"/>
                          </a:solidFill>
                          <a:effectLst/>
                          <a:latin typeface="Arial"/>
                          <a:ea typeface="Times New Roman"/>
                          <a:cs typeface="Calibri"/>
                        </a:rPr>
                        <a:t>Special recognition for exceptional performance</a:t>
                      </a:r>
                      <a:endParaRPr lang="en-ZA" sz="1000" dirty="0">
                        <a:effectLst/>
                        <a:latin typeface="Arial"/>
                        <a:ea typeface="Times New Roman"/>
                        <a:cs typeface="Times New Roman"/>
                      </a:endParaRPr>
                    </a:p>
                  </a:txBody>
                  <a:tcPr marL="68580" marR="68580" marT="0" marB="0" anchor="ctr"/>
                </a:tc>
              </a:tr>
            </a:tbl>
          </a:graphicData>
        </a:graphic>
      </p:graphicFrame>
      <p:sp>
        <p:nvSpPr>
          <p:cNvPr id="10" name="Rounded Rectangle 9"/>
          <p:cNvSpPr/>
          <p:nvPr/>
        </p:nvSpPr>
        <p:spPr>
          <a:xfrm>
            <a:off x="3238517" y="4646936"/>
            <a:ext cx="5832648" cy="208823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spcBef>
                <a:spcPct val="0"/>
              </a:spcBef>
              <a:spcAft>
                <a:spcPts val="1000"/>
              </a:spcAft>
            </a:pPr>
            <a:r>
              <a:rPr lang="en-US" b="1" i="1" dirty="0">
                <a:solidFill>
                  <a:schemeClr val="tx1"/>
                </a:solidFill>
                <a:latin typeface="Calibri" pitchFamily="34" charset="0"/>
                <a:cs typeface="Arial" pitchFamily="34" charset="0"/>
              </a:rPr>
              <a:t>Training </a:t>
            </a:r>
          </a:p>
          <a:p>
            <a:pPr lvl="0" fontAlgn="base">
              <a:spcBef>
                <a:spcPct val="0"/>
              </a:spcBef>
              <a:spcAft>
                <a:spcPts val="1000"/>
              </a:spcAft>
            </a:pPr>
            <a:r>
              <a:rPr lang="en-US" i="1" dirty="0">
                <a:solidFill>
                  <a:schemeClr val="tx1"/>
                </a:solidFill>
                <a:latin typeface="Calibri" pitchFamily="34" charset="0"/>
                <a:cs typeface="Arial" pitchFamily="34" charset="0"/>
              </a:rPr>
              <a:t>It is the responsibility of the mine to develop the training and briefing material required for implementation of the generic leadership </a:t>
            </a:r>
            <a:r>
              <a:rPr lang="en-US" i="1" dirty="0" err="1">
                <a:solidFill>
                  <a:schemeClr val="tx1"/>
                </a:solidFill>
                <a:latin typeface="Calibri" pitchFamily="34" charset="0"/>
                <a:cs typeface="Arial" pitchFamily="34" charset="0"/>
              </a:rPr>
              <a:t>behaviour</a:t>
            </a:r>
            <a:r>
              <a:rPr lang="en-US" i="1" dirty="0">
                <a:solidFill>
                  <a:schemeClr val="tx1"/>
                </a:solidFill>
                <a:latin typeface="Calibri" pitchFamily="34" charset="0"/>
                <a:cs typeface="Arial" pitchFamily="34" charset="0"/>
              </a:rPr>
              <a:t> plan that has been </a:t>
            </a:r>
            <a:r>
              <a:rPr lang="en-ZA" i="1" dirty="0">
                <a:solidFill>
                  <a:schemeClr val="tx1"/>
                </a:solidFill>
                <a:latin typeface="Calibri" pitchFamily="34" charset="0"/>
                <a:cs typeface="Arial" pitchFamily="34" charset="0"/>
              </a:rPr>
              <a:t>customised</a:t>
            </a:r>
            <a:r>
              <a:rPr lang="en-US" i="1" dirty="0">
                <a:solidFill>
                  <a:schemeClr val="tx1"/>
                </a:solidFill>
                <a:latin typeface="Calibri" pitchFamily="34" charset="0"/>
                <a:cs typeface="Arial" pitchFamily="34" charset="0"/>
              </a:rPr>
              <a:t> for the </a:t>
            </a:r>
            <a:r>
              <a:rPr lang="en-US" i="1" dirty="0" smtClean="0">
                <a:solidFill>
                  <a:schemeClr val="tx1"/>
                </a:solidFill>
                <a:latin typeface="Calibri" pitchFamily="34" charset="0"/>
                <a:cs typeface="Arial" pitchFamily="34" charset="0"/>
              </a:rPr>
              <a:t>winch cover SLP.      </a:t>
            </a:r>
            <a:endParaRPr lang="en-US"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xmlns="" val="61320460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cxnSp>
        <p:nvCxnSpPr>
          <p:cNvPr id="13" name="Straight Connector 12"/>
          <p:cNvCxnSpPr/>
          <p:nvPr/>
        </p:nvCxnSpPr>
        <p:spPr>
          <a:xfrm>
            <a:off x="173338" y="527338"/>
            <a:ext cx="8929718" cy="1588"/>
          </a:xfrm>
          <a:prstGeom prst="line">
            <a:avLst/>
          </a:prstGeom>
          <a:ln>
            <a:solidFill>
              <a:schemeClr val="bg1"/>
            </a:solidFill>
          </a:ln>
          <a:effectLst/>
        </p:spPr>
        <p:style>
          <a:lnRef idx="1">
            <a:schemeClr val="accent1"/>
          </a:lnRef>
          <a:fillRef idx="0">
            <a:schemeClr val="accent1"/>
          </a:fillRef>
          <a:effectRef idx="0">
            <a:schemeClr val="accent1"/>
          </a:effectRef>
          <a:fontRef idx="minor">
            <a:schemeClr val="tx1"/>
          </a:fontRef>
        </p:style>
      </p:cxnSp>
      <p:sp>
        <p:nvSpPr>
          <p:cNvPr id="14"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lvl="0">
              <a:spcBef>
                <a:spcPct val="0"/>
              </a:spcBef>
              <a:defRPr/>
            </a:pPr>
            <a:r>
              <a:rPr lang="en-ZA" sz="2400" b="1" dirty="0" smtClean="0">
                <a:solidFill>
                  <a:schemeClr val="bg1"/>
                </a:solidFill>
                <a:latin typeface="Arial" pitchFamily="34" charset="0"/>
                <a:cs typeface="Arial" pitchFamily="34" charset="0"/>
              </a:rPr>
              <a:t>Steps for Adoption</a:t>
            </a:r>
            <a:endParaRPr lang="en-ZA" sz="2400" b="1" dirty="0">
              <a:solidFill>
                <a:schemeClr val="bg1"/>
              </a:solidFill>
              <a:latin typeface="Arial" pitchFamily="34" charset="0"/>
              <a:cs typeface="Arial" pitchFamily="34" charset="0"/>
            </a:endParaRPr>
          </a:p>
        </p:txBody>
      </p:sp>
      <p:sp>
        <p:nvSpPr>
          <p:cNvPr id="40" name="Text Placeholder 2"/>
          <p:cNvSpPr txBox="1">
            <a:spLocks/>
          </p:cNvSpPr>
          <p:nvPr/>
        </p:nvSpPr>
        <p:spPr>
          <a:xfrm>
            <a:off x="95376" y="571480"/>
            <a:ext cx="9001156" cy="428610"/>
          </a:xfrm>
          <a:prstGeom prst="rect">
            <a:avLst/>
          </a:prstGeom>
        </p:spPr>
        <p:txBody>
          <a:bodyPr/>
          <a:lstStyle/>
          <a:p>
            <a:pPr marL="342900" lvl="0" indent="-342900" fontAlgn="auto">
              <a:spcBef>
                <a:spcPct val="20000"/>
              </a:spcBef>
              <a:spcAft>
                <a:spcPts val="0"/>
              </a:spcAft>
              <a:defRPr/>
            </a:pPr>
            <a:endParaRPr kumimoji="0" lang="en-ZA" b="1" i="0" u="none" strike="noStrike" kern="1200" cap="none" spc="0" normalizeH="0" baseline="0" noProof="0" dirty="0">
              <a:ln>
                <a:noFill/>
              </a:ln>
              <a:solidFill>
                <a:schemeClr val="bg1">
                  <a:lumMod val="95000"/>
                </a:schemeClr>
              </a:solidFill>
              <a:effectLst/>
              <a:uLnTx/>
              <a:uFillTx/>
              <a:latin typeface="Arial" pitchFamily="34" charset="0"/>
              <a:cs typeface="Arial" pitchFamily="34" charset="0"/>
            </a:endParaRPr>
          </a:p>
        </p:txBody>
      </p:sp>
      <p:graphicFrame>
        <p:nvGraphicFramePr>
          <p:cNvPr id="7" name="Diagram 6"/>
          <p:cNvGraphicFramePr/>
          <p:nvPr>
            <p:extLst>
              <p:ext uri="{D42A27DB-BD31-4B8C-83A1-F6EECF244321}">
                <p14:modId xmlns:p14="http://schemas.microsoft.com/office/powerpoint/2010/main" xmlns="" val="1307564150"/>
              </p:ext>
            </p:extLst>
          </p:nvPr>
        </p:nvGraphicFramePr>
        <p:xfrm>
          <a:off x="173338" y="643488"/>
          <a:ext cx="8795570" cy="544980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Rounded Rectangle 8"/>
          <p:cNvSpPr/>
          <p:nvPr/>
        </p:nvSpPr>
        <p:spPr>
          <a:xfrm>
            <a:off x="4932041" y="4005064"/>
            <a:ext cx="4032448" cy="2121159"/>
          </a:xfrm>
          <a:prstGeom prst="roundRect">
            <a:avLst/>
          </a:prstGeom>
          <a:solidFill>
            <a:schemeClr val="bg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ts val="1000"/>
              </a:spcAft>
            </a:pPr>
            <a:r>
              <a:rPr lang="en-US" sz="1400" b="1" i="1" dirty="0">
                <a:solidFill>
                  <a:schemeClr val="tx1"/>
                </a:solidFill>
                <a:latin typeface="Calibri" pitchFamily="34" charset="0"/>
                <a:cs typeface="Arial" pitchFamily="34" charset="0"/>
              </a:rPr>
              <a:t>Critical success </a:t>
            </a:r>
            <a:r>
              <a:rPr lang="en-US" sz="1400" b="1" i="1" dirty="0" smtClean="0">
                <a:solidFill>
                  <a:schemeClr val="tx1"/>
                </a:solidFill>
                <a:latin typeface="Calibri" pitchFamily="34" charset="0"/>
                <a:cs typeface="Arial" pitchFamily="34" charset="0"/>
              </a:rPr>
              <a:t>factors</a:t>
            </a:r>
          </a:p>
          <a:p>
            <a:pPr marL="342900" lvl="0" indent="-342900" fontAlgn="base">
              <a:spcBef>
                <a:spcPct val="0"/>
              </a:spcBef>
              <a:spcAft>
                <a:spcPts val="1000"/>
              </a:spcAft>
              <a:buFont typeface="+mj-lt"/>
              <a:buAutoNum type="arabicPeriod"/>
            </a:pPr>
            <a:r>
              <a:rPr lang="en-US" sz="1400" i="1" dirty="0" smtClean="0">
                <a:solidFill>
                  <a:schemeClr val="tx1"/>
                </a:solidFill>
                <a:latin typeface="Calibri" pitchFamily="34" charset="0"/>
                <a:cs typeface="Arial" pitchFamily="34" charset="0"/>
              </a:rPr>
              <a:t>Top </a:t>
            </a:r>
            <a:r>
              <a:rPr lang="en-US" sz="1400" i="1" dirty="0">
                <a:solidFill>
                  <a:schemeClr val="tx1"/>
                </a:solidFill>
                <a:latin typeface="Calibri" pitchFamily="34" charset="0"/>
                <a:cs typeface="Arial" pitchFamily="34" charset="0"/>
              </a:rPr>
              <a:t>management buy-in and </a:t>
            </a:r>
            <a:r>
              <a:rPr lang="en-US" sz="1400" i="1" dirty="0" smtClean="0">
                <a:solidFill>
                  <a:schemeClr val="tx1"/>
                </a:solidFill>
                <a:latin typeface="Calibri" pitchFamily="34" charset="0"/>
                <a:cs typeface="Arial" pitchFamily="34" charset="0"/>
              </a:rPr>
              <a:t>support</a:t>
            </a:r>
          </a:p>
          <a:p>
            <a:pPr marL="342900" lvl="0" indent="-342900" fontAlgn="base">
              <a:spcBef>
                <a:spcPct val="0"/>
              </a:spcBef>
              <a:spcAft>
                <a:spcPts val="1000"/>
              </a:spcAft>
              <a:buFont typeface="+mj-lt"/>
              <a:buAutoNum type="arabicPeriod"/>
            </a:pPr>
            <a:r>
              <a:rPr lang="en-US" sz="1400" i="1" dirty="0" smtClean="0">
                <a:solidFill>
                  <a:schemeClr val="tx1"/>
                </a:solidFill>
                <a:latin typeface="Calibri" pitchFamily="34" charset="0"/>
                <a:cs typeface="Arial" pitchFamily="34" charset="0"/>
              </a:rPr>
              <a:t>A </a:t>
            </a:r>
            <a:r>
              <a:rPr lang="en-US" sz="1400" i="1" dirty="0">
                <a:solidFill>
                  <a:schemeClr val="tx1"/>
                </a:solidFill>
                <a:latin typeface="Calibri" pitchFamily="34" charset="0"/>
                <a:cs typeface="Arial" pitchFamily="34" charset="0"/>
              </a:rPr>
              <a:t>credible adoption champion with adequate time and </a:t>
            </a:r>
            <a:r>
              <a:rPr lang="en-US" sz="1400" i="1" dirty="0" smtClean="0">
                <a:solidFill>
                  <a:schemeClr val="tx1"/>
                </a:solidFill>
                <a:latin typeface="Calibri" pitchFamily="34" charset="0"/>
                <a:cs typeface="Arial" pitchFamily="34" charset="0"/>
              </a:rPr>
              <a:t>support</a:t>
            </a:r>
          </a:p>
          <a:p>
            <a:pPr marL="342900" lvl="0" indent="-342900" fontAlgn="base">
              <a:spcBef>
                <a:spcPct val="0"/>
              </a:spcBef>
              <a:spcAft>
                <a:spcPts val="1000"/>
              </a:spcAft>
              <a:buFont typeface="+mj-lt"/>
              <a:buAutoNum type="arabicPeriod"/>
            </a:pPr>
            <a:r>
              <a:rPr lang="en-US" sz="1400" i="1" dirty="0" smtClean="0">
                <a:solidFill>
                  <a:schemeClr val="tx1"/>
                </a:solidFill>
                <a:latin typeface="Calibri" pitchFamily="34" charset="0"/>
                <a:cs typeface="Arial" pitchFamily="34" charset="0"/>
              </a:rPr>
              <a:t>Proper </a:t>
            </a:r>
            <a:r>
              <a:rPr lang="en-US" sz="1400" i="1" dirty="0">
                <a:solidFill>
                  <a:schemeClr val="tx1"/>
                </a:solidFill>
                <a:latin typeface="Calibri" pitchFamily="34" charset="0"/>
                <a:cs typeface="Arial" pitchFamily="34" charset="0"/>
              </a:rPr>
              <a:t>briefing and training of key </a:t>
            </a:r>
            <a:r>
              <a:rPr lang="en-US" sz="1400" i="1" dirty="0" smtClean="0">
                <a:solidFill>
                  <a:schemeClr val="tx1"/>
                </a:solidFill>
                <a:latin typeface="Calibri" pitchFamily="34" charset="0"/>
                <a:cs typeface="Arial" pitchFamily="34" charset="0"/>
              </a:rPr>
              <a:t>people</a:t>
            </a:r>
          </a:p>
          <a:p>
            <a:pPr marL="342900" lvl="0" indent="-342900" fontAlgn="base">
              <a:spcBef>
                <a:spcPct val="0"/>
              </a:spcBef>
              <a:spcAft>
                <a:spcPts val="1000"/>
              </a:spcAft>
              <a:buFont typeface="+mj-lt"/>
              <a:buAutoNum type="arabicPeriod"/>
            </a:pPr>
            <a:r>
              <a:rPr lang="en-US" sz="1400" i="1" dirty="0" smtClean="0">
                <a:solidFill>
                  <a:schemeClr val="tx1"/>
                </a:solidFill>
                <a:latin typeface="Calibri" pitchFamily="34" charset="0"/>
                <a:cs typeface="Arial" pitchFamily="34" charset="0"/>
              </a:rPr>
              <a:t>A </a:t>
            </a:r>
            <a:r>
              <a:rPr lang="en-US" sz="1400" i="1" dirty="0">
                <a:solidFill>
                  <a:schemeClr val="tx1"/>
                </a:solidFill>
                <a:latin typeface="Calibri" pitchFamily="34" charset="0"/>
                <a:cs typeface="Arial" pitchFamily="34" charset="0"/>
              </a:rPr>
              <a:t>well designed and executed adoption roll-out plan</a:t>
            </a:r>
            <a:endParaRPr lang="en-US" sz="1400" dirty="0">
              <a:solidFill>
                <a:schemeClr val="tx1"/>
              </a:solidFill>
              <a:latin typeface="Arial" pitchFamily="34" charset="0"/>
              <a:cs typeface="Arial" pitchFamily="34" charset="0"/>
            </a:endParaRPr>
          </a:p>
        </p:txBody>
      </p:sp>
      <p:sp>
        <p:nvSpPr>
          <p:cNvPr id="10" name="Rectangle 9"/>
          <p:cNvSpPr/>
          <p:nvPr/>
        </p:nvSpPr>
        <p:spPr>
          <a:xfrm>
            <a:off x="0" y="6192688"/>
            <a:ext cx="9144000" cy="692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pic>
        <p:nvPicPr>
          <p:cNvPr id="11" name="Picture 2"/>
          <p:cNvPicPr>
            <a:picLocks noChangeAspect="1" noChangeArrowheads="1"/>
          </p:cNvPicPr>
          <p:nvPr/>
        </p:nvPicPr>
        <p:blipFill>
          <a:blip r:embed="rId9" cstate="print"/>
          <a:srcRect/>
          <a:stretch>
            <a:fillRect/>
          </a:stretch>
        </p:blipFill>
        <p:spPr bwMode="auto">
          <a:xfrm>
            <a:off x="107504" y="6243040"/>
            <a:ext cx="857256" cy="597720"/>
          </a:xfrm>
          <a:prstGeom prst="rect">
            <a:avLst/>
          </a:prstGeom>
          <a:noFill/>
          <a:ln w="9525">
            <a:noFill/>
            <a:miter lim="800000"/>
            <a:headEnd/>
            <a:tailEnd/>
          </a:ln>
          <a:effectLst/>
        </p:spPr>
      </p:pic>
      <p:pic>
        <p:nvPicPr>
          <p:cNvPr id="12" name="Picture 11"/>
          <p:cNvPicPr>
            <a:picLocks noChangeAspect="1" noChangeArrowheads="1"/>
          </p:cNvPicPr>
          <p:nvPr/>
        </p:nvPicPr>
        <p:blipFill>
          <a:blip r:embed="rId10" cstate="print"/>
          <a:srcRect/>
          <a:stretch>
            <a:fillRect/>
          </a:stretch>
        </p:blipFill>
        <p:spPr bwMode="auto">
          <a:xfrm>
            <a:off x="7976578" y="6276393"/>
            <a:ext cx="992330" cy="464975"/>
          </a:xfrm>
          <a:prstGeom prst="rect">
            <a:avLst/>
          </a:prstGeom>
          <a:noFill/>
          <a:ln w="9525">
            <a:noFill/>
            <a:miter lim="800000"/>
            <a:headEnd/>
            <a:tailEnd/>
          </a:ln>
          <a:effectLst/>
        </p:spPr>
      </p:pic>
      <p:sp>
        <p:nvSpPr>
          <p:cNvPr id="15" name="Text Placeholder 4"/>
          <p:cNvSpPr txBox="1">
            <a:spLocks/>
          </p:cNvSpPr>
          <p:nvPr/>
        </p:nvSpPr>
        <p:spPr>
          <a:xfrm>
            <a:off x="1500166" y="6306138"/>
            <a:ext cx="6572296" cy="357187"/>
          </a:xfrm>
          <a:prstGeom prst="rect">
            <a:avLst/>
          </a:prstGeom>
        </p:spPr>
        <p:txBody>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ZA" sz="2000" b="1" i="0" u="none" strike="noStrike" kern="1200" cap="none" spc="0" normalizeH="0" baseline="0" noProof="0" dirty="0" smtClean="0">
                <a:ln>
                  <a:noFill/>
                </a:ln>
                <a:solidFill>
                  <a:schemeClr val="tx1">
                    <a:lumMod val="50000"/>
                    <a:lumOff val="50000"/>
                  </a:schemeClr>
                </a:solidFill>
                <a:effectLst/>
                <a:uLnTx/>
                <a:uFillTx/>
                <a:latin typeface="Arial" pitchFamily="34" charset="0"/>
                <a:cs typeface="Arial" pitchFamily="34" charset="0"/>
              </a:rPr>
              <a:t>Leading the change to zero harm</a:t>
            </a:r>
            <a:endParaRPr kumimoji="0" lang="en-ZA" sz="2000" b="1" i="0" u="none" strike="noStrike" kern="1200" cap="none" spc="0" normalizeH="0" baseline="0" noProof="0" dirty="0">
              <a:ln>
                <a:noFill/>
              </a:ln>
              <a:solidFill>
                <a:schemeClr val="tx1">
                  <a:lumMod val="50000"/>
                  <a:lumOff val="50000"/>
                </a:schemeClr>
              </a:solidFill>
              <a:effectLst/>
              <a:uLnTx/>
              <a:uFillTx/>
              <a:latin typeface="Arial" pitchFamily="34" charset="0"/>
              <a:cs typeface="Arial" pitchFamily="34" charset="0"/>
            </a:endParaRPr>
          </a:p>
        </p:txBody>
      </p:sp>
    </p:spTree>
    <p:extLst>
      <p:ext uri="{BB962C8B-B14F-4D97-AF65-F5344CB8AC3E}">
        <p14:creationId xmlns:p14="http://schemas.microsoft.com/office/powerpoint/2010/main" xmlns="" val="75746343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graphicEl>
                                              <a:dgm id="{A13377C3-ABAC-4873-95C5-2FBDA209ADF7}"/>
                                            </p:graphicEl>
                                          </p:spTgt>
                                        </p:tgtEl>
                                        <p:attrNameLst>
                                          <p:attrName>style.visibility</p:attrName>
                                        </p:attrNameLst>
                                      </p:cBhvr>
                                      <p:to>
                                        <p:strVal val="visible"/>
                                      </p:to>
                                    </p:set>
                                    <p:anim calcmode="lin" valueType="num">
                                      <p:cBhvr additive="base">
                                        <p:cTn id="7" dur="500" fill="hold"/>
                                        <p:tgtEl>
                                          <p:spTgt spid="7">
                                            <p:graphicEl>
                                              <a:dgm id="{A13377C3-ABAC-4873-95C5-2FBDA209ADF7}"/>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graphicEl>
                                              <a:dgm id="{A13377C3-ABAC-4873-95C5-2FBDA209ADF7}"/>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graphicEl>
                                              <a:dgm id="{23BAA0CF-D5D6-4230-8219-91EDE90DFB66}"/>
                                            </p:graphicEl>
                                          </p:spTgt>
                                        </p:tgtEl>
                                        <p:attrNameLst>
                                          <p:attrName>style.visibility</p:attrName>
                                        </p:attrNameLst>
                                      </p:cBhvr>
                                      <p:to>
                                        <p:strVal val="visible"/>
                                      </p:to>
                                    </p:set>
                                    <p:anim calcmode="lin" valueType="num">
                                      <p:cBhvr additive="base">
                                        <p:cTn id="13" dur="500" fill="hold"/>
                                        <p:tgtEl>
                                          <p:spTgt spid="7">
                                            <p:graphicEl>
                                              <a:dgm id="{23BAA0CF-D5D6-4230-8219-91EDE90DFB66}"/>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graphicEl>
                                              <a:dgm id="{23BAA0CF-D5D6-4230-8219-91EDE90DFB66}"/>
                                            </p:graphic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7">
                                            <p:graphicEl>
                                              <a:dgm id="{42305469-C2C4-4935-A561-B8ACEEDAC5C9}"/>
                                            </p:graphicEl>
                                          </p:spTgt>
                                        </p:tgtEl>
                                        <p:attrNameLst>
                                          <p:attrName>style.visibility</p:attrName>
                                        </p:attrNameLst>
                                      </p:cBhvr>
                                      <p:to>
                                        <p:strVal val="visible"/>
                                      </p:to>
                                    </p:set>
                                    <p:anim calcmode="lin" valueType="num">
                                      <p:cBhvr additive="base">
                                        <p:cTn id="17" dur="500" fill="hold"/>
                                        <p:tgtEl>
                                          <p:spTgt spid="7">
                                            <p:graphicEl>
                                              <a:dgm id="{42305469-C2C4-4935-A561-B8ACEEDAC5C9}"/>
                                            </p:graphicEl>
                                          </p:spTgt>
                                        </p:tgtEl>
                                        <p:attrNameLst>
                                          <p:attrName>ppt_x</p:attrName>
                                        </p:attrNameLst>
                                      </p:cBhvr>
                                      <p:tavLst>
                                        <p:tav tm="0">
                                          <p:val>
                                            <p:strVal val="#ppt_x"/>
                                          </p:val>
                                        </p:tav>
                                        <p:tav tm="100000">
                                          <p:val>
                                            <p:strVal val="#ppt_x"/>
                                          </p:val>
                                        </p:tav>
                                      </p:tavLst>
                                    </p:anim>
                                    <p:anim calcmode="lin" valueType="num">
                                      <p:cBhvr additive="base">
                                        <p:cTn id="18" dur="500" fill="hold"/>
                                        <p:tgtEl>
                                          <p:spTgt spid="7">
                                            <p:graphicEl>
                                              <a:dgm id="{42305469-C2C4-4935-A561-B8ACEEDAC5C9}"/>
                                            </p:graphic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7">
                                            <p:graphicEl>
                                              <a:dgm id="{5C7252EE-A386-4881-8CAA-147B06646E26}"/>
                                            </p:graphicEl>
                                          </p:spTgt>
                                        </p:tgtEl>
                                        <p:attrNameLst>
                                          <p:attrName>style.visibility</p:attrName>
                                        </p:attrNameLst>
                                      </p:cBhvr>
                                      <p:to>
                                        <p:strVal val="visible"/>
                                      </p:to>
                                    </p:set>
                                    <p:anim calcmode="lin" valueType="num">
                                      <p:cBhvr additive="base">
                                        <p:cTn id="23" dur="500" fill="hold"/>
                                        <p:tgtEl>
                                          <p:spTgt spid="7">
                                            <p:graphicEl>
                                              <a:dgm id="{5C7252EE-A386-4881-8CAA-147B06646E26}"/>
                                            </p:graphicEl>
                                          </p:spTgt>
                                        </p:tgtEl>
                                        <p:attrNameLst>
                                          <p:attrName>ppt_x</p:attrName>
                                        </p:attrNameLst>
                                      </p:cBhvr>
                                      <p:tavLst>
                                        <p:tav tm="0">
                                          <p:val>
                                            <p:strVal val="#ppt_x"/>
                                          </p:val>
                                        </p:tav>
                                        <p:tav tm="100000">
                                          <p:val>
                                            <p:strVal val="#ppt_x"/>
                                          </p:val>
                                        </p:tav>
                                      </p:tavLst>
                                    </p:anim>
                                    <p:anim calcmode="lin" valueType="num">
                                      <p:cBhvr additive="base">
                                        <p:cTn id="24" dur="500" fill="hold"/>
                                        <p:tgtEl>
                                          <p:spTgt spid="7">
                                            <p:graphicEl>
                                              <a:dgm id="{5C7252EE-A386-4881-8CAA-147B06646E26}"/>
                                            </p:graphic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7">
                                            <p:graphicEl>
                                              <a:dgm id="{B24F7130-D2FB-4560-9867-5AC2846F1C1F}"/>
                                            </p:graphicEl>
                                          </p:spTgt>
                                        </p:tgtEl>
                                        <p:attrNameLst>
                                          <p:attrName>style.visibility</p:attrName>
                                        </p:attrNameLst>
                                      </p:cBhvr>
                                      <p:to>
                                        <p:strVal val="visible"/>
                                      </p:to>
                                    </p:set>
                                    <p:anim calcmode="lin" valueType="num">
                                      <p:cBhvr additive="base">
                                        <p:cTn id="27" dur="500" fill="hold"/>
                                        <p:tgtEl>
                                          <p:spTgt spid="7">
                                            <p:graphicEl>
                                              <a:dgm id="{B24F7130-D2FB-4560-9867-5AC2846F1C1F}"/>
                                            </p:graphicEl>
                                          </p:spTgt>
                                        </p:tgtEl>
                                        <p:attrNameLst>
                                          <p:attrName>ppt_x</p:attrName>
                                        </p:attrNameLst>
                                      </p:cBhvr>
                                      <p:tavLst>
                                        <p:tav tm="0">
                                          <p:val>
                                            <p:strVal val="#ppt_x"/>
                                          </p:val>
                                        </p:tav>
                                        <p:tav tm="100000">
                                          <p:val>
                                            <p:strVal val="#ppt_x"/>
                                          </p:val>
                                        </p:tav>
                                      </p:tavLst>
                                    </p:anim>
                                    <p:anim calcmode="lin" valueType="num">
                                      <p:cBhvr additive="base">
                                        <p:cTn id="28" dur="500" fill="hold"/>
                                        <p:tgtEl>
                                          <p:spTgt spid="7">
                                            <p:graphicEl>
                                              <a:dgm id="{B24F7130-D2FB-4560-9867-5AC2846F1C1F}"/>
                                            </p:graphic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7">
                                            <p:graphicEl>
                                              <a:dgm id="{8C42C459-5FCA-49B7-8276-9061F66964D4}"/>
                                            </p:graphicEl>
                                          </p:spTgt>
                                        </p:tgtEl>
                                        <p:attrNameLst>
                                          <p:attrName>style.visibility</p:attrName>
                                        </p:attrNameLst>
                                      </p:cBhvr>
                                      <p:to>
                                        <p:strVal val="visible"/>
                                      </p:to>
                                    </p:set>
                                    <p:anim calcmode="lin" valueType="num">
                                      <p:cBhvr additive="base">
                                        <p:cTn id="33" dur="500" fill="hold"/>
                                        <p:tgtEl>
                                          <p:spTgt spid="7">
                                            <p:graphicEl>
                                              <a:dgm id="{8C42C459-5FCA-49B7-8276-9061F66964D4}"/>
                                            </p:graphicEl>
                                          </p:spTgt>
                                        </p:tgtEl>
                                        <p:attrNameLst>
                                          <p:attrName>ppt_x</p:attrName>
                                        </p:attrNameLst>
                                      </p:cBhvr>
                                      <p:tavLst>
                                        <p:tav tm="0">
                                          <p:val>
                                            <p:strVal val="#ppt_x"/>
                                          </p:val>
                                        </p:tav>
                                        <p:tav tm="100000">
                                          <p:val>
                                            <p:strVal val="#ppt_x"/>
                                          </p:val>
                                        </p:tav>
                                      </p:tavLst>
                                    </p:anim>
                                    <p:anim calcmode="lin" valueType="num">
                                      <p:cBhvr additive="base">
                                        <p:cTn id="34" dur="500" fill="hold"/>
                                        <p:tgtEl>
                                          <p:spTgt spid="7">
                                            <p:graphicEl>
                                              <a:dgm id="{8C42C459-5FCA-49B7-8276-9061F66964D4}"/>
                                            </p:graphic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7">
                                            <p:graphicEl>
                                              <a:dgm id="{E438987B-59A0-4950-913E-F5ED76DCEFC3}"/>
                                            </p:graphicEl>
                                          </p:spTgt>
                                        </p:tgtEl>
                                        <p:attrNameLst>
                                          <p:attrName>style.visibility</p:attrName>
                                        </p:attrNameLst>
                                      </p:cBhvr>
                                      <p:to>
                                        <p:strVal val="visible"/>
                                      </p:to>
                                    </p:set>
                                    <p:anim calcmode="lin" valueType="num">
                                      <p:cBhvr additive="base">
                                        <p:cTn id="37" dur="500" fill="hold"/>
                                        <p:tgtEl>
                                          <p:spTgt spid="7">
                                            <p:graphicEl>
                                              <a:dgm id="{E438987B-59A0-4950-913E-F5ED76DCEFC3}"/>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7">
                                            <p:graphicEl>
                                              <a:dgm id="{E438987B-59A0-4950-913E-F5ED76DCEFC3}"/>
                                            </p:graphic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7">
                                            <p:graphicEl>
                                              <a:dgm id="{8551027B-5351-4CAC-951A-9B86C49AE288}"/>
                                            </p:graphicEl>
                                          </p:spTgt>
                                        </p:tgtEl>
                                        <p:attrNameLst>
                                          <p:attrName>style.visibility</p:attrName>
                                        </p:attrNameLst>
                                      </p:cBhvr>
                                      <p:to>
                                        <p:strVal val="visible"/>
                                      </p:to>
                                    </p:set>
                                    <p:anim calcmode="lin" valueType="num">
                                      <p:cBhvr additive="base">
                                        <p:cTn id="43" dur="500" fill="hold"/>
                                        <p:tgtEl>
                                          <p:spTgt spid="7">
                                            <p:graphicEl>
                                              <a:dgm id="{8551027B-5351-4CAC-951A-9B86C49AE288}"/>
                                            </p:graphicEl>
                                          </p:spTgt>
                                        </p:tgtEl>
                                        <p:attrNameLst>
                                          <p:attrName>ppt_x</p:attrName>
                                        </p:attrNameLst>
                                      </p:cBhvr>
                                      <p:tavLst>
                                        <p:tav tm="0">
                                          <p:val>
                                            <p:strVal val="#ppt_x"/>
                                          </p:val>
                                        </p:tav>
                                        <p:tav tm="100000">
                                          <p:val>
                                            <p:strVal val="#ppt_x"/>
                                          </p:val>
                                        </p:tav>
                                      </p:tavLst>
                                    </p:anim>
                                    <p:anim calcmode="lin" valueType="num">
                                      <p:cBhvr additive="base">
                                        <p:cTn id="44" dur="500" fill="hold"/>
                                        <p:tgtEl>
                                          <p:spTgt spid="7">
                                            <p:graphicEl>
                                              <a:dgm id="{8551027B-5351-4CAC-951A-9B86C49AE288}"/>
                                            </p:graphic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7">
                                            <p:graphicEl>
                                              <a:dgm id="{525D9A60-5378-4F1D-9123-F82227017207}"/>
                                            </p:graphicEl>
                                          </p:spTgt>
                                        </p:tgtEl>
                                        <p:attrNameLst>
                                          <p:attrName>style.visibility</p:attrName>
                                        </p:attrNameLst>
                                      </p:cBhvr>
                                      <p:to>
                                        <p:strVal val="visible"/>
                                      </p:to>
                                    </p:set>
                                    <p:anim calcmode="lin" valueType="num">
                                      <p:cBhvr additive="base">
                                        <p:cTn id="47" dur="500" fill="hold"/>
                                        <p:tgtEl>
                                          <p:spTgt spid="7">
                                            <p:graphicEl>
                                              <a:dgm id="{525D9A60-5378-4F1D-9123-F82227017207}"/>
                                            </p:graphicEl>
                                          </p:spTgt>
                                        </p:tgtEl>
                                        <p:attrNameLst>
                                          <p:attrName>ppt_x</p:attrName>
                                        </p:attrNameLst>
                                      </p:cBhvr>
                                      <p:tavLst>
                                        <p:tav tm="0">
                                          <p:val>
                                            <p:strVal val="#ppt_x"/>
                                          </p:val>
                                        </p:tav>
                                        <p:tav tm="100000">
                                          <p:val>
                                            <p:strVal val="#ppt_x"/>
                                          </p:val>
                                        </p:tav>
                                      </p:tavLst>
                                    </p:anim>
                                    <p:anim calcmode="lin" valueType="num">
                                      <p:cBhvr additive="base">
                                        <p:cTn id="48" dur="500" fill="hold"/>
                                        <p:tgtEl>
                                          <p:spTgt spid="7">
                                            <p:graphicEl>
                                              <a:dgm id="{525D9A60-5378-4F1D-9123-F82227017207}"/>
                                            </p:graphic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7">
                                            <p:graphicEl>
                                              <a:dgm id="{2F509A20-DB44-401B-850E-4AB1D84F6D49}"/>
                                            </p:graphicEl>
                                          </p:spTgt>
                                        </p:tgtEl>
                                        <p:attrNameLst>
                                          <p:attrName>style.visibility</p:attrName>
                                        </p:attrNameLst>
                                      </p:cBhvr>
                                      <p:to>
                                        <p:strVal val="visible"/>
                                      </p:to>
                                    </p:set>
                                    <p:anim calcmode="lin" valueType="num">
                                      <p:cBhvr additive="base">
                                        <p:cTn id="53" dur="500" fill="hold"/>
                                        <p:tgtEl>
                                          <p:spTgt spid="7">
                                            <p:graphicEl>
                                              <a:dgm id="{2F509A20-DB44-401B-850E-4AB1D84F6D49}"/>
                                            </p:graphicEl>
                                          </p:spTgt>
                                        </p:tgtEl>
                                        <p:attrNameLst>
                                          <p:attrName>ppt_x</p:attrName>
                                        </p:attrNameLst>
                                      </p:cBhvr>
                                      <p:tavLst>
                                        <p:tav tm="0">
                                          <p:val>
                                            <p:strVal val="#ppt_x"/>
                                          </p:val>
                                        </p:tav>
                                        <p:tav tm="100000">
                                          <p:val>
                                            <p:strVal val="#ppt_x"/>
                                          </p:val>
                                        </p:tav>
                                      </p:tavLst>
                                    </p:anim>
                                    <p:anim calcmode="lin" valueType="num">
                                      <p:cBhvr additive="base">
                                        <p:cTn id="54" dur="500" fill="hold"/>
                                        <p:tgtEl>
                                          <p:spTgt spid="7">
                                            <p:graphicEl>
                                              <a:dgm id="{2F509A20-DB44-401B-850E-4AB1D84F6D49}"/>
                                            </p:graphicEl>
                                          </p:spTgt>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7">
                                            <p:graphicEl>
                                              <a:dgm id="{147F35F5-A0E7-45F1-B164-0BC7E7740AE7}"/>
                                            </p:graphicEl>
                                          </p:spTgt>
                                        </p:tgtEl>
                                        <p:attrNameLst>
                                          <p:attrName>style.visibility</p:attrName>
                                        </p:attrNameLst>
                                      </p:cBhvr>
                                      <p:to>
                                        <p:strVal val="visible"/>
                                      </p:to>
                                    </p:set>
                                    <p:anim calcmode="lin" valueType="num">
                                      <p:cBhvr additive="base">
                                        <p:cTn id="57" dur="500" fill="hold"/>
                                        <p:tgtEl>
                                          <p:spTgt spid="7">
                                            <p:graphicEl>
                                              <a:dgm id="{147F35F5-A0E7-45F1-B164-0BC7E7740AE7}"/>
                                            </p:graphicEl>
                                          </p:spTgt>
                                        </p:tgtEl>
                                        <p:attrNameLst>
                                          <p:attrName>ppt_x</p:attrName>
                                        </p:attrNameLst>
                                      </p:cBhvr>
                                      <p:tavLst>
                                        <p:tav tm="0">
                                          <p:val>
                                            <p:strVal val="#ppt_x"/>
                                          </p:val>
                                        </p:tav>
                                        <p:tav tm="100000">
                                          <p:val>
                                            <p:strVal val="#ppt_x"/>
                                          </p:val>
                                        </p:tav>
                                      </p:tavLst>
                                    </p:anim>
                                    <p:anim calcmode="lin" valueType="num">
                                      <p:cBhvr additive="base">
                                        <p:cTn id="58" dur="500" fill="hold"/>
                                        <p:tgtEl>
                                          <p:spTgt spid="7">
                                            <p:graphicEl>
                                              <a:dgm id="{147F35F5-A0E7-45F1-B164-0BC7E7740AE7}"/>
                                            </p:graphicEl>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7">
                                            <p:graphicEl>
                                              <a:dgm id="{CBB9DA92-867D-42B8-9B70-B5FF903BCF08}"/>
                                            </p:graphicEl>
                                          </p:spTgt>
                                        </p:tgtEl>
                                        <p:attrNameLst>
                                          <p:attrName>style.visibility</p:attrName>
                                        </p:attrNameLst>
                                      </p:cBhvr>
                                      <p:to>
                                        <p:strVal val="visible"/>
                                      </p:to>
                                    </p:set>
                                    <p:anim calcmode="lin" valueType="num">
                                      <p:cBhvr additive="base">
                                        <p:cTn id="63" dur="500" fill="hold"/>
                                        <p:tgtEl>
                                          <p:spTgt spid="7">
                                            <p:graphicEl>
                                              <a:dgm id="{CBB9DA92-867D-42B8-9B70-B5FF903BCF08}"/>
                                            </p:graphicEl>
                                          </p:spTgt>
                                        </p:tgtEl>
                                        <p:attrNameLst>
                                          <p:attrName>ppt_x</p:attrName>
                                        </p:attrNameLst>
                                      </p:cBhvr>
                                      <p:tavLst>
                                        <p:tav tm="0">
                                          <p:val>
                                            <p:strVal val="#ppt_x"/>
                                          </p:val>
                                        </p:tav>
                                        <p:tav tm="100000">
                                          <p:val>
                                            <p:strVal val="#ppt_x"/>
                                          </p:val>
                                        </p:tav>
                                      </p:tavLst>
                                    </p:anim>
                                    <p:anim calcmode="lin" valueType="num">
                                      <p:cBhvr additive="base">
                                        <p:cTn id="64" dur="500" fill="hold"/>
                                        <p:tgtEl>
                                          <p:spTgt spid="7">
                                            <p:graphicEl>
                                              <a:dgm id="{CBB9DA92-867D-42B8-9B70-B5FF903BCF08}"/>
                                            </p:graphicEl>
                                          </p:spTgt>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7">
                                            <p:graphicEl>
                                              <a:dgm id="{E47AFEF1-BA71-4E06-A023-1099D01B5B64}"/>
                                            </p:graphicEl>
                                          </p:spTgt>
                                        </p:tgtEl>
                                        <p:attrNameLst>
                                          <p:attrName>style.visibility</p:attrName>
                                        </p:attrNameLst>
                                      </p:cBhvr>
                                      <p:to>
                                        <p:strVal val="visible"/>
                                      </p:to>
                                    </p:set>
                                    <p:anim calcmode="lin" valueType="num">
                                      <p:cBhvr additive="base">
                                        <p:cTn id="67" dur="500" fill="hold"/>
                                        <p:tgtEl>
                                          <p:spTgt spid="7">
                                            <p:graphicEl>
                                              <a:dgm id="{E47AFEF1-BA71-4E06-A023-1099D01B5B64}"/>
                                            </p:graphicEl>
                                          </p:spTgt>
                                        </p:tgtEl>
                                        <p:attrNameLst>
                                          <p:attrName>ppt_x</p:attrName>
                                        </p:attrNameLst>
                                      </p:cBhvr>
                                      <p:tavLst>
                                        <p:tav tm="0">
                                          <p:val>
                                            <p:strVal val="#ppt_x"/>
                                          </p:val>
                                        </p:tav>
                                        <p:tav tm="100000">
                                          <p:val>
                                            <p:strVal val="#ppt_x"/>
                                          </p:val>
                                        </p:tav>
                                      </p:tavLst>
                                    </p:anim>
                                    <p:anim calcmode="lin" valueType="num">
                                      <p:cBhvr additive="base">
                                        <p:cTn id="68" dur="500" fill="hold"/>
                                        <p:tgtEl>
                                          <p:spTgt spid="7">
                                            <p:graphicEl>
                                              <a:dgm id="{E47AFEF1-BA71-4E06-A023-1099D01B5B64}"/>
                                            </p:graphic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7">
                                            <p:graphicEl>
                                              <a:dgm id="{361CC26F-5E41-45CB-A1DB-B7CC63F6FE41}"/>
                                            </p:graphicEl>
                                          </p:spTgt>
                                        </p:tgtEl>
                                        <p:attrNameLst>
                                          <p:attrName>style.visibility</p:attrName>
                                        </p:attrNameLst>
                                      </p:cBhvr>
                                      <p:to>
                                        <p:strVal val="visible"/>
                                      </p:to>
                                    </p:set>
                                    <p:anim calcmode="lin" valueType="num">
                                      <p:cBhvr additive="base">
                                        <p:cTn id="73" dur="500" fill="hold"/>
                                        <p:tgtEl>
                                          <p:spTgt spid="7">
                                            <p:graphicEl>
                                              <a:dgm id="{361CC26F-5E41-45CB-A1DB-B7CC63F6FE41}"/>
                                            </p:graphicEl>
                                          </p:spTgt>
                                        </p:tgtEl>
                                        <p:attrNameLst>
                                          <p:attrName>ppt_x</p:attrName>
                                        </p:attrNameLst>
                                      </p:cBhvr>
                                      <p:tavLst>
                                        <p:tav tm="0">
                                          <p:val>
                                            <p:strVal val="#ppt_x"/>
                                          </p:val>
                                        </p:tav>
                                        <p:tav tm="100000">
                                          <p:val>
                                            <p:strVal val="#ppt_x"/>
                                          </p:val>
                                        </p:tav>
                                      </p:tavLst>
                                    </p:anim>
                                    <p:anim calcmode="lin" valueType="num">
                                      <p:cBhvr additive="base">
                                        <p:cTn id="74" dur="500" fill="hold"/>
                                        <p:tgtEl>
                                          <p:spTgt spid="7">
                                            <p:graphicEl>
                                              <a:dgm id="{361CC26F-5E41-45CB-A1DB-B7CC63F6FE41}"/>
                                            </p:graphicEl>
                                          </p:spTgt>
                                        </p:tgtEl>
                                        <p:attrNameLst>
                                          <p:attrName>ppt_y</p:attrName>
                                        </p:attrNameLst>
                                      </p:cBhvr>
                                      <p:tavLst>
                                        <p:tav tm="0">
                                          <p:val>
                                            <p:strVal val="1+#ppt_h/2"/>
                                          </p:val>
                                        </p:tav>
                                        <p:tav tm="100000">
                                          <p:val>
                                            <p:strVal val="#ppt_y"/>
                                          </p:val>
                                        </p:tav>
                                      </p:tavLst>
                                    </p:anim>
                                  </p:childTnLst>
                                </p:cTn>
                              </p:par>
                              <p:par>
                                <p:cTn id="75" presetID="2" presetClass="entr" presetSubtype="4" fill="hold" grpId="0" nodeType="withEffect">
                                  <p:stCondLst>
                                    <p:cond delay="0"/>
                                  </p:stCondLst>
                                  <p:childTnLst>
                                    <p:set>
                                      <p:cBhvr>
                                        <p:cTn id="76" dur="1" fill="hold">
                                          <p:stCondLst>
                                            <p:cond delay="0"/>
                                          </p:stCondLst>
                                        </p:cTn>
                                        <p:tgtEl>
                                          <p:spTgt spid="7">
                                            <p:graphicEl>
                                              <a:dgm id="{1A1452AA-2C6E-48B1-BF66-D92AE38BA335}"/>
                                            </p:graphicEl>
                                          </p:spTgt>
                                        </p:tgtEl>
                                        <p:attrNameLst>
                                          <p:attrName>style.visibility</p:attrName>
                                        </p:attrNameLst>
                                      </p:cBhvr>
                                      <p:to>
                                        <p:strVal val="visible"/>
                                      </p:to>
                                    </p:set>
                                    <p:anim calcmode="lin" valueType="num">
                                      <p:cBhvr additive="base">
                                        <p:cTn id="77" dur="500" fill="hold"/>
                                        <p:tgtEl>
                                          <p:spTgt spid="7">
                                            <p:graphicEl>
                                              <a:dgm id="{1A1452AA-2C6E-48B1-BF66-D92AE38BA335}"/>
                                            </p:graphicEl>
                                          </p:spTgt>
                                        </p:tgtEl>
                                        <p:attrNameLst>
                                          <p:attrName>ppt_x</p:attrName>
                                        </p:attrNameLst>
                                      </p:cBhvr>
                                      <p:tavLst>
                                        <p:tav tm="0">
                                          <p:val>
                                            <p:strVal val="#ppt_x"/>
                                          </p:val>
                                        </p:tav>
                                        <p:tav tm="100000">
                                          <p:val>
                                            <p:strVal val="#ppt_x"/>
                                          </p:val>
                                        </p:tav>
                                      </p:tavLst>
                                    </p:anim>
                                    <p:anim calcmode="lin" valueType="num">
                                      <p:cBhvr additive="base">
                                        <p:cTn id="78" dur="500" fill="hold"/>
                                        <p:tgtEl>
                                          <p:spTgt spid="7">
                                            <p:graphicEl>
                                              <a:dgm id="{1A1452AA-2C6E-48B1-BF66-D92AE38BA335}"/>
                                            </p:graphicEl>
                                          </p:spTgt>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7">
                                            <p:graphicEl>
                                              <a:dgm id="{C0E9D753-B364-48DC-95D6-16D1CBCBAD49}"/>
                                            </p:graphicEl>
                                          </p:spTgt>
                                        </p:tgtEl>
                                        <p:attrNameLst>
                                          <p:attrName>style.visibility</p:attrName>
                                        </p:attrNameLst>
                                      </p:cBhvr>
                                      <p:to>
                                        <p:strVal val="visible"/>
                                      </p:to>
                                    </p:set>
                                    <p:anim calcmode="lin" valueType="num">
                                      <p:cBhvr additive="base">
                                        <p:cTn id="83" dur="500" fill="hold"/>
                                        <p:tgtEl>
                                          <p:spTgt spid="7">
                                            <p:graphicEl>
                                              <a:dgm id="{C0E9D753-B364-48DC-95D6-16D1CBCBAD49}"/>
                                            </p:graphicEl>
                                          </p:spTgt>
                                        </p:tgtEl>
                                        <p:attrNameLst>
                                          <p:attrName>ppt_x</p:attrName>
                                        </p:attrNameLst>
                                      </p:cBhvr>
                                      <p:tavLst>
                                        <p:tav tm="0">
                                          <p:val>
                                            <p:strVal val="#ppt_x"/>
                                          </p:val>
                                        </p:tav>
                                        <p:tav tm="100000">
                                          <p:val>
                                            <p:strVal val="#ppt_x"/>
                                          </p:val>
                                        </p:tav>
                                      </p:tavLst>
                                    </p:anim>
                                    <p:anim calcmode="lin" valueType="num">
                                      <p:cBhvr additive="base">
                                        <p:cTn id="84" dur="500" fill="hold"/>
                                        <p:tgtEl>
                                          <p:spTgt spid="7">
                                            <p:graphicEl>
                                              <a:dgm id="{C0E9D753-B364-48DC-95D6-16D1CBCBAD49}"/>
                                            </p:graphicEl>
                                          </p:spTgt>
                                        </p:tgtEl>
                                        <p:attrNameLst>
                                          <p:attrName>ppt_y</p:attrName>
                                        </p:attrNameLst>
                                      </p:cBhvr>
                                      <p:tavLst>
                                        <p:tav tm="0">
                                          <p:val>
                                            <p:strVal val="1+#ppt_h/2"/>
                                          </p:val>
                                        </p:tav>
                                        <p:tav tm="100000">
                                          <p:val>
                                            <p:strVal val="#ppt_y"/>
                                          </p:val>
                                        </p:tav>
                                      </p:tavLst>
                                    </p:anim>
                                  </p:childTnLst>
                                </p:cTn>
                              </p:par>
                              <p:par>
                                <p:cTn id="85" presetID="2" presetClass="entr" presetSubtype="4" fill="hold" grpId="0" nodeType="withEffect">
                                  <p:stCondLst>
                                    <p:cond delay="0"/>
                                  </p:stCondLst>
                                  <p:childTnLst>
                                    <p:set>
                                      <p:cBhvr>
                                        <p:cTn id="86" dur="1" fill="hold">
                                          <p:stCondLst>
                                            <p:cond delay="0"/>
                                          </p:stCondLst>
                                        </p:cTn>
                                        <p:tgtEl>
                                          <p:spTgt spid="7">
                                            <p:graphicEl>
                                              <a:dgm id="{59504CAB-3DDF-4405-9CFB-D30705904990}"/>
                                            </p:graphicEl>
                                          </p:spTgt>
                                        </p:tgtEl>
                                        <p:attrNameLst>
                                          <p:attrName>style.visibility</p:attrName>
                                        </p:attrNameLst>
                                      </p:cBhvr>
                                      <p:to>
                                        <p:strVal val="visible"/>
                                      </p:to>
                                    </p:set>
                                    <p:anim calcmode="lin" valueType="num">
                                      <p:cBhvr additive="base">
                                        <p:cTn id="87" dur="500" fill="hold"/>
                                        <p:tgtEl>
                                          <p:spTgt spid="7">
                                            <p:graphicEl>
                                              <a:dgm id="{59504CAB-3DDF-4405-9CFB-D30705904990}"/>
                                            </p:graphicEl>
                                          </p:spTgt>
                                        </p:tgtEl>
                                        <p:attrNameLst>
                                          <p:attrName>ppt_x</p:attrName>
                                        </p:attrNameLst>
                                      </p:cBhvr>
                                      <p:tavLst>
                                        <p:tav tm="0">
                                          <p:val>
                                            <p:strVal val="#ppt_x"/>
                                          </p:val>
                                        </p:tav>
                                        <p:tav tm="100000">
                                          <p:val>
                                            <p:strVal val="#ppt_x"/>
                                          </p:val>
                                        </p:tav>
                                      </p:tavLst>
                                    </p:anim>
                                    <p:anim calcmode="lin" valueType="num">
                                      <p:cBhvr additive="base">
                                        <p:cTn id="88" dur="500" fill="hold"/>
                                        <p:tgtEl>
                                          <p:spTgt spid="7">
                                            <p:graphicEl>
                                              <a:dgm id="{59504CAB-3DDF-4405-9CFB-D30705904990}"/>
                                            </p:graphicEl>
                                          </p:spTgt>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 presetClass="entr" presetSubtype="4" fill="hold" grpId="0" nodeType="clickEffect">
                                  <p:stCondLst>
                                    <p:cond delay="0"/>
                                  </p:stCondLst>
                                  <p:childTnLst>
                                    <p:set>
                                      <p:cBhvr>
                                        <p:cTn id="92" dur="1" fill="hold">
                                          <p:stCondLst>
                                            <p:cond delay="0"/>
                                          </p:stCondLst>
                                        </p:cTn>
                                        <p:tgtEl>
                                          <p:spTgt spid="7">
                                            <p:graphicEl>
                                              <a:dgm id="{643D4D45-ACDE-4720-8388-815A975C0794}"/>
                                            </p:graphicEl>
                                          </p:spTgt>
                                        </p:tgtEl>
                                        <p:attrNameLst>
                                          <p:attrName>style.visibility</p:attrName>
                                        </p:attrNameLst>
                                      </p:cBhvr>
                                      <p:to>
                                        <p:strVal val="visible"/>
                                      </p:to>
                                    </p:set>
                                    <p:anim calcmode="lin" valueType="num">
                                      <p:cBhvr additive="base">
                                        <p:cTn id="93" dur="500" fill="hold"/>
                                        <p:tgtEl>
                                          <p:spTgt spid="7">
                                            <p:graphicEl>
                                              <a:dgm id="{643D4D45-ACDE-4720-8388-815A975C0794}"/>
                                            </p:graphicEl>
                                          </p:spTgt>
                                        </p:tgtEl>
                                        <p:attrNameLst>
                                          <p:attrName>ppt_x</p:attrName>
                                        </p:attrNameLst>
                                      </p:cBhvr>
                                      <p:tavLst>
                                        <p:tav tm="0">
                                          <p:val>
                                            <p:strVal val="#ppt_x"/>
                                          </p:val>
                                        </p:tav>
                                        <p:tav tm="100000">
                                          <p:val>
                                            <p:strVal val="#ppt_x"/>
                                          </p:val>
                                        </p:tav>
                                      </p:tavLst>
                                    </p:anim>
                                    <p:anim calcmode="lin" valueType="num">
                                      <p:cBhvr additive="base">
                                        <p:cTn id="94" dur="500" fill="hold"/>
                                        <p:tgtEl>
                                          <p:spTgt spid="7">
                                            <p:graphicEl>
                                              <a:dgm id="{643D4D45-ACDE-4720-8388-815A975C0794}"/>
                                            </p:graphicEl>
                                          </p:spTgt>
                                        </p:tgtEl>
                                        <p:attrNameLst>
                                          <p:attrName>ppt_y</p:attrName>
                                        </p:attrNameLst>
                                      </p:cBhvr>
                                      <p:tavLst>
                                        <p:tav tm="0">
                                          <p:val>
                                            <p:strVal val="1+#ppt_h/2"/>
                                          </p:val>
                                        </p:tav>
                                        <p:tav tm="100000">
                                          <p:val>
                                            <p:strVal val="#ppt_y"/>
                                          </p:val>
                                        </p:tav>
                                      </p:tavLst>
                                    </p:anim>
                                  </p:childTnLst>
                                </p:cTn>
                              </p:par>
                              <p:par>
                                <p:cTn id="95" presetID="2" presetClass="entr" presetSubtype="4" fill="hold" grpId="0" nodeType="withEffect">
                                  <p:stCondLst>
                                    <p:cond delay="0"/>
                                  </p:stCondLst>
                                  <p:childTnLst>
                                    <p:set>
                                      <p:cBhvr>
                                        <p:cTn id="96" dur="1" fill="hold">
                                          <p:stCondLst>
                                            <p:cond delay="0"/>
                                          </p:stCondLst>
                                        </p:cTn>
                                        <p:tgtEl>
                                          <p:spTgt spid="7">
                                            <p:graphicEl>
                                              <a:dgm id="{678AE9BA-BF12-41C0-A87D-6B5EE791EE9D}"/>
                                            </p:graphicEl>
                                          </p:spTgt>
                                        </p:tgtEl>
                                        <p:attrNameLst>
                                          <p:attrName>style.visibility</p:attrName>
                                        </p:attrNameLst>
                                      </p:cBhvr>
                                      <p:to>
                                        <p:strVal val="visible"/>
                                      </p:to>
                                    </p:set>
                                    <p:anim calcmode="lin" valueType="num">
                                      <p:cBhvr additive="base">
                                        <p:cTn id="97" dur="500" fill="hold"/>
                                        <p:tgtEl>
                                          <p:spTgt spid="7">
                                            <p:graphicEl>
                                              <a:dgm id="{678AE9BA-BF12-41C0-A87D-6B5EE791EE9D}"/>
                                            </p:graphicEl>
                                          </p:spTgt>
                                        </p:tgtEl>
                                        <p:attrNameLst>
                                          <p:attrName>ppt_x</p:attrName>
                                        </p:attrNameLst>
                                      </p:cBhvr>
                                      <p:tavLst>
                                        <p:tav tm="0">
                                          <p:val>
                                            <p:strVal val="#ppt_x"/>
                                          </p:val>
                                        </p:tav>
                                        <p:tav tm="100000">
                                          <p:val>
                                            <p:strVal val="#ppt_x"/>
                                          </p:val>
                                        </p:tav>
                                      </p:tavLst>
                                    </p:anim>
                                    <p:anim calcmode="lin" valueType="num">
                                      <p:cBhvr additive="base">
                                        <p:cTn id="98" dur="500" fill="hold"/>
                                        <p:tgtEl>
                                          <p:spTgt spid="7">
                                            <p:graphicEl>
                                              <a:dgm id="{678AE9BA-BF12-41C0-A87D-6B5EE791EE9D}"/>
                                            </p:graphicEl>
                                          </p:spTgt>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9"/>
                                        </p:tgtEl>
                                        <p:attrNameLst>
                                          <p:attrName>style.visibility</p:attrName>
                                        </p:attrNameLst>
                                      </p:cBhvr>
                                      <p:to>
                                        <p:strVal val="visible"/>
                                      </p:to>
                                    </p:set>
                                    <p:anim calcmode="lin" valueType="num">
                                      <p:cBhvr additive="base">
                                        <p:cTn id="103" dur="500" fill="hold"/>
                                        <p:tgtEl>
                                          <p:spTgt spid="9"/>
                                        </p:tgtEl>
                                        <p:attrNameLst>
                                          <p:attrName>ppt_x</p:attrName>
                                        </p:attrNameLst>
                                      </p:cBhvr>
                                      <p:tavLst>
                                        <p:tav tm="0">
                                          <p:val>
                                            <p:strVal val="#ppt_x"/>
                                          </p:val>
                                        </p:tav>
                                        <p:tav tm="100000">
                                          <p:val>
                                            <p:strVal val="#ppt_x"/>
                                          </p:val>
                                        </p:tav>
                                      </p:tavLst>
                                    </p:anim>
                                    <p:anim calcmode="lin" valueType="num">
                                      <p:cBhvr additive="base">
                                        <p:cTn id="10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Dgm bld="one"/>
        </p:bldSub>
      </p:bldGraphic>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8" name="Action Button: Custom 7">
            <a:hlinkClick r:id="" action="ppaction://noaction" highlightClick="1"/>
          </p:cNvPr>
          <p:cNvSpPr/>
          <p:nvPr/>
        </p:nvSpPr>
        <p:spPr>
          <a:xfrm>
            <a:off x="8172400" y="6381328"/>
            <a:ext cx="1080120" cy="476672"/>
          </a:xfrm>
          <a:prstGeom prst="actionButtonBlank">
            <a:avLst/>
          </a:prstGeom>
          <a:solidFill>
            <a:srgbClr val="000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cxnSp>
        <p:nvCxnSpPr>
          <p:cNvPr id="13" name="Straight Connector 12"/>
          <p:cNvCxnSpPr/>
          <p:nvPr/>
        </p:nvCxnSpPr>
        <p:spPr>
          <a:xfrm>
            <a:off x="173338" y="527338"/>
            <a:ext cx="8929718" cy="1588"/>
          </a:xfrm>
          <a:prstGeom prst="line">
            <a:avLst/>
          </a:prstGeom>
          <a:ln>
            <a:solidFill>
              <a:schemeClr val="bg1"/>
            </a:solidFill>
          </a:ln>
          <a:effectLst/>
        </p:spPr>
        <p:style>
          <a:lnRef idx="1">
            <a:schemeClr val="accent1"/>
          </a:lnRef>
          <a:fillRef idx="0">
            <a:schemeClr val="accent1"/>
          </a:fillRef>
          <a:effectRef idx="0">
            <a:schemeClr val="accent1"/>
          </a:effectRef>
          <a:fontRef idx="minor">
            <a:schemeClr val="tx1"/>
          </a:fontRef>
        </p:style>
      </p:cxnSp>
      <p:sp>
        <p:nvSpPr>
          <p:cNvPr id="14"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lvl="0">
              <a:spcBef>
                <a:spcPct val="0"/>
              </a:spcBef>
              <a:defRPr/>
            </a:pPr>
            <a:r>
              <a:rPr lang="en-ZA" sz="2400" b="1" dirty="0" smtClean="0">
                <a:solidFill>
                  <a:schemeClr val="bg1"/>
                </a:solidFill>
                <a:latin typeface="Arial" pitchFamily="34" charset="0"/>
                <a:cs typeface="Arial" pitchFamily="34" charset="0"/>
              </a:rPr>
              <a:t>Steps for Adoption</a:t>
            </a:r>
            <a:endParaRPr lang="en-ZA" sz="2400" b="1" dirty="0">
              <a:solidFill>
                <a:schemeClr val="bg1"/>
              </a:solidFill>
              <a:latin typeface="Arial" pitchFamily="34" charset="0"/>
              <a:cs typeface="Arial" pitchFamily="34" charset="0"/>
            </a:endParaRPr>
          </a:p>
        </p:txBody>
      </p:sp>
      <p:sp>
        <p:nvSpPr>
          <p:cNvPr id="40" name="Text Placeholder 2"/>
          <p:cNvSpPr txBox="1">
            <a:spLocks/>
          </p:cNvSpPr>
          <p:nvPr/>
        </p:nvSpPr>
        <p:spPr>
          <a:xfrm>
            <a:off x="95376" y="571480"/>
            <a:ext cx="9001156" cy="428610"/>
          </a:xfrm>
          <a:prstGeom prst="rect">
            <a:avLst/>
          </a:prstGeom>
        </p:spPr>
        <p:txBody>
          <a:bodyPr/>
          <a:lstStyle/>
          <a:p>
            <a:pPr marL="342900" lvl="0" indent="-342900" fontAlgn="auto">
              <a:spcBef>
                <a:spcPct val="20000"/>
              </a:spcBef>
              <a:spcAft>
                <a:spcPts val="0"/>
              </a:spcAft>
              <a:defRPr/>
            </a:pPr>
            <a:endParaRPr kumimoji="0" lang="en-ZA" b="1" i="0" u="none" strike="noStrike" kern="1200" cap="none" spc="0" normalizeH="0" baseline="0" noProof="0" dirty="0">
              <a:ln>
                <a:noFill/>
              </a:ln>
              <a:solidFill>
                <a:schemeClr val="bg1">
                  <a:lumMod val="95000"/>
                </a:schemeClr>
              </a:solidFill>
              <a:effectLst/>
              <a:uLnTx/>
              <a:uFillTx/>
              <a:latin typeface="Arial" pitchFamily="34" charset="0"/>
              <a:cs typeface="Arial"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xmlns="" val="3499637220"/>
              </p:ext>
            </p:extLst>
          </p:nvPr>
        </p:nvGraphicFramePr>
        <p:xfrm>
          <a:off x="173338" y="620688"/>
          <a:ext cx="8719143" cy="6030659"/>
        </p:xfrm>
        <a:graphic>
          <a:graphicData uri="http://schemas.openxmlformats.org/drawingml/2006/table">
            <a:tbl>
              <a:tblPr firstRow="1" firstCol="1" bandRow="1">
                <a:tableStyleId>{5C22544A-7EE6-4342-B048-85BDC9FD1C3A}</a:tableStyleId>
              </a:tblPr>
              <a:tblGrid>
                <a:gridCol w="467922"/>
                <a:gridCol w="3282668"/>
                <a:gridCol w="4968553"/>
              </a:tblGrid>
              <a:tr h="380662">
                <a:tc gridSpan="3">
                  <a:txBody>
                    <a:bodyPr/>
                    <a:lstStyle/>
                    <a:p>
                      <a:pPr algn="ctr">
                        <a:lnSpc>
                          <a:spcPct val="150000"/>
                        </a:lnSpc>
                        <a:spcBef>
                          <a:spcPts val="600"/>
                        </a:spcBef>
                        <a:spcAft>
                          <a:spcPts val="0"/>
                        </a:spcAft>
                      </a:pPr>
                      <a:r>
                        <a:rPr lang="en-ZA" sz="1200" dirty="0">
                          <a:effectLst/>
                          <a:latin typeface="Arial" pitchFamily="34" charset="0"/>
                          <a:cs typeface="Arial" pitchFamily="34" charset="0"/>
                        </a:rPr>
                        <a:t>Steps for mine-wide adoption of </a:t>
                      </a:r>
                      <a:r>
                        <a:rPr lang="en-ZA" sz="1200" dirty="0" smtClean="0">
                          <a:effectLst/>
                          <a:latin typeface="Arial" pitchFamily="34" charset="0"/>
                          <a:cs typeface="Arial" pitchFamily="34" charset="0"/>
                        </a:rPr>
                        <a:t>multi-stage filtration system </a:t>
                      </a:r>
                      <a:r>
                        <a:rPr lang="en-ZA" sz="1200" dirty="0">
                          <a:effectLst/>
                          <a:latin typeface="Arial" pitchFamily="34" charset="0"/>
                          <a:cs typeface="Arial" pitchFamily="34" charset="0"/>
                        </a:rPr>
                        <a:t>SLP </a:t>
                      </a:r>
                      <a:r>
                        <a:rPr lang="en-ZA" sz="1200" dirty="0" smtClean="0">
                          <a:effectLst/>
                          <a:latin typeface="Arial" pitchFamily="34" charset="0"/>
                          <a:cs typeface="Arial" pitchFamily="34" charset="0"/>
                        </a:rPr>
                        <a:t> (tipping points)</a:t>
                      </a:r>
                      <a:endParaRPr lang="en-ZA" sz="1200" dirty="0">
                        <a:effectLst/>
                        <a:latin typeface="Arial" pitchFamily="34" charset="0"/>
                        <a:ea typeface="Times New Roman"/>
                        <a:cs typeface="Arial" pitchFamily="34" charset="0"/>
                      </a:endParaRPr>
                    </a:p>
                  </a:txBody>
                  <a:tcPr marL="24065" marR="24065" marT="0" marB="0" anchor="ctr" anchorCtr="1"/>
                </a:tc>
                <a:tc hMerge="1">
                  <a:txBody>
                    <a:bodyPr/>
                    <a:lstStyle/>
                    <a:p>
                      <a:endParaRPr lang="en-ZA"/>
                    </a:p>
                  </a:txBody>
                  <a:tcPr/>
                </a:tc>
                <a:tc hMerge="1">
                  <a:txBody>
                    <a:bodyPr/>
                    <a:lstStyle/>
                    <a:p>
                      <a:endParaRPr lang="en-ZA"/>
                    </a:p>
                  </a:txBody>
                  <a:tcPr/>
                </a:tc>
              </a:tr>
              <a:tr h="478155">
                <a:tc>
                  <a:txBody>
                    <a:bodyPr/>
                    <a:lstStyle/>
                    <a:p>
                      <a:pPr algn="ctr">
                        <a:spcAft>
                          <a:spcPts val="0"/>
                        </a:spcAft>
                      </a:pPr>
                      <a:r>
                        <a:rPr lang="en-ZA" sz="1200">
                          <a:effectLst/>
                          <a:latin typeface="Arial" pitchFamily="34" charset="0"/>
                          <a:cs typeface="Arial" pitchFamily="34" charset="0"/>
                        </a:rPr>
                        <a:t>Step No.</a:t>
                      </a:r>
                      <a:endParaRPr lang="en-ZA" sz="1200">
                        <a:effectLst/>
                        <a:latin typeface="Arial" pitchFamily="34" charset="0"/>
                        <a:ea typeface="Times New Roman"/>
                        <a:cs typeface="Arial" pitchFamily="34" charset="0"/>
                      </a:endParaRPr>
                    </a:p>
                  </a:txBody>
                  <a:tcPr marL="24065" marR="24065" marT="0" marB="0" anchor="ctr"/>
                </a:tc>
                <a:tc>
                  <a:txBody>
                    <a:bodyPr/>
                    <a:lstStyle/>
                    <a:p>
                      <a:pPr algn="ctr">
                        <a:lnSpc>
                          <a:spcPct val="150000"/>
                        </a:lnSpc>
                        <a:spcBef>
                          <a:spcPts val="600"/>
                        </a:spcBef>
                        <a:spcAft>
                          <a:spcPts val="0"/>
                        </a:spcAft>
                      </a:pPr>
                      <a:r>
                        <a:rPr lang="en-ZA" sz="1200" dirty="0">
                          <a:effectLst/>
                          <a:latin typeface="Arial" pitchFamily="34" charset="0"/>
                          <a:cs typeface="Arial" pitchFamily="34" charset="0"/>
                        </a:rPr>
                        <a:t>Activity</a:t>
                      </a:r>
                      <a:endParaRPr lang="en-ZA" sz="1200" dirty="0">
                        <a:effectLst/>
                        <a:latin typeface="Arial" pitchFamily="34" charset="0"/>
                        <a:ea typeface="Times New Roman"/>
                        <a:cs typeface="Arial" pitchFamily="34" charset="0"/>
                      </a:endParaRPr>
                    </a:p>
                  </a:txBody>
                  <a:tcPr marL="24065" marR="24065" marT="0" marB="0" anchor="ctr"/>
                </a:tc>
                <a:tc>
                  <a:txBody>
                    <a:bodyPr/>
                    <a:lstStyle/>
                    <a:p>
                      <a:pPr algn="ctr">
                        <a:lnSpc>
                          <a:spcPct val="150000"/>
                        </a:lnSpc>
                        <a:spcBef>
                          <a:spcPts val="600"/>
                        </a:spcBef>
                        <a:spcAft>
                          <a:spcPts val="0"/>
                        </a:spcAft>
                      </a:pPr>
                      <a:r>
                        <a:rPr lang="en-ZA" sz="1200">
                          <a:effectLst/>
                          <a:latin typeface="Arial" pitchFamily="34" charset="0"/>
                          <a:cs typeface="Arial" pitchFamily="34" charset="0"/>
                        </a:rPr>
                        <a:t>Guidance notes / Comment </a:t>
                      </a:r>
                      <a:endParaRPr lang="en-ZA" sz="1200">
                        <a:effectLst/>
                        <a:latin typeface="Arial" pitchFamily="34" charset="0"/>
                        <a:ea typeface="Times New Roman"/>
                        <a:cs typeface="Arial" pitchFamily="34" charset="0"/>
                      </a:endParaRPr>
                    </a:p>
                  </a:txBody>
                  <a:tcPr marL="24065" marR="24065" marT="0" marB="0" anchor="ctr"/>
                </a:tc>
              </a:tr>
              <a:tr h="783642">
                <a:tc>
                  <a:txBody>
                    <a:bodyPr/>
                    <a:lstStyle/>
                    <a:p>
                      <a:pPr algn="ctr">
                        <a:spcBef>
                          <a:spcPts val="300"/>
                        </a:spcBef>
                        <a:spcAft>
                          <a:spcPts val="0"/>
                        </a:spcAft>
                      </a:pPr>
                      <a:r>
                        <a:rPr lang="en-ZA" sz="1200" dirty="0">
                          <a:effectLst/>
                          <a:latin typeface="Arial" pitchFamily="34" charset="0"/>
                          <a:cs typeface="Arial" pitchFamily="34" charset="0"/>
                        </a:rPr>
                        <a:t>1</a:t>
                      </a:r>
                      <a:endParaRPr lang="en-ZA" sz="1200" dirty="0">
                        <a:effectLst/>
                        <a:latin typeface="Arial" pitchFamily="34" charset="0"/>
                        <a:ea typeface="Times New Roman"/>
                        <a:cs typeface="Arial" pitchFamily="34" charset="0"/>
                      </a:endParaRPr>
                    </a:p>
                  </a:txBody>
                  <a:tcPr marL="24065" marR="24065" marT="0" marB="0" anchor="ctr" anchorCtr="1"/>
                </a:tc>
                <a:tc>
                  <a:txBody>
                    <a:bodyPr/>
                    <a:lstStyle/>
                    <a:p>
                      <a:pPr>
                        <a:spcBef>
                          <a:spcPts val="200"/>
                        </a:spcBef>
                        <a:spcAft>
                          <a:spcPts val="200"/>
                        </a:spcAft>
                      </a:pPr>
                      <a:r>
                        <a:rPr lang="en-ZA" sz="1200" b="1">
                          <a:effectLst/>
                          <a:latin typeface="Arial"/>
                          <a:ea typeface="Times New Roman"/>
                          <a:cs typeface="Times New Roman"/>
                        </a:rPr>
                        <a:t>Facilitate adoption decision</a:t>
                      </a:r>
                      <a:endParaRPr lang="en-ZA" sz="1200">
                        <a:effectLst/>
                        <a:latin typeface="Arial"/>
                        <a:ea typeface="Times New Roman"/>
                        <a:cs typeface="Times New Roman"/>
                      </a:endParaRPr>
                    </a:p>
                    <a:p>
                      <a:pPr marL="342900" lvl="0" indent="-342900">
                        <a:spcBef>
                          <a:spcPts val="200"/>
                        </a:spcBef>
                        <a:spcAft>
                          <a:spcPts val="200"/>
                        </a:spcAft>
                        <a:buFont typeface="Symbol"/>
                        <a:buChar char=""/>
                      </a:pPr>
                      <a:r>
                        <a:rPr lang="en-ZA" sz="1200">
                          <a:effectLst/>
                          <a:latin typeface="Arial"/>
                          <a:ea typeface="Times New Roman"/>
                          <a:cs typeface="Times New Roman"/>
                        </a:rPr>
                        <a:t>Obtain top management decision to adopt </a:t>
                      </a:r>
                    </a:p>
                  </a:txBody>
                  <a:tcPr marL="36195" marR="36195" marT="0" marB="0"/>
                </a:tc>
                <a:tc>
                  <a:txBody>
                    <a:bodyPr/>
                    <a:lstStyle/>
                    <a:p>
                      <a:pPr>
                        <a:spcBef>
                          <a:spcPts val="200"/>
                        </a:spcBef>
                        <a:spcAft>
                          <a:spcPts val="200"/>
                        </a:spcAft>
                      </a:pPr>
                      <a:r>
                        <a:rPr lang="en-ZA" sz="1200">
                          <a:effectLst/>
                          <a:latin typeface="Arial"/>
                          <a:ea typeface="Times New Roman"/>
                          <a:cs typeface="Times New Roman"/>
                        </a:rPr>
                        <a:t>Environmental specialist to develop and present a mine-specific value case for mine-wide adoption</a:t>
                      </a:r>
                    </a:p>
                    <a:p>
                      <a:pPr>
                        <a:spcBef>
                          <a:spcPts val="200"/>
                        </a:spcBef>
                        <a:spcAft>
                          <a:spcPts val="200"/>
                        </a:spcAft>
                      </a:pPr>
                      <a:r>
                        <a:rPr lang="en-ZA" sz="1200">
                          <a:effectLst/>
                          <a:latin typeface="Arial"/>
                          <a:ea typeface="Times New Roman"/>
                          <a:cs typeface="Times New Roman"/>
                        </a:rPr>
                        <a:t>Top management buy-in and support is essential for successful adoption</a:t>
                      </a:r>
                    </a:p>
                  </a:txBody>
                  <a:tcPr marL="36195" marR="36195" marT="0" marB="0" anchor="ctr"/>
                </a:tc>
              </a:tr>
              <a:tr h="850052">
                <a:tc>
                  <a:txBody>
                    <a:bodyPr/>
                    <a:lstStyle/>
                    <a:p>
                      <a:pPr algn="ctr">
                        <a:spcBef>
                          <a:spcPts val="300"/>
                        </a:spcBef>
                        <a:spcAft>
                          <a:spcPts val="0"/>
                        </a:spcAft>
                      </a:pPr>
                      <a:r>
                        <a:rPr lang="en-ZA" sz="1200" dirty="0">
                          <a:effectLst/>
                          <a:latin typeface="Arial" pitchFamily="34" charset="0"/>
                          <a:cs typeface="Arial" pitchFamily="34" charset="0"/>
                        </a:rPr>
                        <a:t>2</a:t>
                      </a:r>
                      <a:endParaRPr lang="en-ZA" sz="1200" dirty="0">
                        <a:effectLst/>
                        <a:latin typeface="Arial" pitchFamily="34" charset="0"/>
                        <a:ea typeface="Times New Roman"/>
                        <a:cs typeface="Arial" pitchFamily="34" charset="0"/>
                      </a:endParaRPr>
                    </a:p>
                  </a:txBody>
                  <a:tcPr marL="24065" marR="24065" marT="0" marB="0" anchor="ctr" anchorCtr="1"/>
                </a:tc>
                <a:tc>
                  <a:txBody>
                    <a:bodyPr/>
                    <a:lstStyle/>
                    <a:p>
                      <a:pPr>
                        <a:spcBef>
                          <a:spcPts val="200"/>
                        </a:spcBef>
                        <a:spcAft>
                          <a:spcPts val="200"/>
                        </a:spcAft>
                      </a:pPr>
                      <a:r>
                        <a:rPr lang="en-ZA" sz="1200" b="1">
                          <a:effectLst/>
                          <a:latin typeface="Arial"/>
                          <a:ea typeface="Times New Roman"/>
                          <a:cs typeface="Times New Roman"/>
                        </a:rPr>
                        <a:t>Secure widespread support for adoption</a:t>
                      </a:r>
                      <a:endParaRPr lang="en-ZA" sz="1200">
                        <a:effectLst/>
                        <a:latin typeface="Arial"/>
                        <a:ea typeface="Times New Roman"/>
                        <a:cs typeface="Times New Roman"/>
                      </a:endParaRPr>
                    </a:p>
                    <a:p>
                      <a:pPr marL="342900" lvl="0" indent="-342900">
                        <a:spcBef>
                          <a:spcPts val="200"/>
                        </a:spcBef>
                        <a:spcAft>
                          <a:spcPts val="200"/>
                        </a:spcAft>
                        <a:buFont typeface="Symbol"/>
                        <a:buChar char=""/>
                      </a:pPr>
                      <a:r>
                        <a:rPr lang="en-ZA" sz="1200">
                          <a:effectLst/>
                          <a:latin typeface="Arial"/>
                          <a:ea typeface="Times New Roman"/>
                          <a:cs typeface="Times New Roman"/>
                        </a:rPr>
                        <a:t>Issue mine wide briefing note about adoption</a:t>
                      </a:r>
                    </a:p>
                    <a:p>
                      <a:pPr marL="342900" lvl="0" indent="-342900">
                        <a:spcBef>
                          <a:spcPts val="200"/>
                        </a:spcBef>
                        <a:spcAft>
                          <a:spcPts val="200"/>
                        </a:spcAft>
                        <a:buFont typeface="Symbol"/>
                        <a:buChar char=""/>
                      </a:pPr>
                      <a:r>
                        <a:rPr lang="en-ZA" sz="1200">
                          <a:effectLst/>
                          <a:latin typeface="Arial"/>
                          <a:ea typeface="Times New Roman"/>
                          <a:cs typeface="Times New Roman"/>
                        </a:rPr>
                        <a:t>Brief mine health and safety representatives </a:t>
                      </a:r>
                    </a:p>
                  </a:txBody>
                  <a:tcPr marL="36195" marR="36195" marT="0" marB="0"/>
                </a:tc>
                <a:tc>
                  <a:txBody>
                    <a:bodyPr/>
                    <a:lstStyle/>
                    <a:p>
                      <a:pPr>
                        <a:spcBef>
                          <a:spcPts val="200"/>
                        </a:spcBef>
                        <a:spcAft>
                          <a:spcPts val="200"/>
                        </a:spcAft>
                      </a:pPr>
                      <a:r>
                        <a:rPr lang="en-ZA" sz="1200">
                          <a:effectLst/>
                          <a:latin typeface="Arial"/>
                          <a:ea typeface="Times New Roman"/>
                          <a:cs typeface="Times New Roman"/>
                        </a:rPr>
                        <a:t>Advise all mine staff of the adoption decision; point out that this will benefit all underground staff and not only winch operators</a:t>
                      </a:r>
                    </a:p>
                    <a:p>
                      <a:pPr>
                        <a:spcBef>
                          <a:spcPts val="200"/>
                        </a:spcBef>
                        <a:spcAft>
                          <a:spcPts val="200"/>
                        </a:spcAft>
                      </a:pPr>
                      <a:r>
                        <a:rPr lang="en-ZA" sz="1200">
                          <a:effectLst/>
                          <a:latin typeface="Arial"/>
                          <a:ea typeface="Times New Roman"/>
                          <a:cs typeface="Times New Roman"/>
                        </a:rPr>
                        <a:t>Brief health and safety representatives through dialogue</a:t>
                      </a:r>
                    </a:p>
                  </a:txBody>
                  <a:tcPr marL="36195" marR="36195" marT="0" marB="0" anchor="ctr"/>
                </a:tc>
              </a:tr>
              <a:tr h="1107889">
                <a:tc>
                  <a:txBody>
                    <a:bodyPr/>
                    <a:lstStyle/>
                    <a:p>
                      <a:pPr algn="ctr">
                        <a:spcBef>
                          <a:spcPts val="300"/>
                        </a:spcBef>
                        <a:spcAft>
                          <a:spcPts val="0"/>
                        </a:spcAft>
                      </a:pPr>
                      <a:r>
                        <a:rPr lang="en-ZA" sz="1200" dirty="0">
                          <a:effectLst/>
                          <a:latin typeface="Arial" pitchFamily="34" charset="0"/>
                          <a:cs typeface="Arial" pitchFamily="34" charset="0"/>
                        </a:rPr>
                        <a:t>3</a:t>
                      </a:r>
                      <a:endParaRPr lang="en-ZA" sz="1200" dirty="0">
                        <a:effectLst/>
                        <a:latin typeface="Arial" pitchFamily="34" charset="0"/>
                        <a:ea typeface="Times New Roman"/>
                        <a:cs typeface="Arial" pitchFamily="34" charset="0"/>
                      </a:endParaRPr>
                    </a:p>
                  </a:txBody>
                  <a:tcPr marL="24065" marR="24065" marT="0" marB="0" anchor="ctr" anchorCtr="1"/>
                </a:tc>
                <a:tc>
                  <a:txBody>
                    <a:bodyPr/>
                    <a:lstStyle/>
                    <a:p>
                      <a:pPr>
                        <a:spcBef>
                          <a:spcPts val="200"/>
                        </a:spcBef>
                        <a:spcAft>
                          <a:spcPts val="200"/>
                        </a:spcAft>
                      </a:pPr>
                      <a:r>
                        <a:rPr lang="en-ZA" sz="1200" b="1">
                          <a:effectLst/>
                          <a:latin typeface="Arial"/>
                          <a:ea typeface="Times New Roman"/>
                          <a:cs typeface="Times New Roman"/>
                        </a:rPr>
                        <a:t>Establish an effective adoption team</a:t>
                      </a:r>
                      <a:endParaRPr lang="en-ZA" sz="1200">
                        <a:effectLst/>
                        <a:latin typeface="Arial"/>
                        <a:ea typeface="Times New Roman"/>
                        <a:cs typeface="Times New Roman"/>
                      </a:endParaRPr>
                    </a:p>
                    <a:p>
                      <a:pPr marL="342900" lvl="0" indent="-342900">
                        <a:spcBef>
                          <a:spcPts val="200"/>
                        </a:spcBef>
                        <a:spcAft>
                          <a:spcPts val="200"/>
                        </a:spcAft>
                        <a:buFont typeface="Symbol"/>
                        <a:buChar char=""/>
                      </a:pPr>
                      <a:r>
                        <a:rPr lang="en-ZA" sz="1200">
                          <a:effectLst/>
                          <a:latin typeface="Arial"/>
                          <a:ea typeface="Times New Roman"/>
                          <a:cs typeface="Times New Roman"/>
                        </a:rPr>
                        <a:t>Identify a person to lead / champion adoption process</a:t>
                      </a:r>
                    </a:p>
                    <a:p>
                      <a:pPr marL="342900" lvl="0" indent="-342900">
                        <a:spcBef>
                          <a:spcPts val="200"/>
                        </a:spcBef>
                        <a:spcAft>
                          <a:spcPts val="200"/>
                        </a:spcAft>
                        <a:buFont typeface="Symbol"/>
                        <a:buChar char=""/>
                      </a:pPr>
                      <a:r>
                        <a:rPr lang="en-ZA" sz="1200">
                          <a:effectLst/>
                          <a:latin typeface="Arial"/>
                          <a:ea typeface="Times New Roman"/>
                          <a:cs typeface="Times New Roman"/>
                        </a:rPr>
                        <a:t>Ensure / enable provision of any needed support </a:t>
                      </a:r>
                    </a:p>
                  </a:txBody>
                  <a:tcPr marL="36195" marR="36195" marT="0" marB="0"/>
                </a:tc>
                <a:tc>
                  <a:txBody>
                    <a:bodyPr/>
                    <a:lstStyle/>
                    <a:p>
                      <a:pPr>
                        <a:spcBef>
                          <a:spcPts val="200"/>
                        </a:spcBef>
                        <a:spcAft>
                          <a:spcPts val="200"/>
                        </a:spcAft>
                      </a:pPr>
                      <a:r>
                        <a:rPr lang="en-ZA" sz="1200">
                          <a:effectLst/>
                          <a:latin typeface="Arial"/>
                          <a:ea typeface="Times New Roman"/>
                          <a:cs typeface="Times New Roman"/>
                        </a:rPr>
                        <a:t>Manager to ensure that the selected person has the stature and time needed to lead and champion the process. </a:t>
                      </a:r>
                    </a:p>
                    <a:p>
                      <a:pPr>
                        <a:spcBef>
                          <a:spcPts val="200"/>
                        </a:spcBef>
                        <a:spcAft>
                          <a:spcPts val="200"/>
                        </a:spcAft>
                      </a:pPr>
                      <a:r>
                        <a:rPr lang="en-ZA" sz="1200">
                          <a:effectLst/>
                          <a:latin typeface="Arial"/>
                          <a:ea typeface="Times New Roman"/>
                          <a:cs typeface="Times New Roman"/>
                        </a:rPr>
                        <a:t>Manager to hold a meeting with relevant persons to brief / instruct about the needed support </a:t>
                      </a:r>
                    </a:p>
                  </a:txBody>
                  <a:tcPr marL="36195" marR="36195" marT="0" marB="0" anchor="ctr"/>
                </a:tc>
              </a:tr>
              <a:tr h="936104">
                <a:tc>
                  <a:txBody>
                    <a:bodyPr/>
                    <a:lstStyle/>
                    <a:p>
                      <a:pPr algn="ctr">
                        <a:spcBef>
                          <a:spcPts val="300"/>
                        </a:spcBef>
                        <a:spcAft>
                          <a:spcPts val="0"/>
                        </a:spcAft>
                      </a:pPr>
                      <a:r>
                        <a:rPr lang="en-ZA" sz="1200" dirty="0">
                          <a:effectLst/>
                          <a:latin typeface="Arial" pitchFamily="34" charset="0"/>
                          <a:cs typeface="Arial" pitchFamily="34" charset="0"/>
                        </a:rPr>
                        <a:t>4</a:t>
                      </a:r>
                      <a:endParaRPr lang="en-ZA" sz="1200" dirty="0">
                        <a:effectLst/>
                        <a:latin typeface="Arial" pitchFamily="34" charset="0"/>
                        <a:ea typeface="Times New Roman"/>
                        <a:cs typeface="Arial" pitchFamily="34" charset="0"/>
                      </a:endParaRPr>
                    </a:p>
                  </a:txBody>
                  <a:tcPr marL="24065" marR="24065" marT="0" marB="0" anchor="ctr" anchorCtr="1"/>
                </a:tc>
                <a:tc>
                  <a:txBody>
                    <a:bodyPr/>
                    <a:lstStyle/>
                    <a:p>
                      <a:pPr>
                        <a:spcBef>
                          <a:spcPts val="200"/>
                        </a:spcBef>
                        <a:spcAft>
                          <a:spcPts val="200"/>
                        </a:spcAft>
                      </a:pPr>
                      <a:r>
                        <a:rPr lang="en-ZA" sz="1200" b="1">
                          <a:effectLst/>
                          <a:latin typeface="Arial"/>
                          <a:ea typeface="Times New Roman"/>
                          <a:cs typeface="Times New Roman"/>
                        </a:rPr>
                        <a:t>Develop mine-wide adoption plan</a:t>
                      </a:r>
                      <a:endParaRPr lang="en-ZA" sz="1200">
                        <a:effectLst/>
                        <a:latin typeface="Arial"/>
                        <a:ea typeface="Times New Roman"/>
                        <a:cs typeface="Times New Roman"/>
                      </a:endParaRPr>
                    </a:p>
                    <a:p>
                      <a:pPr marL="342900" lvl="0" indent="-342900">
                        <a:spcBef>
                          <a:spcPts val="200"/>
                        </a:spcBef>
                        <a:spcAft>
                          <a:spcPts val="200"/>
                        </a:spcAft>
                        <a:buFont typeface="Symbol"/>
                        <a:buChar char=""/>
                      </a:pPr>
                      <a:r>
                        <a:rPr lang="en-ZA" sz="1200">
                          <a:effectLst/>
                          <a:latin typeface="Arial"/>
                          <a:ea typeface="Times New Roman"/>
                          <a:cs typeface="Times New Roman"/>
                        </a:rPr>
                        <a:t>Identify appropriate piloting arrangements</a:t>
                      </a:r>
                    </a:p>
                    <a:p>
                      <a:pPr marL="342900" lvl="0" indent="-342900">
                        <a:spcBef>
                          <a:spcPts val="200"/>
                        </a:spcBef>
                        <a:spcAft>
                          <a:spcPts val="200"/>
                        </a:spcAft>
                        <a:buFont typeface="Symbol"/>
                        <a:buChar char=""/>
                      </a:pPr>
                      <a:r>
                        <a:rPr lang="en-ZA" sz="1200">
                          <a:effectLst/>
                          <a:latin typeface="Arial"/>
                          <a:ea typeface="Times New Roman"/>
                          <a:cs typeface="Times New Roman"/>
                        </a:rPr>
                        <a:t>Develop mine-wide roll out plan</a:t>
                      </a:r>
                    </a:p>
                  </a:txBody>
                  <a:tcPr marL="36195" marR="36195" marT="0" marB="0"/>
                </a:tc>
                <a:tc>
                  <a:txBody>
                    <a:bodyPr/>
                    <a:lstStyle/>
                    <a:p>
                      <a:pPr>
                        <a:spcBef>
                          <a:spcPts val="200"/>
                        </a:spcBef>
                        <a:spcAft>
                          <a:spcPts val="200"/>
                        </a:spcAft>
                      </a:pPr>
                      <a:r>
                        <a:rPr lang="en-ZA" sz="1200">
                          <a:effectLst/>
                          <a:latin typeface="Arial"/>
                          <a:ea typeface="Times New Roman"/>
                          <a:cs typeface="Times New Roman"/>
                        </a:rPr>
                        <a:t>Identify a suitable piloting section to enable checking and troubleshooting before mine-wide roll out</a:t>
                      </a:r>
                    </a:p>
                    <a:p>
                      <a:pPr>
                        <a:spcBef>
                          <a:spcPts val="200"/>
                        </a:spcBef>
                        <a:spcAft>
                          <a:spcPts val="200"/>
                        </a:spcAft>
                      </a:pPr>
                      <a:r>
                        <a:rPr lang="en-ZA" sz="1200">
                          <a:effectLst/>
                          <a:latin typeface="Arial"/>
                          <a:ea typeface="Times New Roman"/>
                          <a:cs typeface="Times New Roman"/>
                        </a:rPr>
                        <a:t>Develop a mine-wide winch cover installation and maintenance programme</a:t>
                      </a:r>
                    </a:p>
                  </a:txBody>
                  <a:tcPr marL="36195" marR="36195" marT="0" marB="0"/>
                </a:tc>
              </a:tr>
              <a:tr h="1328207">
                <a:tc>
                  <a:txBody>
                    <a:bodyPr/>
                    <a:lstStyle/>
                    <a:p>
                      <a:pPr algn="ctr">
                        <a:spcBef>
                          <a:spcPts val="300"/>
                        </a:spcBef>
                        <a:spcAft>
                          <a:spcPts val="0"/>
                        </a:spcAft>
                      </a:pPr>
                      <a:r>
                        <a:rPr lang="en-ZA" sz="1200" dirty="0">
                          <a:effectLst/>
                          <a:latin typeface="Arial" pitchFamily="34" charset="0"/>
                          <a:cs typeface="Arial" pitchFamily="34" charset="0"/>
                        </a:rPr>
                        <a:t>5</a:t>
                      </a:r>
                      <a:endParaRPr lang="en-ZA" sz="1200" dirty="0">
                        <a:effectLst/>
                        <a:latin typeface="Arial" pitchFamily="34" charset="0"/>
                        <a:ea typeface="Times New Roman"/>
                        <a:cs typeface="Arial" pitchFamily="34" charset="0"/>
                      </a:endParaRPr>
                    </a:p>
                  </a:txBody>
                  <a:tcPr marL="24065" marR="24065" marT="0" marB="0" anchor="ctr" anchorCtr="1"/>
                </a:tc>
                <a:tc>
                  <a:txBody>
                    <a:bodyPr/>
                    <a:lstStyle/>
                    <a:p>
                      <a:pPr>
                        <a:spcBef>
                          <a:spcPts val="200"/>
                        </a:spcBef>
                        <a:spcAft>
                          <a:spcPts val="200"/>
                        </a:spcAft>
                      </a:pPr>
                      <a:r>
                        <a:rPr lang="en-ZA" sz="1200" b="1">
                          <a:effectLst/>
                          <a:latin typeface="Arial"/>
                          <a:ea typeface="Times New Roman"/>
                          <a:cs typeface="Times New Roman"/>
                        </a:rPr>
                        <a:t>Implement a monitoring programme</a:t>
                      </a:r>
                      <a:endParaRPr lang="en-ZA" sz="1200">
                        <a:effectLst/>
                        <a:latin typeface="Arial"/>
                        <a:ea typeface="Times New Roman"/>
                        <a:cs typeface="Times New Roman"/>
                      </a:endParaRPr>
                    </a:p>
                    <a:p>
                      <a:pPr marL="342900" lvl="0" indent="-342900">
                        <a:spcBef>
                          <a:spcPts val="200"/>
                        </a:spcBef>
                        <a:spcAft>
                          <a:spcPts val="200"/>
                        </a:spcAft>
                        <a:buFont typeface="Symbol"/>
                        <a:buChar char=""/>
                      </a:pPr>
                      <a:r>
                        <a:rPr lang="en-ZA" sz="1200">
                          <a:effectLst/>
                          <a:latin typeface="Arial"/>
                          <a:ea typeface="Times New Roman"/>
                          <a:cs typeface="Times New Roman"/>
                        </a:rPr>
                        <a:t>Identify measurements to show impact of practice</a:t>
                      </a:r>
                    </a:p>
                    <a:p>
                      <a:pPr marL="342900" lvl="0" indent="-342900">
                        <a:spcBef>
                          <a:spcPts val="200"/>
                        </a:spcBef>
                        <a:spcAft>
                          <a:spcPts val="200"/>
                        </a:spcAft>
                        <a:buFont typeface="Symbol"/>
                        <a:buChar char=""/>
                      </a:pPr>
                      <a:r>
                        <a:rPr lang="en-ZA" sz="1200">
                          <a:effectLst/>
                          <a:latin typeface="Arial"/>
                          <a:ea typeface="Times New Roman"/>
                          <a:cs typeface="Times New Roman"/>
                        </a:rPr>
                        <a:t>Design monitoring plan and initiate data collection </a:t>
                      </a:r>
                    </a:p>
                  </a:txBody>
                  <a:tcPr marL="36195" marR="36195" marT="0" marB="0"/>
                </a:tc>
                <a:tc>
                  <a:txBody>
                    <a:bodyPr/>
                    <a:lstStyle/>
                    <a:p>
                      <a:pPr>
                        <a:spcBef>
                          <a:spcPts val="200"/>
                        </a:spcBef>
                        <a:spcAft>
                          <a:spcPts val="200"/>
                        </a:spcAft>
                      </a:pPr>
                      <a:r>
                        <a:rPr lang="en-ZA" sz="1200" dirty="0">
                          <a:effectLst/>
                          <a:latin typeface="Arial"/>
                          <a:ea typeface="Times New Roman"/>
                          <a:cs typeface="Times New Roman"/>
                        </a:rPr>
                        <a:t>This should include appropriate dust measurements, as well as relevant measurements to show any impacts on winch performance and operator perceptions</a:t>
                      </a:r>
                    </a:p>
                    <a:p>
                      <a:pPr>
                        <a:spcBef>
                          <a:spcPts val="200"/>
                        </a:spcBef>
                        <a:spcAft>
                          <a:spcPts val="200"/>
                        </a:spcAft>
                      </a:pPr>
                      <a:r>
                        <a:rPr lang="en-ZA" sz="1200" dirty="0">
                          <a:effectLst/>
                          <a:latin typeface="Arial"/>
                          <a:ea typeface="Times New Roman"/>
                          <a:cs typeface="Times New Roman"/>
                        </a:rPr>
                        <a:t>The monitoring plan must include analysis and reporting arrangements for the duration of the plan </a:t>
                      </a:r>
                    </a:p>
                  </a:txBody>
                  <a:tcPr marL="36195" marR="36195" marT="0" marB="0" anchor="ctr"/>
                </a:tc>
              </a:tr>
            </a:tbl>
          </a:graphicData>
        </a:graphic>
      </p:graphicFrame>
    </p:spTree>
    <p:extLst>
      <p:ext uri="{BB962C8B-B14F-4D97-AF65-F5344CB8AC3E}">
        <p14:creationId xmlns:p14="http://schemas.microsoft.com/office/powerpoint/2010/main" xmlns="" val="2566975546"/>
      </p:ext>
    </p:extLst>
  </p:cSld>
  <p:clrMapOvr>
    <a:masterClrMapping/>
  </p:clrMapOvr>
  <p:transition spd="slow">
    <p:cover/>
  </p:transition>
  <p:timing>
    <p:tnLst>
      <p:par>
        <p:cTn id="1" dur="indefinite" restart="never" nodeType="tmRoot"/>
      </p:par>
    </p:tnLst>
  </p:timing>
</p:sld>
</file>

<file path=ppt/theme/theme1.xml><?xml version="1.0" encoding="utf-8"?>
<a:theme xmlns:a="http://schemas.openxmlformats.org/drawingml/2006/main" name="Theme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Theme3</Template>
  <TotalTime>2933</TotalTime>
  <Words>2158</Words>
  <Application>Microsoft Office PowerPoint</Application>
  <PresentationFormat>On-screen Show (4:3)</PresentationFormat>
  <Paragraphs>264</Paragraphs>
  <Slides>13</Slides>
  <Notes>12</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Theme3</vt:lpstr>
      <vt:lpstr>   WINCH COVER SLP BRIEF</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COM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Click to add title</dc:title>
  <dc:creator>tbotha</dc:creator>
  <cp:lastModifiedBy>abanyini</cp:lastModifiedBy>
  <cp:revision>334</cp:revision>
  <cp:lastPrinted>2013-02-07T14:03:57Z</cp:lastPrinted>
  <dcterms:created xsi:type="dcterms:W3CDTF">2012-08-02T11:34:04Z</dcterms:created>
  <dcterms:modified xsi:type="dcterms:W3CDTF">2014-09-10T09:19:41Z</dcterms:modified>
</cp:coreProperties>
</file>