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  <p:sldMasterId id="2147483666" r:id="rId3"/>
    <p:sldMasterId id="2147483676" r:id="rId4"/>
  </p:sldMasterIdLst>
  <p:sldIdLst>
    <p:sldId id="256" r:id="rId5"/>
    <p:sldId id="265" r:id="rId6"/>
    <p:sldId id="267" r:id="rId7"/>
    <p:sldId id="268" r:id="rId8"/>
    <p:sldId id="279" r:id="rId9"/>
    <p:sldId id="269" r:id="rId10"/>
    <p:sldId id="271" r:id="rId11"/>
    <p:sldId id="272" r:id="rId12"/>
    <p:sldId id="273" r:id="rId13"/>
    <p:sldId id="274" r:id="rId14"/>
    <p:sldId id="275" r:id="rId15"/>
    <p:sldId id="257" r:id="rId16"/>
  </p:sldIdLst>
  <p:sldSz cx="9144000" cy="6858000" type="screen4x3"/>
  <p:notesSz cx="6858000" cy="9144000"/>
  <p:defaultTextStyle>
    <a:defPPr>
      <a:defRPr lang="en-Z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GFSA-BEA-FS01\Ventilation\DINEO\SILICA%20QUARTZ\%25%20Over%20Exposure\Over%20Exposures%20Per%20Occupations\Occupations-Exposures%20above%200.05-Jan-Dec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1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2007_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7"/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BEATRIX GOLD MINE</a:t>
            </a:r>
          </a:p>
          <a:p>
            <a:pPr>
              <a:defRPr/>
            </a:pPr>
            <a:r>
              <a:rPr lang="en-US" sz="1400" dirty="0"/>
              <a:t>TOP 20 OCCUPATIONS</a:t>
            </a:r>
          </a:p>
        </c:rich>
      </c:tx>
      <c:layout>
        <c:manualLayout>
          <c:xMode val="edge"/>
          <c:yMode val="edge"/>
          <c:x val="0.42610306892614774"/>
          <c:y val="0"/>
        </c:manualLayout>
      </c:layout>
    </c:title>
    <c:plotArea>
      <c:layout>
        <c:manualLayout>
          <c:layoutTarget val="inner"/>
          <c:xMode val="edge"/>
          <c:yMode val="edge"/>
          <c:x val="5.9805400020472431E-2"/>
          <c:y val="0.1220634412929011"/>
          <c:w val="0.91614084965833165"/>
          <c:h val="0.54802791761081493"/>
        </c:manualLayout>
      </c:layout>
      <c:barChart>
        <c:barDir val="col"/>
        <c:grouping val="clustered"/>
        <c:ser>
          <c:idx val="0"/>
          <c:order val="0"/>
          <c:tx>
            <c:strRef>
              <c:f>TOTAL!$K$2</c:f>
              <c:strCache>
                <c:ptCount val="1"/>
                <c:pt idx="0">
                  <c:v>N°</c:v>
                </c:pt>
              </c:strCache>
            </c:strRef>
          </c:tx>
          <c:dLbls>
            <c:showVal val="1"/>
          </c:dLbls>
          <c:cat>
            <c:strRef>
              <c:f>TOTAL!$J$3:$J$22</c:f>
              <c:strCache>
                <c:ptCount val="20"/>
                <c:pt idx="0">
                  <c:v>Winch Driver</c:v>
                </c:pt>
                <c:pt idx="1">
                  <c:v>Stope Rockdrill Operator</c:v>
                </c:pt>
                <c:pt idx="2">
                  <c:v>Mining Team</c:v>
                </c:pt>
                <c:pt idx="3">
                  <c:v>Senior G/T Leader</c:v>
                </c:pt>
                <c:pt idx="4">
                  <c:v>Stope Team</c:v>
                </c:pt>
                <c:pt idx="5">
                  <c:v>Loco Driver</c:v>
                </c:pt>
                <c:pt idx="6">
                  <c:v>Supervisor Operations</c:v>
                </c:pt>
                <c:pt idx="7">
                  <c:v>Gang/Team Leader</c:v>
                </c:pt>
                <c:pt idx="8">
                  <c:v>Engineering Utility Team</c:v>
                </c:pt>
                <c:pt idx="9">
                  <c:v>Night Shift Cleaner</c:v>
                </c:pt>
                <c:pt idx="10">
                  <c:v>Development Rockdrill Operator</c:v>
                </c:pt>
                <c:pt idx="11">
                  <c:v>Gang/Team Leader Transport</c:v>
                </c:pt>
                <c:pt idx="12">
                  <c:v>Boilermaker</c:v>
                </c:pt>
                <c:pt idx="13">
                  <c:v>Senior G/T Leader Mining</c:v>
                </c:pt>
                <c:pt idx="14">
                  <c:v>Conveyer Belt Attendant</c:v>
                </c:pt>
                <c:pt idx="15">
                  <c:v>Electrician</c:v>
                </c:pt>
                <c:pt idx="16">
                  <c:v>Fitter</c:v>
                </c:pt>
                <c:pt idx="17">
                  <c:v>Developer</c:v>
                </c:pt>
                <c:pt idx="18">
                  <c:v>Engineering G/T Leader</c:v>
                </c:pt>
                <c:pt idx="19">
                  <c:v>Stoper</c:v>
                </c:pt>
              </c:strCache>
            </c:strRef>
          </c:cat>
          <c:val>
            <c:numRef>
              <c:f>TOTAL!$K$3:$K$22</c:f>
              <c:numCache>
                <c:formatCode>General</c:formatCode>
                <c:ptCount val="20"/>
                <c:pt idx="0">
                  <c:v>61</c:v>
                </c:pt>
                <c:pt idx="1">
                  <c:v>47</c:v>
                </c:pt>
                <c:pt idx="2">
                  <c:v>39</c:v>
                </c:pt>
                <c:pt idx="3">
                  <c:v>29</c:v>
                </c:pt>
                <c:pt idx="4">
                  <c:v>29</c:v>
                </c:pt>
                <c:pt idx="5">
                  <c:v>22</c:v>
                </c:pt>
                <c:pt idx="6">
                  <c:v>19</c:v>
                </c:pt>
                <c:pt idx="7">
                  <c:v>18</c:v>
                </c:pt>
                <c:pt idx="8">
                  <c:v>15</c:v>
                </c:pt>
                <c:pt idx="9">
                  <c:v>13</c:v>
                </c:pt>
                <c:pt idx="10">
                  <c:v>12</c:v>
                </c:pt>
                <c:pt idx="11">
                  <c:v>12</c:v>
                </c:pt>
                <c:pt idx="12">
                  <c:v>10</c:v>
                </c:pt>
                <c:pt idx="13">
                  <c:v>10</c:v>
                </c:pt>
                <c:pt idx="14">
                  <c:v>9</c:v>
                </c:pt>
                <c:pt idx="15">
                  <c:v>9</c:v>
                </c:pt>
                <c:pt idx="16">
                  <c:v>9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</c:numCache>
            </c:numRef>
          </c:val>
        </c:ser>
        <c:axId val="78067200"/>
        <c:axId val="78068736"/>
      </c:barChart>
      <c:catAx>
        <c:axId val="78067200"/>
        <c:scaling>
          <c:orientation val="minMax"/>
        </c:scaling>
        <c:axPos val="b"/>
        <c:numFmt formatCode="General" sourceLinked="1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78068736"/>
        <c:crosses val="autoZero"/>
        <c:auto val="1"/>
        <c:lblAlgn val="ctr"/>
        <c:lblOffset val="100"/>
      </c:catAx>
      <c:valAx>
        <c:axId val="78068736"/>
        <c:scaling>
          <c:orientation val="minMax"/>
        </c:scaling>
        <c:axPos val="l"/>
        <c:majorGridlines/>
        <c:numFmt formatCode="General" sourceLinked="1"/>
        <c:tickLblPos val="nextTo"/>
        <c:crossAx val="780672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>
      <c:layout/>
    </c:title>
    <c:plotArea>
      <c:layout>
        <c:manualLayout>
          <c:layoutTarget val="inner"/>
          <c:xMode val="edge"/>
          <c:yMode val="edge"/>
          <c:x val="0.26173598914541418"/>
          <c:y val="0.14936162487581892"/>
          <c:w val="0.70824376436652658"/>
          <c:h val="0.76142699809582637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BEFORE</c:v>
                </c:pt>
              </c:strCache>
            </c:strRef>
          </c:tx>
          <c:val>
            <c:numRef>
              <c:f>Sheet1!$B$2:$F$2</c:f>
              <c:numCache>
                <c:formatCode>0.000</c:formatCode>
                <c:ptCount val="5"/>
                <c:pt idx="0">
                  <c:v>0.5</c:v>
                </c:pt>
                <c:pt idx="1">
                  <c:v>0.60300000000000065</c:v>
                </c:pt>
                <c:pt idx="2">
                  <c:v>0.53600000000000003</c:v>
                </c:pt>
                <c:pt idx="3">
                  <c:v>0.44000000000000045</c:v>
                </c:pt>
                <c:pt idx="4">
                  <c:v>0.56299999999999994</c:v>
                </c:pt>
              </c:numCache>
            </c:numRef>
          </c:val>
        </c:ser>
        <c:axId val="78084736"/>
        <c:axId val="78092160"/>
      </c:barChart>
      <c:catAx>
        <c:axId val="78084736"/>
        <c:scaling>
          <c:orientation val="minMax"/>
        </c:scaling>
        <c:axPos val="b"/>
        <c:tickLblPos val="nextTo"/>
        <c:crossAx val="78092160"/>
        <c:crosses val="autoZero"/>
        <c:auto val="1"/>
        <c:lblAlgn val="ctr"/>
        <c:lblOffset val="100"/>
      </c:catAx>
      <c:valAx>
        <c:axId val="78092160"/>
        <c:scaling>
          <c:orientation val="minMax"/>
          <c:max val="0.70000000000000062"/>
        </c:scaling>
        <c:axPos val="l"/>
        <c:majorGridlines/>
        <c:numFmt formatCode="0.000" sourceLinked="1"/>
        <c:tickLblPos val="nextTo"/>
        <c:crossAx val="78084736"/>
        <c:crosses val="autoZero"/>
        <c:crossBetween val="between"/>
        <c:majorUnit val="5.0000000000000093E-2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3"/>
  <c:chart>
    <c:title>
      <c:layout/>
    </c:title>
    <c:plotArea>
      <c:layout>
        <c:manualLayout>
          <c:layoutTarget val="inner"/>
          <c:xMode val="edge"/>
          <c:yMode val="edge"/>
          <c:x val="0.23733208130538691"/>
          <c:y val="0.11592451885378276"/>
          <c:w val="0.71763746108588422"/>
          <c:h val="0.76674733403212869"/>
        </c:manualLayout>
      </c:layout>
      <c:bar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AFTER</c:v>
                </c:pt>
              </c:strCache>
            </c:strRef>
          </c:tx>
          <c:val>
            <c:numRef>
              <c:f>Sheet1!$B$3:$F$3</c:f>
              <c:numCache>
                <c:formatCode>0.000</c:formatCode>
                <c:ptCount val="5"/>
                <c:pt idx="0">
                  <c:v>0.38000000000000189</c:v>
                </c:pt>
                <c:pt idx="1">
                  <c:v>0.33100000000000213</c:v>
                </c:pt>
                <c:pt idx="2">
                  <c:v>0.29800000000000032</c:v>
                </c:pt>
                <c:pt idx="3">
                  <c:v>0.33300000000000213</c:v>
                </c:pt>
                <c:pt idx="4">
                  <c:v>0.29400000000000032</c:v>
                </c:pt>
              </c:numCache>
            </c:numRef>
          </c:val>
        </c:ser>
        <c:axId val="77730944"/>
        <c:axId val="77732480"/>
      </c:barChart>
      <c:catAx>
        <c:axId val="77730944"/>
        <c:scaling>
          <c:orientation val="minMax"/>
        </c:scaling>
        <c:axPos val="b"/>
        <c:tickLblPos val="nextTo"/>
        <c:crossAx val="77732480"/>
        <c:crossesAt val="0"/>
        <c:auto val="1"/>
        <c:lblAlgn val="ctr"/>
        <c:lblOffset val="100"/>
      </c:catAx>
      <c:valAx>
        <c:axId val="77732480"/>
        <c:scaling>
          <c:orientation val="minMax"/>
          <c:max val="0.70000000000000062"/>
          <c:min val="0"/>
        </c:scaling>
        <c:axPos val="l"/>
        <c:majorGridlines/>
        <c:numFmt formatCode="0.000" sourceLinked="1"/>
        <c:tickLblPos val="nextTo"/>
        <c:crossAx val="77730944"/>
        <c:crosses val="autoZero"/>
        <c:crossBetween val="between"/>
        <c:majorUnit val="0.05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AFTER</c:v>
                </c:pt>
              </c:strCache>
            </c:strRef>
          </c:tx>
          <c:cat>
            <c:numRef>
              <c:f>Sheet1!$A$2:$A$36</c:f>
              <c:numCache>
                <c:formatCode>General</c:formatCode>
                <c:ptCount val="3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</c:numCache>
            </c:numRef>
          </c:cat>
          <c:val>
            <c:numRef>
              <c:f>Sheet1!$B$2:$B$36</c:f>
              <c:numCache>
                <c:formatCode>0.000</c:formatCode>
                <c:ptCount val="35"/>
                <c:pt idx="0">
                  <c:v>0.215</c:v>
                </c:pt>
                <c:pt idx="1">
                  <c:v>0.33200000000000002</c:v>
                </c:pt>
                <c:pt idx="2">
                  <c:v>0.438</c:v>
                </c:pt>
                <c:pt idx="3">
                  <c:v>0.54</c:v>
                </c:pt>
                <c:pt idx="4">
                  <c:v>0.32900000000000001</c:v>
                </c:pt>
                <c:pt idx="5">
                  <c:v>0.35099999999999998</c:v>
                </c:pt>
                <c:pt idx="6">
                  <c:v>0.41199999999999998</c:v>
                </c:pt>
                <c:pt idx="7">
                  <c:v>0.42799999999999999</c:v>
                </c:pt>
                <c:pt idx="8">
                  <c:v>0.38</c:v>
                </c:pt>
                <c:pt idx="9">
                  <c:v>0.40699999999999997</c:v>
                </c:pt>
                <c:pt idx="10">
                  <c:v>0.38900000000000001</c:v>
                </c:pt>
                <c:pt idx="11">
                  <c:v>0.27800000000000002</c:v>
                </c:pt>
                <c:pt idx="12">
                  <c:v>0.52200000000000002</c:v>
                </c:pt>
                <c:pt idx="13">
                  <c:v>0.53300000000000003</c:v>
                </c:pt>
                <c:pt idx="14">
                  <c:v>0.51200000000000001</c:v>
                </c:pt>
                <c:pt idx="15">
                  <c:v>0.50700000000000001</c:v>
                </c:pt>
                <c:pt idx="16">
                  <c:v>0.34100000000000003</c:v>
                </c:pt>
                <c:pt idx="17">
                  <c:v>0.216</c:v>
                </c:pt>
                <c:pt idx="18">
                  <c:v>0.48899999999999999</c:v>
                </c:pt>
                <c:pt idx="19">
                  <c:v>0.36199999999999999</c:v>
                </c:pt>
                <c:pt idx="20">
                  <c:v>0.56200000000000006</c:v>
                </c:pt>
                <c:pt idx="21">
                  <c:v>0.503</c:v>
                </c:pt>
                <c:pt idx="22">
                  <c:v>0.42099999999999999</c:v>
                </c:pt>
                <c:pt idx="23">
                  <c:v>0.38700000000000001</c:v>
                </c:pt>
                <c:pt idx="24">
                  <c:v>0.377</c:v>
                </c:pt>
                <c:pt idx="25">
                  <c:v>0.42099999999999999</c:v>
                </c:pt>
                <c:pt idx="26">
                  <c:v>0.51800000000000002</c:v>
                </c:pt>
                <c:pt idx="27">
                  <c:v>0.53900000000000003</c:v>
                </c:pt>
                <c:pt idx="28">
                  <c:v>0.61199999999999999</c:v>
                </c:pt>
                <c:pt idx="29">
                  <c:v>0.48899999999999999</c:v>
                </c:pt>
                <c:pt idx="30">
                  <c:v>0.39700000000000002</c:v>
                </c:pt>
                <c:pt idx="31">
                  <c:v>0.51200000000000001</c:v>
                </c:pt>
                <c:pt idx="32">
                  <c:v>0.32600000000000001</c:v>
                </c:pt>
                <c:pt idx="33">
                  <c:v>0.47099999999999997</c:v>
                </c:pt>
                <c:pt idx="34">
                  <c:v>0.57799999999999996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BEFORE</c:v>
                </c:pt>
              </c:strCache>
            </c:strRef>
          </c:tx>
          <c:cat>
            <c:numRef>
              <c:f>Sheet1!$A$2:$A$36</c:f>
              <c:numCache>
                <c:formatCode>General</c:formatCode>
                <c:ptCount val="3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</c:numCache>
            </c:numRef>
          </c:cat>
          <c:val>
            <c:numRef>
              <c:f>Sheet1!$C$2:$C$36</c:f>
              <c:numCache>
                <c:formatCode>0.000</c:formatCode>
                <c:ptCount val="35"/>
                <c:pt idx="0">
                  <c:v>0.317</c:v>
                </c:pt>
                <c:pt idx="1">
                  <c:v>0.42499999999999999</c:v>
                </c:pt>
                <c:pt idx="2">
                  <c:v>0.57599999999999996</c:v>
                </c:pt>
                <c:pt idx="3">
                  <c:v>0.57199999999999995</c:v>
                </c:pt>
                <c:pt idx="4">
                  <c:v>0.51700000000000002</c:v>
                </c:pt>
                <c:pt idx="5">
                  <c:v>0.52500000000000002</c:v>
                </c:pt>
                <c:pt idx="6">
                  <c:v>0.61199999999999999</c:v>
                </c:pt>
                <c:pt idx="7">
                  <c:v>0.78500000000000003</c:v>
                </c:pt>
                <c:pt idx="8">
                  <c:v>0.54900000000000004</c:v>
                </c:pt>
                <c:pt idx="9">
                  <c:v>0.55400000000000005</c:v>
                </c:pt>
                <c:pt idx="10">
                  <c:v>0.47099999999999997</c:v>
                </c:pt>
                <c:pt idx="11">
                  <c:v>0.48599999999999999</c:v>
                </c:pt>
                <c:pt idx="12">
                  <c:v>0.78300000000000003</c:v>
                </c:pt>
                <c:pt idx="13">
                  <c:v>0.81100000000000005</c:v>
                </c:pt>
                <c:pt idx="14">
                  <c:v>0.72599999999999998</c:v>
                </c:pt>
                <c:pt idx="15">
                  <c:v>0.68500000000000005</c:v>
                </c:pt>
                <c:pt idx="16">
                  <c:v>0.495</c:v>
                </c:pt>
                <c:pt idx="17">
                  <c:v>0.38600000000000001</c:v>
                </c:pt>
                <c:pt idx="18">
                  <c:v>0.61699999999999999</c:v>
                </c:pt>
                <c:pt idx="19">
                  <c:v>0.48699999999999999</c:v>
                </c:pt>
                <c:pt idx="20">
                  <c:v>0.78800000000000003</c:v>
                </c:pt>
              </c:numCache>
            </c:numRef>
          </c:val>
        </c:ser>
        <c:gapWidth val="33"/>
        <c:axId val="93137920"/>
        <c:axId val="93288704"/>
      </c:barChart>
      <c:catAx>
        <c:axId val="93137920"/>
        <c:scaling>
          <c:orientation val="minMax"/>
        </c:scaling>
        <c:axPos val="b"/>
        <c:numFmt formatCode="General" sourceLinked="1"/>
        <c:tickLblPos val="nextTo"/>
        <c:crossAx val="93288704"/>
        <c:crosses val="autoZero"/>
        <c:auto val="1"/>
        <c:lblAlgn val="ctr"/>
        <c:lblOffset val="100"/>
      </c:catAx>
      <c:valAx>
        <c:axId val="93288704"/>
        <c:scaling>
          <c:orientation val="minMax"/>
        </c:scaling>
        <c:axPos val="l"/>
        <c:majorGridlines/>
        <c:numFmt formatCode="0.000" sourceLinked="1"/>
        <c:tickLblPos val="nextTo"/>
        <c:crossAx val="931379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WINCH COVER COMPARISON</c:v>
                </c:pt>
              </c:strCache>
            </c:strRef>
          </c:tx>
          <c:dLbls>
            <c:showVal val="1"/>
          </c:dLbls>
          <c:cat>
            <c:strRef>
              <c:f>Sheet1!$A$2:$A$5</c:f>
              <c:strCache>
                <c:ptCount val="2"/>
                <c:pt idx="0">
                  <c:v>DUST AVG. BEFORE</c:v>
                </c:pt>
                <c:pt idx="1">
                  <c:v>DUST AVG.AFTER.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.000">
                  <c:v>0.84500000000000008</c:v>
                </c:pt>
                <c:pt idx="1">
                  <c:v>0.4220000000000001</c:v>
                </c:pt>
              </c:numCache>
            </c:numRef>
          </c:val>
        </c:ser>
        <c:axId val="81959168"/>
        <c:axId val="81965056"/>
      </c:barChart>
      <c:catAx>
        <c:axId val="81959168"/>
        <c:scaling>
          <c:orientation val="minMax"/>
        </c:scaling>
        <c:delete val="1"/>
        <c:axPos val="b"/>
        <c:tickLblPos val="none"/>
        <c:crossAx val="81965056"/>
        <c:crosses val="autoZero"/>
        <c:auto val="1"/>
        <c:lblAlgn val="ctr"/>
        <c:lblOffset val="100"/>
      </c:catAx>
      <c:valAx>
        <c:axId val="81965056"/>
        <c:scaling>
          <c:orientation val="minMax"/>
        </c:scaling>
        <c:axPos val="l"/>
        <c:majorGridlines/>
        <c:numFmt formatCode="0.000" sourceLinked="1"/>
        <c:tickLblPos val="nextTo"/>
        <c:crossAx val="819591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2130425"/>
            <a:ext cx="5544616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3861048"/>
            <a:ext cx="554461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EEDE4-092E-462A-89E3-E2B2EE86CB44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2FBFA-173E-4AD2-A0E7-3FB943641F9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BB41-EA49-474E-9D4C-5F4041CC488A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C72A6-FABF-41E4-A671-93941D46021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5CF94-B6CE-4776-8F2A-AEBC7291F49A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CB561-1F96-4DC0-8D73-792E0791459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887F7-E6C6-4F42-B14E-5AA4B10C5682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A99A4-B1E1-4E9D-AC71-3799E37FEFD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B68F0-88D3-4AAE-94AC-41B6AC59089B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7DD8F-6D48-4010-9C3D-882BC07C7B0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912" y="5022502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3912" y="836711"/>
            <a:ext cx="5486400" cy="417646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3912" y="5589240"/>
            <a:ext cx="5486400" cy="432048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1C22A-F18B-4CA8-9E50-4956CD3170B4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5EA18-FCA6-4FDB-BBA5-BAFA32A4DB9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848872" cy="100811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464137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C01B7-D5CD-4976-AA3E-4B54E4724A00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F6B1E-FEC6-405F-850C-0871A5D10E0D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406900"/>
            <a:ext cx="8568952" cy="1362075"/>
          </a:xfrm>
        </p:spPr>
        <p:txBody>
          <a:bodyPr anchor="t"/>
          <a:lstStyle>
            <a:lvl1pPr algn="r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906713"/>
            <a:ext cx="8568952" cy="150018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8C3D0-57F5-4E6D-8BBB-998192C7D20C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96D7B-4EB1-41D8-ABC5-E702658F9B47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DB32B-A6BE-4741-9B95-94EEF56444F9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0C0AA-3DA5-4F19-9DF9-14B6F3F7A81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912" y="5022502"/>
            <a:ext cx="5486400" cy="566738"/>
          </a:xfrm>
        </p:spPr>
        <p:txBody>
          <a:bodyPr anchor="b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3912" y="1412776"/>
            <a:ext cx="5486400" cy="3600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3912" y="5589240"/>
            <a:ext cx="5486400" cy="432048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323A5-9A99-4104-A0A1-C47D31DECBF5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09361-38B5-4C3D-A441-A91D430224F6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3" y="3861048"/>
            <a:ext cx="5506889" cy="1907927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7823" y="2348881"/>
            <a:ext cx="5506889" cy="151216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7931A-1A57-4124-947F-7FD429BA14D7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08360-F2E3-4841-9EAD-5A745D081AA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CE072-2938-4D7F-AD11-148939F098B4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AA59-986F-40C1-B5A0-01EFBFAC0093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2130425"/>
            <a:ext cx="5544616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3886200"/>
            <a:ext cx="554461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A95C-FFC0-4C87-B677-9CA6FECCE6AB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F94E2-66D3-4A2C-9135-FBC2E14B64EA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1F523-11C0-4CD9-89AD-072B481989F2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F8554-77A1-4ACD-A6DD-DD8C7B31F61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1" y="4005064"/>
            <a:ext cx="5434881" cy="1763911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59831" y="2906713"/>
            <a:ext cx="5434881" cy="1098351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D7428-80DD-45C4-BD9B-FB9872C7CDD2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579C9-9D2A-4940-87F2-9C0C7F8FFAD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980728"/>
            <a:ext cx="5853336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B4CAE-3562-4604-BB67-F518264D21B6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70A00-357E-40D8-BD74-3004D62A430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5013176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31840" y="1196752"/>
            <a:ext cx="5486400" cy="382676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1840" y="5589240"/>
            <a:ext cx="5486400" cy="582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EFBF1-AEDD-4FEC-BA58-7A4D5504C8A0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5DC61-8857-495C-8CA9-DFF0B4FF0CA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34672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48872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F69C0-CC6F-466E-B4CC-E25227848F63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AE464-6CE3-472C-85E6-B52100D6408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F4610E-D398-4379-9DA2-656876B3C689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5602432-3E4F-4D46-AD98-30ADE654E4E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D90D11D-00C5-4E01-A7AE-2724204D014F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EA7A551-F39D-4083-ABD5-D74AE313346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r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r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r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r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r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549275"/>
            <a:ext cx="84248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2420938"/>
            <a:ext cx="856932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638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6559711-D58C-4485-9BE5-D99254F6157C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58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932B55A-894E-471E-94D7-4CEAEBA477D0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0" y="476250"/>
            <a:ext cx="78486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628775"/>
            <a:ext cx="8569325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smtClean="0"/>
              <a:t>Click to edit Master text styles</a:t>
            </a:r>
          </a:p>
          <a:p>
            <a:pPr lvl="1"/>
            <a:r>
              <a:rPr lang="en-ZA" smtClean="0"/>
              <a:t>Second level</a:t>
            </a:r>
          </a:p>
          <a:p>
            <a:pPr lvl="2"/>
            <a:r>
              <a:rPr lang="en-ZA" smtClean="0"/>
              <a:t>Third level</a:t>
            </a:r>
          </a:p>
          <a:p>
            <a:pPr lvl="3"/>
            <a:r>
              <a:rPr lang="en-ZA" smtClean="0"/>
              <a:t>Fourth level</a:t>
            </a:r>
          </a:p>
          <a:p>
            <a:pPr lvl="4"/>
            <a:r>
              <a:rPr lang="en-Z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638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B522C9-6610-4B03-BDB4-6593A7328832}" type="datetimeFigureOut">
              <a:rPr lang="en-ZA"/>
              <a:pPr>
                <a:defRPr/>
              </a:pPr>
              <a:t>2013/07/12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58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658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88B227C-0DA8-4317-84CF-05F678AC842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txStyles>
    <p:titleStyle>
      <a:lvl1pPr algn="r" rtl="0" fontAlgn="base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3059113" y="2130425"/>
            <a:ext cx="5545137" cy="1470025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WINCH COVER PROJECT AT BEATRIX GOLD MINE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2987824" y="3861048"/>
            <a:ext cx="5545137" cy="1752600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	Presented at the</a:t>
            </a:r>
          </a:p>
          <a:p>
            <a:r>
              <a:rPr lang="en-ZA" dirty="0" smtClean="0">
                <a:latin typeface="Arial" charset="0"/>
                <a:cs typeface="Arial" charset="0"/>
              </a:rPr>
              <a:t>MOSH WORKSHOP</a:t>
            </a:r>
          </a:p>
          <a:p>
            <a:r>
              <a:rPr lang="en-ZA" dirty="0" smtClean="0">
                <a:latin typeface="Arial" charset="0"/>
                <a:cs typeface="Arial" charset="0"/>
              </a:rPr>
              <a:t>17 July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Average dust readings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850" y="1484313"/>
          <a:ext cx="8569325" cy="464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Acknowledgement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idx="1"/>
          </p:nvPr>
        </p:nvSpPr>
        <p:spPr>
          <a:xfrm>
            <a:off x="323528" y="2420888"/>
            <a:ext cx="8568952" cy="25202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ZA" sz="3200" dirty="0" smtClean="0"/>
              <a:t>Barry Nel</a:t>
            </a:r>
          </a:p>
          <a:p>
            <a:pPr algn="ctr">
              <a:buNone/>
            </a:pPr>
            <a:r>
              <a:rPr lang="en-ZA" sz="3200" dirty="0" smtClean="0"/>
              <a:t>Clinton Randall</a:t>
            </a:r>
          </a:p>
          <a:p>
            <a:pPr algn="ctr">
              <a:buNone/>
            </a:pPr>
            <a:r>
              <a:rPr lang="en-ZA" sz="3200" dirty="0" smtClean="0"/>
              <a:t>Beatrix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2" y="2924944"/>
            <a:ext cx="5507038" cy="19081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6600" dirty="0" smtClean="0"/>
              <a:t>THANK YOU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Exposure Trends</a:t>
            </a:r>
          </a:p>
        </p:txBody>
      </p:sp>
      <p:sp>
        <p:nvSpPr>
          <p:cNvPr id="9" name="Content Placeholder 7"/>
          <p:cNvSpPr txBox="1">
            <a:spLocks/>
          </p:cNvSpPr>
          <p:nvPr/>
        </p:nvSpPr>
        <p:spPr bwMode="auto">
          <a:xfrm>
            <a:off x="179512" y="1556792"/>
            <a:ext cx="8730554" cy="4857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4863" marR="0" lvl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Gravimetric sampling results indicated that winch drivers are most exposed</a:t>
            </a:r>
          </a:p>
          <a:p>
            <a:pPr marL="804863" marR="0" lvl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Z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Intervention required to protect winch drivers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1115616" y="1700808"/>
          <a:ext cx="676875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3"/>
          <p:cNvSpPr txBox="1">
            <a:spLocks/>
          </p:cNvSpPr>
          <p:nvPr/>
        </p:nvSpPr>
        <p:spPr>
          <a:xfrm>
            <a:off x="611560" y="1268760"/>
            <a:ext cx="8162809" cy="44119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EXPOSURE TRENDS PER OCCUPATION (&gt;0.05&lt;0.1mg/m³</a:t>
            </a:r>
            <a:r>
              <a:rPr kumimoji="0" lang="en-Z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Initiatives to reduce exposure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ZA" dirty="0" smtClean="0"/>
          </a:p>
          <a:p>
            <a:r>
              <a:rPr lang="en-ZA" dirty="0" smtClean="0"/>
              <a:t>Investigations done to determine the reasons for driver exposure</a:t>
            </a:r>
          </a:p>
          <a:p>
            <a:r>
              <a:rPr lang="en-ZA" dirty="0" smtClean="0"/>
              <a:t>Exposure as result of coiling of ropes around winch drum</a:t>
            </a:r>
          </a:p>
          <a:p>
            <a:pPr lvl="1"/>
            <a:r>
              <a:rPr lang="en-ZA" dirty="0" smtClean="0"/>
              <a:t>In the breathing zone of the winch driver</a:t>
            </a:r>
          </a:p>
          <a:p>
            <a:r>
              <a:rPr lang="en-ZA" dirty="0" smtClean="0"/>
              <a:t>Clinton Randall initiated the idea of the winch drum cover</a:t>
            </a:r>
          </a:p>
          <a:p>
            <a:pPr lvl="1"/>
            <a:r>
              <a:rPr lang="en-ZA" dirty="0" smtClean="0"/>
              <a:t>Fits over the winch drum guard</a:t>
            </a:r>
          </a:p>
          <a:p>
            <a:r>
              <a:rPr lang="en-ZA" dirty="0" smtClean="0"/>
              <a:t>Tests done show reduction in exposure levels</a:t>
            </a:r>
          </a:p>
          <a:p>
            <a:r>
              <a:rPr lang="en-ZA" dirty="0" smtClean="0"/>
              <a:t>The Randall cover is now being introduced throughout Beatrix</a:t>
            </a:r>
          </a:p>
          <a:p>
            <a:endParaRPr lang="en-Z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Winch cover fitment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21"/>
          <p:cNvSpPr txBox="1">
            <a:spLocks/>
          </p:cNvSpPr>
          <p:nvPr/>
        </p:nvSpPr>
        <p:spPr>
          <a:xfrm>
            <a:off x="153607" y="611545"/>
            <a:ext cx="8162809" cy="44119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Winch Cover – Randall Cover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340768"/>
            <a:ext cx="412845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645" y="2996952"/>
            <a:ext cx="4343827" cy="313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Winch cover inspection flap</a:t>
            </a: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652196" cy="49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Winch cover in use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391502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4836" y="3501008"/>
            <a:ext cx="4249612" cy="302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Results of initial tests</a:t>
            </a:r>
          </a:p>
        </p:txBody>
      </p:sp>
      <p:sp>
        <p:nvSpPr>
          <p:cNvPr id="5" name="Text Placeholder 21"/>
          <p:cNvSpPr txBox="1">
            <a:spLocks/>
          </p:cNvSpPr>
          <p:nvPr/>
        </p:nvSpPr>
        <p:spPr>
          <a:xfrm>
            <a:off x="153607" y="611545"/>
            <a:ext cx="8162809" cy="441192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Winch cover initial tests done at start of project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/>
          </p:cNvGraphicFramePr>
          <p:nvPr/>
        </p:nvGraphicFramePr>
        <p:xfrm>
          <a:off x="971600" y="1556792"/>
          <a:ext cx="338437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7"/>
          <p:cNvGraphicFramePr>
            <a:graphicFrameLocks/>
          </p:cNvGraphicFramePr>
          <p:nvPr/>
        </p:nvGraphicFramePr>
        <p:xfrm>
          <a:off x="4355976" y="1556792"/>
          <a:ext cx="338437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Project roll out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641379"/>
          </a:xfrm>
        </p:spPr>
        <p:txBody>
          <a:bodyPr/>
          <a:lstStyle/>
          <a:p>
            <a:r>
              <a:rPr lang="en-ZA" dirty="0" smtClean="0"/>
              <a:t>Project roll out commenced at Beatrix West Section</a:t>
            </a:r>
          </a:p>
          <a:p>
            <a:pPr lvl="1"/>
            <a:r>
              <a:rPr lang="en-ZA" dirty="0" smtClean="0"/>
              <a:t>Section where project was initiated</a:t>
            </a:r>
          </a:p>
          <a:p>
            <a:r>
              <a:rPr lang="en-ZA" dirty="0" smtClean="0"/>
              <a:t>113 Winches fitted with covers</a:t>
            </a:r>
          </a:p>
          <a:p>
            <a:r>
              <a:rPr lang="en-ZA" dirty="0" smtClean="0"/>
              <a:t>Before and after readings:</a:t>
            </a:r>
          </a:p>
          <a:p>
            <a:pPr lvl="1"/>
            <a:r>
              <a:rPr lang="en-ZA" dirty="0" smtClean="0"/>
              <a:t>35 Before readings taken with an aerosol monitor</a:t>
            </a:r>
          </a:p>
          <a:p>
            <a:pPr lvl="1"/>
            <a:r>
              <a:rPr lang="en-ZA" dirty="0" smtClean="0"/>
              <a:t>21 After readings taken with aerosol monitor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7848600" cy="1008063"/>
          </a:xfrm>
        </p:spPr>
        <p:txBody>
          <a:bodyPr/>
          <a:lstStyle/>
          <a:p>
            <a:r>
              <a:rPr lang="en-ZA" dirty="0" smtClean="0">
                <a:latin typeface="Arial" charset="0"/>
                <a:cs typeface="Arial" charset="0"/>
              </a:rPr>
              <a:t>Comparative dust readings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850" y="1484313"/>
          <a:ext cx="8569325" cy="464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191</Words>
  <Application>Microsoft Office PowerPoint</Application>
  <PresentationFormat>On-screen Show (4:3)</PresentationFormat>
  <Paragraphs>51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Office Theme</vt:lpstr>
      <vt:lpstr>Custom Design</vt:lpstr>
      <vt:lpstr>1_Custom Design</vt:lpstr>
      <vt:lpstr>2_Custom Design</vt:lpstr>
      <vt:lpstr>WINCH COVER PROJECT AT BEATRIX GOLD MINE</vt:lpstr>
      <vt:lpstr>Exposure Trends</vt:lpstr>
      <vt:lpstr>Initiatives to reduce exposure</vt:lpstr>
      <vt:lpstr>Winch cover fitment</vt:lpstr>
      <vt:lpstr>Winch cover inspection flap</vt:lpstr>
      <vt:lpstr>Winch cover in use</vt:lpstr>
      <vt:lpstr>Results of initial tests</vt:lpstr>
      <vt:lpstr>Project roll out</vt:lpstr>
      <vt:lpstr>Comparative dust readings </vt:lpstr>
      <vt:lpstr>Average dust readings</vt:lpstr>
      <vt:lpstr>Acknowledgement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MarcelleJ</dc:creator>
  <cp:lastModifiedBy>Dirk Van Greuning</cp:lastModifiedBy>
  <cp:revision>20</cp:revision>
  <dcterms:created xsi:type="dcterms:W3CDTF">2012-10-30T07:20:11Z</dcterms:created>
  <dcterms:modified xsi:type="dcterms:W3CDTF">2013-07-12T08:17:55Z</dcterms:modified>
</cp:coreProperties>
</file>