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86" r:id="rId3"/>
    <p:sldMasterId id="2147483657" r:id="rId4"/>
  </p:sldMasterIdLst>
  <p:notesMasterIdLst>
    <p:notesMasterId r:id="rId21"/>
  </p:notesMasterIdLst>
  <p:handoutMasterIdLst>
    <p:handoutMasterId r:id="rId22"/>
  </p:handoutMasterIdLst>
  <p:sldIdLst>
    <p:sldId id="256" r:id="rId5"/>
    <p:sldId id="319" r:id="rId6"/>
    <p:sldId id="282" r:id="rId7"/>
    <p:sldId id="312" r:id="rId8"/>
    <p:sldId id="332" r:id="rId9"/>
    <p:sldId id="313" r:id="rId10"/>
    <p:sldId id="333" r:id="rId11"/>
    <p:sldId id="317" r:id="rId12"/>
    <p:sldId id="335" r:id="rId13"/>
    <p:sldId id="334" r:id="rId14"/>
    <p:sldId id="336" r:id="rId15"/>
    <p:sldId id="337" r:id="rId16"/>
    <p:sldId id="339" r:id="rId17"/>
    <p:sldId id="338" r:id="rId18"/>
    <p:sldId id="331" r:id="rId19"/>
    <p:sldId id="310" r:id="rId20"/>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3D"/>
    <a:srgbClr val="0C1533"/>
    <a:srgbClr val="021334"/>
    <a:srgbClr val="001644"/>
    <a:srgbClr val="00164E"/>
    <a:srgbClr val="001B44"/>
    <a:srgbClr val="E7E7E8"/>
    <a:srgbClr val="003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34" autoAdjust="0"/>
    <p:restoredTop sz="94702" autoAdjust="0"/>
  </p:normalViewPr>
  <p:slideViewPr>
    <p:cSldViewPr snapToGrid="0">
      <p:cViewPr>
        <p:scale>
          <a:sx n="114" d="100"/>
          <a:sy n="114" d="100"/>
        </p:scale>
        <p:origin x="-1038" y="-72"/>
      </p:cViewPr>
      <p:guideLst>
        <p:guide orient="horz" pos="3543"/>
        <p:guide pos="220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0BAB6-DCFA-4310-A23D-88564BA3B0B4}"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ZA"/>
        </a:p>
      </dgm:t>
    </dgm:pt>
    <dgm:pt modelId="{0DD5C77F-BE24-4CB2-BDAC-439AA6542984}">
      <dgm:prSet phldrT="[Text]" custT="1"/>
      <dgm:spPr>
        <a:solidFill>
          <a:schemeClr val="accent1"/>
        </a:solidFill>
      </dgm:spPr>
      <dgm:t>
        <a:bodyPr/>
        <a:lstStyle/>
        <a:p>
          <a:r>
            <a:rPr lang="en-ZA" sz="800" b="1" dirty="0" smtClean="0">
              <a:solidFill>
                <a:schemeClr val="bg1"/>
              </a:solidFill>
            </a:rPr>
            <a:t>Plan:</a:t>
          </a:r>
        </a:p>
        <a:p>
          <a:r>
            <a:rPr lang="en-ZA" sz="800" dirty="0" smtClean="0">
              <a:solidFill>
                <a:schemeClr val="bg1"/>
              </a:solidFill>
            </a:rPr>
            <a:t>blast design</a:t>
          </a:r>
          <a:endParaRPr lang="en-ZA" sz="800" dirty="0">
            <a:solidFill>
              <a:schemeClr val="bg1"/>
            </a:solidFill>
          </a:endParaRPr>
        </a:p>
      </dgm:t>
    </dgm:pt>
    <dgm:pt modelId="{AD1B5D0C-3464-482B-A5F0-A53E1FC8BC47}" type="parTrans" cxnId="{C5C4E221-BAC4-432F-A6E3-C400C8660265}">
      <dgm:prSet/>
      <dgm:spPr/>
      <dgm:t>
        <a:bodyPr/>
        <a:lstStyle/>
        <a:p>
          <a:endParaRPr lang="en-ZA" sz="1050">
            <a:solidFill>
              <a:schemeClr val="accent1">
                <a:lumMod val="25000"/>
              </a:schemeClr>
            </a:solidFill>
          </a:endParaRPr>
        </a:p>
      </dgm:t>
    </dgm:pt>
    <dgm:pt modelId="{A1E46F3D-3BC4-4A45-9935-CE5C5147ECB5}" type="sibTrans" cxnId="{C5C4E221-BAC4-432F-A6E3-C400C8660265}">
      <dgm:prSet/>
      <dgm:spPr/>
      <dgm:t>
        <a:bodyPr/>
        <a:lstStyle/>
        <a:p>
          <a:endParaRPr lang="en-ZA" sz="1050">
            <a:solidFill>
              <a:schemeClr val="accent1">
                <a:lumMod val="25000"/>
              </a:schemeClr>
            </a:solidFill>
          </a:endParaRPr>
        </a:p>
      </dgm:t>
    </dgm:pt>
    <dgm:pt modelId="{AC4C4A9B-BA7E-4C9A-9B6A-B194621F5DF6}">
      <dgm:prSet phldrT="[Text]" custT="1"/>
      <dgm:spPr>
        <a:solidFill>
          <a:schemeClr val="accent1"/>
        </a:solidFill>
      </dgm:spPr>
      <dgm:t>
        <a:bodyPr/>
        <a:lstStyle/>
        <a:p>
          <a:r>
            <a:rPr lang="en-ZA" sz="800" b="1" dirty="0" smtClean="0">
              <a:solidFill>
                <a:schemeClr val="bg1"/>
              </a:solidFill>
            </a:rPr>
            <a:t>Measure</a:t>
          </a:r>
          <a:r>
            <a:rPr lang="en-ZA" sz="800" dirty="0" smtClean="0">
              <a:solidFill>
                <a:schemeClr val="bg1"/>
              </a:solidFill>
            </a:rPr>
            <a:t>: </a:t>
          </a:r>
        </a:p>
        <a:p>
          <a:r>
            <a:rPr lang="en-ZA" sz="800" dirty="0" smtClean="0">
              <a:solidFill>
                <a:schemeClr val="bg1"/>
              </a:solidFill>
            </a:rPr>
            <a:t>each department</a:t>
          </a:r>
        </a:p>
        <a:p>
          <a:r>
            <a:rPr lang="en-ZA" sz="800" dirty="0" smtClean="0">
              <a:solidFill>
                <a:schemeClr val="bg1"/>
              </a:solidFill>
            </a:rPr>
            <a:t>in value chain</a:t>
          </a:r>
          <a:endParaRPr lang="en-ZA" sz="800" dirty="0">
            <a:solidFill>
              <a:schemeClr val="bg1"/>
            </a:solidFill>
          </a:endParaRPr>
        </a:p>
      </dgm:t>
    </dgm:pt>
    <dgm:pt modelId="{08C860FC-8DBC-4EC2-AC80-0ED190AF1533}" type="parTrans" cxnId="{1E1792BE-EE3B-4525-B6A3-56799D5E5DED}">
      <dgm:prSet/>
      <dgm:spPr/>
      <dgm:t>
        <a:bodyPr/>
        <a:lstStyle/>
        <a:p>
          <a:endParaRPr lang="en-ZA" sz="1050">
            <a:solidFill>
              <a:schemeClr val="accent1">
                <a:lumMod val="25000"/>
              </a:schemeClr>
            </a:solidFill>
          </a:endParaRPr>
        </a:p>
      </dgm:t>
    </dgm:pt>
    <dgm:pt modelId="{0ED03AE7-0790-4FA5-B45E-89CA88526F21}" type="sibTrans" cxnId="{1E1792BE-EE3B-4525-B6A3-56799D5E5DED}">
      <dgm:prSet/>
      <dgm:spPr/>
      <dgm:t>
        <a:bodyPr/>
        <a:lstStyle/>
        <a:p>
          <a:endParaRPr lang="en-ZA" sz="1050">
            <a:solidFill>
              <a:schemeClr val="accent1">
                <a:lumMod val="25000"/>
              </a:schemeClr>
            </a:solidFill>
          </a:endParaRPr>
        </a:p>
      </dgm:t>
    </dgm:pt>
    <dgm:pt modelId="{7D82F40C-B5F7-45D9-AC3C-83FC4EF3D977}">
      <dgm:prSet phldrT="[Text]" custT="1"/>
      <dgm:spPr>
        <a:solidFill>
          <a:schemeClr val="accent1"/>
        </a:solidFill>
      </dgm:spPr>
      <dgm:t>
        <a:bodyPr/>
        <a:lstStyle/>
        <a:p>
          <a:r>
            <a:rPr lang="en-ZA" sz="800" b="1" dirty="0" smtClean="0">
              <a:solidFill>
                <a:schemeClr val="bg1"/>
              </a:solidFill>
            </a:rPr>
            <a:t>Review</a:t>
          </a:r>
          <a:r>
            <a:rPr lang="en-ZA" sz="800" dirty="0" smtClean="0">
              <a:solidFill>
                <a:schemeClr val="bg1"/>
              </a:solidFill>
            </a:rPr>
            <a:t> &amp; </a:t>
          </a:r>
          <a:r>
            <a:rPr lang="en-ZA" sz="800" b="1" dirty="0" smtClean="0">
              <a:solidFill>
                <a:schemeClr val="bg1"/>
              </a:solidFill>
            </a:rPr>
            <a:t>Improve</a:t>
          </a:r>
          <a:endParaRPr lang="en-ZA" sz="800" b="1" dirty="0">
            <a:solidFill>
              <a:schemeClr val="bg1"/>
            </a:solidFill>
          </a:endParaRPr>
        </a:p>
      </dgm:t>
    </dgm:pt>
    <dgm:pt modelId="{8A8AD00A-FF7D-40ED-BE55-563F6FA10FBD}" type="parTrans" cxnId="{E9819F0F-2FE3-4BC0-B73E-AF7810772BC1}">
      <dgm:prSet/>
      <dgm:spPr/>
      <dgm:t>
        <a:bodyPr/>
        <a:lstStyle/>
        <a:p>
          <a:endParaRPr lang="en-ZA" sz="1050">
            <a:solidFill>
              <a:schemeClr val="accent1">
                <a:lumMod val="25000"/>
              </a:schemeClr>
            </a:solidFill>
          </a:endParaRPr>
        </a:p>
      </dgm:t>
    </dgm:pt>
    <dgm:pt modelId="{D8AA3E04-5951-4C06-9027-333E4C98F9F7}" type="sibTrans" cxnId="{E9819F0F-2FE3-4BC0-B73E-AF7810772BC1}">
      <dgm:prSet/>
      <dgm:spPr/>
      <dgm:t>
        <a:bodyPr/>
        <a:lstStyle/>
        <a:p>
          <a:endParaRPr lang="en-ZA" sz="1050">
            <a:solidFill>
              <a:schemeClr val="accent1">
                <a:lumMod val="25000"/>
              </a:schemeClr>
            </a:solidFill>
          </a:endParaRPr>
        </a:p>
      </dgm:t>
    </dgm:pt>
    <dgm:pt modelId="{21208721-F719-44C4-B57E-B30B3A9CC169}">
      <dgm:prSet phldrT="[Text]" custT="1"/>
      <dgm:spPr>
        <a:solidFill>
          <a:schemeClr val="accent1"/>
        </a:solidFill>
      </dgm:spPr>
      <dgm:t>
        <a:bodyPr/>
        <a:lstStyle/>
        <a:p>
          <a:r>
            <a:rPr lang="en-ZA" sz="800" b="1" dirty="0" smtClean="0">
              <a:solidFill>
                <a:schemeClr val="bg1"/>
              </a:solidFill>
            </a:rPr>
            <a:t>Do:</a:t>
          </a:r>
        </a:p>
        <a:p>
          <a:r>
            <a:rPr lang="en-ZA" sz="800" dirty="0" smtClean="0">
              <a:solidFill>
                <a:schemeClr val="bg1"/>
              </a:solidFill>
            </a:rPr>
            <a:t>departmental performance</a:t>
          </a:r>
          <a:endParaRPr lang="en-ZA" sz="800" dirty="0">
            <a:solidFill>
              <a:schemeClr val="bg1"/>
            </a:solidFill>
          </a:endParaRPr>
        </a:p>
      </dgm:t>
    </dgm:pt>
    <dgm:pt modelId="{C4CD4669-E8C3-4A19-81B5-C3F0A07110B7}" type="parTrans" cxnId="{AC0CEE32-D35E-4E1D-8409-0DB5F79972B8}">
      <dgm:prSet/>
      <dgm:spPr/>
      <dgm:t>
        <a:bodyPr/>
        <a:lstStyle/>
        <a:p>
          <a:endParaRPr lang="en-ZA" sz="1050">
            <a:solidFill>
              <a:schemeClr val="accent1">
                <a:lumMod val="25000"/>
              </a:schemeClr>
            </a:solidFill>
          </a:endParaRPr>
        </a:p>
      </dgm:t>
    </dgm:pt>
    <dgm:pt modelId="{145AEFAE-1272-4019-AFA3-0C071F44C799}" type="sibTrans" cxnId="{AC0CEE32-D35E-4E1D-8409-0DB5F79972B8}">
      <dgm:prSet/>
      <dgm:spPr/>
      <dgm:t>
        <a:bodyPr/>
        <a:lstStyle/>
        <a:p>
          <a:endParaRPr lang="en-ZA" sz="1050">
            <a:solidFill>
              <a:schemeClr val="accent1">
                <a:lumMod val="25000"/>
              </a:schemeClr>
            </a:solidFill>
          </a:endParaRPr>
        </a:p>
      </dgm:t>
    </dgm:pt>
    <dgm:pt modelId="{98E9F691-BBDE-480E-A1B0-90E160A504D7}" type="pres">
      <dgm:prSet presAssocID="{7E90BAB6-DCFA-4310-A23D-88564BA3B0B4}" presName="Name0" presStyleCnt="0">
        <dgm:presLayoutVars>
          <dgm:dir/>
          <dgm:resizeHandles val="exact"/>
        </dgm:presLayoutVars>
      </dgm:prSet>
      <dgm:spPr/>
      <dgm:t>
        <a:bodyPr/>
        <a:lstStyle/>
        <a:p>
          <a:endParaRPr lang="en-ZA"/>
        </a:p>
      </dgm:t>
    </dgm:pt>
    <dgm:pt modelId="{B4E17F23-9815-40C2-A209-AA7C40944A1B}" type="pres">
      <dgm:prSet presAssocID="{7E90BAB6-DCFA-4310-A23D-88564BA3B0B4}" presName="cycle" presStyleCnt="0"/>
      <dgm:spPr/>
      <dgm:t>
        <a:bodyPr/>
        <a:lstStyle/>
        <a:p>
          <a:endParaRPr lang="en-US"/>
        </a:p>
      </dgm:t>
    </dgm:pt>
    <dgm:pt modelId="{9FC3F99A-8793-4BE0-B9CB-537AFA81B8CD}" type="pres">
      <dgm:prSet presAssocID="{0DD5C77F-BE24-4CB2-BDAC-439AA6542984}" presName="nodeFirstNode" presStyleLbl="node1" presStyleIdx="0" presStyleCnt="4" custRadScaleRad="122089" custRadScaleInc="-3073">
        <dgm:presLayoutVars>
          <dgm:bulletEnabled val="1"/>
        </dgm:presLayoutVars>
      </dgm:prSet>
      <dgm:spPr/>
      <dgm:t>
        <a:bodyPr/>
        <a:lstStyle/>
        <a:p>
          <a:endParaRPr lang="en-ZA"/>
        </a:p>
      </dgm:t>
    </dgm:pt>
    <dgm:pt modelId="{24A4BBB4-6589-47B1-87B4-8CCB26E1D7C0}" type="pres">
      <dgm:prSet presAssocID="{A1E46F3D-3BC4-4A45-9935-CE5C5147ECB5}" presName="sibTransFirstNode" presStyleLbl="bgShp" presStyleIdx="0" presStyleCnt="1"/>
      <dgm:spPr/>
      <dgm:t>
        <a:bodyPr/>
        <a:lstStyle/>
        <a:p>
          <a:endParaRPr lang="en-ZA"/>
        </a:p>
      </dgm:t>
    </dgm:pt>
    <dgm:pt modelId="{46BB6EC1-03AF-42F1-B489-4BAFBE3697DB}" type="pres">
      <dgm:prSet presAssocID="{21208721-F719-44C4-B57E-B30B3A9CC169}" presName="nodeFollowingNodes" presStyleLbl="node1" presStyleIdx="1" presStyleCnt="4" custRadScaleRad="105466" custRadScaleInc="-9507">
        <dgm:presLayoutVars>
          <dgm:bulletEnabled val="1"/>
        </dgm:presLayoutVars>
      </dgm:prSet>
      <dgm:spPr/>
      <dgm:t>
        <a:bodyPr/>
        <a:lstStyle/>
        <a:p>
          <a:endParaRPr lang="en-ZA"/>
        </a:p>
      </dgm:t>
    </dgm:pt>
    <dgm:pt modelId="{E852C477-03B3-46E0-9DAF-F4FB23F27469}" type="pres">
      <dgm:prSet presAssocID="{AC4C4A9B-BA7E-4C9A-9B6A-B194621F5DF6}" presName="nodeFollowingNodes" presStyleLbl="node1" presStyleIdx="2" presStyleCnt="4" custScaleX="115526" custScaleY="132546" custRadScaleRad="125023" custRadScaleInc="-3001">
        <dgm:presLayoutVars>
          <dgm:bulletEnabled val="1"/>
        </dgm:presLayoutVars>
      </dgm:prSet>
      <dgm:spPr/>
      <dgm:t>
        <a:bodyPr/>
        <a:lstStyle/>
        <a:p>
          <a:endParaRPr lang="en-ZA"/>
        </a:p>
      </dgm:t>
    </dgm:pt>
    <dgm:pt modelId="{5EC721DF-318F-418A-A5D1-3F18E3467664}" type="pres">
      <dgm:prSet presAssocID="{7D82F40C-B5F7-45D9-AC3C-83FC4EF3D977}" presName="nodeFollowingNodes" presStyleLbl="node1" presStyleIdx="3" presStyleCnt="4" custRadScaleRad="112771" custRadScaleInc="4438">
        <dgm:presLayoutVars>
          <dgm:bulletEnabled val="1"/>
        </dgm:presLayoutVars>
      </dgm:prSet>
      <dgm:spPr/>
      <dgm:t>
        <a:bodyPr/>
        <a:lstStyle/>
        <a:p>
          <a:endParaRPr lang="en-ZA"/>
        </a:p>
      </dgm:t>
    </dgm:pt>
  </dgm:ptLst>
  <dgm:cxnLst>
    <dgm:cxn modelId="{C5C4E221-BAC4-432F-A6E3-C400C8660265}" srcId="{7E90BAB6-DCFA-4310-A23D-88564BA3B0B4}" destId="{0DD5C77F-BE24-4CB2-BDAC-439AA6542984}" srcOrd="0" destOrd="0" parTransId="{AD1B5D0C-3464-482B-A5F0-A53E1FC8BC47}" sibTransId="{A1E46F3D-3BC4-4A45-9935-CE5C5147ECB5}"/>
    <dgm:cxn modelId="{E9819F0F-2FE3-4BC0-B73E-AF7810772BC1}" srcId="{7E90BAB6-DCFA-4310-A23D-88564BA3B0B4}" destId="{7D82F40C-B5F7-45D9-AC3C-83FC4EF3D977}" srcOrd="3" destOrd="0" parTransId="{8A8AD00A-FF7D-40ED-BE55-563F6FA10FBD}" sibTransId="{D8AA3E04-5951-4C06-9027-333E4C98F9F7}"/>
    <dgm:cxn modelId="{50C4CF6C-3D41-4B2F-BC58-1521565E17E2}" type="presOf" srcId="{7E90BAB6-DCFA-4310-A23D-88564BA3B0B4}" destId="{98E9F691-BBDE-480E-A1B0-90E160A504D7}" srcOrd="0" destOrd="0" presId="urn:microsoft.com/office/officeart/2005/8/layout/cycle3"/>
    <dgm:cxn modelId="{A2696A40-BADB-4908-9EFD-454320746A14}" type="presOf" srcId="{A1E46F3D-3BC4-4A45-9935-CE5C5147ECB5}" destId="{24A4BBB4-6589-47B1-87B4-8CCB26E1D7C0}" srcOrd="0" destOrd="0" presId="urn:microsoft.com/office/officeart/2005/8/layout/cycle3"/>
    <dgm:cxn modelId="{5DF40BFA-0CA3-4404-BFF9-F1DE1EA7458D}" type="presOf" srcId="{AC4C4A9B-BA7E-4C9A-9B6A-B194621F5DF6}" destId="{E852C477-03B3-46E0-9DAF-F4FB23F27469}" srcOrd="0" destOrd="0" presId="urn:microsoft.com/office/officeart/2005/8/layout/cycle3"/>
    <dgm:cxn modelId="{0108EFE4-28C0-48F9-B9E2-85E6F7E8A033}" type="presOf" srcId="{7D82F40C-B5F7-45D9-AC3C-83FC4EF3D977}" destId="{5EC721DF-318F-418A-A5D1-3F18E3467664}" srcOrd="0" destOrd="0" presId="urn:microsoft.com/office/officeart/2005/8/layout/cycle3"/>
    <dgm:cxn modelId="{6C87DECC-2A99-4674-96BF-EEA842517A93}" type="presOf" srcId="{21208721-F719-44C4-B57E-B30B3A9CC169}" destId="{46BB6EC1-03AF-42F1-B489-4BAFBE3697DB}" srcOrd="0" destOrd="0" presId="urn:microsoft.com/office/officeart/2005/8/layout/cycle3"/>
    <dgm:cxn modelId="{AC0CEE32-D35E-4E1D-8409-0DB5F79972B8}" srcId="{7E90BAB6-DCFA-4310-A23D-88564BA3B0B4}" destId="{21208721-F719-44C4-B57E-B30B3A9CC169}" srcOrd="1" destOrd="0" parTransId="{C4CD4669-E8C3-4A19-81B5-C3F0A07110B7}" sibTransId="{145AEFAE-1272-4019-AFA3-0C071F44C799}"/>
    <dgm:cxn modelId="{011A08E7-3C2F-40B7-BF3F-BE4406CFD3B7}" type="presOf" srcId="{0DD5C77F-BE24-4CB2-BDAC-439AA6542984}" destId="{9FC3F99A-8793-4BE0-B9CB-537AFA81B8CD}" srcOrd="0" destOrd="0" presId="urn:microsoft.com/office/officeart/2005/8/layout/cycle3"/>
    <dgm:cxn modelId="{1E1792BE-EE3B-4525-B6A3-56799D5E5DED}" srcId="{7E90BAB6-DCFA-4310-A23D-88564BA3B0B4}" destId="{AC4C4A9B-BA7E-4C9A-9B6A-B194621F5DF6}" srcOrd="2" destOrd="0" parTransId="{08C860FC-8DBC-4EC2-AC80-0ED190AF1533}" sibTransId="{0ED03AE7-0790-4FA5-B45E-89CA88526F21}"/>
    <dgm:cxn modelId="{01D34028-7EC1-49A7-8BB8-4650262DBA3F}" type="presParOf" srcId="{98E9F691-BBDE-480E-A1B0-90E160A504D7}" destId="{B4E17F23-9815-40C2-A209-AA7C40944A1B}" srcOrd="0" destOrd="0" presId="urn:microsoft.com/office/officeart/2005/8/layout/cycle3"/>
    <dgm:cxn modelId="{FFEC5CFF-C32B-499C-889E-E08FAA7272D9}" type="presParOf" srcId="{B4E17F23-9815-40C2-A209-AA7C40944A1B}" destId="{9FC3F99A-8793-4BE0-B9CB-537AFA81B8CD}" srcOrd="0" destOrd="0" presId="urn:microsoft.com/office/officeart/2005/8/layout/cycle3"/>
    <dgm:cxn modelId="{3AA2AE2F-2B42-4B4C-85E9-9101DDABDCC3}" type="presParOf" srcId="{B4E17F23-9815-40C2-A209-AA7C40944A1B}" destId="{24A4BBB4-6589-47B1-87B4-8CCB26E1D7C0}" srcOrd="1" destOrd="0" presId="urn:microsoft.com/office/officeart/2005/8/layout/cycle3"/>
    <dgm:cxn modelId="{9F7BD67B-BFFE-4BCF-B35E-8759D5A97497}" type="presParOf" srcId="{B4E17F23-9815-40C2-A209-AA7C40944A1B}" destId="{46BB6EC1-03AF-42F1-B489-4BAFBE3697DB}" srcOrd="2" destOrd="0" presId="urn:microsoft.com/office/officeart/2005/8/layout/cycle3"/>
    <dgm:cxn modelId="{55D45935-33FC-425C-AB09-C9852CB8E7CF}" type="presParOf" srcId="{B4E17F23-9815-40C2-A209-AA7C40944A1B}" destId="{E852C477-03B3-46E0-9DAF-F4FB23F27469}" srcOrd="3" destOrd="0" presId="urn:microsoft.com/office/officeart/2005/8/layout/cycle3"/>
    <dgm:cxn modelId="{F7684186-620F-4072-BCC6-EF3DC1B140D8}" type="presParOf" srcId="{B4E17F23-9815-40C2-A209-AA7C40944A1B}" destId="{5EC721DF-318F-418A-A5D1-3F18E3467664}" srcOrd="4"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4BBB4-6589-47B1-87B4-8CCB26E1D7C0}">
      <dsp:nvSpPr>
        <dsp:cNvPr id="0" name=""/>
        <dsp:cNvSpPr/>
      </dsp:nvSpPr>
      <dsp:spPr>
        <a:xfrm>
          <a:off x="172667" y="129882"/>
          <a:ext cx="1657578" cy="1657578"/>
        </a:xfrm>
        <a:prstGeom prst="circularArrow">
          <a:avLst>
            <a:gd name="adj1" fmla="val 4668"/>
            <a:gd name="adj2" fmla="val 272909"/>
            <a:gd name="adj3" fmla="val 13607578"/>
            <a:gd name="adj4" fmla="val 17525170"/>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FC3F99A-8793-4BE0-B9CB-537AFA81B8CD}">
      <dsp:nvSpPr>
        <dsp:cNvPr id="0" name=""/>
        <dsp:cNvSpPr/>
      </dsp:nvSpPr>
      <dsp:spPr>
        <a:xfrm>
          <a:off x="567635" y="130050"/>
          <a:ext cx="867644" cy="433822"/>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solidFill>
                <a:schemeClr val="bg1"/>
              </a:solidFill>
            </a:rPr>
            <a:t>Plan:</a:t>
          </a:r>
        </a:p>
        <a:p>
          <a:pPr lvl="0" algn="ctr" defTabSz="355600">
            <a:lnSpc>
              <a:spcPct val="90000"/>
            </a:lnSpc>
            <a:spcBef>
              <a:spcPct val="0"/>
            </a:spcBef>
            <a:spcAft>
              <a:spcPct val="35000"/>
            </a:spcAft>
          </a:pPr>
          <a:r>
            <a:rPr lang="en-ZA" sz="800" kern="1200" dirty="0" smtClean="0">
              <a:solidFill>
                <a:schemeClr val="bg1"/>
              </a:solidFill>
            </a:rPr>
            <a:t>blast design</a:t>
          </a:r>
          <a:endParaRPr lang="en-ZA" sz="800" kern="1200" dirty="0">
            <a:solidFill>
              <a:schemeClr val="bg1"/>
            </a:solidFill>
          </a:endParaRPr>
        </a:p>
      </dsp:txBody>
      <dsp:txXfrm>
        <a:off x="588812" y="151227"/>
        <a:ext cx="825290" cy="391468"/>
      </dsp:txXfrm>
    </dsp:sp>
    <dsp:sp modelId="{46BB6EC1-03AF-42F1-B489-4BAFBE3697DB}">
      <dsp:nvSpPr>
        <dsp:cNvPr id="0" name=""/>
        <dsp:cNvSpPr/>
      </dsp:nvSpPr>
      <dsp:spPr>
        <a:xfrm>
          <a:off x="1191377" y="781345"/>
          <a:ext cx="867644" cy="433822"/>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solidFill>
                <a:schemeClr val="bg1"/>
              </a:solidFill>
            </a:rPr>
            <a:t>Do:</a:t>
          </a:r>
        </a:p>
        <a:p>
          <a:pPr lvl="0" algn="ctr" defTabSz="355600">
            <a:lnSpc>
              <a:spcPct val="90000"/>
            </a:lnSpc>
            <a:spcBef>
              <a:spcPct val="0"/>
            </a:spcBef>
            <a:spcAft>
              <a:spcPct val="35000"/>
            </a:spcAft>
          </a:pPr>
          <a:r>
            <a:rPr lang="en-ZA" sz="800" kern="1200" dirty="0" smtClean="0">
              <a:solidFill>
                <a:schemeClr val="bg1"/>
              </a:solidFill>
            </a:rPr>
            <a:t>departmental performance</a:t>
          </a:r>
          <a:endParaRPr lang="en-ZA" sz="800" kern="1200" dirty="0">
            <a:solidFill>
              <a:schemeClr val="bg1"/>
            </a:solidFill>
          </a:endParaRPr>
        </a:p>
      </dsp:txBody>
      <dsp:txXfrm>
        <a:off x="1212554" y="802522"/>
        <a:ext cx="825290" cy="391468"/>
      </dsp:txXfrm>
    </dsp:sp>
    <dsp:sp modelId="{E852C477-03B3-46E0-9DAF-F4FB23F27469}">
      <dsp:nvSpPr>
        <dsp:cNvPr id="0" name=""/>
        <dsp:cNvSpPr/>
      </dsp:nvSpPr>
      <dsp:spPr>
        <a:xfrm>
          <a:off x="556388" y="1529147"/>
          <a:ext cx="1002355" cy="575014"/>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solidFill>
                <a:schemeClr val="bg1"/>
              </a:solidFill>
            </a:rPr>
            <a:t>Measure</a:t>
          </a:r>
          <a:r>
            <a:rPr lang="en-ZA" sz="800" kern="1200" dirty="0" smtClean="0">
              <a:solidFill>
                <a:schemeClr val="bg1"/>
              </a:solidFill>
            </a:rPr>
            <a:t>: </a:t>
          </a:r>
        </a:p>
        <a:p>
          <a:pPr lvl="0" algn="ctr" defTabSz="355600">
            <a:lnSpc>
              <a:spcPct val="90000"/>
            </a:lnSpc>
            <a:spcBef>
              <a:spcPct val="0"/>
            </a:spcBef>
            <a:spcAft>
              <a:spcPct val="35000"/>
            </a:spcAft>
          </a:pPr>
          <a:r>
            <a:rPr lang="en-ZA" sz="800" kern="1200" dirty="0" smtClean="0">
              <a:solidFill>
                <a:schemeClr val="bg1"/>
              </a:solidFill>
            </a:rPr>
            <a:t>each department</a:t>
          </a:r>
        </a:p>
        <a:p>
          <a:pPr lvl="0" algn="ctr" defTabSz="355600">
            <a:lnSpc>
              <a:spcPct val="90000"/>
            </a:lnSpc>
            <a:spcBef>
              <a:spcPct val="0"/>
            </a:spcBef>
            <a:spcAft>
              <a:spcPct val="35000"/>
            </a:spcAft>
          </a:pPr>
          <a:r>
            <a:rPr lang="en-ZA" sz="800" kern="1200" dirty="0" smtClean="0">
              <a:solidFill>
                <a:schemeClr val="bg1"/>
              </a:solidFill>
            </a:rPr>
            <a:t>in value chain</a:t>
          </a:r>
          <a:endParaRPr lang="en-ZA" sz="800" kern="1200" dirty="0">
            <a:solidFill>
              <a:schemeClr val="bg1"/>
            </a:solidFill>
          </a:endParaRPr>
        </a:p>
      </dsp:txBody>
      <dsp:txXfrm>
        <a:off x="584458" y="1557217"/>
        <a:ext cx="946215" cy="518874"/>
      </dsp:txXfrm>
    </dsp:sp>
    <dsp:sp modelId="{5EC721DF-318F-418A-A5D1-3F18E3467664}">
      <dsp:nvSpPr>
        <dsp:cNvPr id="0" name=""/>
        <dsp:cNvSpPr/>
      </dsp:nvSpPr>
      <dsp:spPr>
        <a:xfrm>
          <a:off x="0" y="818746"/>
          <a:ext cx="867644" cy="433822"/>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b="1" kern="1200" dirty="0" smtClean="0">
              <a:solidFill>
                <a:schemeClr val="bg1"/>
              </a:solidFill>
            </a:rPr>
            <a:t>Review</a:t>
          </a:r>
          <a:r>
            <a:rPr lang="en-ZA" sz="800" kern="1200" dirty="0" smtClean="0">
              <a:solidFill>
                <a:schemeClr val="bg1"/>
              </a:solidFill>
            </a:rPr>
            <a:t> &amp; </a:t>
          </a:r>
          <a:r>
            <a:rPr lang="en-ZA" sz="800" b="1" kern="1200" dirty="0" smtClean="0">
              <a:solidFill>
                <a:schemeClr val="bg1"/>
              </a:solidFill>
            </a:rPr>
            <a:t>Improve</a:t>
          </a:r>
          <a:endParaRPr lang="en-ZA" sz="800" b="1" kern="1200" dirty="0">
            <a:solidFill>
              <a:schemeClr val="bg1"/>
            </a:solidFill>
          </a:endParaRPr>
        </a:p>
      </dsp:txBody>
      <dsp:txXfrm>
        <a:off x="21177" y="839923"/>
        <a:ext cx="825290" cy="39146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22764B7E-70C1-9D4C-9C48-C8BF089CB1E6}" type="datetimeFigureOut">
              <a:rPr lang="en-US" smtClean="0"/>
              <a:pPr/>
              <a:t>11/12/2014</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BD8580A1-781B-274A-B182-173DA04666A3}" type="slidenum">
              <a:rPr lang="en-US" smtClean="0"/>
              <a:pPr/>
              <a:t>‹#›</a:t>
            </a:fld>
            <a:endParaRPr lang="en-US"/>
          </a:p>
        </p:txBody>
      </p:sp>
    </p:spTree>
    <p:extLst>
      <p:ext uri="{BB962C8B-B14F-4D97-AF65-F5344CB8AC3E}">
        <p14:creationId xmlns:p14="http://schemas.microsoft.com/office/powerpoint/2010/main" val="3464461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7FD3E623-BAFB-4614-906E-20101CF1B579}" type="datetimeFigureOut">
              <a:rPr lang="en-ZA" smtClean="0"/>
              <a:pPr/>
              <a:t>2014/11/12</a:t>
            </a:fld>
            <a:endParaRPr lang="en-ZA"/>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712B3A1F-06B9-4464-945E-35F4418C7520}" type="slidenum">
              <a:rPr lang="en-ZA" smtClean="0"/>
              <a:pPr/>
              <a:t>‹#›</a:t>
            </a:fld>
            <a:endParaRPr lang="en-ZA"/>
          </a:p>
        </p:txBody>
      </p:sp>
    </p:spTree>
    <p:extLst>
      <p:ext uri="{BB962C8B-B14F-4D97-AF65-F5344CB8AC3E}">
        <p14:creationId xmlns:p14="http://schemas.microsoft.com/office/powerpoint/2010/main" val="166571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3105150" cy="6858000"/>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0C1533"/>
              </a:solidFill>
            </a:endParaRPr>
          </a:p>
        </p:txBody>
      </p:sp>
      <p:sp>
        <p:nvSpPr>
          <p:cNvPr id="7" name="Title 1"/>
          <p:cNvSpPr>
            <a:spLocks noGrp="1"/>
          </p:cNvSpPr>
          <p:nvPr>
            <p:ph type="ctrTitle" hasCustomPrompt="1"/>
          </p:nvPr>
        </p:nvSpPr>
        <p:spPr>
          <a:xfrm>
            <a:off x="460829" y="819445"/>
            <a:ext cx="2351314" cy="1403055"/>
          </a:xfrm>
          <a:prstGeom prst="rect">
            <a:avLst/>
          </a:prstGeom>
        </p:spPr>
        <p:txBody>
          <a:bodyPr lIns="0" tIns="0" rIns="0" bIns="0" anchor="t"/>
          <a:lstStyle>
            <a:lvl1pPr algn="l">
              <a:defRPr sz="2000" b="1">
                <a:solidFill>
                  <a:schemeClr val="bg1"/>
                </a:solidFill>
                <a:latin typeface="Arial" panose="020B0604020202020204" pitchFamily="34" charset="0"/>
                <a:cs typeface="Arial" panose="020B0604020202020204" pitchFamily="34" charset="0"/>
              </a:defRPr>
            </a:lvl1pPr>
          </a:lstStyle>
          <a:p>
            <a:r>
              <a:rPr lang="en-US" dirty="0" smtClean="0"/>
              <a:t>ENTER PRESENTATION TITLE HERE</a:t>
            </a:r>
            <a:endParaRPr lang="en-ZA" dirty="0"/>
          </a:p>
        </p:txBody>
      </p:sp>
      <p:sp>
        <p:nvSpPr>
          <p:cNvPr id="8" name="Subtitle 2"/>
          <p:cNvSpPr>
            <a:spLocks noGrp="1"/>
          </p:cNvSpPr>
          <p:nvPr>
            <p:ph type="subTitle" idx="1" hasCustomPrompt="1"/>
          </p:nvPr>
        </p:nvSpPr>
        <p:spPr>
          <a:xfrm>
            <a:off x="460829" y="3746880"/>
            <a:ext cx="1885950" cy="569913"/>
          </a:xfrm>
          <a:prstGeom prst="rect">
            <a:avLst/>
          </a:prstGeom>
        </p:spPr>
        <p:txBody>
          <a:bodyPr lIns="0" tIns="0" rIns="0"/>
          <a:lstStyle>
            <a:lvl1pPr marL="0" indent="0" algn="l">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Date</a:t>
            </a:r>
            <a:endParaRPr lang="en-ZA" dirty="0"/>
          </a:p>
        </p:txBody>
      </p:sp>
      <p:sp>
        <p:nvSpPr>
          <p:cNvPr id="10" name="Text Placeholder 2"/>
          <p:cNvSpPr>
            <a:spLocks noGrp="1"/>
          </p:cNvSpPr>
          <p:nvPr>
            <p:ph type="body" idx="10" hasCustomPrompt="1"/>
          </p:nvPr>
        </p:nvSpPr>
        <p:spPr>
          <a:xfrm>
            <a:off x="460829" y="2396514"/>
            <a:ext cx="2351314" cy="823912"/>
          </a:xfrm>
          <a:prstGeom prst="rect">
            <a:avLst/>
          </a:prstGeom>
        </p:spPr>
        <p:txBody>
          <a:bodyPr lIns="0" tIns="0" rIns="0" bIns="0" anchor="t"/>
          <a:lstStyle>
            <a:lvl1pPr marL="0" indent="0">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subtitle here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70397" y="621991"/>
            <a:ext cx="3310470" cy="3538158"/>
          </a:xfrm>
          <a:prstGeom prst="rect">
            <a:avLst/>
          </a:prstGeom>
        </p:spPr>
      </p:pic>
      <p:sp>
        <p:nvSpPr>
          <p:cNvPr id="9" name="Text Placeholder 3"/>
          <p:cNvSpPr txBox="1">
            <a:spLocks/>
          </p:cNvSpPr>
          <p:nvPr userDrawn="1"/>
        </p:nvSpPr>
        <p:spPr>
          <a:xfrm>
            <a:off x="250418" y="6344587"/>
            <a:ext cx="271704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2629628"/>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pos="2971" userDrawn="1">
          <p15:clr>
            <a:srgbClr val="FBAE40"/>
          </p15:clr>
        </p15:guide>
        <p15:guide id="2" orient="horz" pos="2931" userDrawn="1">
          <p15:clr>
            <a:srgbClr val="FBAE40"/>
          </p15:clr>
        </p15:guide>
        <p15:guide id="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pic>
        <p:nvPicPr>
          <p:cNvPr id="11" name="Picture 10" descr="Untitled-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userDrawn="1"/>
        </p:nvSpPr>
        <p:spPr>
          <a:xfrm>
            <a:off x="252000" y="227359"/>
            <a:ext cx="8451850" cy="2162796"/>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solidFill>
                  <a:srgbClr val="0C1533"/>
                </a:solidFill>
              </a:rPr>
              <a:t>  </a:t>
            </a:r>
            <a:endParaRPr lang="en-US" dirty="0">
              <a:solidFill>
                <a:srgbClr val="0C1533"/>
              </a:solidFill>
            </a:endParaRPr>
          </a:p>
        </p:txBody>
      </p:sp>
      <p:sp>
        <p:nvSpPr>
          <p:cNvPr id="5" name="Title 1"/>
          <p:cNvSpPr>
            <a:spLocks noGrp="1"/>
          </p:cNvSpPr>
          <p:nvPr>
            <p:ph type="title" hasCustomPrompt="1"/>
          </p:nvPr>
        </p:nvSpPr>
        <p:spPr>
          <a:xfrm>
            <a:off x="793814" y="631433"/>
            <a:ext cx="5484052" cy="679904"/>
          </a:xfrm>
          <a:prstGeom prst="rect">
            <a:avLst/>
          </a:prstGeom>
        </p:spPr>
        <p:txBody>
          <a:bodyPr lIns="0" tIns="0" rIns="0" bIns="0" anchor="t"/>
          <a:lstStyle>
            <a:lvl1pPr>
              <a:defRPr sz="2400" b="1" baseline="0">
                <a:solidFill>
                  <a:schemeClr val="bg1"/>
                </a:solidFill>
                <a:latin typeface="Arial" panose="020B0604020202020204" pitchFamily="34" charset="0"/>
                <a:cs typeface="Arial" panose="020B0604020202020204" pitchFamily="34" charset="0"/>
              </a:defRPr>
            </a:lvl1pPr>
          </a:lstStyle>
          <a:p>
            <a:r>
              <a:rPr lang="en-US" dirty="0" smtClean="0"/>
              <a:t>TITLE GOES HERE</a:t>
            </a:r>
            <a:endParaRPr lang="en-ZA" dirty="0"/>
          </a:p>
        </p:txBody>
      </p:sp>
      <p:sp>
        <p:nvSpPr>
          <p:cNvPr id="6" name="Text Placeholder 2"/>
          <p:cNvSpPr>
            <a:spLocks noGrp="1"/>
          </p:cNvSpPr>
          <p:nvPr>
            <p:ph type="body" idx="1" hasCustomPrompt="1"/>
          </p:nvPr>
        </p:nvSpPr>
        <p:spPr>
          <a:xfrm>
            <a:off x="793808" y="1422952"/>
            <a:ext cx="3868737" cy="594520"/>
          </a:xfrm>
          <a:prstGeom prst="rect">
            <a:avLst/>
          </a:prstGeom>
        </p:spPr>
        <p:txBody>
          <a:bodyPr lIns="0" tIns="0" rIns="0" bIns="0" anchor="t"/>
          <a:lstStyle>
            <a:lvl1pPr marL="0" indent="0">
              <a:buNone/>
              <a:defRPr sz="2000" b="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9100" y="91500"/>
            <a:ext cx="2161804" cy="2301866"/>
          </a:xfrm>
          <a:prstGeom prst="rect">
            <a:avLst/>
          </a:prstGeom>
        </p:spPr>
      </p:pic>
      <p:sp>
        <p:nvSpPr>
          <p:cNvPr id="8"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87615"/>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2" pos="635" userDrawn="1">
          <p15:clr>
            <a:srgbClr val="FBAE40"/>
          </p15:clr>
        </p15:guide>
        <p15:guide id="3" orient="horz" pos="595" userDrawn="1">
          <p15:clr>
            <a:srgbClr val="FBAE40"/>
          </p15:clr>
        </p15:guide>
        <p15:guide id="4" pos="272" userDrawn="1">
          <p15:clr>
            <a:srgbClr val="FBAE40"/>
          </p15:clr>
        </p15:guide>
        <p15:guide id="5" orient="horz" pos="255" userDrawn="1">
          <p15:clr>
            <a:srgbClr val="FBAE40"/>
          </p15:clr>
        </p15:guide>
        <p15:guide id="6" orient="horz" pos="1026" userDrawn="1">
          <p15:clr>
            <a:srgbClr val="FBAE40"/>
          </p15:clr>
        </p15:guide>
        <p15:guide id="7" pos="4853" userDrawn="1">
          <p15:clr>
            <a:srgbClr val="FBAE40"/>
          </p15:clr>
        </p15:guide>
        <p15:guide id="8" orient="horz" pos="93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10575" y="6651625"/>
            <a:ext cx="733425" cy="206375"/>
          </a:xfrm>
          <a:prstGeom prst="rect">
            <a:avLst/>
          </a:prstGeom>
        </p:spPr>
        <p:txBody>
          <a:bodyPr/>
          <a:lstStyle>
            <a:lvl1pPr>
              <a:defRPr/>
            </a:lvl1pPr>
          </a:lstStyle>
          <a:p>
            <a:r>
              <a:rPr lang="en-US"/>
              <a:t> Slide </a:t>
            </a:r>
            <a:fld id="{4CE4EEE8-A7B7-4BF3-9BDE-1B7FE5436090}" type="slidenum">
              <a:rPr lang="en-US"/>
              <a:pPr/>
              <a:t>‹#›</a:t>
            </a:fld>
            <a:endParaRPr lang="en-US"/>
          </a:p>
        </p:txBody>
      </p:sp>
    </p:spTree>
    <p:extLst>
      <p:ext uri="{BB962C8B-B14F-4D97-AF65-F5344CB8AC3E}">
        <p14:creationId xmlns:p14="http://schemas.microsoft.com/office/powerpoint/2010/main" val="59228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title</a:t>
            </a:r>
            <a:endParaRPr lang="en-Z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5" name="Content Placeholder 4"/>
          <p:cNvSpPr>
            <a:spLocks noGrp="1"/>
          </p:cNvSpPr>
          <p:nvPr>
            <p:ph sz="quarter" idx="14" hasCustomPrompt="1"/>
          </p:nvPr>
        </p:nvSpPr>
        <p:spPr>
          <a:xfrm>
            <a:off x="250825" y="1460500"/>
            <a:ext cx="8628063" cy="4884738"/>
          </a:xfrm>
          <a:prstGeom prst="rect">
            <a:avLst/>
          </a:prstGeom>
        </p:spPr>
        <p:txBody>
          <a:bodyPr/>
          <a:lstStyle>
            <a:lvl1pPr>
              <a:defRPr sz="1600">
                <a:solidFill>
                  <a:schemeClr val="accent1"/>
                </a:solidFill>
                <a:latin typeface="Arial" panose="020B0604020202020204" pitchFamily="34" charset="0"/>
                <a:cs typeface="Arial" panose="020B0604020202020204" pitchFamily="34" charset="0"/>
              </a:defRPr>
            </a:lvl1pPr>
            <a:lvl2pPr>
              <a:defRPr sz="1400">
                <a:solidFill>
                  <a:schemeClr val="accent1"/>
                </a:solidFill>
                <a:latin typeface="Arial" panose="020B0604020202020204" pitchFamily="34" charset="0"/>
                <a:cs typeface="Arial" panose="020B0604020202020204" pitchFamily="34" charset="0"/>
              </a:defRPr>
            </a:lvl2pPr>
            <a:lvl3pPr>
              <a:defRPr sz="1200">
                <a:solidFill>
                  <a:schemeClr val="accent1"/>
                </a:solidFill>
                <a:latin typeface="Arial" panose="020B0604020202020204" pitchFamily="34" charset="0"/>
                <a:cs typeface="Arial" panose="020B0604020202020204" pitchFamily="34" charset="0"/>
              </a:defRPr>
            </a:lvl3pPr>
            <a:lvl4pPr>
              <a:defRPr sz="1100">
                <a:solidFill>
                  <a:schemeClr val="accent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5" hasCustomPrompt="1"/>
          </p:nvPr>
        </p:nvSpPr>
        <p:spPr>
          <a:xfrm>
            <a:off x="250825" y="1049032"/>
            <a:ext cx="8627360" cy="346135"/>
          </a:xfrm>
          <a:prstGeom prst="rect">
            <a:avLst/>
          </a:prstGeom>
        </p:spPr>
        <p:txBody>
          <a:bodyPr/>
          <a:lstStyle>
            <a:lvl1pPr marL="228600" indent="-228600">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stStyle>
          <a:p>
            <a:pPr lvl="0"/>
            <a:r>
              <a:rPr lang="en-US" dirty="0" smtClean="0"/>
              <a:t> Click to edit subtitle</a:t>
            </a:r>
          </a:p>
        </p:txBody>
      </p:sp>
      <p:sp>
        <p:nvSpPr>
          <p:cNvPr id="11" name="Rectangle 10"/>
          <p:cNvSpPr/>
          <p:nvPr userDrawn="1"/>
        </p:nvSpPr>
        <p:spPr>
          <a:xfrm>
            <a:off x="4606785"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Arial"/>
                <a:cs typeface="Arial"/>
              </a:rPr>
              <a:t>Copyright ©, 2014, Sasol</a:t>
            </a:r>
            <a:endParaRPr lang="en-ZA" sz="800" b="0" i="0" dirty="0" smtClean="0">
              <a:solidFill>
                <a:schemeClr val="bg1">
                  <a:lumMod val="50000"/>
                </a:schemeClr>
              </a:solidFill>
              <a:latin typeface="Arial"/>
              <a:cs typeface="Arial"/>
            </a:endParaRPr>
          </a:p>
        </p:txBody>
      </p:sp>
      <p:sp>
        <p:nvSpPr>
          <p:cNvPr id="12" name="Rectangle 11"/>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950531087"/>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orient="horz" pos="3906">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title</a:t>
            </a:r>
            <a:endParaRPr lang="en-Z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5" name="Content Placeholder 4"/>
          <p:cNvSpPr>
            <a:spLocks noGrp="1"/>
          </p:cNvSpPr>
          <p:nvPr>
            <p:ph sz="quarter" idx="14" hasCustomPrompt="1"/>
          </p:nvPr>
        </p:nvSpPr>
        <p:spPr>
          <a:xfrm>
            <a:off x="250825" y="1065228"/>
            <a:ext cx="8628063" cy="5279359"/>
          </a:xfrm>
          <a:prstGeom prst="rect">
            <a:avLst/>
          </a:prstGeom>
        </p:spPr>
        <p:txBody>
          <a:bodyPr/>
          <a:lstStyle>
            <a:lvl1pPr>
              <a:defRPr sz="1600">
                <a:solidFill>
                  <a:schemeClr val="accent1"/>
                </a:solidFill>
                <a:latin typeface="Arial" panose="020B0604020202020204" pitchFamily="34" charset="0"/>
                <a:cs typeface="Arial" panose="020B0604020202020204" pitchFamily="34" charset="0"/>
              </a:defRPr>
            </a:lvl1pPr>
            <a:lvl2pPr>
              <a:defRPr sz="1400">
                <a:solidFill>
                  <a:schemeClr val="accent1"/>
                </a:solidFill>
                <a:latin typeface="Arial" panose="020B0604020202020204" pitchFamily="34" charset="0"/>
                <a:cs typeface="Arial" panose="020B0604020202020204" pitchFamily="34" charset="0"/>
              </a:defRPr>
            </a:lvl2pPr>
            <a:lvl3pPr>
              <a:defRPr sz="1200">
                <a:solidFill>
                  <a:schemeClr val="accent1"/>
                </a:solidFill>
                <a:latin typeface="Arial" panose="020B0604020202020204" pitchFamily="34" charset="0"/>
                <a:cs typeface="Arial" panose="020B0604020202020204" pitchFamily="34" charset="0"/>
              </a:defRPr>
            </a:lvl3pPr>
            <a:lvl4pPr>
              <a:defRPr sz="1100">
                <a:solidFill>
                  <a:schemeClr val="accent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12" name="Rectangle 11"/>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8" name="Rectangle 7"/>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2585780508"/>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orient="horz" pos="3906">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2 objects">
    <p:spTree>
      <p:nvGrpSpPr>
        <p:cNvPr id="1" name=""/>
        <p:cNvGrpSpPr/>
        <p:nvPr/>
      </p:nvGrpSpPr>
      <p:grpSpPr>
        <a:xfrm>
          <a:off x="0" y="0"/>
          <a:ext cx="0" cy="0"/>
          <a:chOff x="0" y="0"/>
          <a:chExt cx="0" cy="0"/>
        </a:xfrm>
      </p:grpSpPr>
      <p:sp>
        <p:nvSpPr>
          <p:cNvPr id="19" name="Content Placeholder 2"/>
          <p:cNvSpPr>
            <a:spLocks noGrp="1"/>
          </p:cNvSpPr>
          <p:nvPr>
            <p:ph idx="14" hasCustomPrompt="1"/>
          </p:nvPr>
        </p:nvSpPr>
        <p:spPr>
          <a:xfrm>
            <a:off x="4635805" y="4236849"/>
            <a:ext cx="4248000" cy="1799998"/>
          </a:xfrm>
          <a:prstGeom prst="rect">
            <a:avLst/>
          </a:prstGeom>
        </p:spPr>
        <p:txBody>
          <a:bodyPr lIns="0" tIns="0" rIns="0" bIns="0"/>
          <a:lstStyle>
            <a:lvl1pPr marL="0" indent="0">
              <a:buNone/>
              <a:defRPr sz="1600" baseline="0">
                <a:solidFill>
                  <a:schemeClr val="accent2"/>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25" name="Content Placeholder 2"/>
          <p:cNvSpPr>
            <a:spLocks noGrp="1"/>
          </p:cNvSpPr>
          <p:nvPr>
            <p:ph idx="16" hasCustomPrompt="1"/>
          </p:nvPr>
        </p:nvSpPr>
        <p:spPr>
          <a:xfrm>
            <a:off x="254001" y="4236849"/>
            <a:ext cx="4248000" cy="1799998"/>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26" name="Text Placeholder 4"/>
          <p:cNvSpPr>
            <a:spLocks noGrp="1"/>
          </p:cNvSpPr>
          <p:nvPr>
            <p:ph type="body" sz="quarter" idx="17" hasCustomPrompt="1"/>
          </p:nvPr>
        </p:nvSpPr>
        <p:spPr>
          <a:xfrm>
            <a:off x="254001" y="6076406"/>
            <a:ext cx="4249593"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27" name="Text Placeholder 4"/>
          <p:cNvSpPr>
            <a:spLocks noGrp="1"/>
          </p:cNvSpPr>
          <p:nvPr>
            <p:ph type="body" sz="quarter" idx="18" hasCustomPrompt="1"/>
          </p:nvPr>
        </p:nvSpPr>
        <p:spPr>
          <a:xfrm>
            <a:off x="4635805" y="6076406"/>
            <a:ext cx="4248001"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28"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31"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33"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11" name="Text Placeholder 7"/>
          <p:cNvSpPr>
            <a:spLocks noGrp="1"/>
          </p:cNvSpPr>
          <p:nvPr>
            <p:ph type="body" sz="quarter" idx="15" hasCustomPrompt="1"/>
          </p:nvPr>
        </p:nvSpPr>
        <p:spPr>
          <a:xfrm>
            <a:off x="250825" y="1049032"/>
            <a:ext cx="8627360" cy="346135"/>
          </a:xfrm>
          <a:prstGeom prst="rect">
            <a:avLst/>
          </a:prstGeom>
        </p:spPr>
        <p:txBody>
          <a:bodyPr/>
          <a:lstStyle>
            <a:lvl1pPr marL="228600" indent="-228600">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stStyle>
          <a:p>
            <a:pPr lvl="0"/>
            <a:r>
              <a:rPr lang="en-US" dirty="0" smtClean="0"/>
              <a:t> Click to edit subtitle</a:t>
            </a:r>
          </a:p>
        </p:txBody>
      </p:sp>
      <p:sp>
        <p:nvSpPr>
          <p:cNvPr id="12" name="Content Placeholder 4"/>
          <p:cNvSpPr>
            <a:spLocks noGrp="1"/>
          </p:cNvSpPr>
          <p:nvPr>
            <p:ph sz="quarter" idx="19" hasCustomPrompt="1"/>
          </p:nvPr>
        </p:nvSpPr>
        <p:spPr>
          <a:xfrm>
            <a:off x="250825" y="1460500"/>
            <a:ext cx="8628063" cy="2677867"/>
          </a:xfrm>
          <a:prstGeom prst="rect">
            <a:avLst/>
          </a:prstGeom>
        </p:spPr>
        <p:txBody>
          <a:bodyPr/>
          <a:lstStyle>
            <a:lvl1pPr>
              <a:defRPr sz="1600">
                <a:solidFill>
                  <a:schemeClr val="accent1"/>
                </a:solidFill>
                <a:latin typeface="Arial" panose="020B0604020202020204" pitchFamily="34" charset="0"/>
                <a:cs typeface="Arial" panose="020B0604020202020204" pitchFamily="34" charset="0"/>
              </a:defRPr>
            </a:lvl1pPr>
            <a:lvl2pPr>
              <a:defRPr sz="1400">
                <a:solidFill>
                  <a:schemeClr val="accent1"/>
                </a:solidFill>
                <a:latin typeface="Arial" panose="020B0604020202020204" pitchFamily="34" charset="0"/>
                <a:cs typeface="Arial" panose="020B0604020202020204" pitchFamily="34" charset="0"/>
              </a:defRPr>
            </a:lvl2pPr>
            <a:lvl3pPr>
              <a:defRPr sz="1200">
                <a:solidFill>
                  <a:schemeClr val="accent1"/>
                </a:solidFill>
                <a:latin typeface="Arial" panose="020B0604020202020204" pitchFamily="34" charset="0"/>
                <a:cs typeface="Arial" panose="020B0604020202020204" pitchFamily="34" charset="0"/>
              </a:defRPr>
            </a:lvl3pPr>
            <a:lvl4pPr>
              <a:defRPr sz="1100">
                <a:solidFill>
                  <a:schemeClr val="accent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3" name="Rectangle 12"/>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14" name="Rectangle 13"/>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1939101326"/>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orient="horz" pos="3906">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 objects">
    <p:spTree>
      <p:nvGrpSpPr>
        <p:cNvPr id="1" name=""/>
        <p:cNvGrpSpPr/>
        <p:nvPr/>
      </p:nvGrpSpPr>
      <p:grpSpPr>
        <a:xfrm>
          <a:off x="0" y="0"/>
          <a:ext cx="0" cy="0"/>
          <a:chOff x="0" y="0"/>
          <a:chExt cx="0" cy="0"/>
        </a:xfrm>
      </p:grpSpPr>
      <p:sp>
        <p:nvSpPr>
          <p:cNvPr id="19" name="Content Placeholder 2"/>
          <p:cNvSpPr>
            <a:spLocks noGrp="1"/>
          </p:cNvSpPr>
          <p:nvPr>
            <p:ph idx="14" hasCustomPrompt="1"/>
          </p:nvPr>
        </p:nvSpPr>
        <p:spPr>
          <a:xfrm>
            <a:off x="4635805" y="4236849"/>
            <a:ext cx="4248000" cy="1799998"/>
          </a:xfrm>
          <a:prstGeom prst="rect">
            <a:avLst/>
          </a:prstGeom>
        </p:spPr>
        <p:txBody>
          <a:bodyPr lIns="0" tIns="0" rIns="0" bIns="0"/>
          <a:lstStyle>
            <a:lvl1pPr marL="0" indent="0">
              <a:buNone/>
              <a:defRPr sz="1600" baseline="0">
                <a:solidFill>
                  <a:schemeClr val="accent2"/>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25" name="Content Placeholder 2"/>
          <p:cNvSpPr>
            <a:spLocks noGrp="1"/>
          </p:cNvSpPr>
          <p:nvPr>
            <p:ph idx="16" hasCustomPrompt="1"/>
          </p:nvPr>
        </p:nvSpPr>
        <p:spPr>
          <a:xfrm>
            <a:off x="254001" y="4236849"/>
            <a:ext cx="4248000" cy="1799998"/>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26" name="Text Placeholder 4"/>
          <p:cNvSpPr>
            <a:spLocks noGrp="1"/>
          </p:cNvSpPr>
          <p:nvPr>
            <p:ph type="body" sz="quarter" idx="17" hasCustomPrompt="1"/>
          </p:nvPr>
        </p:nvSpPr>
        <p:spPr>
          <a:xfrm>
            <a:off x="254001" y="6076406"/>
            <a:ext cx="4249593"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27" name="Text Placeholder 4"/>
          <p:cNvSpPr>
            <a:spLocks noGrp="1"/>
          </p:cNvSpPr>
          <p:nvPr>
            <p:ph type="body" sz="quarter" idx="18" hasCustomPrompt="1"/>
          </p:nvPr>
        </p:nvSpPr>
        <p:spPr>
          <a:xfrm>
            <a:off x="4635805" y="6076406"/>
            <a:ext cx="4248001"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28"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31"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33"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12" name="Content Placeholder 4"/>
          <p:cNvSpPr>
            <a:spLocks noGrp="1"/>
          </p:cNvSpPr>
          <p:nvPr>
            <p:ph sz="quarter" idx="19" hasCustomPrompt="1"/>
          </p:nvPr>
        </p:nvSpPr>
        <p:spPr>
          <a:xfrm>
            <a:off x="250825" y="1065227"/>
            <a:ext cx="8628063" cy="3054286"/>
          </a:xfrm>
          <a:prstGeom prst="rect">
            <a:avLst/>
          </a:prstGeom>
        </p:spPr>
        <p:txBody>
          <a:bodyPr/>
          <a:lstStyle>
            <a:lvl1pPr>
              <a:defRPr sz="1600">
                <a:solidFill>
                  <a:schemeClr val="accent1"/>
                </a:solidFill>
                <a:latin typeface="Arial" panose="020B0604020202020204" pitchFamily="34" charset="0"/>
                <a:cs typeface="Arial" panose="020B0604020202020204" pitchFamily="34" charset="0"/>
              </a:defRPr>
            </a:lvl1pPr>
            <a:lvl2pPr>
              <a:defRPr sz="1400">
                <a:solidFill>
                  <a:schemeClr val="accent1"/>
                </a:solidFill>
                <a:latin typeface="Arial" panose="020B0604020202020204" pitchFamily="34" charset="0"/>
                <a:cs typeface="Arial" panose="020B0604020202020204" pitchFamily="34" charset="0"/>
              </a:defRPr>
            </a:lvl2pPr>
            <a:lvl3pPr>
              <a:defRPr sz="1200">
                <a:solidFill>
                  <a:schemeClr val="accent1"/>
                </a:solidFill>
                <a:latin typeface="Arial" panose="020B0604020202020204" pitchFamily="34" charset="0"/>
                <a:cs typeface="Arial" panose="020B0604020202020204" pitchFamily="34" charset="0"/>
              </a:defRPr>
            </a:lvl3pPr>
            <a:lvl4pPr>
              <a:defRPr sz="1100">
                <a:solidFill>
                  <a:schemeClr val="accent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Rectangle 10"/>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13" name="Rectangle 12"/>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112091023"/>
      </p:ext>
    </p:extLst>
  </p:cSld>
  <p:clrMapOvr>
    <a:masterClrMapping/>
  </p:clrMapOvr>
  <p:timing>
    <p:tnLst>
      <p:par>
        <p:cTn id="1" dur="indefinite" restart="never" nodeType="tmRoot"/>
      </p:par>
    </p:tnLst>
  </p:timing>
  <p:extLst mod="1">
    <p:ext uri="{DCECCB84-F9BA-43D5-87BE-67443E8EF086}">
      <p15:sldGuideLst xmlns:mc="http://schemas.openxmlformats.org/markup-compatibility/2006" xmlns:mv="urn:schemas-microsoft-com:mac:vml" xmlns:p15="http://schemas.microsoft.com/office/powerpoint/2012/main" xmlns="">
        <p15:guide id="1" orient="horz" pos="3906">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3 objects">
    <p:spTree>
      <p:nvGrpSpPr>
        <p:cNvPr id="1" name=""/>
        <p:cNvGrpSpPr/>
        <p:nvPr/>
      </p:nvGrpSpPr>
      <p:grpSpPr>
        <a:xfrm>
          <a:off x="0" y="0"/>
          <a:ext cx="0" cy="0"/>
          <a:chOff x="0" y="0"/>
          <a:chExt cx="0" cy="0"/>
        </a:xfrm>
      </p:grpSpPr>
      <p:sp>
        <p:nvSpPr>
          <p:cNvPr id="14"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16" name="Content Placeholder 2"/>
          <p:cNvSpPr>
            <a:spLocks noGrp="1"/>
          </p:cNvSpPr>
          <p:nvPr>
            <p:ph idx="14" hasCustomPrompt="1"/>
          </p:nvPr>
        </p:nvSpPr>
        <p:spPr>
          <a:xfrm>
            <a:off x="6071342" y="4236849"/>
            <a:ext cx="2808000" cy="179999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2"/>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dirty="0" smtClean="0"/>
              <a:t>Click to add object</a:t>
            </a:r>
          </a:p>
          <a:p>
            <a:pPr lvl="0"/>
            <a:endParaRPr lang="en-ZA" dirty="0"/>
          </a:p>
        </p:txBody>
      </p:sp>
      <p:sp>
        <p:nvSpPr>
          <p:cNvPr id="17" name="Content Placeholder 2"/>
          <p:cNvSpPr>
            <a:spLocks noGrp="1"/>
          </p:cNvSpPr>
          <p:nvPr>
            <p:ph idx="16" hasCustomPrompt="1"/>
          </p:nvPr>
        </p:nvSpPr>
        <p:spPr>
          <a:xfrm>
            <a:off x="260054" y="4236849"/>
            <a:ext cx="2808000" cy="1799998"/>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18" name="Text Placeholder 4"/>
          <p:cNvSpPr>
            <a:spLocks noGrp="1"/>
          </p:cNvSpPr>
          <p:nvPr>
            <p:ph type="body" sz="quarter" idx="17" hasCustomPrompt="1"/>
          </p:nvPr>
        </p:nvSpPr>
        <p:spPr>
          <a:xfrm>
            <a:off x="257938" y="6076406"/>
            <a:ext cx="2808000"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19" name="Text Placeholder 4"/>
          <p:cNvSpPr>
            <a:spLocks noGrp="1"/>
          </p:cNvSpPr>
          <p:nvPr>
            <p:ph type="body" sz="quarter" idx="18" hasCustomPrompt="1"/>
          </p:nvPr>
        </p:nvSpPr>
        <p:spPr>
          <a:xfrm>
            <a:off x="6071341" y="6076406"/>
            <a:ext cx="2808000"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20" name="Content Placeholder 2"/>
          <p:cNvSpPr>
            <a:spLocks noGrp="1"/>
          </p:cNvSpPr>
          <p:nvPr>
            <p:ph idx="19" hasCustomPrompt="1"/>
          </p:nvPr>
        </p:nvSpPr>
        <p:spPr>
          <a:xfrm>
            <a:off x="3165698" y="4236849"/>
            <a:ext cx="2808000" cy="1799998"/>
          </a:xfrm>
          <a:prstGeom prst="rect">
            <a:avLst/>
          </a:prstGeom>
        </p:spPr>
        <p:txBody>
          <a:bodyPr lIns="0" tIns="0" rIns="0" bIns="0"/>
          <a:lstStyle>
            <a:lvl1pPr marL="0" indent="0">
              <a:buNone/>
              <a:defRPr sz="1600">
                <a:solidFill>
                  <a:schemeClr val="accent2"/>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21" name="Text Placeholder 4"/>
          <p:cNvSpPr>
            <a:spLocks noGrp="1"/>
          </p:cNvSpPr>
          <p:nvPr>
            <p:ph type="body" sz="quarter" idx="20" hasCustomPrompt="1"/>
          </p:nvPr>
        </p:nvSpPr>
        <p:spPr>
          <a:xfrm>
            <a:off x="3165698" y="6076406"/>
            <a:ext cx="2808000" cy="229129"/>
          </a:xfrm>
          <a:prstGeom prst="rect">
            <a:avLst/>
          </a:prstGeom>
        </p:spPr>
        <p:txBody>
          <a:bodyPr vert="horz"/>
          <a:lstStyle>
            <a:lvl1pPr marL="0" marR="0" indent="0" algn="l" defTabSz="914400" rtl="0" eaLnBrk="1" fontAlgn="auto" latinLnBrk="0" hangingPunct="1">
              <a:lnSpc>
                <a:spcPct val="90000"/>
              </a:lnSpc>
              <a:spcBef>
                <a:spcPts val="1000"/>
              </a:spcBef>
              <a:spcAft>
                <a:spcPts val="0"/>
              </a:spcAft>
              <a:buClrTx/>
              <a:buSzTx/>
              <a:buFontTx/>
              <a:buNone/>
              <a:tabLst/>
              <a:defRPr sz="1200" baseline="0">
                <a:solidFill>
                  <a:schemeClr val="accent1"/>
                </a:solidFill>
                <a:latin typeface="Arial"/>
              </a:defRPr>
            </a:lvl1pPr>
          </a:lstStyle>
          <a:p>
            <a:pPr lvl="0"/>
            <a:r>
              <a:rPr lang="en-GB" dirty="0" smtClean="0"/>
              <a:t>Object reference/title</a:t>
            </a:r>
            <a:endParaRPr lang="en-US" dirty="0" smtClean="0"/>
          </a:p>
          <a:p>
            <a:pPr lvl="0"/>
            <a:endParaRPr lang="en-US" dirty="0"/>
          </a:p>
        </p:txBody>
      </p:sp>
      <p:sp>
        <p:nvSpPr>
          <p:cNvPr id="23"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25"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13" name="Text Placeholder 7"/>
          <p:cNvSpPr>
            <a:spLocks noGrp="1"/>
          </p:cNvSpPr>
          <p:nvPr>
            <p:ph type="body" sz="quarter" idx="15" hasCustomPrompt="1"/>
          </p:nvPr>
        </p:nvSpPr>
        <p:spPr>
          <a:xfrm>
            <a:off x="250825" y="1049032"/>
            <a:ext cx="8627360" cy="346135"/>
          </a:xfrm>
          <a:prstGeom prst="rect">
            <a:avLst/>
          </a:prstGeom>
        </p:spPr>
        <p:txBody>
          <a:bodyPr/>
          <a:lstStyle>
            <a:lvl1pPr marL="228600" indent="-228600">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stStyle>
          <a:p>
            <a:pPr lvl="0"/>
            <a:r>
              <a:rPr lang="en-US" dirty="0" smtClean="0"/>
              <a:t> Click to edit subtitle</a:t>
            </a:r>
          </a:p>
        </p:txBody>
      </p:sp>
      <p:sp>
        <p:nvSpPr>
          <p:cNvPr id="24" name="Content Placeholder 4"/>
          <p:cNvSpPr>
            <a:spLocks noGrp="1"/>
          </p:cNvSpPr>
          <p:nvPr>
            <p:ph sz="quarter" idx="21" hasCustomPrompt="1"/>
          </p:nvPr>
        </p:nvSpPr>
        <p:spPr>
          <a:xfrm>
            <a:off x="250825" y="1460500"/>
            <a:ext cx="8628063" cy="2677867"/>
          </a:xfrm>
          <a:prstGeom prst="rect">
            <a:avLst/>
          </a:prstGeom>
        </p:spPr>
        <p:txBody>
          <a:bodyPr/>
          <a:lstStyle>
            <a:lvl1pPr>
              <a:defRPr sz="1600">
                <a:solidFill>
                  <a:schemeClr val="accent1"/>
                </a:solidFill>
                <a:latin typeface="Arial" panose="020B0604020202020204" pitchFamily="34" charset="0"/>
                <a:cs typeface="Arial" panose="020B0604020202020204" pitchFamily="34" charset="0"/>
              </a:defRPr>
            </a:lvl1pPr>
            <a:lvl2pPr>
              <a:defRPr sz="1400">
                <a:solidFill>
                  <a:schemeClr val="accent1"/>
                </a:solidFill>
                <a:latin typeface="Arial" panose="020B0604020202020204" pitchFamily="34" charset="0"/>
                <a:cs typeface="Arial" panose="020B0604020202020204" pitchFamily="34" charset="0"/>
              </a:defRPr>
            </a:lvl2pPr>
            <a:lvl3pPr>
              <a:defRPr sz="1200">
                <a:solidFill>
                  <a:schemeClr val="accent1"/>
                </a:solidFill>
                <a:latin typeface="Arial" panose="020B0604020202020204" pitchFamily="34" charset="0"/>
                <a:cs typeface="Arial" panose="020B0604020202020204" pitchFamily="34" charset="0"/>
              </a:defRPr>
            </a:lvl3pPr>
            <a:lvl4pPr>
              <a:defRPr sz="1100">
                <a:solidFill>
                  <a:schemeClr val="accent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2" name="Rectangle 21"/>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26" name="Rectangle 25"/>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1816613956"/>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orient="horz" pos="3906">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mp; 3 objects">
    <p:spTree>
      <p:nvGrpSpPr>
        <p:cNvPr id="1" name=""/>
        <p:cNvGrpSpPr/>
        <p:nvPr/>
      </p:nvGrpSpPr>
      <p:grpSpPr>
        <a:xfrm>
          <a:off x="0" y="0"/>
          <a:ext cx="0" cy="0"/>
          <a:chOff x="0" y="0"/>
          <a:chExt cx="0" cy="0"/>
        </a:xfrm>
      </p:grpSpPr>
      <p:sp>
        <p:nvSpPr>
          <p:cNvPr id="14"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16" name="Content Placeholder 2"/>
          <p:cNvSpPr>
            <a:spLocks noGrp="1"/>
          </p:cNvSpPr>
          <p:nvPr>
            <p:ph idx="14" hasCustomPrompt="1"/>
          </p:nvPr>
        </p:nvSpPr>
        <p:spPr>
          <a:xfrm>
            <a:off x="6071342" y="4236849"/>
            <a:ext cx="2808000" cy="179999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2"/>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dirty="0" smtClean="0"/>
              <a:t>Click to add object</a:t>
            </a:r>
          </a:p>
          <a:p>
            <a:pPr lvl="0"/>
            <a:endParaRPr lang="en-ZA" dirty="0"/>
          </a:p>
        </p:txBody>
      </p:sp>
      <p:sp>
        <p:nvSpPr>
          <p:cNvPr id="17" name="Content Placeholder 2"/>
          <p:cNvSpPr>
            <a:spLocks noGrp="1"/>
          </p:cNvSpPr>
          <p:nvPr>
            <p:ph idx="16" hasCustomPrompt="1"/>
          </p:nvPr>
        </p:nvSpPr>
        <p:spPr>
          <a:xfrm>
            <a:off x="260054" y="4236849"/>
            <a:ext cx="2808000" cy="1799998"/>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18" name="Text Placeholder 4"/>
          <p:cNvSpPr>
            <a:spLocks noGrp="1"/>
          </p:cNvSpPr>
          <p:nvPr>
            <p:ph type="body" sz="quarter" idx="17" hasCustomPrompt="1"/>
          </p:nvPr>
        </p:nvSpPr>
        <p:spPr>
          <a:xfrm>
            <a:off x="257938" y="6076406"/>
            <a:ext cx="2808000"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19" name="Text Placeholder 4"/>
          <p:cNvSpPr>
            <a:spLocks noGrp="1"/>
          </p:cNvSpPr>
          <p:nvPr>
            <p:ph type="body" sz="quarter" idx="18" hasCustomPrompt="1"/>
          </p:nvPr>
        </p:nvSpPr>
        <p:spPr>
          <a:xfrm>
            <a:off x="6071341" y="6076406"/>
            <a:ext cx="2808000" cy="229129"/>
          </a:xfrm>
          <a:prstGeom prst="rect">
            <a:avLst/>
          </a:prstGeom>
        </p:spPr>
        <p:txBody>
          <a:bodyPr vert="horz"/>
          <a:lstStyle>
            <a:lvl1pPr marL="0" indent="0">
              <a:buFontTx/>
              <a:buNone/>
              <a:defRPr sz="1200" baseline="0">
                <a:solidFill>
                  <a:schemeClr val="accent1"/>
                </a:solidFill>
                <a:latin typeface="Arial"/>
              </a:defRPr>
            </a:lvl1pPr>
          </a:lstStyle>
          <a:p>
            <a:pPr lvl="0"/>
            <a:r>
              <a:rPr lang="en-GB" dirty="0" smtClean="0"/>
              <a:t>Object reference/title</a:t>
            </a:r>
            <a:endParaRPr lang="en-US" dirty="0"/>
          </a:p>
        </p:txBody>
      </p:sp>
      <p:sp>
        <p:nvSpPr>
          <p:cNvPr id="20" name="Content Placeholder 2"/>
          <p:cNvSpPr>
            <a:spLocks noGrp="1"/>
          </p:cNvSpPr>
          <p:nvPr>
            <p:ph idx="19" hasCustomPrompt="1"/>
          </p:nvPr>
        </p:nvSpPr>
        <p:spPr>
          <a:xfrm>
            <a:off x="3165698" y="4236849"/>
            <a:ext cx="2808000" cy="1799998"/>
          </a:xfrm>
          <a:prstGeom prst="rect">
            <a:avLst/>
          </a:prstGeom>
        </p:spPr>
        <p:txBody>
          <a:bodyPr lIns="0" tIns="0" rIns="0" bIns="0"/>
          <a:lstStyle>
            <a:lvl1pPr marL="0" indent="0">
              <a:buNone/>
              <a:defRPr sz="1600">
                <a:solidFill>
                  <a:schemeClr val="accent2"/>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Click to add object</a:t>
            </a:r>
            <a:endParaRPr lang="en-ZA" dirty="0"/>
          </a:p>
        </p:txBody>
      </p:sp>
      <p:sp>
        <p:nvSpPr>
          <p:cNvPr id="21" name="Text Placeholder 4"/>
          <p:cNvSpPr>
            <a:spLocks noGrp="1"/>
          </p:cNvSpPr>
          <p:nvPr>
            <p:ph type="body" sz="quarter" idx="20" hasCustomPrompt="1"/>
          </p:nvPr>
        </p:nvSpPr>
        <p:spPr>
          <a:xfrm>
            <a:off x="3165698" y="6076406"/>
            <a:ext cx="2808000" cy="229129"/>
          </a:xfrm>
          <a:prstGeom prst="rect">
            <a:avLst/>
          </a:prstGeom>
        </p:spPr>
        <p:txBody>
          <a:bodyPr vert="horz"/>
          <a:lstStyle>
            <a:lvl1pPr marL="0" marR="0" indent="0" algn="l" defTabSz="914400" rtl="0" eaLnBrk="1" fontAlgn="auto" latinLnBrk="0" hangingPunct="1">
              <a:lnSpc>
                <a:spcPct val="90000"/>
              </a:lnSpc>
              <a:spcBef>
                <a:spcPts val="1000"/>
              </a:spcBef>
              <a:spcAft>
                <a:spcPts val="0"/>
              </a:spcAft>
              <a:buClrTx/>
              <a:buSzTx/>
              <a:buFontTx/>
              <a:buNone/>
              <a:tabLst/>
              <a:defRPr sz="1200" baseline="0">
                <a:solidFill>
                  <a:schemeClr val="accent1"/>
                </a:solidFill>
                <a:latin typeface="Arial"/>
              </a:defRPr>
            </a:lvl1pPr>
          </a:lstStyle>
          <a:p>
            <a:pPr lvl="0"/>
            <a:r>
              <a:rPr lang="en-GB" dirty="0" smtClean="0"/>
              <a:t>Object reference/title</a:t>
            </a:r>
            <a:endParaRPr lang="en-US" dirty="0" smtClean="0"/>
          </a:p>
          <a:p>
            <a:pPr lvl="0"/>
            <a:endParaRPr lang="en-US" dirty="0"/>
          </a:p>
        </p:txBody>
      </p:sp>
      <p:sp>
        <p:nvSpPr>
          <p:cNvPr id="23"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25"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24" name="Content Placeholder 4"/>
          <p:cNvSpPr>
            <a:spLocks noGrp="1"/>
          </p:cNvSpPr>
          <p:nvPr>
            <p:ph sz="quarter" idx="21" hasCustomPrompt="1"/>
          </p:nvPr>
        </p:nvSpPr>
        <p:spPr>
          <a:xfrm>
            <a:off x="250825" y="1065228"/>
            <a:ext cx="8628063" cy="3082566"/>
          </a:xfrm>
          <a:prstGeom prst="rect">
            <a:avLst/>
          </a:prstGeom>
        </p:spPr>
        <p:txBody>
          <a:bodyPr/>
          <a:lstStyle>
            <a:lvl1pPr>
              <a:defRPr sz="1600">
                <a:solidFill>
                  <a:schemeClr val="accent1"/>
                </a:solidFill>
                <a:latin typeface="Arial" panose="020B0604020202020204" pitchFamily="34" charset="0"/>
                <a:cs typeface="Arial" panose="020B0604020202020204" pitchFamily="34" charset="0"/>
              </a:defRPr>
            </a:lvl1pPr>
            <a:lvl2pPr>
              <a:defRPr sz="1400">
                <a:solidFill>
                  <a:schemeClr val="accent1"/>
                </a:solidFill>
                <a:latin typeface="Arial" panose="020B0604020202020204" pitchFamily="34" charset="0"/>
                <a:cs typeface="Arial" panose="020B0604020202020204" pitchFamily="34" charset="0"/>
              </a:defRPr>
            </a:lvl2pPr>
            <a:lvl3pPr>
              <a:defRPr sz="1200">
                <a:solidFill>
                  <a:schemeClr val="accent1"/>
                </a:solidFill>
                <a:latin typeface="Arial" panose="020B0604020202020204" pitchFamily="34" charset="0"/>
                <a:cs typeface="Arial" panose="020B0604020202020204" pitchFamily="34" charset="0"/>
              </a:defRPr>
            </a:lvl3pPr>
            <a:lvl4pPr>
              <a:defRPr sz="1100">
                <a:solidFill>
                  <a:schemeClr val="accent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3" name="Rectangle 12"/>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22" name="Rectangle 21"/>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3176656285"/>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orient="horz" pos="3906">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title</a:t>
            </a:r>
            <a:endParaRPr lang="en-ZA"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5"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6" name="Content Placeholder 4"/>
          <p:cNvSpPr>
            <a:spLocks noGrp="1"/>
          </p:cNvSpPr>
          <p:nvPr>
            <p:ph sz="quarter" idx="14" hasCustomPrompt="1"/>
          </p:nvPr>
        </p:nvSpPr>
        <p:spPr>
          <a:xfrm>
            <a:off x="250825" y="1065228"/>
            <a:ext cx="8628063" cy="4232636"/>
          </a:xfrm>
          <a:prstGeom prst="rect">
            <a:avLst/>
          </a:prstGeom>
        </p:spPr>
        <p:txBody>
          <a:bodyPr/>
          <a:lstStyle>
            <a:lvl1pPr>
              <a:defRPr sz="1600">
                <a:solidFill>
                  <a:schemeClr val="accent1"/>
                </a:solidFill>
                <a:latin typeface="Arial" panose="020B0604020202020204" pitchFamily="34" charset="0"/>
                <a:cs typeface="Arial" panose="020B0604020202020204" pitchFamily="34" charset="0"/>
              </a:defRPr>
            </a:lvl1pPr>
            <a:lvl2pPr>
              <a:defRPr sz="1400">
                <a:solidFill>
                  <a:schemeClr val="accent1"/>
                </a:solidFill>
                <a:latin typeface="Arial" panose="020B0604020202020204" pitchFamily="34" charset="0"/>
                <a:cs typeface="Arial" panose="020B0604020202020204" pitchFamily="34" charset="0"/>
              </a:defRPr>
            </a:lvl2pPr>
            <a:lvl3pPr>
              <a:defRPr sz="1200">
                <a:solidFill>
                  <a:schemeClr val="accent1"/>
                </a:solidFill>
                <a:latin typeface="Arial" panose="020B0604020202020204" pitchFamily="34" charset="0"/>
                <a:cs typeface="Arial" panose="020B0604020202020204" pitchFamily="34" charset="0"/>
              </a:defRPr>
            </a:lvl3pPr>
            <a:lvl4pPr>
              <a:defRPr sz="1100">
                <a:solidFill>
                  <a:schemeClr val="accent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15" name="Text Placeholder 14"/>
          <p:cNvSpPr>
            <a:spLocks noGrp="1"/>
          </p:cNvSpPr>
          <p:nvPr>
            <p:ph type="body" sz="quarter" idx="15" hasCustomPrompt="1"/>
          </p:nvPr>
        </p:nvSpPr>
        <p:spPr>
          <a:xfrm>
            <a:off x="250825" y="5473700"/>
            <a:ext cx="8628063" cy="762000"/>
          </a:xfrm>
          <a:prstGeom prst="roundRect">
            <a:avLst/>
          </a:prstGeom>
          <a:solidFill>
            <a:schemeClr val="tx2"/>
          </a:solidFill>
          <a:ln w="12700">
            <a:solidFill>
              <a:schemeClr val="tx1"/>
            </a:solidFill>
          </a:ln>
        </p:spPr>
        <p:txBody>
          <a:bodyPr/>
          <a:lstStyle>
            <a:lvl1pPr marL="0" indent="0">
              <a:lnSpc>
                <a:spcPct val="100000"/>
              </a:lnSpc>
              <a:spcBef>
                <a:spcPts val="0"/>
              </a:spcBef>
              <a:buNone/>
              <a:defRPr sz="1600">
                <a:solidFill>
                  <a:schemeClr val="bg1"/>
                </a:solidFill>
              </a:defRPr>
            </a:lvl1pPr>
          </a:lstStyle>
          <a:p>
            <a:pPr lvl="0"/>
            <a:r>
              <a:rPr lang="en-US" dirty="0" smtClean="0"/>
              <a:t>Click to add text</a:t>
            </a:r>
          </a:p>
          <a:p>
            <a:pPr lvl="0"/>
            <a:endParaRPr lang="en-US" dirty="0" smtClean="0"/>
          </a:p>
        </p:txBody>
      </p:sp>
      <p:sp>
        <p:nvSpPr>
          <p:cNvPr id="8" name="Rectangle 7"/>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9" name="Rectangle 8"/>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2191721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ward-looking statemen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5"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7"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8" name="Rectangle 7"/>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11" name="Title 1"/>
          <p:cNvSpPr txBox="1">
            <a:spLocks/>
          </p:cNvSpPr>
          <p:nvPr userDrawn="1"/>
        </p:nvSpPr>
        <p:spPr>
          <a:xfrm>
            <a:off x="279401" y="271977"/>
            <a:ext cx="6417930" cy="791998"/>
          </a:xfrm>
          <a:prstGeom prst="rect">
            <a:avLst/>
          </a:prstGeom>
        </p:spPr>
        <p:txBody>
          <a:bodyPr anchor="ctr" anchorCtr="0"/>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mtClean="0"/>
              <a:t>Forward-looking statements</a:t>
            </a:r>
            <a:endParaRPr lang="en-ZA" dirty="0"/>
          </a:p>
        </p:txBody>
      </p:sp>
      <p:sp>
        <p:nvSpPr>
          <p:cNvPr id="2" name="TextBox 1"/>
          <p:cNvSpPr txBox="1"/>
          <p:nvPr userDrawn="1"/>
        </p:nvSpPr>
        <p:spPr>
          <a:xfrm>
            <a:off x="279401" y="1030177"/>
            <a:ext cx="8585401" cy="5319213"/>
          </a:xfrm>
          <a:prstGeom prst="rect">
            <a:avLst/>
          </a:prstGeom>
        </p:spPr>
        <p:txBody>
          <a:bodyPr>
            <a:normAutofit/>
          </a:bodyPr>
          <a:lstStyle>
            <a:lvl1pPr indent="0">
              <a:lnSpc>
                <a:spcPct val="125000"/>
              </a:lnSpc>
              <a:spcBef>
                <a:spcPts val="0"/>
              </a:spcBef>
              <a:spcAft>
                <a:spcPts val="0"/>
              </a:spcAft>
              <a:buFont typeface="Arial" panose="020B0604020202020204" pitchFamily="34" charset="0"/>
              <a:buNone/>
              <a:defRPr sz="1300" b="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ZA" dirty="0" smtClean="0">
                <a:solidFill>
                  <a:schemeClr val="accent1"/>
                </a:solidFill>
              </a:rPr>
              <a:t>Forward-looking statements: Sasol may, in this document, make certain statements that are not historical facts and relate to analyses and other information which are based on forecasts of future results and estimates of amounts not yet determinable. These statements may also relate to our future prospects, developments and business strategies. Examples of such forward-looking statements include, but are not limited to, statements regarding exchange rate fluctuations, volume growth, increases in market share, total shareholder return and cost reductions. Words such as “believe”, “anticipate”, “expect”, “intend”, “seek”, “will”, “plan”, “could”, “may”, “endeavour” and “project” and similar expressions are intended to identify such forward-looking statements,</a:t>
            </a:r>
            <a:br>
              <a:rPr lang="en-ZA" dirty="0" smtClean="0">
                <a:solidFill>
                  <a:schemeClr val="accent1"/>
                </a:solidFill>
              </a:rPr>
            </a:br>
            <a:r>
              <a:rPr lang="en-ZA" dirty="0" smtClean="0">
                <a:solidFill>
                  <a:schemeClr val="accent1"/>
                </a:solidFill>
              </a:rPr>
              <a:t>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materialise,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are discussed more fully in our most recent annual report under the Securities Exchange Act of 1934 on Form 20-F filed on 9 October 2013 and in other filings with the United States Securities and Exchange Commission. The list of factors discussed therein is not exhaustive; when relying on forward-looking statements to make investment decisions, you should carefully consider both these factors and other uncertainties and events. Forward-looking statements apply only as of the date on which they are made, and we do not undertake any obligation to update or revise any of them, whether as a result of new information, future events or otherwise.</a:t>
            </a:r>
          </a:p>
          <a:p>
            <a:pPr lvl="0"/>
            <a:endParaRPr lang="en-ZA" dirty="0" smtClean="0">
              <a:solidFill>
                <a:schemeClr val="accent1"/>
              </a:solidFill>
            </a:endParaRPr>
          </a:p>
        </p:txBody>
      </p:sp>
      <p:sp>
        <p:nvSpPr>
          <p:cNvPr id="9" name="Rectangle 8"/>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259235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Rectangle 9"/>
          <p:cNvSpPr/>
          <p:nvPr userDrawn="1"/>
        </p:nvSpPr>
        <p:spPr>
          <a:xfrm>
            <a:off x="0" y="0"/>
            <a:ext cx="3105150" cy="6858000"/>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0C1533"/>
              </a:solidFill>
            </a:endParaRPr>
          </a:p>
        </p:txBody>
      </p:sp>
      <p:sp>
        <p:nvSpPr>
          <p:cNvPr id="2" name="Rectangle 1"/>
          <p:cNvSpPr/>
          <p:nvPr userDrawn="1"/>
        </p:nvSpPr>
        <p:spPr>
          <a:xfrm>
            <a:off x="466988" y="4191188"/>
            <a:ext cx="8207999" cy="162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460829" y="819445"/>
            <a:ext cx="2351314" cy="1403055"/>
          </a:xfrm>
          <a:prstGeom prst="rect">
            <a:avLst/>
          </a:prstGeom>
        </p:spPr>
        <p:txBody>
          <a:bodyPr lIns="0" tIns="0" rIns="0" bIns="0" anchor="t"/>
          <a:lstStyle>
            <a:lvl1pPr algn="l">
              <a:defRPr sz="2000" b="1">
                <a:solidFill>
                  <a:schemeClr val="bg1"/>
                </a:solidFill>
                <a:latin typeface="Arial" panose="020B0604020202020204" pitchFamily="34" charset="0"/>
                <a:cs typeface="Arial" panose="020B0604020202020204" pitchFamily="34" charset="0"/>
              </a:defRPr>
            </a:lvl1pPr>
          </a:lstStyle>
          <a:p>
            <a:r>
              <a:rPr lang="en-US" dirty="0" smtClean="0"/>
              <a:t>ENTER PRESENTATION TITLE HERE</a:t>
            </a:r>
            <a:endParaRPr lang="en-ZA" dirty="0"/>
          </a:p>
        </p:txBody>
      </p:sp>
      <p:sp>
        <p:nvSpPr>
          <p:cNvPr id="12" name="Subtitle 2"/>
          <p:cNvSpPr>
            <a:spLocks noGrp="1"/>
          </p:cNvSpPr>
          <p:nvPr>
            <p:ph type="subTitle" idx="1" hasCustomPrompt="1"/>
          </p:nvPr>
        </p:nvSpPr>
        <p:spPr>
          <a:xfrm>
            <a:off x="460829" y="3509804"/>
            <a:ext cx="1885950" cy="569913"/>
          </a:xfrm>
          <a:prstGeom prst="rect">
            <a:avLst/>
          </a:prstGeom>
        </p:spPr>
        <p:txBody>
          <a:bodyPr lIns="0" tIns="0" rIns="0"/>
          <a:lstStyle>
            <a:lvl1pPr marL="0" indent="0" algn="l">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Date</a:t>
            </a:r>
            <a:endParaRPr lang="en-ZA" dirty="0"/>
          </a:p>
        </p:txBody>
      </p:sp>
      <p:sp>
        <p:nvSpPr>
          <p:cNvPr id="13" name="Text Placeholder 2"/>
          <p:cNvSpPr>
            <a:spLocks noGrp="1"/>
          </p:cNvSpPr>
          <p:nvPr>
            <p:ph type="body" idx="10" hasCustomPrompt="1"/>
          </p:nvPr>
        </p:nvSpPr>
        <p:spPr>
          <a:xfrm>
            <a:off x="460829" y="2396514"/>
            <a:ext cx="2351314" cy="823912"/>
          </a:xfrm>
          <a:prstGeom prst="rect">
            <a:avLst/>
          </a:prstGeom>
        </p:spPr>
        <p:txBody>
          <a:bodyPr lIns="0" tIns="0" rIns="0" bIns="0" anchor="t"/>
          <a:lstStyle>
            <a:lvl1pPr marL="0" indent="0">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subtitle here</a:t>
            </a:r>
          </a:p>
        </p:txBody>
      </p:sp>
      <p:pic>
        <p:nvPicPr>
          <p:cNvPr id="16" name="Picture 15" descr="SASOL pix-01.pn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459150" y="4173188"/>
            <a:ext cx="2646000" cy="1656000"/>
          </a:xfrm>
          <a:prstGeom prst="rect">
            <a:avLst/>
          </a:prstGeom>
        </p:spPr>
      </p:pic>
      <p:pic>
        <p:nvPicPr>
          <p:cNvPr id="17" name="Picture 16" descr="SASOL pix-02.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119235" y="4173189"/>
            <a:ext cx="2772000" cy="1655999"/>
          </a:xfrm>
          <a:prstGeom prst="rect">
            <a:avLst/>
          </a:prstGeom>
        </p:spPr>
      </p:pic>
      <p:pic>
        <p:nvPicPr>
          <p:cNvPr id="18" name="Picture 17" descr="SASOL pix-03.png"/>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5905321" y="4173189"/>
            <a:ext cx="2772000" cy="1655999"/>
          </a:xfrm>
          <a:prstGeom prst="rect">
            <a:avLst/>
          </a:prstGeom>
          <a:ln>
            <a:noFill/>
          </a:ln>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470397" y="621991"/>
            <a:ext cx="3310470" cy="3538158"/>
          </a:xfrm>
          <a:prstGeom prst="rect">
            <a:avLst/>
          </a:prstGeom>
        </p:spPr>
      </p:pic>
      <p:sp>
        <p:nvSpPr>
          <p:cNvPr id="19" name="Text Placeholder 3"/>
          <p:cNvSpPr txBox="1">
            <a:spLocks/>
          </p:cNvSpPr>
          <p:nvPr userDrawn="1"/>
        </p:nvSpPr>
        <p:spPr>
          <a:xfrm>
            <a:off x="250418" y="6344587"/>
            <a:ext cx="271704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11735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fidentiality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better together ... we deliver </a:t>
            </a:r>
            <a:endParaRPr lang="en-ZA" sz="900" b="0" dirty="0">
              <a:solidFill>
                <a:prstClr val="white"/>
              </a:solidFill>
            </a:endParaRPr>
          </a:p>
        </p:txBody>
      </p:sp>
      <p:sp>
        <p:nvSpPr>
          <p:cNvPr id="11"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fld id="{BD5E5E83-28C1-425C-8C82-6173C867DEF2}" type="slidenum">
              <a:rPr lang="en-ZA" smtClean="0">
                <a:solidFill>
                  <a:prstClr val="white"/>
                </a:solidFill>
              </a:rPr>
              <a:pPr/>
              <a:t>‹#›</a:t>
            </a:fld>
            <a:endParaRPr lang="en-ZA" dirty="0">
              <a:solidFill>
                <a:prstClr val="white"/>
              </a:solidFill>
            </a:endParaRPr>
          </a:p>
        </p:txBody>
      </p:sp>
      <p:sp>
        <p:nvSpPr>
          <p:cNvPr id="12" name="Rectangle 11"/>
          <p:cNvSpPr/>
          <p:nvPr userDrawn="1"/>
        </p:nvSpPr>
        <p:spPr>
          <a:xfrm>
            <a:off x="4616212" y="6651613"/>
            <a:ext cx="4248590" cy="209587"/>
          </a:xfrm>
          <a:prstGeom prst="rect">
            <a:avLst/>
          </a:prstGeom>
        </p:spPr>
        <p:txBody>
          <a:bodyPr vert="horz" lIns="0" tIns="0" rIns="0" bIns="36000" rtlCol="0" anchor="ctr"/>
          <a:lstStyle/>
          <a:p>
            <a:pPr lvl="0" algn="r"/>
            <a:r>
              <a:rPr lang="en-US" sz="800" b="0" i="0" dirty="0" smtClean="0">
                <a:solidFill>
                  <a:schemeClr val="bg1">
                    <a:lumMod val="50000"/>
                  </a:schemeClr>
                </a:solidFill>
                <a:latin typeface="+mn-lt"/>
                <a:cs typeface="Arial"/>
              </a:rPr>
              <a:t>Copyright ©, 2014, Sasol</a:t>
            </a:r>
            <a:endParaRPr lang="en-ZA" sz="800" b="0" i="0" dirty="0" smtClean="0">
              <a:solidFill>
                <a:schemeClr val="bg1">
                  <a:lumMod val="50000"/>
                </a:schemeClr>
              </a:solidFill>
              <a:latin typeface="+mn-lt"/>
              <a:cs typeface="Arial"/>
            </a:endParaRPr>
          </a:p>
        </p:txBody>
      </p:sp>
      <p:sp>
        <p:nvSpPr>
          <p:cNvPr id="8" name="Rectangle 7"/>
          <p:cNvSpPr/>
          <p:nvPr userDrawn="1"/>
        </p:nvSpPr>
        <p:spPr>
          <a:xfrm>
            <a:off x="335261" y="6660868"/>
            <a:ext cx="4248590" cy="209587"/>
          </a:xfrm>
          <a:prstGeom prst="rect">
            <a:avLst/>
          </a:prstGeom>
        </p:spPr>
        <p:txBody>
          <a:bodyPr vert="horz" lIns="0" tIns="0" rIns="0" bIns="36000" rtlCol="0" anchor="ctr"/>
          <a:lstStyle/>
          <a:p>
            <a:pPr lvl="0" algn="l"/>
            <a:r>
              <a:rPr lang="en-US" sz="800" b="0" i="0" dirty="0" smtClean="0">
                <a:solidFill>
                  <a:schemeClr val="bg1">
                    <a:lumMod val="50000"/>
                  </a:schemeClr>
                </a:solidFill>
                <a:latin typeface="Arial"/>
                <a:cs typeface="Arial"/>
              </a:rPr>
              <a:t>Confidential</a:t>
            </a:r>
            <a:endParaRPr lang="en-ZA" sz="800" b="0" i="0" dirty="0" smtClean="0">
              <a:solidFill>
                <a:schemeClr val="bg1">
                  <a:lumMod val="50000"/>
                </a:schemeClr>
              </a:solidFill>
              <a:latin typeface="Arial"/>
              <a:cs typeface="Aria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9713" y="1269569"/>
            <a:ext cx="8662987"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2710" y="244364"/>
            <a:ext cx="6480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45744"/>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orient="horz" pos="3906">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3105150" cy="6858000"/>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0C1533"/>
              </a:solidFill>
            </a:endParaRPr>
          </a:p>
        </p:txBody>
      </p:sp>
      <p:pic>
        <p:nvPicPr>
          <p:cNvPr id="9" name="Picture 8" descr="004177a SASOL ppt A&amp;B MU-08.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38157" y="819445"/>
            <a:ext cx="2774950" cy="3143250"/>
          </a:xfrm>
          <a:prstGeom prst="rect">
            <a:avLst/>
          </a:prstGeom>
        </p:spPr>
      </p:pic>
      <p:sp>
        <p:nvSpPr>
          <p:cNvPr id="7" name="Text Placeholder 3"/>
          <p:cNvSpPr txBox="1">
            <a:spLocks/>
          </p:cNvSpPr>
          <p:nvPr userDrawn="1"/>
        </p:nvSpPr>
        <p:spPr>
          <a:xfrm>
            <a:off x="250418" y="6344587"/>
            <a:ext cx="271704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9296109"/>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pos="2971" userDrawn="1">
          <p15:clr>
            <a:srgbClr val="FBAE40"/>
          </p15:clr>
        </p15:guide>
        <p15:guide id="2" orient="horz" pos="2931" userDrawn="1">
          <p15:clr>
            <a:srgbClr val="FBAE40"/>
          </p15:clr>
        </p15:guide>
        <p15:guide id="3" orient="horz" pos="91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1" name="Rectangle 10"/>
          <p:cNvSpPr/>
          <p:nvPr userDrawn="1"/>
        </p:nvSpPr>
        <p:spPr>
          <a:xfrm>
            <a:off x="247805" y="227358"/>
            <a:ext cx="8635845" cy="6408392"/>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solidFill>
                  <a:srgbClr val="0C1533"/>
                </a:solidFill>
              </a:rPr>
              <a:t>  </a:t>
            </a:r>
            <a:endParaRPr lang="en-US" dirty="0">
              <a:solidFill>
                <a:srgbClr val="0C1533"/>
              </a:solidFill>
            </a:endParaRPr>
          </a:p>
        </p:txBody>
      </p:sp>
      <p:sp>
        <p:nvSpPr>
          <p:cNvPr id="21" name="Rectangle 20"/>
          <p:cNvSpPr/>
          <p:nvPr userDrawn="1"/>
        </p:nvSpPr>
        <p:spPr>
          <a:xfrm>
            <a:off x="0" y="4690482"/>
            <a:ext cx="9144000" cy="1656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ASOL pix-03.pn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5914800" y="4690482"/>
            <a:ext cx="2968850" cy="1655999"/>
          </a:xfrm>
          <a:prstGeom prst="rect">
            <a:avLst/>
          </a:prstGeom>
          <a:ln>
            <a:noFill/>
          </a:ln>
        </p:spPr>
      </p:pic>
      <p:pic>
        <p:nvPicPr>
          <p:cNvPr id="13" name="Picture 12" descr="SASOL pix-02.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121987" y="4690482"/>
            <a:ext cx="2772000" cy="1655999"/>
          </a:xfrm>
          <a:prstGeom prst="rect">
            <a:avLst/>
          </a:prstGeom>
        </p:spPr>
      </p:pic>
      <p:sp>
        <p:nvSpPr>
          <p:cNvPr id="17" name="Title 1"/>
          <p:cNvSpPr>
            <a:spLocks noGrp="1"/>
          </p:cNvSpPr>
          <p:nvPr>
            <p:ph type="title" hasCustomPrompt="1"/>
          </p:nvPr>
        </p:nvSpPr>
        <p:spPr>
          <a:xfrm>
            <a:off x="793814" y="2909587"/>
            <a:ext cx="5484052" cy="679904"/>
          </a:xfrm>
          <a:prstGeom prst="rect">
            <a:avLst/>
          </a:prstGeom>
        </p:spPr>
        <p:txBody>
          <a:bodyPr lIns="0" tIns="0" rIns="0" bIns="0" anchor="t"/>
          <a:lstStyle>
            <a:lvl1pPr>
              <a:defRPr sz="2400" b="1" baseline="0">
                <a:solidFill>
                  <a:schemeClr val="bg1"/>
                </a:solidFill>
                <a:latin typeface="Arial" panose="020B0604020202020204" pitchFamily="34" charset="0"/>
                <a:cs typeface="Arial" panose="020B0604020202020204" pitchFamily="34" charset="0"/>
              </a:defRPr>
            </a:lvl1pPr>
          </a:lstStyle>
          <a:p>
            <a:r>
              <a:rPr lang="en-US" dirty="0" smtClean="0"/>
              <a:t>TITLE GOES HERE</a:t>
            </a:r>
            <a:endParaRPr lang="en-ZA" dirty="0"/>
          </a:p>
        </p:txBody>
      </p:sp>
      <p:sp>
        <p:nvSpPr>
          <p:cNvPr id="18" name="Text Placeholder 2"/>
          <p:cNvSpPr>
            <a:spLocks noGrp="1"/>
          </p:cNvSpPr>
          <p:nvPr>
            <p:ph type="body" idx="1" hasCustomPrompt="1"/>
          </p:nvPr>
        </p:nvSpPr>
        <p:spPr>
          <a:xfrm>
            <a:off x="793808" y="3701106"/>
            <a:ext cx="3868737" cy="594520"/>
          </a:xfrm>
          <a:prstGeom prst="rect">
            <a:avLst/>
          </a:prstGeom>
        </p:spPr>
        <p:txBody>
          <a:bodyPr lIns="0" tIns="0" rIns="0" bIns="0" anchor="t"/>
          <a:lstStyle>
            <a:lvl1pPr marL="0" indent="0">
              <a:buNone/>
              <a:defRPr sz="2000" b="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goes here</a:t>
            </a:r>
          </a:p>
        </p:txBody>
      </p:sp>
      <p:sp>
        <p:nvSpPr>
          <p:cNvPr id="19"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9100" y="91500"/>
            <a:ext cx="2161804" cy="2301866"/>
          </a:xfrm>
          <a:prstGeom prst="rect">
            <a:avLst/>
          </a:prstGeom>
        </p:spPr>
      </p:pic>
      <p:pic>
        <p:nvPicPr>
          <p:cNvPr id="10" name="Picture 9" descr="SASOL pix-01.png"/>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245202" y="4688693"/>
            <a:ext cx="2857998" cy="1656000"/>
          </a:xfrm>
          <a:prstGeom prst="rect">
            <a:avLst/>
          </a:prstGeom>
        </p:spPr>
      </p:pic>
    </p:spTree>
    <p:extLst>
      <p:ext uri="{BB962C8B-B14F-4D97-AF65-F5344CB8AC3E}">
        <p14:creationId xmlns:p14="http://schemas.microsoft.com/office/powerpoint/2010/main" val="1694340494"/>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2" pos="635" userDrawn="1">
          <p15:clr>
            <a:srgbClr val="FBAE40"/>
          </p15:clr>
        </p15:guide>
        <p15:guide id="3" orient="horz" pos="595" userDrawn="1">
          <p15:clr>
            <a:srgbClr val="FBAE40"/>
          </p15:clr>
        </p15:guide>
        <p15:guide id="4" pos="272" userDrawn="1">
          <p15:clr>
            <a:srgbClr val="FBAE40"/>
          </p15:clr>
        </p15:guide>
        <p15:guide id="5" orient="horz" pos="255" userDrawn="1">
          <p15:clr>
            <a:srgbClr val="FBAE40"/>
          </p15:clr>
        </p15:guide>
        <p15:guide id="6" orient="horz" pos="1026" userDrawn="1">
          <p15:clr>
            <a:srgbClr val="FBAE40"/>
          </p15:clr>
        </p15:guide>
        <p15:guide id="7" pos="4853" userDrawn="1">
          <p15:clr>
            <a:srgbClr val="FBAE40"/>
          </p15:clr>
        </p15:guide>
        <p15:guide id="8" orient="horz" pos="93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blank images 1">
    <p:spTree>
      <p:nvGrpSpPr>
        <p:cNvPr id="1" name=""/>
        <p:cNvGrpSpPr/>
        <p:nvPr/>
      </p:nvGrpSpPr>
      <p:grpSpPr>
        <a:xfrm>
          <a:off x="0" y="0"/>
          <a:ext cx="0" cy="0"/>
          <a:chOff x="0" y="0"/>
          <a:chExt cx="0" cy="0"/>
        </a:xfrm>
      </p:grpSpPr>
      <p:sp>
        <p:nvSpPr>
          <p:cNvPr id="21" name="Content Placeholder 2"/>
          <p:cNvSpPr>
            <a:spLocks noGrp="1"/>
          </p:cNvSpPr>
          <p:nvPr>
            <p:ph idx="18" hasCustomPrompt="1"/>
          </p:nvPr>
        </p:nvSpPr>
        <p:spPr>
          <a:xfrm>
            <a:off x="5905321" y="4173189"/>
            <a:ext cx="2772000" cy="1656000"/>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Image</a:t>
            </a:r>
            <a:endParaRPr lang="en-ZA" dirty="0"/>
          </a:p>
        </p:txBody>
      </p:sp>
      <p:sp>
        <p:nvSpPr>
          <p:cNvPr id="19" name="Content Placeholder 2"/>
          <p:cNvSpPr>
            <a:spLocks noGrp="1"/>
          </p:cNvSpPr>
          <p:nvPr>
            <p:ph idx="17" hasCustomPrompt="1"/>
          </p:nvPr>
        </p:nvSpPr>
        <p:spPr>
          <a:xfrm>
            <a:off x="3117600" y="4172400"/>
            <a:ext cx="2772000" cy="1656000"/>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Image</a:t>
            </a:r>
            <a:endParaRPr lang="en-ZA" dirty="0"/>
          </a:p>
        </p:txBody>
      </p:sp>
      <p:sp>
        <p:nvSpPr>
          <p:cNvPr id="10" name="Rectangle 9"/>
          <p:cNvSpPr/>
          <p:nvPr userDrawn="1"/>
        </p:nvSpPr>
        <p:spPr>
          <a:xfrm>
            <a:off x="0" y="0"/>
            <a:ext cx="3105150" cy="6858000"/>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0C1533"/>
              </a:solidFill>
            </a:endParaRPr>
          </a:p>
        </p:txBody>
      </p:sp>
      <p:sp>
        <p:nvSpPr>
          <p:cNvPr id="14" name="Content Placeholder 2"/>
          <p:cNvSpPr>
            <a:spLocks noGrp="1"/>
          </p:cNvSpPr>
          <p:nvPr>
            <p:ph idx="16" hasCustomPrompt="1"/>
          </p:nvPr>
        </p:nvSpPr>
        <p:spPr>
          <a:xfrm>
            <a:off x="460800" y="4172400"/>
            <a:ext cx="2644350" cy="1656000"/>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Image</a:t>
            </a:r>
            <a:endParaRPr lang="en-ZA" dirty="0"/>
          </a:p>
        </p:txBody>
      </p:sp>
      <p:sp>
        <p:nvSpPr>
          <p:cNvPr id="11" name="Title 1"/>
          <p:cNvSpPr>
            <a:spLocks noGrp="1"/>
          </p:cNvSpPr>
          <p:nvPr>
            <p:ph type="ctrTitle" hasCustomPrompt="1"/>
          </p:nvPr>
        </p:nvSpPr>
        <p:spPr>
          <a:xfrm>
            <a:off x="460829" y="819445"/>
            <a:ext cx="2351314" cy="1403055"/>
          </a:xfrm>
          <a:prstGeom prst="rect">
            <a:avLst/>
          </a:prstGeom>
        </p:spPr>
        <p:txBody>
          <a:bodyPr lIns="0" tIns="0" rIns="0" bIns="0" anchor="t"/>
          <a:lstStyle>
            <a:lvl1pPr algn="l">
              <a:defRPr sz="2000" b="1">
                <a:solidFill>
                  <a:schemeClr val="bg1"/>
                </a:solidFill>
                <a:latin typeface="Arial" panose="020B0604020202020204" pitchFamily="34" charset="0"/>
                <a:cs typeface="Arial" panose="020B0604020202020204" pitchFamily="34" charset="0"/>
              </a:defRPr>
            </a:lvl1pPr>
          </a:lstStyle>
          <a:p>
            <a:r>
              <a:rPr lang="en-US" dirty="0" smtClean="0"/>
              <a:t>ENTER PRESENTATION TITLE HERE</a:t>
            </a:r>
            <a:endParaRPr lang="en-ZA" dirty="0"/>
          </a:p>
        </p:txBody>
      </p:sp>
      <p:sp>
        <p:nvSpPr>
          <p:cNvPr id="12" name="Subtitle 2"/>
          <p:cNvSpPr>
            <a:spLocks noGrp="1"/>
          </p:cNvSpPr>
          <p:nvPr>
            <p:ph type="subTitle" idx="1" hasCustomPrompt="1"/>
          </p:nvPr>
        </p:nvSpPr>
        <p:spPr>
          <a:xfrm>
            <a:off x="460829" y="3509804"/>
            <a:ext cx="1885950" cy="569913"/>
          </a:xfrm>
          <a:prstGeom prst="rect">
            <a:avLst/>
          </a:prstGeom>
        </p:spPr>
        <p:txBody>
          <a:bodyPr lIns="0" tIns="0" rIns="0"/>
          <a:lstStyle>
            <a:lvl1pPr marL="0" indent="0" algn="l">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Date</a:t>
            </a:r>
            <a:endParaRPr lang="en-ZA" dirty="0"/>
          </a:p>
        </p:txBody>
      </p:sp>
      <p:sp>
        <p:nvSpPr>
          <p:cNvPr id="13" name="Text Placeholder 2"/>
          <p:cNvSpPr>
            <a:spLocks noGrp="1"/>
          </p:cNvSpPr>
          <p:nvPr>
            <p:ph type="body" idx="10" hasCustomPrompt="1"/>
          </p:nvPr>
        </p:nvSpPr>
        <p:spPr>
          <a:xfrm>
            <a:off x="460829" y="2396514"/>
            <a:ext cx="2351314" cy="823912"/>
          </a:xfrm>
          <a:prstGeom prst="rect">
            <a:avLst/>
          </a:prstGeom>
        </p:spPr>
        <p:txBody>
          <a:bodyPr lIns="0" tIns="0" rIns="0" bIns="0" anchor="t"/>
          <a:lstStyle>
            <a:lvl1pPr marL="0" indent="0">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subtitle here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70397" y="621991"/>
            <a:ext cx="3310470" cy="3538158"/>
          </a:xfrm>
          <a:prstGeom prst="rect">
            <a:avLst/>
          </a:prstGeom>
        </p:spPr>
      </p:pic>
      <p:sp>
        <p:nvSpPr>
          <p:cNvPr id="22" name="Text Placeholder 3"/>
          <p:cNvSpPr txBox="1">
            <a:spLocks/>
          </p:cNvSpPr>
          <p:nvPr userDrawn="1"/>
        </p:nvSpPr>
        <p:spPr>
          <a:xfrm>
            <a:off x="250418" y="6344587"/>
            <a:ext cx="271704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11735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blank images 2">
    <p:spTree>
      <p:nvGrpSpPr>
        <p:cNvPr id="1" name=""/>
        <p:cNvGrpSpPr/>
        <p:nvPr/>
      </p:nvGrpSpPr>
      <p:grpSpPr>
        <a:xfrm>
          <a:off x="0" y="0"/>
          <a:ext cx="0" cy="0"/>
          <a:chOff x="0" y="0"/>
          <a:chExt cx="0" cy="0"/>
        </a:xfrm>
      </p:grpSpPr>
      <p:sp>
        <p:nvSpPr>
          <p:cNvPr id="3" name="Rectangle 2"/>
          <p:cNvSpPr/>
          <p:nvPr userDrawn="1"/>
        </p:nvSpPr>
        <p:spPr>
          <a:xfrm>
            <a:off x="247805" y="227359"/>
            <a:ext cx="8635845" cy="5848196"/>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solidFill>
                  <a:srgbClr val="0C1533"/>
                </a:solidFill>
              </a:rPr>
              <a:t>  </a:t>
            </a:r>
            <a:endParaRPr lang="en-US" dirty="0">
              <a:solidFill>
                <a:srgbClr val="0C1533"/>
              </a:solidFill>
            </a:endParaRPr>
          </a:p>
        </p:txBody>
      </p:sp>
      <p:sp>
        <p:nvSpPr>
          <p:cNvPr id="9" name="Rectangle 8"/>
          <p:cNvSpPr/>
          <p:nvPr userDrawn="1"/>
        </p:nvSpPr>
        <p:spPr>
          <a:xfrm>
            <a:off x="0" y="4690482"/>
            <a:ext cx="9144000" cy="1656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6" hasCustomPrompt="1"/>
          </p:nvPr>
        </p:nvSpPr>
        <p:spPr>
          <a:xfrm>
            <a:off x="254000" y="4688693"/>
            <a:ext cx="2849200" cy="1656000"/>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Image</a:t>
            </a:r>
            <a:endParaRPr lang="en-ZA" dirty="0"/>
          </a:p>
        </p:txBody>
      </p:sp>
      <p:sp>
        <p:nvSpPr>
          <p:cNvPr id="14" name="Content Placeholder 2"/>
          <p:cNvSpPr>
            <a:spLocks noGrp="1"/>
          </p:cNvSpPr>
          <p:nvPr>
            <p:ph idx="17" hasCustomPrompt="1"/>
          </p:nvPr>
        </p:nvSpPr>
        <p:spPr>
          <a:xfrm>
            <a:off x="3121987" y="4690482"/>
            <a:ext cx="2772000" cy="1656000"/>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Image</a:t>
            </a:r>
            <a:endParaRPr lang="en-ZA" dirty="0"/>
          </a:p>
        </p:txBody>
      </p:sp>
      <p:sp>
        <p:nvSpPr>
          <p:cNvPr id="15" name="Content Placeholder 2"/>
          <p:cNvSpPr>
            <a:spLocks noGrp="1"/>
          </p:cNvSpPr>
          <p:nvPr>
            <p:ph idx="18" hasCustomPrompt="1"/>
          </p:nvPr>
        </p:nvSpPr>
        <p:spPr>
          <a:xfrm>
            <a:off x="5914800" y="4690482"/>
            <a:ext cx="2968850" cy="1656000"/>
          </a:xfrm>
          <a:prstGeom prst="rect">
            <a:avLst/>
          </a:prstGeom>
        </p:spPr>
        <p:txBody>
          <a:bodyPr lIns="0" tIns="0" rIns="0" bIns="0"/>
          <a:lstStyle>
            <a:lvl1pPr marL="0" indent="0">
              <a:buNone/>
              <a:defRPr sz="1600">
                <a:solidFill>
                  <a:srgbClr val="0069A8"/>
                </a:solidFill>
                <a:latin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dirty="0" smtClean="0"/>
              <a:t>Image</a:t>
            </a:r>
            <a:endParaRPr lang="en-ZA" dirty="0"/>
          </a:p>
        </p:txBody>
      </p:sp>
      <p:sp>
        <p:nvSpPr>
          <p:cNvPr id="5" name="Title 1"/>
          <p:cNvSpPr>
            <a:spLocks noGrp="1"/>
          </p:cNvSpPr>
          <p:nvPr>
            <p:ph type="title" hasCustomPrompt="1"/>
          </p:nvPr>
        </p:nvSpPr>
        <p:spPr>
          <a:xfrm>
            <a:off x="793814" y="2909587"/>
            <a:ext cx="5484052" cy="679904"/>
          </a:xfrm>
          <a:prstGeom prst="rect">
            <a:avLst/>
          </a:prstGeom>
        </p:spPr>
        <p:txBody>
          <a:bodyPr lIns="0" tIns="0" rIns="0" bIns="0" anchor="t"/>
          <a:lstStyle>
            <a:lvl1pPr>
              <a:defRPr sz="2400" b="1" baseline="0">
                <a:solidFill>
                  <a:schemeClr val="bg1"/>
                </a:solidFill>
                <a:latin typeface="Arial" panose="020B0604020202020204" pitchFamily="34" charset="0"/>
                <a:cs typeface="Arial" panose="020B0604020202020204" pitchFamily="34" charset="0"/>
              </a:defRPr>
            </a:lvl1pPr>
          </a:lstStyle>
          <a:p>
            <a:r>
              <a:rPr lang="en-US" dirty="0" smtClean="0"/>
              <a:t>TITLE GOES HERE</a:t>
            </a:r>
            <a:endParaRPr lang="en-ZA" dirty="0"/>
          </a:p>
        </p:txBody>
      </p:sp>
      <p:sp>
        <p:nvSpPr>
          <p:cNvPr id="6" name="Text Placeholder 2"/>
          <p:cNvSpPr>
            <a:spLocks noGrp="1"/>
          </p:cNvSpPr>
          <p:nvPr>
            <p:ph type="body" idx="1" hasCustomPrompt="1"/>
          </p:nvPr>
        </p:nvSpPr>
        <p:spPr>
          <a:xfrm>
            <a:off x="793808" y="3701106"/>
            <a:ext cx="3868737" cy="594520"/>
          </a:xfrm>
          <a:prstGeom prst="rect">
            <a:avLst/>
          </a:prstGeom>
        </p:spPr>
        <p:txBody>
          <a:bodyPr lIns="0" tIns="0" rIns="0" bIns="0" anchor="t"/>
          <a:lstStyle>
            <a:lvl1pPr marL="0" indent="0">
              <a:buNone/>
              <a:defRPr sz="2000" b="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goes here</a:t>
            </a:r>
          </a:p>
        </p:txBody>
      </p:sp>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9100" y="91500"/>
            <a:ext cx="2161804" cy="2301866"/>
          </a:xfrm>
          <a:prstGeom prst="rect">
            <a:avLst/>
          </a:prstGeom>
        </p:spPr>
      </p:pic>
    </p:spTree>
    <p:extLst>
      <p:ext uri="{BB962C8B-B14F-4D97-AF65-F5344CB8AC3E}">
        <p14:creationId xmlns:p14="http://schemas.microsoft.com/office/powerpoint/2010/main" val="1694340494"/>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2" pos="635" userDrawn="1">
          <p15:clr>
            <a:srgbClr val="FBAE40"/>
          </p15:clr>
        </p15:guide>
        <p15:guide id="3" orient="horz" pos="595" userDrawn="1">
          <p15:clr>
            <a:srgbClr val="FBAE40"/>
          </p15:clr>
        </p15:guide>
        <p15:guide id="4" pos="272" userDrawn="1">
          <p15:clr>
            <a:srgbClr val="FBAE40"/>
          </p15:clr>
        </p15:guide>
        <p15:guide id="5" orient="horz" pos="255" userDrawn="1">
          <p15:clr>
            <a:srgbClr val="FBAE40"/>
          </p15:clr>
        </p15:guide>
        <p15:guide id="6" orient="horz" pos="1026" userDrawn="1">
          <p15:clr>
            <a:srgbClr val="FBAE40"/>
          </p15:clr>
        </p15:guide>
        <p15:guide id="7" pos="4853" userDrawn="1">
          <p15:clr>
            <a:srgbClr val="FBAE40"/>
          </p15:clr>
        </p15:guide>
        <p15:guide id="8"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4" name="Picture 3" descr="Pic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80000" cy="6885000"/>
          </a:xfrm>
          <a:prstGeom prst="rect">
            <a:avLst/>
          </a:prstGeom>
        </p:spPr>
      </p:pic>
      <p:sp>
        <p:nvSpPr>
          <p:cNvPr id="3" name="Rectangle 2"/>
          <p:cNvSpPr/>
          <p:nvPr userDrawn="1"/>
        </p:nvSpPr>
        <p:spPr>
          <a:xfrm>
            <a:off x="252000" y="227359"/>
            <a:ext cx="8451850" cy="2162796"/>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solidFill>
                  <a:srgbClr val="0C1533"/>
                </a:solidFill>
              </a:rPr>
              <a:t>  </a:t>
            </a:r>
            <a:endParaRPr lang="en-US" dirty="0">
              <a:solidFill>
                <a:srgbClr val="0C1533"/>
              </a:solidFill>
            </a:endParaRPr>
          </a:p>
        </p:txBody>
      </p:sp>
      <p:sp>
        <p:nvSpPr>
          <p:cNvPr id="5" name="Title 1"/>
          <p:cNvSpPr>
            <a:spLocks noGrp="1"/>
          </p:cNvSpPr>
          <p:nvPr>
            <p:ph type="title" hasCustomPrompt="1"/>
          </p:nvPr>
        </p:nvSpPr>
        <p:spPr>
          <a:xfrm>
            <a:off x="793814" y="631433"/>
            <a:ext cx="5484052" cy="679904"/>
          </a:xfrm>
          <a:prstGeom prst="rect">
            <a:avLst/>
          </a:prstGeom>
        </p:spPr>
        <p:txBody>
          <a:bodyPr lIns="0" tIns="0" rIns="0" bIns="0" anchor="t"/>
          <a:lstStyle>
            <a:lvl1pPr>
              <a:defRPr sz="2400" b="1" baseline="0">
                <a:solidFill>
                  <a:schemeClr val="bg1"/>
                </a:solidFill>
                <a:latin typeface="Arial" panose="020B0604020202020204" pitchFamily="34" charset="0"/>
                <a:cs typeface="Arial" panose="020B0604020202020204" pitchFamily="34" charset="0"/>
              </a:defRPr>
            </a:lvl1pPr>
          </a:lstStyle>
          <a:p>
            <a:r>
              <a:rPr lang="en-US" dirty="0" smtClean="0"/>
              <a:t>TITLE GOES HERE</a:t>
            </a:r>
            <a:endParaRPr lang="en-ZA" dirty="0"/>
          </a:p>
        </p:txBody>
      </p:sp>
      <p:sp>
        <p:nvSpPr>
          <p:cNvPr id="6" name="Text Placeholder 2"/>
          <p:cNvSpPr>
            <a:spLocks noGrp="1"/>
          </p:cNvSpPr>
          <p:nvPr>
            <p:ph type="body" idx="1" hasCustomPrompt="1"/>
          </p:nvPr>
        </p:nvSpPr>
        <p:spPr>
          <a:xfrm>
            <a:off x="793808" y="1422952"/>
            <a:ext cx="3868737" cy="594520"/>
          </a:xfrm>
          <a:prstGeom prst="rect">
            <a:avLst/>
          </a:prstGeom>
        </p:spPr>
        <p:txBody>
          <a:bodyPr lIns="0" tIns="0" rIns="0" bIns="0" anchor="t"/>
          <a:lstStyle>
            <a:lvl1pPr marL="0" indent="0">
              <a:buNone/>
              <a:defRPr sz="2000" b="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9100" y="91500"/>
            <a:ext cx="2161804" cy="2301866"/>
          </a:xfrm>
          <a:prstGeom prst="rect">
            <a:avLst/>
          </a:prstGeom>
        </p:spPr>
      </p:pic>
      <p:sp>
        <p:nvSpPr>
          <p:cNvPr id="8"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0038045"/>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2" pos="635" userDrawn="1">
          <p15:clr>
            <a:srgbClr val="FBAE40"/>
          </p15:clr>
        </p15:guide>
        <p15:guide id="3" orient="horz" pos="595" userDrawn="1">
          <p15:clr>
            <a:srgbClr val="FBAE40"/>
          </p15:clr>
        </p15:guide>
        <p15:guide id="4" pos="272" userDrawn="1">
          <p15:clr>
            <a:srgbClr val="FBAE40"/>
          </p15:clr>
        </p15:guide>
        <p15:guide id="5" orient="horz" pos="255" userDrawn="1">
          <p15:clr>
            <a:srgbClr val="FBAE40"/>
          </p15:clr>
        </p15:guide>
        <p15:guide id="6" orient="horz" pos="1026" userDrawn="1">
          <p15:clr>
            <a:srgbClr val="FBAE40"/>
          </p15:clr>
        </p15:guide>
        <p15:guide id="7" pos="4853" userDrawn="1">
          <p15:clr>
            <a:srgbClr val="FBAE40"/>
          </p15:clr>
        </p15:guide>
        <p15:guide id="8"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2" name="Picture 1" descr="Pic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80000" cy="6885000"/>
          </a:xfrm>
          <a:prstGeom prst="rect">
            <a:avLst/>
          </a:prstGeom>
        </p:spPr>
      </p:pic>
      <p:sp>
        <p:nvSpPr>
          <p:cNvPr id="3" name="Rectangle 2"/>
          <p:cNvSpPr/>
          <p:nvPr userDrawn="1"/>
        </p:nvSpPr>
        <p:spPr>
          <a:xfrm>
            <a:off x="252000" y="227359"/>
            <a:ext cx="8451850" cy="2162796"/>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solidFill>
                  <a:srgbClr val="0C1533"/>
                </a:solidFill>
              </a:rPr>
              <a:t>  </a:t>
            </a:r>
            <a:endParaRPr lang="en-US" dirty="0">
              <a:solidFill>
                <a:srgbClr val="0C1533"/>
              </a:solidFill>
            </a:endParaRPr>
          </a:p>
        </p:txBody>
      </p:sp>
      <p:sp>
        <p:nvSpPr>
          <p:cNvPr id="5" name="Title 1"/>
          <p:cNvSpPr>
            <a:spLocks noGrp="1"/>
          </p:cNvSpPr>
          <p:nvPr>
            <p:ph type="title" hasCustomPrompt="1"/>
          </p:nvPr>
        </p:nvSpPr>
        <p:spPr>
          <a:xfrm>
            <a:off x="793814" y="631433"/>
            <a:ext cx="5484052" cy="679904"/>
          </a:xfrm>
          <a:prstGeom prst="rect">
            <a:avLst/>
          </a:prstGeom>
        </p:spPr>
        <p:txBody>
          <a:bodyPr lIns="0" tIns="0" rIns="0" bIns="0" anchor="t"/>
          <a:lstStyle>
            <a:lvl1pPr>
              <a:defRPr sz="2400" b="1" baseline="0">
                <a:solidFill>
                  <a:schemeClr val="bg1"/>
                </a:solidFill>
                <a:latin typeface="Arial" panose="020B0604020202020204" pitchFamily="34" charset="0"/>
                <a:cs typeface="Arial" panose="020B0604020202020204" pitchFamily="34" charset="0"/>
              </a:defRPr>
            </a:lvl1pPr>
          </a:lstStyle>
          <a:p>
            <a:r>
              <a:rPr lang="en-US" dirty="0" smtClean="0"/>
              <a:t>TITLE GOES HERE</a:t>
            </a:r>
            <a:endParaRPr lang="en-ZA" dirty="0"/>
          </a:p>
        </p:txBody>
      </p:sp>
      <p:sp>
        <p:nvSpPr>
          <p:cNvPr id="6" name="Text Placeholder 2"/>
          <p:cNvSpPr>
            <a:spLocks noGrp="1"/>
          </p:cNvSpPr>
          <p:nvPr>
            <p:ph type="body" idx="1" hasCustomPrompt="1"/>
          </p:nvPr>
        </p:nvSpPr>
        <p:spPr>
          <a:xfrm>
            <a:off x="793808" y="1422952"/>
            <a:ext cx="3868737" cy="594520"/>
          </a:xfrm>
          <a:prstGeom prst="rect">
            <a:avLst/>
          </a:prstGeom>
        </p:spPr>
        <p:txBody>
          <a:bodyPr lIns="0" tIns="0" rIns="0" bIns="0" anchor="t"/>
          <a:lstStyle>
            <a:lvl1pPr marL="0" indent="0">
              <a:buNone/>
              <a:defRPr sz="2000" b="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9100" y="91500"/>
            <a:ext cx="2161804" cy="2301866"/>
          </a:xfrm>
          <a:prstGeom prst="rect">
            <a:avLst/>
          </a:prstGeom>
        </p:spPr>
      </p:pic>
      <p:sp>
        <p:nvSpPr>
          <p:cNvPr id="8"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9388721"/>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2" pos="635" userDrawn="1">
          <p15:clr>
            <a:srgbClr val="FBAE40"/>
          </p15:clr>
        </p15:guide>
        <p15:guide id="3" orient="horz" pos="595" userDrawn="1">
          <p15:clr>
            <a:srgbClr val="FBAE40"/>
          </p15:clr>
        </p15:guide>
        <p15:guide id="4" pos="272" userDrawn="1">
          <p15:clr>
            <a:srgbClr val="FBAE40"/>
          </p15:clr>
        </p15:guide>
        <p15:guide id="5" orient="horz" pos="255" userDrawn="1">
          <p15:clr>
            <a:srgbClr val="FBAE40"/>
          </p15:clr>
        </p15:guide>
        <p15:guide id="6" orient="horz" pos="1026" userDrawn="1">
          <p15:clr>
            <a:srgbClr val="FBAE40"/>
          </p15:clr>
        </p15:guide>
        <p15:guide id="7" pos="4853" userDrawn="1">
          <p15:clr>
            <a:srgbClr val="FBAE40"/>
          </p15:clr>
        </p15:guide>
        <p15:guide id="8"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2" name="Picture 1" descr="Pic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80000" cy="6885000"/>
          </a:xfrm>
          <a:prstGeom prst="rect">
            <a:avLst/>
          </a:prstGeom>
        </p:spPr>
      </p:pic>
      <p:sp>
        <p:nvSpPr>
          <p:cNvPr id="3" name="Rectangle 2"/>
          <p:cNvSpPr/>
          <p:nvPr userDrawn="1"/>
        </p:nvSpPr>
        <p:spPr>
          <a:xfrm>
            <a:off x="252000" y="227359"/>
            <a:ext cx="8451850" cy="2162796"/>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solidFill>
                  <a:srgbClr val="0C1533"/>
                </a:solidFill>
              </a:rPr>
              <a:t>  </a:t>
            </a:r>
            <a:endParaRPr lang="en-US" dirty="0">
              <a:solidFill>
                <a:srgbClr val="0C1533"/>
              </a:solidFill>
            </a:endParaRPr>
          </a:p>
        </p:txBody>
      </p:sp>
      <p:sp>
        <p:nvSpPr>
          <p:cNvPr id="5" name="Title 1"/>
          <p:cNvSpPr>
            <a:spLocks noGrp="1"/>
          </p:cNvSpPr>
          <p:nvPr>
            <p:ph type="title" hasCustomPrompt="1"/>
          </p:nvPr>
        </p:nvSpPr>
        <p:spPr>
          <a:xfrm>
            <a:off x="793814" y="631433"/>
            <a:ext cx="5484052" cy="679904"/>
          </a:xfrm>
          <a:prstGeom prst="rect">
            <a:avLst/>
          </a:prstGeom>
        </p:spPr>
        <p:txBody>
          <a:bodyPr lIns="0" tIns="0" rIns="0" bIns="0" anchor="t"/>
          <a:lstStyle>
            <a:lvl1pPr>
              <a:defRPr sz="2400" b="1" baseline="0">
                <a:solidFill>
                  <a:schemeClr val="bg1"/>
                </a:solidFill>
                <a:latin typeface="Arial" panose="020B0604020202020204" pitchFamily="34" charset="0"/>
                <a:cs typeface="Arial" panose="020B0604020202020204" pitchFamily="34" charset="0"/>
              </a:defRPr>
            </a:lvl1pPr>
          </a:lstStyle>
          <a:p>
            <a:r>
              <a:rPr lang="en-US" dirty="0" smtClean="0"/>
              <a:t>TITLE GOES HERE</a:t>
            </a:r>
            <a:endParaRPr lang="en-ZA" dirty="0"/>
          </a:p>
        </p:txBody>
      </p:sp>
      <p:sp>
        <p:nvSpPr>
          <p:cNvPr id="6" name="Text Placeholder 2"/>
          <p:cNvSpPr>
            <a:spLocks noGrp="1"/>
          </p:cNvSpPr>
          <p:nvPr>
            <p:ph type="body" idx="1" hasCustomPrompt="1"/>
          </p:nvPr>
        </p:nvSpPr>
        <p:spPr>
          <a:xfrm>
            <a:off x="793808" y="1422952"/>
            <a:ext cx="3868737" cy="594520"/>
          </a:xfrm>
          <a:prstGeom prst="rect">
            <a:avLst/>
          </a:prstGeom>
        </p:spPr>
        <p:txBody>
          <a:bodyPr lIns="0" tIns="0" rIns="0" bIns="0" anchor="t"/>
          <a:lstStyle>
            <a:lvl1pPr marL="0" indent="0">
              <a:buNone/>
              <a:defRPr sz="2000" b="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9100" y="91500"/>
            <a:ext cx="2161804" cy="2301866"/>
          </a:xfrm>
          <a:prstGeom prst="rect">
            <a:avLst/>
          </a:prstGeom>
        </p:spPr>
      </p:pic>
      <p:sp>
        <p:nvSpPr>
          <p:cNvPr id="8"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0002552"/>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2" pos="635" userDrawn="1">
          <p15:clr>
            <a:srgbClr val="FBAE40"/>
          </p15:clr>
        </p15:guide>
        <p15:guide id="3" orient="horz" pos="595" userDrawn="1">
          <p15:clr>
            <a:srgbClr val="FBAE40"/>
          </p15:clr>
        </p15:guide>
        <p15:guide id="4" pos="272" userDrawn="1">
          <p15:clr>
            <a:srgbClr val="FBAE40"/>
          </p15:clr>
        </p15:guide>
        <p15:guide id="5" orient="horz" pos="255" userDrawn="1">
          <p15:clr>
            <a:srgbClr val="FBAE40"/>
          </p15:clr>
        </p15:guide>
        <p15:guide id="6" orient="horz" pos="1026" userDrawn="1">
          <p15:clr>
            <a:srgbClr val="FBAE40"/>
          </p15:clr>
        </p15:guide>
        <p15:guide id="7" pos="4853" userDrawn="1">
          <p15:clr>
            <a:srgbClr val="FBAE40"/>
          </p15:clr>
        </p15:guide>
        <p15:guide id="8" orient="horz" pos="9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2" name="Picture 1" descr="Pic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80000" cy="6885000"/>
          </a:xfrm>
          <a:prstGeom prst="rect">
            <a:avLst/>
          </a:prstGeom>
        </p:spPr>
      </p:pic>
      <p:sp>
        <p:nvSpPr>
          <p:cNvPr id="3" name="Rectangle 2"/>
          <p:cNvSpPr/>
          <p:nvPr userDrawn="1"/>
        </p:nvSpPr>
        <p:spPr>
          <a:xfrm>
            <a:off x="252000" y="227359"/>
            <a:ext cx="8451850" cy="2162796"/>
          </a:xfrm>
          <a:prstGeom prst="rect">
            <a:avLst/>
          </a:prstGeom>
          <a:solidFill>
            <a:srgbClr val="0C1533"/>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solidFill>
                  <a:srgbClr val="0C1533"/>
                </a:solidFill>
              </a:rPr>
              <a:t>  </a:t>
            </a:r>
            <a:endParaRPr lang="en-US" dirty="0">
              <a:solidFill>
                <a:srgbClr val="0C1533"/>
              </a:solidFill>
            </a:endParaRPr>
          </a:p>
        </p:txBody>
      </p:sp>
      <p:sp>
        <p:nvSpPr>
          <p:cNvPr id="5" name="Title 1"/>
          <p:cNvSpPr>
            <a:spLocks noGrp="1"/>
          </p:cNvSpPr>
          <p:nvPr>
            <p:ph type="title" hasCustomPrompt="1"/>
          </p:nvPr>
        </p:nvSpPr>
        <p:spPr>
          <a:xfrm>
            <a:off x="793814" y="631433"/>
            <a:ext cx="5484052" cy="679904"/>
          </a:xfrm>
          <a:prstGeom prst="rect">
            <a:avLst/>
          </a:prstGeom>
        </p:spPr>
        <p:txBody>
          <a:bodyPr lIns="0" tIns="0" rIns="0" bIns="0" anchor="t"/>
          <a:lstStyle>
            <a:lvl1pPr>
              <a:defRPr sz="2400" b="1" baseline="0">
                <a:solidFill>
                  <a:schemeClr val="bg1"/>
                </a:solidFill>
                <a:latin typeface="Arial" panose="020B0604020202020204" pitchFamily="34" charset="0"/>
                <a:cs typeface="Arial" panose="020B0604020202020204" pitchFamily="34" charset="0"/>
              </a:defRPr>
            </a:lvl1pPr>
          </a:lstStyle>
          <a:p>
            <a:r>
              <a:rPr lang="en-US" dirty="0" smtClean="0"/>
              <a:t>TITLE GOES HERE</a:t>
            </a:r>
            <a:endParaRPr lang="en-ZA" dirty="0"/>
          </a:p>
        </p:txBody>
      </p:sp>
      <p:sp>
        <p:nvSpPr>
          <p:cNvPr id="6" name="Text Placeholder 2"/>
          <p:cNvSpPr>
            <a:spLocks noGrp="1"/>
          </p:cNvSpPr>
          <p:nvPr>
            <p:ph type="body" idx="1" hasCustomPrompt="1"/>
          </p:nvPr>
        </p:nvSpPr>
        <p:spPr>
          <a:xfrm>
            <a:off x="793808" y="1422952"/>
            <a:ext cx="3868737" cy="594520"/>
          </a:xfrm>
          <a:prstGeom prst="rect">
            <a:avLst/>
          </a:prstGeom>
        </p:spPr>
        <p:txBody>
          <a:bodyPr lIns="0" tIns="0" rIns="0" bIns="0" anchor="t"/>
          <a:lstStyle>
            <a:lvl1pPr marL="0" indent="0">
              <a:buNone/>
              <a:defRPr sz="2000" b="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9100" y="91500"/>
            <a:ext cx="2161804" cy="2301866"/>
          </a:xfrm>
          <a:prstGeom prst="rect">
            <a:avLst/>
          </a:prstGeom>
        </p:spPr>
      </p:pic>
      <p:sp>
        <p:nvSpPr>
          <p:cNvPr id="8"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better together ... we deliver </a:t>
            </a:r>
            <a:endParaRPr kumimoji="0" lang="en-ZA"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7153964"/>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2" pos="635" userDrawn="1">
          <p15:clr>
            <a:srgbClr val="FBAE40"/>
          </p15:clr>
        </p15:guide>
        <p15:guide id="3" orient="horz" pos="595" userDrawn="1">
          <p15:clr>
            <a:srgbClr val="FBAE40"/>
          </p15:clr>
        </p15:guide>
        <p15:guide id="4" pos="272" userDrawn="1">
          <p15:clr>
            <a:srgbClr val="FBAE40"/>
          </p15:clr>
        </p15:guide>
        <p15:guide id="5" orient="horz" pos="255" userDrawn="1">
          <p15:clr>
            <a:srgbClr val="FBAE40"/>
          </p15:clr>
        </p15:guide>
        <p15:guide id="6" orient="horz" pos="1026" userDrawn="1">
          <p15:clr>
            <a:srgbClr val="FBAE40"/>
          </p15:clr>
        </p15:guide>
        <p15:guide id="7" pos="4853" userDrawn="1">
          <p15:clr>
            <a:srgbClr val="FBAE40"/>
          </p15:clr>
        </p15:guide>
        <p15:guide id="8" orient="horz" pos="93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395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
        <p15:guide id="1" pos="295" userDrawn="1">
          <p15:clr>
            <a:srgbClr val="F26B43"/>
          </p15:clr>
        </p15:guide>
        <p15:guide id="2" orient="horz" pos="663" userDrawn="1">
          <p15:clr>
            <a:srgbClr val="F26B43"/>
          </p15:clr>
        </p15:guide>
        <p15:guide id="3" userDrawn="1">
          <p15:clr>
            <a:srgbClr val="F26B43"/>
          </p15:clr>
        </p15:guide>
        <p15:guide id="4" orient="horz" pos="4320" userDrawn="1">
          <p15:clr>
            <a:srgbClr val="F26B43"/>
          </p15:clr>
        </p15:guide>
        <p15:guide id="5" orient="horz"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839358"/>
      </p:ext>
    </p:extLst>
  </p:cSld>
  <p:clrMap bg1="lt1" tx1="dk1" bg2="lt2" tx2="dk2" accent1="accent1" accent2="accent2" accent3="accent3" accent4="accent4" accent5="accent5" accent6="accent6" hlink="hlink" folHlink="folHlink"/>
  <p:sldLayoutIdLst>
    <p:sldLayoutId id="2147483655" r:id="rId1"/>
    <p:sldLayoutId id="2147483670" r:id="rId2"/>
    <p:sldLayoutId id="2147483671" r:id="rId3"/>
    <p:sldLayoutId id="2147483672" r:id="rId4"/>
    <p:sldLayoutId id="2147483673" r:id="rId5"/>
    <p:sldLayoutId id="214748370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2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875923"/>
      </p:ext>
    </p:extLst>
  </p:cSld>
  <p:clrMap bg1="lt1" tx1="dk1" bg2="lt2" tx2="dk2" accent1="accent1" accent2="accent2" accent3="accent3" accent4="accent4" accent5="accent5" accent6="accent6" hlink="hlink" folHlink="folHlink"/>
  <p:sldLayoutIdLst>
    <p:sldLayoutId id="2147483691" r:id="rId1"/>
    <p:sldLayoutId id="2147483701" r:id="rId2"/>
    <p:sldLayoutId id="2147483693" r:id="rId3"/>
    <p:sldLayoutId id="2147483694" r:id="rId4"/>
    <p:sldLayoutId id="2147483690" r:id="rId5"/>
    <p:sldLayoutId id="2147483696" r:id="rId6"/>
    <p:sldLayoutId id="2147483699" r:id="rId7"/>
    <p:sldLayoutId id="2147483700" r:id="rId8"/>
    <p:sldLayoutId id="214748369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
        <p15:guide id="1" pos="295" userDrawn="1">
          <p15:clr>
            <a:srgbClr val="F26B43"/>
          </p15:clr>
        </p15:guide>
        <p15:guide id="2" orient="horz" pos="3748" userDrawn="1">
          <p15:clr>
            <a:srgbClr val="F26B43"/>
          </p15:clr>
        </p15:guide>
        <p15:guide id="3" pos="5465" userDrawn="1">
          <p15:clr>
            <a:srgbClr val="F26B43"/>
          </p15:clr>
        </p15:guide>
        <p15:guide id="4" orient="horz" pos="278" userDrawn="1">
          <p15:clr>
            <a:srgbClr val="F26B43"/>
          </p15:clr>
        </p15:guide>
        <p15:guide id="5" pos="2835" userDrawn="1">
          <p15:clr>
            <a:srgbClr val="F26B43"/>
          </p15:clr>
        </p15:guide>
        <p15:guide id="6" pos="2925" userDrawn="1">
          <p15:clr>
            <a:srgbClr val="F26B43"/>
          </p15:clr>
        </p15:guide>
        <p15:guide id="7" orient="horz" pos="36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45375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
        <p15:guide id="1" pos="295" userDrawn="1">
          <p15:clr>
            <a:srgbClr val="F26B43"/>
          </p15:clr>
        </p15:guide>
        <p15:guide id="2" orient="horz" pos="3748" userDrawn="1">
          <p15:clr>
            <a:srgbClr val="F26B43"/>
          </p15:clr>
        </p15:guide>
        <p15:guide id="3" pos="5465" userDrawn="1">
          <p15:clr>
            <a:srgbClr val="F26B43"/>
          </p15:clr>
        </p15:guide>
        <p15:guide id="4" orient="horz" pos="278" userDrawn="1">
          <p15:clr>
            <a:srgbClr val="F26B43"/>
          </p15:clr>
        </p15:guide>
        <p15:guide id="5" pos="2835" userDrawn="1">
          <p15:clr>
            <a:srgbClr val="F26B43"/>
          </p15:clr>
        </p15:guide>
        <p15:guide id="6" pos="2925" userDrawn="1">
          <p15:clr>
            <a:srgbClr val="F26B43"/>
          </p15:clr>
        </p15:guide>
        <p15:guide id="7" orient="horz" pos="36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SASOL CHEMICALS</a:t>
            </a:r>
            <a:br>
              <a:rPr lang="en-US" dirty="0" smtClean="0"/>
            </a:br>
            <a:r>
              <a:rPr lang="en-US" dirty="0"/>
              <a:t/>
            </a:r>
            <a:br>
              <a:rPr lang="en-US" dirty="0"/>
            </a:br>
            <a:r>
              <a:rPr lang="en-US" dirty="0" smtClean="0"/>
              <a:t>BASE CHEMICALS (EXPLOSIVES)</a:t>
            </a:r>
            <a:endParaRPr lang="en-US" dirty="0"/>
          </a:p>
        </p:txBody>
      </p:sp>
      <p:sp>
        <p:nvSpPr>
          <p:cNvPr id="3" name="Subtitle 2"/>
          <p:cNvSpPr>
            <a:spLocks noGrp="1"/>
          </p:cNvSpPr>
          <p:nvPr>
            <p:ph type="subTitle" idx="1"/>
          </p:nvPr>
        </p:nvSpPr>
        <p:spPr>
          <a:xfrm>
            <a:off x="460828" y="3746880"/>
            <a:ext cx="2198481" cy="569913"/>
          </a:xfrm>
        </p:spPr>
        <p:txBody>
          <a:bodyPr/>
          <a:lstStyle/>
          <a:p>
            <a:r>
              <a:rPr lang="en-US" dirty="0" smtClean="0"/>
              <a:t>MOSH - </a:t>
            </a:r>
            <a:r>
              <a:rPr lang="en-ZA" dirty="0"/>
              <a:t>"Day of Learning"</a:t>
            </a:r>
            <a:endParaRPr lang="en-US" dirty="0"/>
          </a:p>
          <a:p>
            <a:r>
              <a:rPr lang="en-US" dirty="0"/>
              <a:t>2014</a:t>
            </a:r>
          </a:p>
          <a:p>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20" y="7607"/>
            <a:ext cx="6417930" cy="791998"/>
          </a:xfrm>
        </p:spPr>
        <p:txBody>
          <a:bodyPr/>
          <a:lstStyle/>
          <a:p>
            <a:r>
              <a:rPr lang="en-ZA" sz="1600" dirty="0" smtClean="0"/>
              <a:t>Blast optimisation</a:t>
            </a:r>
            <a:endParaRPr lang="en-ZA" sz="1600" dirty="0"/>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10</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Reliability + Accuracy = Safety</a:t>
            </a:r>
            <a:endParaRPr lang="en-ZA" dirty="0"/>
          </a:p>
        </p:txBody>
      </p:sp>
      <p:grpSp>
        <p:nvGrpSpPr>
          <p:cNvPr id="5" name="Group 4"/>
          <p:cNvGrpSpPr/>
          <p:nvPr/>
        </p:nvGrpSpPr>
        <p:grpSpPr>
          <a:xfrm>
            <a:off x="724832" y="5412581"/>
            <a:ext cx="7690839" cy="851484"/>
            <a:chOff x="515107" y="2291873"/>
            <a:chExt cx="7690839" cy="851484"/>
          </a:xfrm>
        </p:grpSpPr>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640" b="-3630"/>
            <a:stretch/>
          </p:blipFill>
          <p:spPr bwMode="auto">
            <a:xfrm>
              <a:off x="5278655" y="2320397"/>
              <a:ext cx="2927291"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1" b="52581"/>
            <a:stretch/>
          </p:blipFill>
          <p:spPr bwMode="auto">
            <a:xfrm>
              <a:off x="515107" y="2291873"/>
              <a:ext cx="2927291"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 name="Content Placeholder 2"/>
              <p:cNvSpPr>
                <a:spLocks noGrp="1"/>
              </p:cNvSpPr>
              <p:nvPr>
                <p:ph sz="quarter" idx="19"/>
              </p:nvPr>
            </p:nvSpPr>
            <p:spPr/>
            <p:txBody>
              <a:bodyPr/>
              <a:lstStyle/>
              <a:p>
                <a:r>
                  <a:rPr lang="en-GB" dirty="0" smtClean="0"/>
                  <a:t>Distance of the cut holes from a stab hole </a:t>
                </a:r>
              </a:p>
              <a:p>
                <a:endParaRPr lang="en-GB" dirty="0"/>
              </a:p>
              <a:p>
                <a:pPr marL="0" indent="0">
                  <a:buNone/>
                </a:pPr>
                <a:r>
                  <a:rPr lang="en-GB" dirty="0" smtClean="0"/>
                  <a:t>          a = hard rock	= 1.5 </a:t>
                </a:r>
                <a14:m>
                  <m:oMath xmlns:m="http://schemas.openxmlformats.org/officeDocument/2006/math">
                    <m:r>
                      <m:rPr>
                        <m:nor/>
                      </m:rPr>
                      <a:rPr lang="en-GB" dirty="0"/>
                      <m:t>(Ø </m:t>
                    </m:r>
                    <m:r>
                      <m:rPr>
                        <m:nor/>
                      </m:rPr>
                      <a:rPr lang="en-GB" dirty="0"/>
                      <m:t>relief</m:t>
                    </m:r>
                    <m:r>
                      <m:rPr>
                        <m:nor/>
                      </m:rPr>
                      <a:rPr lang="en-GB" dirty="0"/>
                      <m:t> </m:t>
                    </m:r>
                    <m:r>
                      <m:rPr>
                        <m:nor/>
                      </m:rPr>
                      <a:rPr lang="en-GB" dirty="0"/>
                      <m:t>hole</m:t>
                    </m:r>
                    <m:r>
                      <m:rPr>
                        <m:nor/>
                      </m:rPr>
                      <a:rPr lang="en-GB" dirty="0"/>
                      <m:t>)</m:t>
                    </m:r>
                  </m:oMath>
                </a14:m>
                <a:endParaRPr lang="en-GB" dirty="0" smtClean="0"/>
              </a:p>
              <a:p>
                <a:pPr marL="0" indent="0">
                  <a:buNone/>
                </a:pPr>
                <a:r>
                  <a:rPr lang="en-GB" dirty="0" smtClean="0"/>
                  <a:t>          a = soft rock	= 2.0 </a:t>
                </a:r>
                <a14:m>
                  <m:oMath xmlns:m="http://schemas.openxmlformats.org/officeDocument/2006/math">
                    <m:r>
                      <m:rPr>
                        <m:nor/>
                      </m:rPr>
                      <a:rPr lang="en-GB" dirty="0"/>
                      <m:t>(Ø </m:t>
                    </m:r>
                    <m:r>
                      <m:rPr>
                        <m:nor/>
                      </m:rPr>
                      <a:rPr lang="en-GB" dirty="0"/>
                      <m:t>relief</m:t>
                    </m:r>
                    <m:r>
                      <m:rPr>
                        <m:nor/>
                      </m:rPr>
                      <a:rPr lang="en-GB" dirty="0"/>
                      <m:t> </m:t>
                    </m:r>
                    <m:r>
                      <m:rPr>
                        <m:nor/>
                      </m:rPr>
                      <a:rPr lang="en-GB" dirty="0"/>
                      <m:t>hole</m:t>
                    </m:r>
                    <m:r>
                      <m:rPr>
                        <m:nor/>
                      </m:rPr>
                      <a:rPr lang="en-GB" dirty="0"/>
                      <m:t>)</m:t>
                    </m:r>
                  </m:oMath>
                </a14:m>
                <a:endParaRPr lang="en-GB" dirty="0" smtClean="0"/>
              </a:p>
              <a:p>
                <a:pPr marL="0" indent="0">
                  <a:buNone/>
                </a:pPr>
                <a:endParaRPr lang="en-GB" dirty="0"/>
              </a:p>
              <a:p>
                <a:pPr marL="0" indent="0">
                  <a:buNone/>
                </a:pPr>
                <a:endParaRPr lang="en-GB" dirty="0" smtClean="0"/>
              </a:p>
              <a:p>
                <a:r>
                  <a:rPr lang="en-GB" dirty="0" smtClean="0"/>
                  <a:t>Delay – one hole at a time</a:t>
                </a:r>
              </a:p>
              <a:p>
                <a:endParaRPr lang="en-GB" dirty="0"/>
              </a:p>
              <a:p>
                <a:pPr marL="0" indent="0">
                  <a:buNone/>
                </a:pPr>
                <a:r>
                  <a:rPr lang="en-GB" dirty="0" smtClean="0"/>
                  <a:t>          hard </a:t>
                </a:r>
                <a:r>
                  <a:rPr lang="en-GB" dirty="0"/>
                  <a:t>rock	= </a:t>
                </a:r>
                <a:r>
                  <a:rPr lang="en-GB" dirty="0" smtClean="0"/>
                  <a:t>40.0ms / m </a:t>
                </a:r>
              </a:p>
              <a:p>
                <a:pPr marL="0" indent="0">
                  <a:buNone/>
                </a:pPr>
                <a:r>
                  <a:rPr lang="en-GB" dirty="0"/>
                  <a:t> </a:t>
                </a:r>
                <a:r>
                  <a:rPr lang="en-GB" dirty="0" smtClean="0"/>
                  <a:t>         soft </a:t>
                </a:r>
                <a:r>
                  <a:rPr lang="en-GB" dirty="0"/>
                  <a:t>rock	= </a:t>
                </a:r>
                <a:r>
                  <a:rPr lang="en-GB" dirty="0" smtClean="0"/>
                  <a:t>60.0ms / m</a:t>
                </a:r>
                <a:endParaRPr lang="en-GB" dirty="0"/>
              </a:p>
              <a:p>
                <a:pPr marL="0" indent="0">
                  <a:buNone/>
                </a:pPr>
                <a:endParaRPr lang="en-GB" dirty="0"/>
              </a:p>
              <a:p>
                <a:pPr marL="0" indent="0">
                  <a:buNone/>
                </a:pPr>
                <a:endParaRPr lang="en-GB" dirty="0" smtClean="0"/>
              </a:p>
              <a:p>
                <a:endParaRPr lang="en-GB" b="0" i="1" dirty="0" smtClean="0">
                  <a:latin typeface="Cambria Math"/>
                </a:endParaRP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quarter" idx="19"/>
              </p:nvPr>
            </p:nvSpPr>
            <p:spPr>
              <a:blipFill rotWithShape="1">
                <a:blip r:embed="rId3"/>
                <a:stretch>
                  <a:fillRect l="-212" t="-1595" b="-31207"/>
                </a:stretch>
              </a:blipFill>
            </p:spPr>
            <p:txBody>
              <a:bodyPr/>
              <a:lstStyle/>
              <a:p>
                <a:r>
                  <a:rPr lang="en-GB">
                    <a:noFill/>
                  </a:rPr>
                  <a:t> </a:t>
                </a:r>
              </a:p>
            </p:txBody>
          </p:sp>
        </mc:Fallback>
      </mc:AlternateContent>
      <p:grpSp>
        <p:nvGrpSpPr>
          <p:cNvPr id="15" name="Group 14"/>
          <p:cNvGrpSpPr/>
          <p:nvPr/>
        </p:nvGrpSpPr>
        <p:grpSpPr>
          <a:xfrm>
            <a:off x="5689133" y="1753299"/>
            <a:ext cx="2464965" cy="1384183"/>
            <a:chOff x="6209251" y="2046914"/>
            <a:chExt cx="2464965" cy="1384183"/>
          </a:xfrm>
        </p:grpSpPr>
        <p:sp>
          <p:nvSpPr>
            <p:cNvPr id="6" name="Oval 5"/>
            <p:cNvSpPr/>
            <p:nvPr/>
          </p:nvSpPr>
          <p:spPr>
            <a:xfrm>
              <a:off x="7759816" y="2046914"/>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a:spLocks noChangeAspect="1"/>
            </p:cNvSpPr>
            <p:nvPr/>
          </p:nvSpPr>
          <p:spPr>
            <a:xfrm>
              <a:off x="6209251" y="233801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6392131" y="2504114"/>
              <a:ext cx="0" cy="92698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33794" y="2504114"/>
              <a:ext cx="0" cy="92698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92131" y="3431097"/>
              <a:ext cx="1841663" cy="0"/>
            </a:xfrm>
            <a:prstGeom prst="straightConnector1">
              <a:avLst/>
            </a:prstGeom>
            <a:ln w="22225">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20249" y="3101858"/>
              <a:ext cx="1233030" cy="307777"/>
            </a:xfrm>
            <a:prstGeom prst="rect">
              <a:avLst/>
            </a:prstGeom>
            <a:noFill/>
          </p:spPr>
          <p:txBody>
            <a:bodyPr wrap="none" rtlCol="0">
              <a:spAutoFit/>
            </a:bodyPr>
            <a:lstStyle/>
            <a:p>
              <a:r>
                <a:rPr lang="en-GB" sz="1400" dirty="0" smtClean="0"/>
                <a:t>a = 171 / 190</a:t>
              </a:r>
            </a:p>
          </p:txBody>
        </p:sp>
      </p:grpSp>
      <p:sp>
        <p:nvSpPr>
          <p:cNvPr id="16" name="TextBox 15"/>
          <p:cNvSpPr txBox="1"/>
          <p:nvPr/>
        </p:nvSpPr>
        <p:spPr>
          <a:xfrm>
            <a:off x="7828811" y="1445522"/>
            <a:ext cx="1173719" cy="307777"/>
          </a:xfrm>
          <a:prstGeom prst="rect">
            <a:avLst/>
          </a:prstGeom>
          <a:noFill/>
        </p:spPr>
        <p:txBody>
          <a:bodyPr wrap="none" rtlCol="0">
            <a:spAutoFit/>
          </a:bodyPr>
          <a:lstStyle/>
          <a:p>
            <a:r>
              <a:rPr lang="en-GB" sz="1400" dirty="0" smtClean="0"/>
              <a:t>38 x 6 = 228</a:t>
            </a:r>
          </a:p>
        </p:txBody>
      </p:sp>
    </p:spTree>
    <p:extLst>
      <p:ext uri="{BB962C8B-B14F-4D97-AF65-F5344CB8AC3E}">
        <p14:creationId xmlns:p14="http://schemas.microsoft.com/office/powerpoint/2010/main" val="3534837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61152" y="3268936"/>
            <a:ext cx="3597199" cy="2648127"/>
            <a:chOff x="531090" y="3168437"/>
            <a:chExt cx="3597199" cy="2648127"/>
          </a:xfrm>
        </p:grpSpPr>
        <p:pic>
          <p:nvPicPr>
            <p:cNvPr id="12" name="Picture 2"/>
            <p:cNvPicPr>
              <a:picLocks noChangeArrowheads="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11671" t="35145" r="60829" b="28410"/>
            <a:stretch/>
          </p:blipFill>
          <p:spPr bwMode="auto">
            <a:xfrm>
              <a:off x="656516" y="3259877"/>
              <a:ext cx="33832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31090" y="3168437"/>
              <a:ext cx="3597199" cy="2648127"/>
              <a:chOff x="852881" y="3229762"/>
              <a:chExt cx="3597199" cy="2648127"/>
            </a:xfrm>
          </p:grpSpPr>
          <p:sp>
            <p:nvSpPr>
              <p:cNvPr id="14" name="Rounded Rectangle 13"/>
              <p:cNvSpPr/>
              <p:nvPr/>
            </p:nvSpPr>
            <p:spPr>
              <a:xfrm>
                <a:off x="964734" y="3341336"/>
                <a:ext cx="3371982" cy="246888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5400000">
                <a:off x="876650" y="32297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p:nvSpPr>
            <p:spPr>
              <a:xfrm rot="16200000" flipH="1">
                <a:off x="3991482" y="32297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p:nvSpPr>
            <p:spPr>
              <a:xfrm rot="16200000" flipV="1">
                <a:off x="852881" y="54206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Triangle 17"/>
              <p:cNvSpPr/>
              <p:nvPr/>
            </p:nvSpPr>
            <p:spPr>
              <a:xfrm rot="5400000" flipH="1" flipV="1">
                <a:off x="3992880" y="54206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 name="Slide Number Placeholder 6"/>
          <p:cNvSpPr>
            <a:spLocks noGrp="1"/>
          </p:cNvSpPr>
          <p:nvPr>
            <p:ph type="sldNum" sz="quarter" idx="12"/>
          </p:nvPr>
        </p:nvSpPr>
        <p:spPr/>
        <p:txBody>
          <a:bodyPr/>
          <a:lstStyle/>
          <a:p>
            <a:fld id="{BD5E5E83-28C1-425C-8C82-6173C867DEF2}" type="slidenum">
              <a:rPr lang="en-ZA" smtClean="0">
                <a:solidFill>
                  <a:prstClr val="white"/>
                </a:solidFill>
              </a:rPr>
              <a:pPr/>
              <a:t>11</a:t>
            </a:fld>
            <a:endParaRPr lang="en-ZA" dirty="0">
              <a:solidFill>
                <a:prstClr val="white"/>
              </a:solidFill>
            </a:endParaRPr>
          </a:p>
        </p:txBody>
      </p:sp>
      <p:sp>
        <p:nvSpPr>
          <p:cNvPr id="8" name="Text Placeholder 7"/>
          <p:cNvSpPr>
            <a:spLocks noGrp="1"/>
          </p:cNvSpPr>
          <p:nvPr>
            <p:ph type="body" sz="quarter" idx="15"/>
          </p:nvPr>
        </p:nvSpPr>
        <p:spPr/>
        <p:txBody>
          <a:bodyPr/>
          <a:lstStyle/>
          <a:p>
            <a:r>
              <a:rPr lang="en-GB" dirty="0" smtClean="0"/>
              <a:t>Hole distribution &amp; charge efficiency ensures success </a:t>
            </a:r>
            <a:endParaRPr lang="en-GB" dirty="0"/>
          </a:p>
        </p:txBody>
      </p:sp>
      <p:sp>
        <p:nvSpPr>
          <p:cNvPr id="9" name="Content Placeholder 8"/>
          <p:cNvSpPr>
            <a:spLocks noGrp="1"/>
          </p:cNvSpPr>
          <p:nvPr>
            <p:ph sz="quarter" idx="19"/>
          </p:nvPr>
        </p:nvSpPr>
        <p:spPr/>
        <p:txBody>
          <a:bodyPr/>
          <a:lstStyle/>
          <a:p>
            <a:r>
              <a:rPr lang="en-GB" sz="1400" dirty="0" smtClean="0"/>
              <a:t>The cut &amp; easers are marked as an equilateral	Charge mass = 0.25 to 0.65kg / m</a:t>
            </a:r>
          </a:p>
          <a:p>
            <a:pPr marL="0" indent="0">
              <a:buNone/>
            </a:pPr>
            <a:r>
              <a:rPr lang="en-GB" sz="1400" dirty="0"/>
              <a:t> </a:t>
            </a:r>
            <a:r>
              <a:rPr lang="en-GB" sz="1400" dirty="0" smtClean="0"/>
              <a:t>    triangle</a:t>
            </a:r>
          </a:p>
          <a:p>
            <a:pPr marL="0" indent="0">
              <a:buNone/>
            </a:pPr>
            <a:r>
              <a:rPr lang="en-GB" sz="1400" dirty="0"/>
              <a:t> </a:t>
            </a:r>
            <a:r>
              <a:rPr lang="en-GB" sz="1400" dirty="0" smtClean="0"/>
              <a:t>         </a:t>
            </a:r>
          </a:p>
          <a:p>
            <a:pPr marL="0" indent="0">
              <a:buNone/>
            </a:pPr>
            <a:r>
              <a:rPr lang="en-GB" sz="1400" dirty="0"/>
              <a:t> </a:t>
            </a:r>
            <a:r>
              <a:rPr lang="en-GB" sz="1400" dirty="0" smtClean="0"/>
              <a:t>         (base / 1.155) = height                                                          charge mass for 3.2m (@ 0.45) = 1.17kg							          (@ 0.65) = 1.70kg	</a:t>
            </a:r>
          </a:p>
          <a:p>
            <a:pPr marL="0" indent="0">
              <a:buNone/>
            </a:pPr>
            <a:r>
              <a:rPr lang="en-GB" sz="1400" dirty="0" smtClean="0"/>
              <a:t>          342/  1.155 = 296 </a:t>
            </a:r>
            <a:endParaRPr lang="en-GB" sz="1400" dirty="0"/>
          </a:p>
        </p:txBody>
      </p:sp>
      <p:sp>
        <p:nvSpPr>
          <p:cNvPr id="10" name="Title 7"/>
          <p:cNvSpPr>
            <a:spLocks noGrp="1"/>
          </p:cNvSpPr>
          <p:nvPr>
            <p:ph type="title"/>
          </p:nvPr>
        </p:nvSpPr>
        <p:spPr>
          <a:xfrm>
            <a:off x="10720" y="7607"/>
            <a:ext cx="6417930" cy="791998"/>
          </a:xfrm>
        </p:spPr>
        <p:txBody>
          <a:bodyPr/>
          <a:lstStyle/>
          <a:p>
            <a:r>
              <a:rPr lang="en-ZA" sz="1600" dirty="0" smtClean="0"/>
              <a:t>Blast optimisation</a:t>
            </a:r>
            <a:endParaRPr lang="en-ZA" sz="1600" dirty="0"/>
          </a:p>
        </p:txBody>
      </p:sp>
      <p:sp>
        <p:nvSpPr>
          <p:cNvPr id="27" name="Isosceles Triangle 26"/>
          <p:cNvSpPr/>
          <p:nvPr/>
        </p:nvSpPr>
        <p:spPr>
          <a:xfrm>
            <a:off x="2256639" y="3892491"/>
            <a:ext cx="687897" cy="616590"/>
          </a:xfrm>
          <a:prstGeom prst="triangle">
            <a:avLst>
              <a:gd name="adj" fmla="val 487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p:cNvSpPr/>
          <p:nvPr/>
        </p:nvSpPr>
        <p:spPr>
          <a:xfrm rot="5400000">
            <a:off x="2527529" y="3965548"/>
            <a:ext cx="1199631" cy="1053516"/>
          </a:xfrm>
          <a:prstGeom prst="triangle">
            <a:avLst>
              <a:gd name="adj" fmla="val 48781"/>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4653675" y="3273105"/>
            <a:ext cx="3597199" cy="2648127"/>
            <a:chOff x="4960478" y="1119959"/>
            <a:chExt cx="3597199" cy="2648127"/>
          </a:xfrm>
        </p:grpSpPr>
        <p:pic>
          <p:nvPicPr>
            <p:cNvPr id="7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803" t="26007" r="57196" b="28659"/>
            <a:stretch/>
          </p:blipFill>
          <p:spPr bwMode="auto">
            <a:xfrm>
              <a:off x="5085707" y="1207904"/>
              <a:ext cx="3358606" cy="246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73"/>
            <p:cNvGrpSpPr/>
            <p:nvPr/>
          </p:nvGrpSpPr>
          <p:grpSpPr>
            <a:xfrm>
              <a:off x="4960478" y="1119959"/>
              <a:ext cx="3597199" cy="2648127"/>
              <a:chOff x="852881" y="3229762"/>
              <a:chExt cx="3597199" cy="2648127"/>
            </a:xfrm>
          </p:grpSpPr>
          <p:sp>
            <p:nvSpPr>
              <p:cNvPr id="75" name="Rounded Rectangle 74"/>
              <p:cNvSpPr/>
              <p:nvPr/>
            </p:nvSpPr>
            <p:spPr>
              <a:xfrm>
                <a:off x="964734" y="3341336"/>
                <a:ext cx="3371982" cy="246888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ight Triangle 75"/>
              <p:cNvSpPr/>
              <p:nvPr/>
            </p:nvSpPr>
            <p:spPr>
              <a:xfrm rot="5400000">
                <a:off x="876650" y="32297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ight Triangle 76"/>
              <p:cNvSpPr/>
              <p:nvPr/>
            </p:nvSpPr>
            <p:spPr>
              <a:xfrm rot="16200000" flipH="1">
                <a:off x="3991482" y="32297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ight Triangle 77"/>
              <p:cNvSpPr/>
              <p:nvPr/>
            </p:nvSpPr>
            <p:spPr>
              <a:xfrm rot="16200000" flipV="1">
                <a:off x="852881" y="54206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ight Triangle 78"/>
              <p:cNvSpPr/>
              <p:nvPr/>
            </p:nvSpPr>
            <p:spPr>
              <a:xfrm rot="5400000" flipH="1" flipV="1">
                <a:off x="3992880" y="54206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8200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D5E5E83-28C1-425C-8C82-6173C867DEF2}" type="slidenum">
              <a:rPr lang="en-ZA" smtClean="0">
                <a:solidFill>
                  <a:prstClr val="white"/>
                </a:solidFill>
              </a:rPr>
              <a:pPr/>
              <a:t>12</a:t>
            </a:fld>
            <a:endParaRPr lang="en-ZA" dirty="0">
              <a:solidFill>
                <a:prstClr val="white"/>
              </a:solidFill>
            </a:endParaRPr>
          </a:p>
        </p:txBody>
      </p:sp>
      <p:sp>
        <p:nvSpPr>
          <p:cNvPr id="8" name="Text Placeholder 7"/>
          <p:cNvSpPr>
            <a:spLocks noGrp="1"/>
          </p:cNvSpPr>
          <p:nvPr>
            <p:ph type="body" sz="quarter" idx="15"/>
          </p:nvPr>
        </p:nvSpPr>
        <p:spPr>
          <a:xfrm>
            <a:off x="250825" y="788973"/>
            <a:ext cx="8627360" cy="346135"/>
          </a:xfrm>
        </p:spPr>
        <p:txBody>
          <a:bodyPr/>
          <a:lstStyle/>
          <a:p>
            <a:r>
              <a:rPr lang="en-GB" dirty="0" smtClean="0"/>
              <a:t>Sequential firing / powder factor &amp; </a:t>
            </a:r>
          </a:p>
          <a:p>
            <a:pPr marL="0" indent="0">
              <a:buNone/>
            </a:pPr>
            <a:r>
              <a:rPr lang="en-GB" dirty="0"/>
              <a:t> </a:t>
            </a:r>
            <a:r>
              <a:rPr lang="en-GB" dirty="0" smtClean="0"/>
              <a:t>   creating the relief</a:t>
            </a:r>
            <a:endParaRPr lang="en-GB" dirty="0"/>
          </a:p>
        </p:txBody>
      </p:sp>
      <p:sp>
        <p:nvSpPr>
          <p:cNvPr id="10" name="Title 7"/>
          <p:cNvSpPr>
            <a:spLocks noGrp="1"/>
          </p:cNvSpPr>
          <p:nvPr>
            <p:ph type="title"/>
          </p:nvPr>
        </p:nvSpPr>
        <p:spPr>
          <a:xfrm>
            <a:off x="10720" y="7607"/>
            <a:ext cx="6417930" cy="791998"/>
          </a:xfrm>
        </p:spPr>
        <p:txBody>
          <a:bodyPr/>
          <a:lstStyle/>
          <a:p>
            <a:r>
              <a:rPr lang="en-ZA" sz="1600" dirty="0" smtClean="0"/>
              <a:t>Blast optimisation</a:t>
            </a:r>
            <a:endParaRPr lang="en-ZA" sz="1600" dirty="0"/>
          </a:p>
        </p:txBody>
      </p:sp>
      <p:sp>
        <p:nvSpPr>
          <p:cNvPr id="6" name="AutoShape 5"/>
          <p:cNvSpPr>
            <a:spLocks noChangeArrowheads="1"/>
          </p:cNvSpPr>
          <p:nvPr/>
        </p:nvSpPr>
        <p:spPr bwMode="auto">
          <a:xfrm rot="16200000">
            <a:off x="3142651" y="525682"/>
            <a:ext cx="5704157" cy="5711942"/>
          </a:xfrm>
          <a:prstGeom prst="flowChartDelay">
            <a:avLst/>
          </a:prstGeom>
          <a:solidFill>
            <a:srgbClr val="FFFFFF"/>
          </a:solidFill>
          <a:ln w="9525">
            <a:solidFill>
              <a:srgbClr val="000000"/>
            </a:solidFill>
            <a:miter lim="800000"/>
            <a:headEnd/>
            <a:tailEnd/>
          </a:ln>
        </p:spPr>
        <p:txBody>
          <a:bodyPr/>
          <a:lstStyle/>
          <a:p>
            <a:endParaRPr lang="en-GB"/>
          </a:p>
        </p:txBody>
      </p:sp>
      <p:sp>
        <p:nvSpPr>
          <p:cNvPr id="9" name="AutoShape 6"/>
          <p:cNvSpPr>
            <a:spLocks noChangeArrowheads="1"/>
          </p:cNvSpPr>
          <p:nvPr/>
        </p:nvSpPr>
        <p:spPr bwMode="auto">
          <a:xfrm rot="16200000">
            <a:off x="3327352" y="699426"/>
            <a:ext cx="5356475" cy="5353589"/>
          </a:xfrm>
          <a:prstGeom prst="flowChartDelay">
            <a:avLst/>
          </a:prstGeom>
          <a:solidFill>
            <a:srgbClr val="FFFFFF"/>
          </a:solidFill>
          <a:ln w="9525">
            <a:solidFill>
              <a:srgbClr val="000000"/>
            </a:solidFill>
            <a:prstDash val="lgDash"/>
            <a:miter lim="800000"/>
            <a:headEnd/>
            <a:tailEnd/>
          </a:ln>
        </p:spPr>
        <p:txBody>
          <a:bodyPr/>
          <a:lstStyle/>
          <a:p>
            <a:endParaRPr lang="en-GB"/>
          </a:p>
        </p:txBody>
      </p:sp>
      <p:sp>
        <p:nvSpPr>
          <p:cNvPr id="11" name="AutoShape 7"/>
          <p:cNvSpPr>
            <a:spLocks noChangeArrowheads="1"/>
          </p:cNvSpPr>
          <p:nvPr/>
        </p:nvSpPr>
        <p:spPr bwMode="auto">
          <a:xfrm rot="16200000">
            <a:off x="4240002" y="1622459"/>
            <a:ext cx="3585470" cy="3507524"/>
          </a:xfrm>
          <a:prstGeom prst="flowChartDelay">
            <a:avLst/>
          </a:prstGeom>
          <a:solidFill>
            <a:srgbClr val="FFFFFF"/>
          </a:solidFill>
          <a:ln w="9525">
            <a:solidFill>
              <a:srgbClr val="000000"/>
            </a:solidFill>
            <a:prstDash val="lgDash"/>
            <a:miter lim="800000"/>
            <a:headEnd/>
            <a:tailEnd/>
          </a:ln>
        </p:spPr>
        <p:txBody>
          <a:bodyPr/>
          <a:lstStyle/>
          <a:p>
            <a:endParaRPr lang="en-GB"/>
          </a:p>
        </p:txBody>
      </p:sp>
      <p:sp>
        <p:nvSpPr>
          <p:cNvPr id="12" name="AutoShape 8"/>
          <p:cNvSpPr>
            <a:spLocks noChangeArrowheads="1"/>
          </p:cNvSpPr>
          <p:nvPr/>
        </p:nvSpPr>
        <p:spPr bwMode="auto">
          <a:xfrm rot="16200000">
            <a:off x="5033152" y="2371729"/>
            <a:ext cx="1999171" cy="1954657"/>
          </a:xfrm>
          <a:prstGeom prst="flowChartDelay">
            <a:avLst/>
          </a:prstGeom>
          <a:solidFill>
            <a:srgbClr val="FFFFFF"/>
          </a:solidFill>
          <a:ln w="9525">
            <a:solidFill>
              <a:srgbClr val="000000"/>
            </a:solidFill>
            <a:prstDash val="lgDash"/>
            <a:miter lim="800000"/>
            <a:headEnd/>
            <a:tailEnd/>
          </a:ln>
        </p:spPr>
        <p:txBody>
          <a:bodyPr/>
          <a:lstStyle/>
          <a:p>
            <a:endParaRPr lang="en-GB"/>
          </a:p>
        </p:txBody>
      </p:sp>
      <p:sp>
        <p:nvSpPr>
          <p:cNvPr id="13" name="Oval 9"/>
          <p:cNvSpPr>
            <a:spLocks noChangeArrowheads="1"/>
          </p:cNvSpPr>
          <p:nvPr/>
        </p:nvSpPr>
        <p:spPr bwMode="auto">
          <a:xfrm>
            <a:off x="3285358" y="601099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14" name="Oval 10"/>
          <p:cNvSpPr>
            <a:spLocks noChangeArrowheads="1"/>
          </p:cNvSpPr>
          <p:nvPr/>
        </p:nvSpPr>
        <p:spPr bwMode="auto">
          <a:xfrm>
            <a:off x="3285358" y="3088296"/>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15" name="Oval 11"/>
          <p:cNvSpPr>
            <a:spLocks noChangeArrowheads="1"/>
          </p:cNvSpPr>
          <p:nvPr/>
        </p:nvSpPr>
        <p:spPr bwMode="auto">
          <a:xfrm>
            <a:off x="3285358" y="3707605"/>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16" name="Oval 12"/>
          <p:cNvSpPr>
            <a:spLocks noChangeArrowheads="1"/>
          </p:cNvSpPr>
          <p:nvPr/>
        </p:nvSpPr>
        <p:spPr bwMode="auto">
          <a:xfrm>
            <a:off x="3285358" y="516352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17" name="Oval 13"/>
          <p:cNvSpPr>
            <a:spLocks noChangeArrowheads="1"/>
          </p:cNvSpPr>
          <p:nvPr/>
        </p:nvSpPr>
        <p:spPr bwMode="auto">
          <a:xfrm>
            <a:off x="3285358" y="4348644"/>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18" name="Oval 14"/>
          <p:cNvSpPr>
            <a:spLocks noChangeArrowheads="1"/>
          </p:cNvSpPr>
          <p:nvPr/>
        </p:nvSpPr>
        <p:spPr bwMode="auto">
          <a:xfrm>
            <a:off x="5989300" y="64365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19" name="Oval 15"/>
          <p:cNvSpPr>
            <a:spLocks noChangeArrowheads="1"/>
          </p:cNvSpPr>
          <p:nvPr/>
        </p:nvSpPr>
        <p:spPr bwMode="auto">
          <a:xfrm>
            <a:off x="4121517" y="1382482"/>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0" name="Oval 16"/>
          <p:cNvSpPr>
            <a:spLocks noChangeArrowheads="1"/>
          </p:cNvSpPr>
          <p:nvPr/>
        </p:nvSpPr>
        <p:spPr bwMode="auto">
          <a:xfrm>
            <a:off x="4664477" y="980475"/>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1" name="Oval 17"/>
          <p:cNvSpPr>
            <a:spLocks noChangeArrowheads="1"/>
          </p:cNvSpPr>
          <p:nvPr/>
        </p:nvSpPr>
        <p:spPr bwMode="auto">
          <a:xfrm>
            <a:off x="5359466" y="70884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2" name="Oval 18"/>
          <p:cNvSpPr>
            <a:spLocks noChangeArrowheads="1"/>
          </p:cNvSpPr>
          <p:nvPr/>
        </p:nvSpPr>
        <p:spPr bwMode="auto">
          <a:xfrm>
            <a:off x="8638947" y="598926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3" name="Oval 19"/>
          <p:cNvSpPr>
            <a:spLocks noChangeArrowheads="1"/>
          </p:cNvSpPr>
          <p:nvPr/>
        </p:nvSpPr>
        <p:spPr bwMode="auto">
          <a:xfrm>
            <a:off x="8628087" y="3066566"/>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4" name="Oval 20"/>
          <p:cNvSpPr>
            <a:spLocks noChangeArrowheads="1"/>
          </p:cNvSpPr>
          <p:nvPr/>
        </p:nvSpPr>
        <p:spPr bwMode="auto">
          <a:xfrm>
            <a:off x="8628087" y="3685875"/>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5" name="Oval 21"/>
          <p:cNvSpPr>
            <a:spLocks noChangeArrowheads="1"/>
          </p:cNvSpPr>
          <p:nvPr/>
        </p:nvSpPr>
        <p:spPr bwMode="auto">
          <a:xfrm>
            <a:off x="8638947" y="514179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6" name="Oval 22"/>
          <p:cNvSpPr>
            <a:spLocks noChangeArrowheads="1"/>
          </p:cNvSpPr>
          <p:nvPr/>
        </p:nvSpPr>
        <p:spPr bwMode="auto">
          <a:xfrm>
            <a:off x="8638947" y="432691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7" name="Line 23"/>
          <p:cNvSpPr>
            <a:spLocks noChangeShapeType="1"/>
          </p:cNvSpPr>
          <p:nvPr/>
        </p:nvSpPr>
        <p:spPr bwMode="auto">
          <a:xfrm>
            <a:off x="6021878" y="187325"/>
            <a:ext cx="21718" cy="61930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Oval 24"/>
          <p:cNvSpPr>
            <a:spLocks noChangeArrowheads="1"/>
          </p:cNvSpPr>
          <p:nvPr/>
        </p:nvSpPr>
        <p:spPr bwMode="auto">
          <a:xfrm>
            <a:off x="3404809" y="247985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29" name="Oval 25"/>
          <p:cNvSpPr>
            <a:spLocks noChangeArrowheads="1"/>
          </p:cNvSpPr>
          <p:nvPr/>
        </p:nvSpPr>
        <p:spPr bwMode="auto">
          <a:xfrm>
            <a:off x="3719726" y="1871410"/>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0" name="Oval 26"/>
          <p:cNvSpPr>
            <a:spLocks noChangeArrowheads="1"/>
          </p:cNvSpPr>
          <p:nvPr/>
        </p:nvSpPr>
        <p:spPr bwMode="auto">
          <a:xfrm>
            <a:off x="6608275" y="73057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1" name="Oval 27"/>
          <p:cNvSpPr>
            <a:spLocks noChangeArrowheads="1"/>
          </p:cNvSpPr>
          <p:nvPr/>
        </p:nvSpPr>
        <p:spPr bwMode="auto">
          <a:xfrm>
            <a:off x="7259828" y="980475"/>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2" name="Oval 28"/>
          <p:cNvSpPr>
            <a:spLocks noChangeArrowheads="1"/>
          </p:cNvSpPr>
          <p:nvPr/>
        </p:nvSpPr>
        <p:spPr bwMode="auto">
          <a:xfrm>
            <a:off x="7813647" y="1393347"/>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3" name="Oval 29"/>
          <p:cNvSpPr>
            <a:spLocks noChangeArrowheads="1"/>
          </p:cNvSpPr>
          <p:nvPr/>
        </p:nvSpPr>
        <p:spPr bwMode="auto">
          <a:xfrm>
            <a:off x="8204578" y="1860545"/>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4" name="Oval 30"/>
          <p:cNvSpPr>
            <a:spLocks noChangeArrowheads="1"/>
          </p:cNvSpPr>
          <p:nvPr/>
        </p:nvSpPr>
        <p:spPr bwMode="auto">
          <a:xfrm>
            <a:off x="8508636" y="247985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5" name="Oval 31"/>
          <p:cNvSpPr>
            <a:spLocks noChangeArrowheads="1"/>
          </p:cNvSpPr>
          <p:nvPr/>
        </p:nvSpPr>
        <p:spPr bwMode="auto">
          <a:xfrm>
            <a:off x="6000160" y="600013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6" name="Oval 32"/>
          <p:cNvSpPr>
            <a:spLocks noChangeArrowheads="1"/>
          </p:cNvSpPr>
          <p:nvPr/>
        </p:nvSpPr>
        <p:spPr bwMode="auto">
          <a:xfrm>
            <a:off x="6966629" y="600013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7" name="Oval 33"/>
          <p:cNvSpPr>
            <a:spLocks noChangeArrowheads="1"/>
          </p:cNvSpPr>
          <p:nvPr/>
        </p:nvSpPr>
        <p:spPr bwMode="auto">
          <a:xfrm>
            <a:off x="7748492" y="600013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8" name="Oval 34"/>
          <p:cNvSpPr>
            <a:spLocks noChangeArrowheads="1"/>
          </p:cNvSpPr>
          <p:nvPr/>
        </p:nvSpPr>
        <p:spPr bwMode="auto">
          <a:xfrm>
            <a:off x="4208391" y="600013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39" name="Oval 35"/>
          <p:cNvSpPr>
            <a:spLocks noChangeArrowheads="1"/>
          </p:cNvSpPr>
          <p:nvPr/>
        </p:nvSpPr>
        <p:spPr bwMode="auto">
          <a:xfrm>
            <a:off x="5044550" y="600013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0" name="Oval 36"/>
          <p:cNvSpPr>
            <a:spLocks noChangeArrowheads="1"/>
          </p:cNvSpPr>
          <p:nvPr/>
        </p:nvSpPr>
        <p:spPr bwMode="auto">
          <a:xfrm>
            <a:off x="6000160" y="513092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1" name="Oval 37"/>
          <p:cNvSpPr>
            <a:spLocks noChangeArrowheads="1"/>
          </p:cNvSpPr>
          <p:nvPr/>
        </p:nvSpPr>
        <p:spPr bwMode="auto">
          <a:xfrm>
            <a:off x="6977488" y="513092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2" name="Oval 38"/>
          <p:cNvSpPr>
            <a:spLocks noChangeArrowheads="1"/>
          </p:cNvSpPr>
          <p:nvPr/>
        </p:nvSpPr>
        <p:spPr bwMode="auto">
          <a:xfrm>
            <a:off x="7748492" y="513092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3" name="Oval 39"/>
          <p:cNvSpPr>
            <a:spLocks noChangeArrowheads="1"/>
          </p:cNvSpPr>
          <p:nvPr/>
        </p:nvSpPr>
        <p:spPr bwMode="auto">
          <a:xfrm>
            <a:off x="4240968" y="513092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4" name="Oval 40"/>
          <p:cNvSpPr>
            <a:spLocks noChangeArrowheads="1"/>
          </p:cNvSpPr>
          <p:nvPr/>
        </p:nvSpPr>
        <p:spPr bwMode="auto">
          <a:xfrm>
            <a:off x="5033690" y="513092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5" name="Oval 41"/>
          <p:cNvSpPr>
            <a:spLocks noChangeArrowheads="1"/>
          </p:cNvSpPr>
          <p:nvPr/>
        </p:nvSpPr>
        <p:spPr bwMode="auto">
          <a:xfrm>
            <a:off x="4219250" y="431604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6" name="Oval 42"/>
          <p:cNvSpPr>
            <a:spLocks noChangeArrowheads="1"/>
          </p:cNvSpPr>
          <p:nvPr/>
        </p:nvSpPr>
        <p:spPr bwMode="auto">
          <a:xfrm>
            <a:off x="4230109" y="340338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7" name="Oval 43"/>
          <p:cNvSpPr>
            <a:spLocks noChangeArrowheads="1"/>
          </p:cNvSpPr>
          <p:nvPr/>
        </p:nvSpPr>
        <p:spPr bwMode="auto">
          <a:xfrm>
            <a:off x="4392997" y="256677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8" name="Oval 44"/>
          <p:cNvSpPr>
            <a:spLocks noChangeArrowheads="1"/>
          </p:cNvSpPr>
          <p:nvPr/>
        </p:nvSpPr>
        <p:spPr bwMode="auto">
          <a:xfrm>
            <a:off x="5066268" y="1795354"/>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49" name="Oval 45"/>
          <p:cNvSpPr>
            <a:spLocks noChangeArrowheads="1"/>
          </p:cNvSpPr>
          <p:nvPr/>
        </p:nvSpPr>
        <p:spPr bwMode="auto">
          <a:xfrm>
            <a:off x="7737633" y="429431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0" name="Oval 46"/>
          <p:cNvSpPr>
            <a:spLocks noChangeArrowheads="1"/>
          </p:cNvSpPr>
          <p:nvPr/>
        </p:nvSpPr>
        <p:spPr bwMode="auto">
          <a:xfrm>
            <a:off x="7748492" y="339251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1" name="Oval 47"/>
          <p:cNvSpPr>
            <a:spLocks noChangeArrowheads="1"/>
          </p:cNvSpPr>
          <p:nvPr/>
        </p:nvSpPr>
        <p:spPr bwMode="auto">
          <a:xfrm>
            <a:off x="7574744" y="255590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2" name="Oval 48"/>
          <p:cNvSpPr>
            <a:spLocks noChangeArrowheads="1"/>
          </p:cNvSpPr>
          <p:nvPr/>
        </p:nvSpPr>
        <p:spPr bwMode="auto">
          <a:xfrm>
            <a:off x="6868896" y="1784489"/>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3" name="Oval 49"/>
          <p:cNvSpPr>
            <a:spLocks noChangeArrowheads="1"/>
          </p:cNvSpPr>
          <p:nvPr/>
        </p:nvSpPr>
        <p:spPr bwMode="auto">
          <a:xfrm>
            <a:off x="5989300" y="153459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4" name="Rectangle 50"/>
          <p:cNvSpPr>
            <a:spLocks noChangeArrowheads="1"/>
          </p:cNvSpPr>
          <p:nvPr/>
        </p:nvSpPr>
        <p:spPr bwMode="auto">
          <a:xfrm>
            <a:off x="7335842" y="3848851"/>
            <a:ext cx="1248809" cy="27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SzTx/>
            </a:pPr>
            <a:r>
              <a:rPr lang="en-US" sz="1000" i="0">
                <a:solidFill>
                  <a:schemeClr val="tx1"/>
                </a:solidFill>
                <a:cs typeface="Arial" charset="0"/>
              </a:rPr>
              <a:t>GRADE LINE</a:t>
            </a:r>
            <a:endParaRPr lang="en-US" sz="1800" i="0">
              <a:solidFill>
                <a:schemeClr val="tx1"/>
              </a:solidFill>
            </a:endParaRPr>
          </a:p>
        </p:txBody>
      </p:sp>
      <p:sp>
        <p:nvSpPr>
          <p:cNvPr id="55" name="Oval 51"/>
          <p:cNvSpPr>
            <a:spLocks noChangeArrowheads="1"/>
          </p:cNvSpPr>
          <p:nvPr/>
        </p:nvSpPr>
        <p:spPr bwMode="auto">
          <a:xfrm>
            <a:off x="5989300" y="4022692"/>
            <a:ext cx="86874" cy="86920"/>
          </a:xfrm>
          <a:prstGeom prst="ellipse">
            <a:avLst/>
          </a:prstGeom>
          <a:noFill/>
          <a:ln w="952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6" name="Oval 52"/>
          <p:cNvSpPr>
            <a:spLocks noChangeArrowheads="1"/>
          </p:cNvSpPr>
          <p:nvPr/>
        </p:nvSpPr>
        <p:spPr bwMode="auto">
          <a:xfrm>
            <a:off x="6966629" y="429431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7" name="Oval 53"/>
          <p:cNvSpPr>
            <a:spLocks noChangeArrowheads="1"/>
          </p:cNvSpPr>
          <p:nvPr/>
        </p:nvSpPr>
        <p:spPr bwMode="auto">
          <a:xfrm>
            <a:off x="5022831" y="4294318"/>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8" name="Oval 54"/>
          <p:cNvSpPr>
            <a:spLocks noChangeArrowheads="1"/>
          </p:cNvSpPr>
          <p:nvPr/>
        </p:nvSpPr>
        <p:spPr bwMode="auto">
          <a:xfrm>
            <a:off x="5989300" y="2306012"/>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59" name="Oval 55"/>
          <p:cNvSpPr>
            <a:spLocks noChangeArrowheads="1"/>
          </p:cNvSpPr>
          <p:nvPr/>
        </p:nvSpPr>
        <p:spPr bwMode="auto">
          <a:xfrm>
            <a:off x="6706008" y="2621099"/>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0" name="Oval 56"/>
          <p:cNvSpPr>
            <a:spLocks noChangeArrowheads="1"/>
          </p:cNvSpPr>
          <p:nvPr/>
        </p:nvSpPr>
        <p:spPr bwMode="auto">
          <a:xfrm>
            <a:off x="6966629" y="335992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1" name="Oval 57"/>
          <p:cNvSpPr>
            <a:spLocks noChangeArrowheads="1"/>
          </p:cNvSpPr>
          <p:nvPr/>
        </p:nvSpPr>
        <p:spPr bwMode="auto">
          <a:xfrm>
            <a:off x="5011972" y="3359923"/>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2" name="Oval 58"/>
          <p:cNvSpPr>
            <a:spLocks noChangeArrowheads="1"/>
          </p:cNvSpPr>
          <p:nvPr/>
        </p:nvSpPr>
        <p:spPr bwMode="auto">
          <a:xfrm>
            <a:off x="5272593" y="2610234"/>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3" name="Oval 59"/>
          <p:cNvSpPr>
            <a:spLocks noChangeAspect="1" noChangeArrowheads="1"/>
          </p:cNvSpPr>
          <p:nvPr/>
        </p:nvSpPr>
        <p:spPr bwMode="auto">
          <a:xfrm>
            <a:off x="5944054" y="4162127"/>
            <a:ext cx="182797" cy="182895"/>
          </a:xfrm>
          <a:prstGeom prst="ellipse">
            <a:avLst/>
          </a:prstGeom>
          <a:solidFill>
            <a:schemeClr val="bg1"/>
          </a:solidFill>
          <a:ln w="9525">
            <a:solidFill>
              <a:srgbClr val="000000"/>
            </a:solidFill>
            <a:round/>
            <a:headEnd/>
            <a:tailEnd/>
          </a:ln>
        </p:spPr>
        <p:txBody>
          <a:bodyPr/>
          <a:lstStyle/>
          <a:p>
            <a:endParaRPr lang="en-GB"/>
          </a:p>
        </p:txBody>
      </p:sp>
      <p:sp>
        <p:nvSpPr>
          <p:cNvPr id="64" name="Oval 60"/>
          <p:cNvSpPr>
            <a:spLocks noChangeArrowheads="1"/>
          </p:cNvSpPr>
          <p:nvPr/>
        </p:nvSpPr>
        <p:spPr bwMode="auto">
          <a:xfrm>
            <a:off x="5989300" y="3142622"/>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5" name="Oval 61"/>
          <p:cNvSpPr>
            <a:spLocks noChangeArrowheads="1"/>
          </p:cNvSpPr>
          <p:nvPr/>
        </p:nvSpPr>
        <p:spPr bwMode="auto">
          <a:xfrm>
            <a:off x="5989300" y="4457294"/>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6" name="Oval 62"/>
          <p:cNvSpPr>
            <a:spLocks noChangeArrowheads="1"/>
          </p:cNvSpPr>
          <p:nvPr/>
        </p:nvSpPr>
        <p:spPr bwMode="auto">
          <a:xfrm>
            <a:off x="5989300" y="3794525"/>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7" name="Oval 63"/>
          <p:cNvSpPr>
            <a:spLocks noChangeArrowheads="1"/>
          </p:cNvSpPr>
          <p:nvPr/>
        </p:nvSpPr>
        <p:spPr bwMode="auto">
          <a:xfrm>
            <a:off x="6228203" y="4109612"/>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8" name="Oval 64"/>
          <p:cNvSpPr>
            <a:spLocks noChangeArrowheads="1"/>
          </p:cNvSpPr>
          <p:nvPr/>
        </p:nvSpPr>
        <p:spPr bwMode="auto">
          <a:xfrm>
            <a:off x="5739539" y="4109612"/>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69" name="Oval 65"/>
          <p:cNvSpPr>
            <a:spLocks noChangeArrowheads="1"/>
          </p:cNvSpPr>
          <p:nvPr/>
        </p:nvSpPr>
        <p:spPr bwMode="auto">
          <a:xfrm>
            <a:off x="6499683" y="3675010"/>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70" name="Oval 66"/>
          <p:cNvSpPr>
            <a:spLocks noChangeArrowheads="1"/>
          </p:cNvSpPr>
          <p:nvPr/>
        </p:nvSpPr>
        <p:spPr bwMode="auto">
          <a:xfrm>
            <a:off x="5468059" y="3685875"/>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71" name="Oval 67"/>
          <p:cNvSpPr>
            <a:spLocks noChangeArrowheads="1"/>
          </p:cNvSpPr>
          <p:nvPr/>
        </p:nvSpPr>
        <p:spPr bwMode="auto">
          <a:xfrm>
            <a:off x="5468059" y="4642000"/>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72" name="Oval 68"/>
          <p:cNvSpPr>
            <a:spLocks noChangeArrowheads="1"/>
          </p:cNvSpPr>
          <p:nvPr/>
        </p:nvSpPr>
        <p:spPr bwMode="auto">
          <a:xfrm>
            <a:off x="6532261" y="4642000"/>
            <a:ext cx="86874" cy="86920"/>
          </a:xfrm>
          <a:prstGeom prst="ellipse">
            <a:avLst/>
          </a:prstGeom>
          <a:solidFill>
            <a:srgbClr val="000000"/>
          </a:solidFill>
          <a:ln w="9525">
            <a:solidFill>
              <a:srgbClr val="000000"/>
            </a:solidFill>
            <a:round/>
            <a:headEnd/>
            <a:tailEnd/>
          </a:ln>
        </p:spPr>
        <p:txBody>
          <a:bodyPr/>
          <a:lstStyle/>
          <a:p>
            <a:endParaRPr lang="en-GB"/>
          </a:p>
        </p:txBody>
      </p:sp>
      <p:sp>
        <p:nvSpPr>
          <p:cNvPr id="77" name="Rectangle 73"/>
          <p:cNvSpPr>
            <a:spLocks noChangeArrowheads="1"/>
          </p:cNvSpPr>
          <p:nvPr/>
        </p:nvSpPr>
        <p:spPr bwMode="auto">
          <a:xfrm>
            <a:off x="5348607" y="4479024"/>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7</a:t>
            </a:r>
            <a:endParaRPr lang="en-US" sz="1800" i="0" dirty="0">
              <a:solidFill>
                <a:schemeClr val="tx1"/>
              </a:solidFill>
            </a:endParaRPr>
          </a:p>
        </p:txBody>
      </p:sp>
      <p:sp>
        <p:nvSpPr>
          <p:cNvPr id="78" name="Rectangle 74"/>
          <p:cNvSpPr>
            <a:spLocks noChangeArrowheads="1"/>
          </p:cNvSpPr>
          <p:nvPr/>
        </p:nvSpPr>
        <p:spPr bwMode="auto">
          <a:xfrm>
            <a:off x="6401950" y="4468159"/>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8</a:t>
            </a:r>
            <a:endParaRPr lang="en-US" sz="1800" i="0" dirty="0">
              <a:solidFill>
                <a:schemeClr val="tx1"/>
              </a:solidFill>
            </a:endParaRPr>
          </a:p>
        </p:txBody>
      </p:sp>
      <p:sp>
        <p:nvSpPr>
          <p:cNvPr id="79" name="Rectangle 75"/>
          <p:cNvSpPr>
            <a:spLocks noChangeArrowheads="1"/>
          </p:cNvSpPr>
          <p:nvPr/>
        </p:nvSpPr>
        <p:spPr bwMode="auto">
          <a:xfrm>
            <a:off x="6369373" y="3512034"/>
            <a:ext cx="347495" cy="304222"/>
          </a:xfrm>
          <a:prstGeom prst="rect">
            <a:avLst/>
          </a:prstGeom>
          <a:noFill/>
          <a:ln w="9525">
            <a:noFill/>
            <a:miter lim="800000"/>
            <a:headEnd/>
            <a:tailEnd/>
          </a:ln>
        </p:spPr>
        <p:txBody>
          <a:bodyPr/>
          <a:lstStyle/>
          <a:p>
            <a:pPr eaLnBrk="1" hangingPunct="1">
              <a:spcBef>
                <a:spcPct val="0"/>
              </a:spcBef>
              <a:buSzTx/>
            </a:pPr>
            <a:r>
              <a:rPr lang="en-US" sz="800" i="0" dirty="0">
                <a:solidFill>
                  <a:schemeClr val="tx1"/>
                </a:solidFill>
                <a:cs typeface="Arial" charset="0"/>
              </a:rPr>
              <a:t>5</a:t>
            </a:r>
            <a:endParaRPr lang="en-US" sz="1800" i="0" dirty="0">
              <a:solidFill>
                <a:schemeClr val="tx1"/>
              </a:solidFill>
            </a:endParaRPr>
          </a:p>
        </p:txBody>
      </p:sp>
      <p:sp>
        <p:nvSpPr>
          <p:cNvPr id="80" name="Rectangle 76"/>
          <p:cNvSpPr>
            <a:spLocks noChangeArrowheads="1"/>
          </p:cNvSpPr>
          <p:nvPr/>
        </p:nvSpPr>
        <p:spPr bwMode="auto">
          <a:xfrm>
            <a:off x="5337748" y="3522899"/>
            <a:ext cx="347495" cy="304222"/>
          </a:xfrm>
          <a:prstGeom prst="rect">
            <a:avLst/>
          </a:prstGeom>
          <a:noFill/>
          <a:ln w="9525">
            <a:noFill/>
            <a:miter lim="800000"/>
            <a:headEnd/>
            <a:tailEnd/>
          </a:ln>
        </p:spPr>
        <p:txBody>
          <a:bodyPr/>
          <a:lstStyle/>
          <a:p>
            <a:pPr eaLnBrk="1" hangingPunct="1">
              <a:spcBef>
                <a:spcPct val="0"/>
              </a:spcBef>
              <a:buSzTx/>
            </a:pPr>
            <a:r>
              <a:rPr lang="en-US" sz="800" i="0">
                <a:solidFill>
                  <a:srgbClr val="FFFFFF"/>
                </a:solidFill>
                <a:cs typeface="Arial" charset="0"/>
              </a:rPr>
              <a:t>6</a:t>
            </a:r>
            <a:endParaRPr lang="en-US" sz="1800" i="0">
              <a:solidFill>
                <a:schemeClr val="tx1"/>
              </a:solidFill>
            </a:endParaRPr>
          </a:p>
        </p:txBody>
      </p:sp>
      <p:sp>
        <p:nvSpPr>
          <p:cNvPr id="81" name="Rectangle 77"/>
          <p:cNvSpPr>
            <a:spLocks noChangeArrowheads="1"/>
          </p:cNvSpPr>
          <p:nvPr/>
        </p:nvSpPr>
        <p:spPr bwMode="auto">
          <a:xfrm>
            <a:off x="4892521" y="410961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9</a:t>
            </a:r>
            <a:endParaRPr lang="en-US" sz="1800" i="0" dirty="0">
              <a:solidFill>
                <a:schemeClr val="tx1"/>
              </a:solidFill>
            </a:endParaRPr>
          </a:p>
        </p:txBody>
      </p:sp>
      <p:sp>
        <p:nvSpPr>
          <p:cNvPr id="82" name="Rectangle 78"/>
          <p:cNvSpPr>
            <a:spLocks noChangeArrowheads="1"/>
          </p:cNvSpPr>
          <p:nvPr/>
        </p:nvSpPr>
        <p:spPr bwMode="auto">
          <a:xfrm>
            <a:off x="5869849" y="495708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9</a:t>
            </a:r>
            <a:endParaRPr lang="en-US" sz="1800" i="0" dirty="0">
              <a:solidFill>
                <a:schemeClr val="tx1"/>
              </a:solidFill>
            </a:endParaRPr>
          </a:p>
        </p:txBody>
      </p:sp>
      <p:sp>
        <p:nvSpPr>
          <p:cNvPr id="83" name="Rectangle 79"/>
          <p:cNvSpPr>
            <a:spLocks noChangeArrowheads="1"/>
          </p:cNvSpPr>
          <p:nvPr/>
        </p:nvSpPr>
        <p:spPr bwMode="auto">
          <a:xfrm>
            <a:off x="6836318" y="412047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9</a:t>
            </a:r>
            <a:endParaRPr lang="en-US" sz="1800" i="0" dirty="0">
              <a:solidFill>
                <a:schemeClr val="tx1"/>
              </a:solidFill>
            </a:endParaRPr>
          </a:p>
        </p:txBody>
      </p:sp>
      <p:sp>
        <p:nvSpPr>
          <p:cNvPr id="84" name="Rectangle 80"/>
          <p:cNvSpPr>
            <a:spLocks noChangeArrowheads="1"/>
          </p:cNvSpPr>
          <p:nvPr/>
        </p:nvSpPr>
        <p:spPr bwMode="auto">
          <a:xfrm>
            <a:off x="5858990" y="2979646"/>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9</a:t>
            </a:r>
            <a:endParaRPr lang="en-US" sz="1800" i="0" dirty="0">
              <a:solidFill>
                <a:schemeClr val="tx1"/>
              </a:solidFill>
            </a:endParaRPr>
          </a:p>
        </p:txBody>
      </p:sp>
      <p:sp>
        <p:nvSpPr>
          <p:cNvPr id="85" name="Rectangle 81"/>
          <p:cNvSpPr>
            <a:spLocks noChangeArrowheads="1"/>
          </p:cNvSpPr>
          <p:nvPr/>
        </p:nvSpPr>
        <p:spPr bwMode="auto">
          <a:xfrm>
            <a:off x="4825409" y="317521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10</a:t>
            </a:r>
            <a:endParaRPr lang="en-US" sz="1800" i="0" dirty="0">
              <a:solidFill>
                <a:schemeClr val="tx1"/>
              </a:solidFill>
            </a:endParaRPr>
          </a:p>
        </p:txBody>
      </p:sp>
      <p:sp>
        <p:nvSpPr>
          <p:cNvPr id="86" name="Rectangle 82"/>
          <p:cNvSpPr>
            <a:spLocks noChangeArrowheads="1"/>
          </p:cNvSpPr>
          <p:nvPr/>
        </p:nvSpPr>
        <p:spPr bwMode="auto">
          <a:xfrm>
            <a:off x="5050468" y="2461560"/>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11</a:t>
            </a:r>
            <a:endParaRPr lang="en-US" sz="1800" i="0" dirty="0">
              <a:solidFill>
                <a:schemeClr val="tx1"/>
              </a:solidFill>
            </a:endParaRPr>
          </a:p>
        </p:txBody>
      </p:sp>
      <p:sp>
        <p:nvSpPr>
          <p:cNvPr id="87" name="Rectangle 83"/>
          <p:cNvSpPr>
            <a:spLocks noChangeArrowheads="1"/>
          </p:cNvSpPr>
          <p:nvPr/>
        </p:nvSpPr>
        <p:spPr bwMode="auto">
          <a:xfrm>
            <a:off x="5780394" y="2132171"/>
            <a:ext cx="347495" cy="304222"/>
          </a:xfrm>
          <a:prstGeom prst="rect">
            <a:avLst/>
          </a:prstGeom>
          <a:noFill/>
          <a:ln w="9525">
            <a:noFill/>
            <a:miter lim="800000"/>
            <a:headEnd/>
            <a:tailEnd/>
          </a:ln>
        </p:spPr>
        <p:txBody>
          <a:bodyPr/>
          <a:lstStyle/>
          <a:p>
            <a:pPr eaLnBrk="1" hangingPunct="1">
              <a:spcBef>
                <a:spcPct val="0"/>
              </a:spcBef>
              <a:buSzTx/>
            </a:pPr>
            <a:r>
              <a:rPr lang="en-US" sz="800" i="0" dirty="0">
                <a:solidFill>
                  <a:schemeClr val="tx1"/>
                </a:solidFill>
                <a:cs typeface="Arial" charset="0"/>
              </a:rPr>
              <a:t>10</a:t>
            </a:r>
            <a:endParaRPr lang="en-US" sz="1800" i="0" dirty="0">
              <a:solidFill>
                <a:schemeClr val="tx1"/>
              </a:solidFill>
            </a:endParaRPr>
          </a:p>
        </p:txBody>
      </p:sp>
      <p:sp>
        <p:nvSpPr>
          <p:cNvPr id="88" name="Rectangle 84"/>
          <p:cNvSpPr>
            <a:spLocks noChangeArrowheads="1"/>
          </p:cNvSpPr>
          <p:nvPr/>
        </p:nvSpPr>
        <p:spPr bwMode="auto">
          <a:xfrm>
            <a:off x="6709922" y="246651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11</a:t>
            </a:r>
            <a:endParaRPr lang="en-US" sz="1800" i="0" dirty="0">
              <a:solidFill>
                <a:schemeClr val="tx1"/>
              </a:solidFill>
            </a:endParaRPr>
          </a:p>
        </p:txBody>
      </p:sp>
      <p:sp>
        <p:nvSpPr>
          <p:cNvPr id="89" name="Rectangle 85"/>
          <p:cNvSpPr>
            <a:spLocks noChangeArrowheads="1"/>
          </p:cNvSpPr>
          <p:nvPr/>
        </p:nvSpPr>
        <p:spPr bwMode="auto">
          <a:xfrm>
            <a:off x="6777595" y="318608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10</a:t>
            </a:r>
            <a:endParaRPr lang="en-US" sz="1800" i="0" dirty="0">
              <a:solidFill>
                <a:schemeClr val="tx1"/>
              </a:solidFill>
            </a:endParaRPr>
          </a:p>
        </p:txBody>
      </p:sp>
      <p:sp>
        <p:nvSpPr>
          <p:cNvPr id="90" name="Rectangle 86"/>
          <p:cNvSpPr>
            <a:spLocks noChangeArrowheads="1"/>
          </p:cNvSpPr>
          <p:nvPr/>
        </p:nvSpPr>
        <p:spPr bwMode="auto">
          <a:xfrm>
            <a:off x="4813571" y="4982254"/>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10</a:t>
            </a:r>
            <a:endParaRPr lang="en-US" sz="1800" i="0" dirty="0">
              <a:solidFill>
                <a:schemeClr val="tx1"/>
              </a:solidFill>
            </a:endParaRPr>
          </a:p>
        </p:txBody>
      </p:sp>
      <p:sp>
        <p:nvSpPr>
          <p:cNvPr id="91" name="Rectangle 87"/>
          <p:cNvSpPr>
            <a:spLocks noChangeArrowheads="1"/>
          </p:cNvSpPr>
          <p:nvPr/>
        </p:nvSpPr>
        <p:spPr bwMode="auto">
          <a:xfrm>
            <a:off x="6782536" y="495708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10</a:t>
            </a:r>
            <a:endParaRPr lang="en-US" sz="1800" i="0" dirty="0">
              <a:solidFill>
                <a:schemeClr val="tx1"/>
              </a:solidFill>
            </a:endParaRPr>
          </a:p>
        </p:txBody>
      </p:sp>
      <p:sp>
        <p:nvSpPr>
          <p:cNvPr id="92" name="Rectangle 88"/>
          <p:cNvSpPr>
            <a:spLocks noChangeArrowheads="1"/>
          </p:cNvSpPr>
          <p:nvPr/>
        </p:nvSpPr>
        <p:spPr bwMode="auto">
          <a:xfrm>
            <a:off x="6763288" y="582629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16</a:t>
            </a:r>
            <a:endParaRPr lang="en-US" sz="1800" i="0" dirty="0">
              <a:solidFill>
                <a:schemeClr val="tx1"/>
              </a:solidFill>
            </a:endParaRPr>
          </a:p>
        </p:txBody>
      </p:sp>
      <p:sp>
        <p:nvSpPr>
          <p:cNvPr id="93" name="Rectangle 89"/>
          <p:cNvSpPr>
            <a:spLocks noChangeArrowheads="1"/>
          </p:cNvSpPr>
          <p:nvPr/>
        </p:nvSpPr>
        <p:spPr bwMode="auto">
          <a:xfrm>
            <a:off x="4832819" y="5853935"/>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16</a:t>
            </a:r>
            <a:endParaRPr lang="en-US" sz="1800" i="0" dirty="0">
              <a:solidFill>
                <a:schemeClr val="tx1"/>
              </a:solidFill>
            </a:endParaRPr>
          </a:p>
        </p:txBody>
      </p:sp>
      <p:sp>
        <p:nvSpPr>
          <p:cNvPr id="94" name="Rectangle 90"/>
          <p:cNvSpPr>
            <a:spLocks noChangeArrowheads="1"/>
          </p:cNvSpPr>
          <p:nvPr/>
        </p:nvSpPr>
        <p:spPr bwMode="auto">
          <a:xfrm>
            <a:off x="4018379" y="415307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10</a:t>
            </a:r>
            <a:endParaRPr lang="en-US" sz="1800" i="0" dirty="0">
              <a:solidFill>
                <a:schemeClr val="tx1"/>
              </a:solidFill>
            </a:endParaRPr>
          </a:p>
        </p:txBody>
      </p:sp>
      <p:sp>
        <p:nvSpPr>
          <p:cNvPr id="95" name="Rectangle 91"/>
          <p:cNvSpPr>
            <a:spLocks noChangeArrowheads="1"/>
          </p:cNvSpPr>
          <p:nvPr/>
        </p:nvSpPr>
        <p:spPr bwMode="auto">
          <a:xfrm>
            <a:off x="4062794" y="3204375"/>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11</a:t>
            </a:r>
            <a:endParaRPr lang="en-US" sz="1800" i="0" dirty="0">
              <a:solidFill>
                <a:schemeClr val="tx1"/>
              </a:solidFill>
            </a:endParaRPr>
          </a:p>
        </p:txBody>
      </p:sp>
      <p:sp>
        <p:nvSpPr>
          <p:cNvPr id="96" name="Rectangle 92"/>
          <p:cNvSpPr>
            <a:spLocks noChangeArrowheads="1"/>
          </p:cNvSpPr>
          <p:nvPr/>
        </p:nvSpPr>
        <p:spPr bwMode="auto">
          <a:xfrm>
            <a:off x="7540210" y="413134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10</a:t>
            </a:r>
            <a:endParaRPr lang="en-US" sz="1800" i="0" dirty="0">
              <a:solidFill>
                <a:schemeClr val="tx1"/>
              </a:solidFill>
            </a:endParaRPr>
          </a:p>
        </p:txBody>
      </p:sp>
      <p:sp>
        <p:nvSpPr>
          <p:cNvPr id="97" name="Rectangle 93"/>
          <p:cNvSpPr>
            <a:spLocks noChangeArrowheads="1"/>
          </p:cNvSpPr>
          <p:nvPr/>
        </p:nvSpPr>
        <p:spPr bwMode="auto">
          <a:xfrm>
            <a:off x="7551069" y="3199423"/>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11</a:t>
            </a:r>
            <a:endParaRPr lang="en-US" sz="1800" i="0" dirty="0">
              <a:solidFill>
                <a:schemeClr val="tx1"/>
              </a:solidFill>
            </a:endParaRPr>
          </a:p>
        </p:txBody>
      </p:sp>
      <p:sp>
        <p:nvSpPr>
          <p:cNvPr id="98" name="Rectangle 94"/>
          <p:cNvSpPr>
            <a:spLocks noChangeArrowheads="1"/>
          </p:cNvSpPr>
          <p:nvPr/>
        </p:nvSpPr>
        <p:spPr bwMode="auto">
          <a:xfrm>
            <a:off x="5811126" y="583715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16</a:t>
            </a:r>
            <a:endParaRPr lang="en-US" sz="1800" i="0" dirty="0">
              <a:solidFill>
                <a:schemeClr val="tx1"/>
              </a:solidFill>
            </a:endParaRPr>
          </a:p>
        </p:txBody>
      </p:sp>
      <p:sp>
        <p:nvSpPr>
          <p:cNvPr id="99" name="Rectangle 95"/>
          <p:cNvSpPr>
            <a:spLocks noChangeArrowheads="1"/>
          </p:cNvSpPr>
          <p:nvPr/>
        </p:nvSpPr>
        <p:spPr bwMode="auto">
          <a:xfrm>
            <a:off x="7559458" y="494622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11</a:t>
            </a:r>
            <a:endParaRPr lang="en-US" sz="1800" i="0" dirty="0">
              <a:solidFill>
                <a:schemeClr val="tx1"/>
              </a:solidFill>
            </a:endParaRPr>
          </a:p>
        </p:txBody>
      </p:sp>
      <p:sp>
        <p:nvSpPr>
          <p:cNvPr id="100" name="Rectangle 96"/>
          <p:cNvSpPr>
            <a:spLocks noChangeArrowheads="1"/>
          </p:cNvSpPr>
          <p:nvPr/>
        </p:nvSpPr>
        <p:spPr bwMode="auto">
          <a:xfrm>
            <a:off x="4043546" y="495708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11</a:t>
            </a:r>
            <a:endParaRPr lang="en-US" sz="1800" i="0" dirty="0">
              <a:solidFill>
                <a:schemeClr val="tx1"/>
              </a:solidFill>
            </a:endParaRPr>
          </a:p>
        </p:txBody>
      </p:sp>
      <p:sp>
        <p:nvSpPr>
          <p:cNvPr id="101" name="Rectangle 97"/>
          <p:cNvSpPr>
            <a:spLocks noChangeArrowheads="1"/>
          </p:cNvSpPr>
          <p:nvPr/>
        </p:nvSpPr>
        <p:spPr bwMode="auto">
          <a:xfrm>
            <a:off x="4231601" y="2395409"/>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12</a:t>
            </a:r>
            <a:endParaRPr lang="en-US" sz="1800" i="0" dirty="0">
              <a:solidFill>
                <a:schemeClr val="tx1"/>
              </a:solidFill>
            </a:endParaRPr>
          </a:p>
        </p:txBody>
      </p:sp>
      <p:sp>
        <p:nvSpPr>
          <p:cNvPr id="102" name="Rectangle 98"/>
          <p:cNvSpPr>
            <a:spLocks noChangeArrowheads="1"/>
          </p:cNvSpPr>
          <p:nvPr/>
        </p:nvSpPr>
        <p:spPr bwMode="auto">
          <a:xfrm>
            <a:off x="4935957" y="1632378"/>
            <a:ext cx="347495" cy="304222"/>
          </a:xfrm>
          <a:prstGeom prst="rect">
            <a:avLst/>
          </a:prstGeom>
          <a:noFill/>
          <a:ln w="9525">
            <a:noFill/>
            <a:miter lim="800000"/>
            <a:headEnd/>
            <a:tailEnd/>
          </a:ln>
        </p:spPr>
        <p:txBody>
          <a:bodyPr/>
          <a:lstStyle/>
          <a:p>
            <a:pPr eaLnBrk="1" hangingPunct="1">
              <a:spcBef>
                <a:spcPct val="0"/>
              </a:spcBef>
              <a:buSzTx/>
            </a:pPr>
            <a:r>
              <a:rPr lang="en-US" sz="800" i="0">
                <a:solidFill>
                  <a:srgbClr val="FFFFFF"/>
                </a:solidFill>
                <a:cs typeface="Arial" charset="0"/>
              </a:rPr>
              <a:t>11</a:t>
            </a:r>
            <a:endParaRPr lang="en-US" sz="1800" i="0">
              <a:solidFill>
                <a:schemeClr val="tx1"/>
              </a:solidFill>
            </a:endParaRPr>
          </a:p>
        </p:txBody>
      </p:sp>
      <p:sp>
        <p:nvSpPr>
          <p:cNvPr id="103" name="Rectangle 99"/>
          <p:cNvSpPr>
            <a:spLocks noChangeArrowheads="1"/>
          </p:cNvSpPr>
          <p:nvPr/>
        </p:nvSpPr>
        <p:spPr bwMode="auto">
          <a:xfrm>
            <a:off x="5858990" y="1349887"/>
            <a:ext cx="347495" cy="304222"/>
          </a:xfrm>
          <a:prstGeom prst="rect">
            <a:avLst/>
          </a:prstGeom>
          <a:noFill/>
          <a:ln w="9525">
            <a:noFill/>
            <a:miter lim="800000"/>
            <a:headEnd/>
            <a:tailEnd/>
          </a:ln>
        </p:spPr>
        <p:txBody>
          <a:bodyPr/>
          <a:lstStyle/>
          <a:p>
            <a:pPr eaLnBrk="1" hangingPunct="1">
              <a:spcBef>
                <a:spcPct val="0"/>
              </a:spcBef>
              <a:buSzTx/>
            </a:pPr>
            <a:r>
              <a:rPr lang="en-US" sz="800" i="0">
                <a:solidFill>
                  <a:srgbClr val="FFFFFF"/>
                </a:solidFill>
                <a:cs typeface="Arial" charset="0"/>
              </a:rPr>
              <a:t>11</a:t>
            </a:r>
            <a:endParaRPr lang="en-US" sz="1800" i="0">
              <a:solidFill>
                <a:schemeClr val="tx1"/>
              </a:solidFill>
            </a:endParaRPr>
          </a:p>
        </p:txBody>
      </p:sp>
      <p:sp>
        <p:nvSpPr>
          <p:cNvPr id="104" name="Rectangle 100"/>
          <p:cNvSpPr>
            <a:spLocks noChangeArrowheads="1"/>
          </p:cNvSpPr>
          <p:nvPr/>
        </p:nvSpPr>
        <p:spPr bwMode="auto">
          <a:xfrm>
            <a:off x="6738586" y="1621513"/>
            <a:ext cx="347495" cy="304222"/>
          </a:xfrm>
          <a:prstGeom prst="rect">
            <a:avLst/>
          </a:prstGeom>
          <a:noFill/>
          <a:ln w="9525">
            <a:noFill/>
            <a:miter lim="800000"/>
            <a:headEnd/>
            <a:tailEnd/>
          </a:ln>
        </p:spPr>
        <p:txBody>
          <a:bodyPr/>
          <a:lstStyle/>
          <a:p>
            <a:pPr eaLnBrk="1" hangingPunct="1">
              <a:spcBef>
                <a:spcPct val="0"/>
              </a:spcBef>
              <a:buSzTx/>
            </a:pPr>
            <a:r>
              <a:rPr lang="en-US" sz="800" i="0">
                <a:solidFill>
                  <a:srgbClr val="FFFFFF"/>
                </a:solidFill>
                <a:cs typeface="Arial" charset="0"/>
              </a:rPr>
              <a:t>11</a:t>
            </a:r>
            <a:endParaRPr lang="en-US" sz="1800" i="0">
              <a:solidFill>
                <a:schemeClr val="tx1"/>
              </a:solidFill>
            </a:endParaRPr>
          </a:p>
        </p:txBody>
      </p:sp>
      <p:sp>
        <p:nvSpPr>
          <p:cNvPr id="105" name="Rectangle 101"/>
          <p:cNvSpPr>
            <a:spLocks noChangeArrowheads="1"/>
          </p:cNvSpPr>
          <p:nvPr/>
        </p:nvSpPr>
        <p:spPr bwMode="auto">
          <a:xfrm>
            <a:off x="7352155" y="2407234"/>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12</a:t>
            </a:r>
            <a:endParaRPr lang="en-US" sz="1800" i="0" dirty="0">
              <a:solidFill>
                <a:schemeClr val="tx1"/>
              </a:solidFill>
            </a:endParaRPr>
          </a:p>
        </p:txBody>
      </p:sp>
      <p:sp>
        <p:nvSpPr>
          <p:cNvPr id="106" name="Rectangle 102"/>
          <p:cNvSpPr>
            <a:spLocks noChangeArrowheads="1"/>
          </p:cNvSpPr>
          <p:nvPr/>
        </p:nvSpPr>
        <p:spPr bwMode="auto">
          <a:xfrm>
            <a:off x="8422276" y="2915416"/>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13</a:t>
            </a:r>
            <a:endParaRPr lang="en-US" sz="1800" i="0" dirty="0">
              <a:solidFill>
                <a:schemeClr val="tx1"/>
              </a:solidFill>
            </a:endParaRPr>
          </a:p>
        </p:txBody>
      </p:sp>
      <p:sp>
        <p:nvSpPr>
          <p:cNvPr id="107" name="Rectangle 103"/>
          <p:cNvSpPr>
            <a:spLocks noChangeArrowheads="1"/>
          </p:cNvSpPr>
          <p:nvPr/>
        </p:nvSpPr>
        <p:spPr bwMode="auto">
          <a:xfrm>
            <a:off x="8443994" y="3545590"/>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13</a:t>
            </a:r>
            <a:endParaRPr lang="en-US" sz="1800" i="0" dirty="0">
              <a:solidFill>
                <a:schemeClr val="tx1"/>
              </a:solidFill>
            </a:endParaRPr>
          </a:p>
        </p:txBody>
      </p:sp>
      <p:sp>
        <p:nvSpPr>
          <p:cNvPr id="108" name="Rectangle 104"/>
          <p:cNvSpPr>
            <a:spLocks noChangeArrowheads="1"/>
          </p:cNvSpPr>
          <p:nvPr/>
        </p:nvSpPr>
        <p:spPr bwMode="auto">
          <a:xfrm>
            <a:off x="8433135" y="4186628"/>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13</a:t>
            </a:r>
            <a:endParaRPr lang="en-US" sz="1800" i="0" dirty="0">
              <a:solidFill>
                <a:schemeClr val="tx1"/>
              </a:solidFill>
            </a:endParaRPr>
          </a:p>
        </p:txBody>
      </p:sp>
      <p:sp>
        <p:nvSpPr>
          <p:cNvPr id="109" name="Rectangle 105"/>
          <p:cNvSpPr>
            <a:spLocks noChangeArrowheads="1"/>
          </p:cNvSpPr>
          <p:nvPr/>
        </p:nvSpPr>
        <p:spPr bwMode="auto">
          <a:xfrm>
            <a:off x="8433135" y="4990643"/>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13</a:t>
            </a:r>
            <a:endParaRPr lang="en-US" sz="1800" i="0" dirty="0">
              <a:solidFill>
                <a:schemeClr val="tx1"/>
              </a:solidFill>
            </a:endParaRPr>
          </a:p>
        </p:txBody>
      </p:sp>
      <p:sp>
        <p:nvSpPr>
          <p:cNvPr id="110" name="Rectangle 106"/>
          <p:cNvSpPr>
            <a:spLocks noChangeArrowheads="1"/>
          </p:cNvSpPr>
          <p:nvPr/>
        </p:nvSpPr>
        <p:spPr bwMode="auto">
          <a:xfrm>
            <a:off x="7618181" y="5837157"/>
            <a:ext cx="347495" cy="304222"/>
          </a:xfrm>
          <a:prstGeom prst="rect">
            <a:avLst/>
          </a:prstGeom>
          <a:noFill/>
          <a:ln w="9525">
            <a:noFill/>
            <a:miter lim="800000"/>
            <a:headEnd/>
            <a:tailEnd/>
          </a:ln>
        </p:spPr>
        <p:txBody>
          <a:bodyPr/>
          <a:lstStyle/>
          <a:p>
            <a:pPr eaLnBrk="1" hangingPunct="1">
              <a:spcBef>
                <a:spcPct val="0"/>
              </a:spcBef>
              <a:buSzTx/>
            </a:pPr>
            <a:r>
              <a:rPr lang="en-US" sz="800" i="0">
                <a:solidFill>
                  <a:srgbClr val="FFFFFF"/>
                </a:solidFill>
                <a:cs typeface="Arial" charset="0"/>
              </a:rPr>
              <a:t>11</a:t>
            </a:r>
            <a:endParaRPr lang="en-US" sz="1800" i="0">
              <a:solidFill>
                <a:schemeClr val="tx1"/>
              </a:solidFill>
            </a:endParaRPr>
          </a:p>
        </p:txBody>
      </p:sp>
      <p:sp>
        <p:nvSpPr>
          <p:cNvPr id="111" name="Rectangle 107"/>
          <p:cNvSpPr>
            <a:spLocks noChangeArrowheads="1"/>
          </p:cNvSpPr>
          <p:nvPr/>
        </p:nvSpPr>
        <p:spPr bwMode="auto">
          <a:xfrm>
            <a:off x="4078080" y="5837157"/>
            <a:ext cx="347495" cy="304222"/>
          </a:xfrm>
          <a:prstGeom prst="rect">
            <a:avLst/>
          </a:prstGeom>
          <a:noFill/>
          <a:ln w="9525">
            <a:noFill/>
            <a:miter lim="800000"/>
            <a:headEnd/>
            <a:tailEnd/>
          </a:ln>
        </p:spPr>
        <p:txBody>
          <a:bodyPr/>
          <a:lstStyle/>
          <a:p>
            <a:pPr eaLnBrk="1" hangingPunct="1">
              <a:spcBef>
                <a:spcPct val="0"/>
              </a:spcBef>
              <a:buSzTx/>
            </a:pPr>
            <a:r>
              <a:rPr lang="en-US" sz="800" i="0">
                <a:solidFill>
                  <a:srgbClr val="FFFFFF"/>
                </a:solidFill>
                <a:cs typeface="Arial" charset="0"/>
              </a:rPr>
              <a:t>11</a:t>
            </a:r>
            <a:endParaRPr lang="en-US" sz="1800" i="0">
              <a:solidFill>
                <a:schemeClr val="tx1"/>
              </a:solidFill>
            </a:endParaRPr>
          </a:p>
        </p:txBody>
      </p:sp>
      <p:sp>
        <p:nvSpPr>
          <p:cNvPr id="112" name="Rectangle 108"/>
          <p:cNvSpPr>
            <a:spLocks noChangeArrowheads="1"/>
          </p:cNvSpPr>
          <p:nvPr/>
        </p:nvSpPr>
        <p:spPr bwMode="auto">
          <a:xfrm>
            <a:off x="3082017" y="5017325"/>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14</a:t>
            </a:r>
            <a:endParaRPr lang="en-US" sz="1800" i="0" dirty="0">
              <a:solidFill>
                <a:schemeClr val="tx1"/>
              </a:solidFill>
            </a:endParaRPr>
          </a:p>
        </p:txBody>
      </p:sp>
      <p:sp>
        <p:nvSpPr>
          <p:cNvPr id="113" name="Rectangle 109"/>
          <p:cNvSpPr>
            <a:spLocks noChangeArrowheads="1"/>
          </p:cNvSpPr>
          <p:nvPr/>
        </p:nvSpPr>
        <p:spPr bwMode="auto">
          <a:xfrm>
            <a:off x="3082017" y="4180715"/>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14</a:t>
            </a:r>
            <a:endParaRPr lang="en-US" sz="1800" i="0" dirty="0">
              <a:solidFill>
                <a:schemeClr val="tx1"/>
              </a:solidFill>
            </a:endParaRPr>
          </a:p>
        </p:txBody>
      </p:sp>
      <p:sp>
        <p:nvSpPr>
          <p:cNvPr id="114" name="Rectangle 110"/>
          <p:cNvSpPr>
            <a:spLocks noChangeArrowheads="1"/>
          </p:cNvSpPr>
          <p:nvPr/>
        </p:nvSpPr>
        <p:spPr bwMode="auto">
          <a:xfrm>
            <a:off x="3082017" y="353967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14</a:t>
            </a:r>
            <a:endParaRPr lang="en-US" sz="1800" i="0" dirty="0">
              <a:solidFill>
                <a:schemeClr val="tx1"/>
              </a:solidFill>
            </a:endParaRPr>
          </a:p>
        </p:txBody>
      </p:sp>
      <p:sp>
        <p:nvSpPr>
          <p:cNvPr id="115" name="Rectangle 111"/>
          <p:cNvSpPr>
            <a:spLocks noChangeArrowheads="1"/>
          </p:cNvSpPr>
          <p:nvPr/>
        </p:nvSpPr>
        <p:spPr bwMode="auto">
          <a:xfrm>
            <a:off x="3082017" y="2931233"/>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14</a:t>
            </a:r>
            <a:endParaRPr lang="en-US" sz="1800" i="0" dirty="0">
              <a:solidFill>
                <a:schemeClr val="tx1"/>
              </a:solidFill>
            </a:endParaRPr>
          </a:p>
        </p:txBody>
      </p:sp>
      <p:sp>
        <p:nvSpPr>
          <p:cNvPr id="116" name="Rectangle 112"/>
          <p:cNvSpPr>
            <a:spLocks noChangeArrowheads="1"/>
          </p:cNvSpPr>
          <p:nvPr/>
        </p:nvSpPr>
        <p:spPr bwMode="auto">
          <a:xfrm>
            <a:off x="3198998" y="2342044"/>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17" name="Rectangle 113"/>
          <p:cNvSpPr>
            <a:spLocks noChangeArrowheads="1"/>
          </p:cNvSpPr>
          <p:nvPr/>
        </p:nvSpPr>
        <p:spPr bwMode="auto">
          <a:xfrm>
            <a:off x="3513915" y="1733601"/>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18" name="Rectangle 114"/>
          <p:cNvSpPr>
            <a:spLocks noChangeArrowheads="1"/>
          </p:cNvSpPr>
          <p:nvPr/>
        </p:nvSpPr>
        <p:spPr bwMode="auto">
          <a:xfrm>
            <a:off x="3915706" y="1244673"/>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19" name="Rectangle 115"/>
          <p:cNvSpPr>
            <a:spLocks noChangeArrowheads="1"/>
          </p:cNvSpPr>
          <p:nvPr/>
        </p:nvSpPr>
        <p:spPr bwMode="auto">
          <a:xfrm>
            <a:off x="4447807" y="831801"/>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0" name="Rectangle 116"/>
          <p:cNvSpPr>
            <a:spLocks noChangeArrowheads="1"/>
          </p:cNvSpPr>
          <p:nvPr/>
        </p:nvSpPr>
        <p:spPr bwMode="auto">
          <a:xfrm>
            <a:off x="5069765" y="571039"/>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1" name="Rectangle 117"/>
          <p:cNvSpPr>
            <a:spLocks noChangeArrowheads="1"/>
          </p:cNvSpPr>
          <p:nvPr/>
        </p:nvSpPr>
        <p:spPr bwMode="auto">
          <a:xfrm>
            <a:off x="5869849" y="48068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2" name="Rectangle 118"/>
          <p:cNvSpPr>
            <a:spLocks noChangeArrowheads="1"/>
          </p:cNvSpPr>
          <p:nvPr/>
        </p:nvSpPr>
        <p:spPr bwMode="auto">
          <a:xfrm>
            <a:off x="6385686" y="603634"/>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3" name="Rectangle 119"/>
          <p:cNvSpPr>
            <a:spLocks noChangeArrowheads="1"/>
          </p:cNvSpPr>
          <p:nvPr/>
        </p:nvSpPr>
        <p:spPr bwMode="auto">
          <a:xfrm>
            <a:off x="7037238" y="842666"/>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4" name="Rectangle 120"/>
          <p:cNvSpPr>
            <a:spLocks noChangeArrowheads="1"/>
          </p:cNvSpPr>
          <p:nvPr/>
        </p:nvSpPr>
        <p:spPr bwMode="auto">
          <a:xfrm>
            <a:off x="7591058" y="1244673"/>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5" name="Rectangle 121"/>
          <p:cNvSpPr>
            <a:spLocks noChangeArrowheads="1"/>
          </p:cNvSpPr>
          <p:nvPr/>
        </p:nvSpPr>
        <p:spPr bwMode="auto">
          <a:xfrm>
            <a:off x="7981989" y="1711871"/>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6" name="Rectangle 122"/>
          <p:cNvSpPr>
            <a:spLocks noChangeArrowheads="1"/>
          </p:cNvSpPr>
          <p:nvPr/>
        </p:nvSpPr>
        <p:spPr bwMode="auto">
          <a:xfrm>
            <a:off x="8296906" y="2331179"/>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15</a:t>
            </a:r>
            <a:endParaRPr lang="en-US" sz="1800" i="0" dirty="0">
              <a:solidFill>
                <a:schemeClr val="tx1"/>
              </a:solidFill>
            </a:endParaRPr>
          </a:p>
        </p:txBody>
      </p:sp>
      <p:sp>
        <p:nvSpPr>
          <p:cNvPr id="127" name="Rectangle 123"/>
          <p:cNvSpPr>
            <a:spLocks noChangeArrowheads="1"/>
          </p:cNvSpPr>
          <p:nvPr/>
        </p:nvSpPr>
        <p:spPr bwMode="auto">
          <a:xfrm>
            <a:off x="8405498" y="5815427"/>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17</a:t>
            </a:r>
            <a:endParaRPr lang="en-US" sz="1800" i="0" dirty="0">
              <a:solidFill>
                <a:schemeClr val="tx1"/>
              </a:solidFill>
            </a:endParaRPr>
          </a:p>
        </p:txBody>
      </p:sp>
      <p:sp>
        <p:nvSpPr>
          <p:cNvPr id="128" name="Rectangle 124"/>
          <p:cNvSpPr>
            <a:spLocks noChangeArrowheads="1"/>
          </p:cNvSpPr>
          <p:nvPr/>
        </p:nvSpPr>
        <p:spPr bwMode="auto">
          <a:xfrm>
            <a:off x="3098795" y="5848022"/>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17</a:t>
            </a:r>
            <a:endParaRPr lang="en-US" sz="1800" i="0" dirty="0">
              <a:solidFill>
                <a:schemeClr val="tx1"/>
              </a:solidFill>
            </a:endParaRPr>
          </a:p>
        </p:txBody>
      </p:sp>
      <p:sp>
        <p:nvSpPr>
          <p:cNvPr id="129" name="Rectangle 125"/>
          <p:cNvSpPr>
            <a:spLocks noChangeArrowheads="1"/>
          </p:cNvSpPr>
          <p:nvPr/>
        </p:nvSpPr>
        <p:spPr bwMode="auto">
          <a:xfrm>
            <a:off x="3013878" y="176460"/>
            <a:ext cx="684130" cy="59033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a:endParaRPr lang="en-US" sz="2000"/>
          </a:p>
        </p:txBody>
      </p:sp>
      <p:sp>
        <p:nvSpPr>
          <p:cNvPr id="152" name="Oval 59"/>
          <p:cNvSpPr>
            <a:spLocks noChangeAspect="1" noChangeArrowheads="1"/>
          </p:cNvSpPr>
          <p:nvPr/>
        </p:nvSpPr>
        <p:spPr bwMode="auto">
          <a:xfrm>
            <a:off x="5942244" y="3952069"/>
            <a:ext cx="182797" cy="182895"/>
          </a:xfrm>
          <a:prstGeom prst="ellipse">
            <a:avLst/>
          </a:prstGeom>
          <a:solidFill>
            <a:schemeClr val="bg1"/>
          </a:solidFill>
          <a:ln w="9525">
            <a:solidFill>
              <a:srgbClr val="000000"/>
            </a:solidFill>
            <a:round/>
            <a:headEnd/>
            <a:tailEnd/>
          </a:ln>
        </p:spPr>
        <p:txBody>
          <a:bodyPr/>
          <a:lstStyle/>
          <a:p>
            <a:endParaRPr lang="en-GB"/>
          </a:p>
        </p:txBody>
      </p:sp>
      <p:sp>
        <p:nvSpPr>
          <p:cNvPr id="153" name="Rectangle 75"/>
          <p:cNvSpPr>
            <a:spLocks noChangeArrowheads="1"/>
          </p:cNvSpPr>
          <p:nvPr/>
        </p:nvSpPr>
        <p:spPr bwMode="auto">
          <a:xfrm>
            <a:off x="5323269" y="3533764"/>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6</a:t>
            </a:r>
            <a:endParaRPr lang="en-US" sz="1800" i="0" dirty="0">
              <a:solidFill>
                <a:schemeClr val="tx1"/>
              </a:solidFill>
            </a:endParaRPr>
          </a:p>
        </p:txBody>
      </p:sp>
      <p:sp>
        <p:nvSpPr>
          <p:cNvPr id="130" name="Line 126"/>
          <p:cNvSpPr>
            <a:spLocks noChangeShapeType="1"/>
          </p:cNvSpPr>
          <p:nvPr/>
        </p:nvSpPr>
        <p:spPr bwMode="auto">
          <a:xfrm>
            <a:off x="3177390" y="570160"/>
            <a:ext cx="6000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 name="Line 127"/>
          <p:cNvSpPr>
            <a:spLocks noChangeShapeType="1"/>
          </p:cNvSpPr>
          <p:nvPr/>
        </p:nvSpPr>
        <p:spPr bwMode="auto">
          <a:xfrm>
            <a:off x="3177390" y="1087685"/>
            <a:ext cx="6000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 name="Line 128"/>
          <p:cNvSpPr>
            <a:spLocks noChangeShapeType="1"/>
          </p:cNvSpPr>
          <p:nvPr/>
        </p:nvSpPr>
        <p:spPr bwMode="auto">
          <a:xfrm>
            <a:off x="3177390" y="570160"/>
            <a:ext cx="0" cy="517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 name="Line 129"/>
          <p:cNvSpPr>
            <a:spLocks noChangeShapeType="1"/>
          </p:cNvSpPr>
          <p:nvPr/>
        </p:nvSpPr>
        <p:spPr bwMode="auto">
          <a:xfrm>
            <a:off x="3777465" y="570160"/>
            <a:ext cx="0" cy="517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 name="Freeform 130"/>
          <p:cNvSpPr>
            <a:spLocks/>
          </p:cNvSpPr>
          <p:nvPr/>
        </p:nvSpPr>
        <p:spPr bwMode="auto">
          <a:xfrm>
            <a:off x="6010630" y="3831119"/>
            <a:ext cx="519113" cy="517525"/>
          </a:xfrm>
          <a:custGeom>
            <a:avLst/>
            <a:gdLst>
              <a:gd name="T0" fmla="*/ 309 w 327"/>
              <a:gd name="T1" fmla="*/ 98 h 326"/>
              <a:gd name="T2" fmla="*/ 263 w 327"/>
              <a:gd name="T3" fmla="*/ 61 h 326"/>
              <a:gd name="T4" fmla="*/ 209 w 327"/>
              <a:gd name="T5" fmla="*/ 43 h 326"/>
              <a:gd name="T6" fmla="*/ 117 w 327"/>
              <a:gd name="T7" fmla="*/ 15 h 326"/>
              <a:gd name="T8" fmla="*/ 17 w 327"/>
              <a:gd name="T9" fmla="*/ 52 h 326"/>
              <a:gd name="T10" fmla="*/ 90 w 327"/>
              <a:gd name="T11" fmla="*/ 326 h 326"/>
              <a:gd name="T12" fmla="*/ 218 w 327"/>
              <a:gd name="T13" fmla="*/ 317 h 326"/>
              <a:gd name="T14" fmla="*/ 273 w 327"/>
              <a:gd name="T15" fmla="*/ 299 h 326"/>
              <a:gd name="T16" fmla="*/ 309 w 327"/>
              <a:gd name="T17" fmla="*/ 244 h 326"/>
              <a:gd name="T18" fmla="*/ 327 w 327"/>
              <a:gd name="T19" fmla="*/ 217 h 326"/>
              <a:gd name="T20" fmla="*/ 309 w 327"/>
              <a:gd name="T21" fmla="*/ 9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26">
                <a:moveTo>
                  <a:pt x="309" y="98"/>
                </a:moveTo>
                <a:cubicBezTo>
                  <a:pt x="293" y="81"/>
                  <a:pt x="287" y="71"/>
                  <a:pt x="263" y="61"/>
                </a:cubicBezTo>
                <a:cubicBezTo>
                  <a:pt x="246" y="53"/>
                  <a:pt x="209" y="43"/>
                  <a:pt x="209" y="43"/>
                </a:cubicBezTo>
                <a:cubicBezTo>
                  <a:pt x="164" y="0"/>
                  <a:pt x="191" y="3"/>
                  <a:pt x="117" y="15"/>
                </a:cubicBezTo>
                <a:cubicBezTo>
                  <a:pt x="89" y="45"/>
                  <a:pt x="54" y="40"/>
                  <a:pt x="17" y="52"/>
                </a:cubicBezTo>
                <a:cubicBezTo>
                  <a:pt x="0" y="177"/>
                  <a:pt x="1" y="242"/>
                  <a:pt x="90" y="326"/>
                </a:cubicBezTo>
                <a:cubicBezTo>
                  <a:pt x="133" y="323"/>
                  <a:pt x="176" y="323"/>
                  <a:pt x="218" y="317"/>
                </a:cubicBezTo>
                <a:cubicBezTo>
                  <a:pt x="237" y="314"/>
                  <a:pt x="273" y="299"/>
                  <a:pt x="273" y="299"/>
                </a:cubicBezTo>
                <a:cubicBezTo>
                  <a:pt x="285" y="281"/>
                  <a:pt x="297" y="262"/>
                  <a:pt x="309" y="244"/>
                </a:cubicBezTo>
                <a:cubicBezTo>
                  <a:pt x="315" y="235"/>
                  <a:pt x="327" y="217"/>
                  <a:pt x="327" y="217"/>
                </a:cubicBezTo>
                <a:cubicBezTo>
                  <a:pt x="316" y="128"/>
                  <a:pt x="323" y="167"/>
                  <a:pt x="309" y="98"/>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35" name="Freeform 131"/>
          <p:cNvSpPr>
            <a:spLocks/>
          </p:cNvSpPr>
          <p:nvPr/>
        </p:nvSpPr>
        <p:spPr bwMode="auto">
          <a:xfrm>
            <a:off x="5778266" y="4181869"/>
            <a:ext cx="519113" cy="517525"/>
          </a:xfrm>
          <a:custGeom>
            <a:avLst/>
            <a:gdLst>
              <a:gd name="T0" fmla="*/ 309 w 327"/>
              <a:gd name="T1" fmla="*/ 98 h 326"/>
              <a:gd name="T2" fmla="*/ 263 w 327"/>
              <a:gd name="T3" fmla="*/ 61 h 326"/>
              <a:gd name="T4" fmla="*/ 209 w 327"/>
              <a:gd name="T5" fmla="*/ 43 h 326"/>
              <a:gd name="T6" fmla="*/ 117 w 327"/>
              <a:gd name="T7" fmla="*/ 15 h 326"/>
              <a:gd name="T8" fmla="*/ 17 w 327"/>
              <a:gd name="T9" fmla="*/ 52 h 326"/>
              <a:gd name="T10" fmla="*/ 90 w 327"/>
              <a:gd name="T11" fmla="*/ 326 h 326"/>
              <a:gd name="T12" fmla="*/ 218 w 327"/>
              <a:gd name="T13" fmla="*/ 317 h 326"/>
              <a:gd name="T14" fmla="*/ 273 w 327"/>
              <a:gd name="T15" fmla="*/ 299 h 326"/>
              <a:gd name="T16" fmla="*/ 309 w 327"/>
              <a:gd name="T17" fmla="*/ 244 h 326"/>
              <a:gd name="T18" fmla="*/ 327 w 327"/>
              <a:gd name="T19" fmla="*/ 217 h 326"/>
              <a:gd name="T20" fmla="*/ 309 w 327"/>
              <a:gd name="T21" fmla="*/ 9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26">
                <a:moveTo>
                  <a:pt x="309" y="98"/>
                </a:moveTo>
                <a:cubicBezTo>
                  <a:pt x="293" y="81"/>
                  <a:pt x="287" y="71"/>
                  <a:pt x="263" y="61"/>
                </a:cubicBezTo>
                <a:cubicBezTo>
                  <a:pt x="246" y="53"/>
                  <a:pt x="209" y="43"/>
                  <a:pt x="209" y="43"/>
                </a:cubicBezTo>
                <a:cubicBezTo>
                  <a:pt x="164" y="0"/>
                  <a:pt x="191" y="3"/>
                  <a:pt x="117" y="15"/>
                </a:cubicBezTo>
                <a:cubicBezTo>
                  <a:pt x="89" y="45"/>
                  <a:pt x="54" y="40"/>
                  <a:pt x="17" y="52"/>
                </a:cubicBezTo>
                <a:cubicBezTo>
                  <a:pt x="0" y="177"/>
                  <a:pt x="1" y="242"/>
                  <a:pt x="90" y="326"/>
                </a:cubicBezTo>
                <a:cubicBezTo>
                  <a:pt x="133" y="323"/>
                  <a:pt x="176" y="323"/>
                  <a:pt x="218" y="317"/>
                </a:cubicBezTo>
                <a:cubicBezTo>
                  <a:pt x="237" y="314"/>
                  <a:pt x="273" y="299"/>
                  <a:pt x="273" y="299"/>
                </a:cubicBezTo>
                <a:cubicBezTo>
                  <a:pt x="285" y="281"/>
                  <a:pt x="297" y="262"/>
                  <a:pt x="309" y="244"/>
                </a:cubicBezTo>
                <a:cubicBezTo>
                  <a:pt x="315" y="235"/>
                  <a:pt x="327" y="217"/>
                  <a:pt x="327" y="217"/>
                </a:cubicBezTo>
                <a:cubicBezTo>
                  <a:pt x="316" y="128"/>
                  <a:pt x="323" y="167"/>
                  <a:pt x="309" y="98"/>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36" name="Freeform 132"/>
          <p:cNvSpPr>
            <a:spLocks/>
          </p:cNvSpPr>
          <p:nvPr/>
        </p:nvSpPr>
        <p:spPr bwMode="auto">
          <a:xfrm>
            <a:off x="5531519" y="3856027"/>
            <a:ext cx="519113" cy="517525"/>
          </a:xfrm>
          <a:custGeom>
            <a:avLst/>
            <a:gdLst>
              <a:gd name="T0" fmla="*/ 309 w 327"/>
              <a:gd name="T1" fmla="*/ 98 h 326"/>
              <a:gd name="T2" fmla="*/ 263 w 327"/>
              <a:gd name="T3" fmla="*/ 61 h 326"/>
              <a:gd name="T4" fmla="*/ 209 w 327"/>
              <a:gd name="T5" fmla="*/ 43 h 326"/>
              <a:gd name="T6" fmla="*/ 117 w 327"/>
              <a:gd name="T7" fmla="*/ 15 h 326"/>
              <a:gd name="T8" fmla="*/ 17 w 327"/>
              <a:gd name="T9" fmla="*/ 52 h 326"/>
              <a:gd name="T10" fmla="*/ 90 w 327"/>
              <a:gd name="T11" fmla="*/ 326 h 326"/>
              <a:gd name="T12" fmla="*/ 218 w 327"/>
              <a:gd name="T13" fmla="*/ 317 h 326"/>
              <a:gd name="T14" fmla="*/ 273 w 327"/>
              <a:gd name="T15" fmla="*/ 299 h 326"/>
              <a:gd name="T16" fmla="*/ 309 w 327"/>
              <a:gd name="T17" fmla="*/ 244 h 326"/>
              <a:gd name="T18" fmla="*/ 327 w 327"/>
              <a:gd name="T19" fmla="*/ 217 h 326"/>
              <a:gd name="T20" fmla="*/ 309 w 327"/>
              <a:gd name="T21" fmla="*/ 9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26">
                <a:moveTo>
                  <a:pt x="309" y="98"/>
                </a:moveTo>
                <a:cubicBezTo>
                  <a:pt x="293" y="81"/>
                  <a:pt x="287" y="71"/>
                  <a:pt x="263" y="61"/>
                </a:cubicBezTo>
                <a:cubicBezTo>
                  <a:pt x="246" y="53"/>
                  <a:pt x="209" y="43"/>
                  <a:pt x="209" y="43"/>
                </a:cubicBezTo>
                <a:cubicBezTo>
                  <a:pt x="164" y="0"/>
                  <a:pt x="191" y="3"/>
                  <a:pt x="117" y="15"/>
                </a:cubicBezTo>
                <a:cubicBezTo>
                  <a:pt x="89" y="45"/>
                  <a:pt x="54" y="40"/>
                  <a:pt x="17" y="52"/>
                </a:cubicBezTo>
                <a:cubicBezTo>
                  <a:pt x="0" y="177"/>
                  <a:pt x="1" y="242"/>
                  <a:pt x="90" y="326"/>
                </a:cubicBezTo>
                <a:cubicBezTo>
                  <a:pt x="133" y="323"/>
                  <a:pt x="176" y="323"/>
                  <a:pt x="218" y="317"/>
                </a:cubicBezTo>
                <a:cubicBezTo>
                  <a:pt x="237" y="314"/>
                  <a:pt x="273" y="299"/>
                  <a:pt x="273" y="299"/>
                </a:cubicBezTo>
                <a:cubicBezTo>
                  <a:pt x="285" y="281"/>
                  <a:pt x="297" y="262"/>
                  <a:pt x="309" y="244"/>
                </a:cubicBezTo>
                <a:cubicBezTo>
                  <a:pt x="315" y="235"/>
                  <a:pt x="327" y="217"/>
                  <a:pt x="327" y="217"/>
                </a:cubicBezTo>
                <a:cubicBezTo>
                  <a:pt x="316" y="128"/>
                  <a:pt x="323" y="167"/>
                  <a:pt x="309" y="98"/>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37" name="Freeform 133"/>
          <p:cNvSpPr>
            <a:spLocks/>
          </p:cNvSpPr>
          <p:nvPr/>
        </p:nvSpPr>
        <p:spPr bwMode="auto">
          <a:xfrm>
            <a:off x="5762212" y="3579222"/>
            <a:ext cx="519112" cy="517525"/>
          </a:xfrm>
          <a:custGeom>
            <a:avLst/>
            <a:gdLst>
              <a:gd name="T0" fmla="*/ 309 w 327"/>
              <a:gd name="T1" fmla="*/ 98 h 326"/>
              <a:gd name="T2" fmla="*/ 263 w 327"/>
              <a:gd name="T3" fmla="*/ 61 h 326"/>
              <a:gd name="T4" fmla="*/ 209 w 327"/>
              <a:gd name="T5" fmla="*/ 43 h 326"/>
              <a:gd name="T6" fmla="*/ 117 w 327"/>
              <a:gd name="T7" fmla="*/ 15 h 326"/>
              <a:gd name="T8" fmla="*/ 17 w 327"/>
              <a:gd name="T9" fmla="*/ 52 h 326"/>
              <a:gd name="T10" fmla="*/ 90 w 327"/>
              <a:gd name="T11" fmla="*/ 326 h 326"/>
              <a:gd name="T12" fmla="*/ 218 w 327"/>
              <a:gd name="T13" fmla="*/ 317 h 326"/>
              <a:gd name="T14" fmla="*/ 273 w 327"/>
              <a:gd name="T15" fmla="*/ 299 h 326"/>
              <a:gd name="T16" fmla="*/ 309 w 327"/>
              <a:gd name="T17" fmla="*/ 244 h 326"/>
              <a:gd name="T18" fmla="*/ 327 w 327"/>
              <a:gd name="T19" fmla="*/ 217 h 326"/>
              <a:gd name="T20" fmla="*/ 309 w 327"/>
              <a:gd name="T21" fmla="*/ 9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26">
                <a:moveTo>
                  <a:pt x="309" y="98"/>
                </a:moveTo>
                <a:cubicBezTo>
                  <a:pt x="293" y="81"/>
                  <a:pt x="287" y="71"/>
                  <a:pt x="263" y="61"/>
                </a:cubicBezTo>
                <a:cubicBezTo>
                  <a:pt x="246" y="53"/>
                  <a:pt x="209" y="43"/>
                  <a:pt x="209" y="43"/>
                </a:cubicBezTo>
                <a:cubicBezTo>
                  <a:pt x="164" y="0"/>
                  <a:pt x="191" y="3"/>
                  <a:pt x="117" y="15"/>
                </a:cubicBezTo>
                <a:cubicBezTo>
                  <a:pt x="89" y="45"/>
                  <a:pt x="54" y="40"/>
                  <a:pt x="17" y="52"/>
                </a:cubicBezTo>
                <a:cubicBezTo>
                  <a:pt x="0" y="177"/>
                  <a:pt x="1" y="242"/>
                  <a:pt x="90" y="326"/>
                </a:cubicBezTo>
                <a:cubicBezTo>
                  <a:pt x="133" y="323"/>
                  <a:pt x="176" y="323"/>
                  <a:pt x="218" y="317"/>
                </a:cubicBezTo>
                <a:cubicBezTo>
                  <a:pt x="237" y="314"/>
                  <a:pt x="273" y="299"/>
                  <a:pt x="273" y="299"/>
                </a:cubicBezTo>
                <a:cubicBezTo>
                  <a:pt x="285" y="281"/>
                  <a:pt x="297" y="262"/>
                  <a:pt x="309" y="244"/>
                </a:cubicBezTo>
                <a:cubicBezTo>
                  <a:pt x="315" y="235"/>
                  <a:pt x="327" y="217"/>
                  <a:pt x="327" y="217"/>
                </a:cubicBezTo>
                <a:cubicBezTo>
                  <a:pt x="316" y="128"/>
                  <a:pt x="323" y="167"/>
                  <a:pt x="309" y="98"/>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38" name="Freeform 134"/>
          <p:cNvSpPr>
            <a:spLocks/>
          </p:cNvSpPr>
          <p:nvPr/>
        </p:nvSpPr>
        <p:spPr bwMode="auto">
          <a:xfrm>
            <a:off x="5917948" y="3282144"/>
            <a:ext cx="973138" cy="892175"/>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39" name="Freeform 135"/>
          <p:cNvSpPr>
            <a:spLocks/>
          </p:cNvSpPr>
          <p:nvPr/>
        </p:nvSpPr>
        <p:spPr bwMode="auto">
          <a:xfrm>
            <a:off x="6037822" y="4060273"/>
            <a:ext cx="865188" cy="892175"/>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40" name="Freeform 136"/>
          <p:cNvSpPr>
            <a:spLocks/>
          </p:cNvSpPr>
          <p:nvPr/>
        </p:nvSpPr>
        <p:spPr bwMode="auto">
          <a:xfrm>
            <a:off x="5119285" y="4145346"/>
            <a:ext cx="865187" cy="892175"/>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41" name="Freeform 137"/>
          <p:cNvSpPr>
            <a:spLocks/>
          </p:cNvSpPr>
          <p:nvPr/>
        </p:nvSpPr>
        <p:spPr bwMode="auto">
          <a:xfrm>
            <a:off x="5157621" y="3280334"/>
            <a:ext cx="865187" cy="892175"/>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54" name="Rectangle 75"/>
          <p:cNvSpPr>
            <a:spLocks noChangeArrowheads="1"/>
          </p:cNvSpPr>
          <p:nvPr/>
        </p:nvSpPr>
        <p:spPr bwMode="auto">
          <a:xfrm>
            <a:off x="5588465" y="3968998"/>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a:t>
            </a:r>
            <a:endParaRPr lang="en-US" sz="1800" i="0" dirty="0">
              <a:solidFill>
                <a:schemeClr val="tx1"/>
              </a:solidFill>
            </a:endParaRPr>
          </a:p>
        </p:txBody>
      </p:sp>
      <p:sp>
        <p:nvSpPr>
          <p:cNvPr id="155" name="Rectangle 75"/>
          <p:cNvSpPr>
            <a:spLocks noChangeArrowheads="1"/>
          </p:cNvSpPr>
          <p:nvPr/>
        </p:nvSpPr>
        <p:spPr bwMode="auto">
          <a:xfrm>
            <a:off x="5836883" y="3657611"/>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2</a:t>
            </a:r>
            <a:endParaRPr lang="en-US" sz="1800" i="0" dirty="0">
              <a:solidFill>
                <a:schemeClr val="tx1"/>
              </a:solidFill>
            </a:endParaRPr>
          </a:p>
        </p:txBody>
      </p:sp>
      <p:sp>
        <p:nvSpPr>
          <p:cNvPr id="156" name="Rectangle 75"/>
          <p:cNvSpPr>
            <a:spLocks noChangeArrowheads="1"/>
          </p:cNvSpPr>
          <p:nvPr/>
        </p:nvSpPr>
        <p:spPr bwMode="auto">
          <a:xfrm>
            <a:off x="6236303" y="3975399"/>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3</a:t>
            </a:r>
            <a:endParaRPr lang="en-US" sz="1800" i="0" dirty="0">
              <a:solidFill>
                <a:schemeClr val="tx1"/>
              </a:solidFill>
            </a:endParaRPr>
          </a:p>
        </p:txBody>
      </p:sp>
      <p:sp>
        <p:nvSpPr>
          <p:cNvPr id="157" name="Rectangle 75"/>
          <p:cNvSpPr>
            <a:spLocks noChangeArrowheads="1"/>
          </p:cNvSpPr>
          <p:nvPr/>
        </p:nvSpPr>
        <p:spPr bwMode="auto">
          <a:xfrm>
            <a:off x="5838768" y="4301576"/>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4</a:t>
            </a:r>
            <a:endParaRPr lang="en-US" sz="1800" i="0" dirty="0">
              <a:solidFill>
                <a:schemeClr val="tx1"/>
              </a:solidFill>
            </a:endParaRPr>
          </a:p>
        </p:txBody>
      </p:sp>
      <p:grpSp>
        <p:nvGrpSpPr>
          <p:cNvPr id="2" name="Group 1"/>
          <p:cNvGrpSpPr/>
          <p:nvPr/>
        </p:nvGrpSpPr>
        <p:grpSpPr>
          <a:xfrm>
            <a:off x="4629545" y="2568289"/>
            <a:ext cx="2847466" cy="2989796"/>
            <a:chOff x="3287305" y="2652179"/>
            <a:chExt cx="2847466" cy="2989796"/>
          </a:xfrm>
        </p:grpSpPr>
        <p:sp>
          <p:nvSpPr>
            <p:cNvPr id="158" name="Freeform 136"/>
            <p:cNvSpPr>
              <a:spLocks/>
            </p:cNvSpPr>
            <p:nvPr/>
          </p:nvSpPr>
          <p:spPr bwMode="auto">
            <a:xfrm>
              <a:off x="4169256" y="2652179"/>
              <a:ext cx="958920" cy="924770"/>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59" name="Freeform 136"/>
            <p:cNvSpPr>
              <a:spLocks/>
            </p:cNvSpPr>
            <p:nvPr/>
          </p:nvSpPr>
          <p:spPr bwMode="auto">
            <a:xfrm>
              <a:off x="3287305" y="3937553"/>
              <a:ext cx="958920" cy="924770"/>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60" name="Freeform 136"/>
            <p:cNvSpPr>
              <a:spLocks/>
            </p:cNvSpPr>
            <p:nvPr/>
          </p:nvSpPr>
          <p:spPr bwMode="auto">
            <a:xfrm>
              <a:off x="4125819" y="4719838"/>
              <a:ext cx="1151076" cy="922137"/>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61" name="Freeform 136"/>
            <p:cNvSpPr>
              <a:spLocks/>
            </p:cNvSpPr>
            <p:nvPr/>
          </p:nvSpPr>
          <p:spPr bwMode="auto">
            <a:xfrm>
              <a:off x="5101492" y="3834954"/>
              <a:ext cx="1033279" cy="948329"/>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grpSp>
      <p:sp>
        <p:nvSpPr>
          <p:cNvPr id="163" name="Rectangle 91"/>
          <p:cNvSpPr>
            <a:spLocks noChangeArrowheads="1"/>
          </p:cNvSpPr>
          <p:nvPr/>
        </p:nvSpPr>
        <p:spPr bwMode="auto">
          <a:xfrm>
            <a:off x="5769271" y="1359720"/>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11</a:t>
            </a:r>
            <a:endParaRPr lang="en-US" sz="1800" i="0" dirty="0">
              <a:solidFill>
                <a:schemeClr val="tx1"/>
              </a:solidFill>
            </a:endParaRPr>
          </a:p>
        </p:txBody>
      </p:sp>
      <p:sp>
        <p:nvSpPr>
          <p:cNvPr id="164" name="Rectangle 97"/>
          <p:cNvSpPr>
            <a:spLocks noChangeArrowheads="1"/>
          </p:cNvSpPr>
          <p:nvPr/>
        </p:nvSpPr>
        <p:spPr bwMode="auto">
          <a:xfrm>
            <a:off x="4850680" y="1632378"/>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12</a:t>
            </a:r>
            <a:endParaRPr lang="en-US" sz="1800" i="0" dirty="0">
              <a:solidFill>
                <a:schemeClr val="tx1"/>
              </a:solidFill>
            </a:endParaRPr>
          </a:p>
        </p:txBody>
      </p:sp>
      <p:sp>
        <p:nvSpPr>
          <p:cNvPr id="165" name="Rectangle 97"/>
          <p:cNvSpPr>
            <a:spLocks noChangeArrowheads="1"/>
          </p:cNvSpPr>
          <p:nvPr/>
        </p:nvSpPr>
        <p:spPr bwMode="auto">
          <a:xfrm>
            <a:off x="6634004" y="1627426"/>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12</a:t>
            </a:r>
            <a:endParaRPr lang="en-US" sz="1800" i="0" dirty="0">
              <a:solidFill>
                <a:schemeClr val="tx1"/>
              </a:solidFill>
            </a:endParaRPr>
          </a:p>
        </p:txBody>
      </p:sp>
      <p:grpSp>
        <p:nvGrpSpPr>
          <p:cNvPr id="3" name="Group 2"/>
          <p:cNvGrpSpPr/>
          <p:nvPr/>
        </p:nvGrpSpPr>
        <p:grpSpPr>
          <a:xfrm>
            <a:off x="3746365" y="1907408"/>
            <a:ext cx="4453311" cy="3716679"/>
            <a:chOff x="2412418" y="1980916"/>
            <a:chExt cx="4453311" cy="3716679"/>
          </a:xfrm>
        </p:grpSpPr>
        <p:sp>
          <p:nvSpPr>
            <p:cNvPr id="162" name="Freeform 136"/>
            <p:cNvSpPr>
              <a:spLocks/>
            </p:cNvSpPr>
            <p:nvPr/>
          </p:nvSpPr>
          <p:spPr bwMode="auto">
            <a:xfrm>
              <a:off x="4955138" y="4689689"/>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66" name="Freeform 136"/>
            <p:cNvSpPr>
              <a:spLocks/>
            </p:cNvSpPr>
            <p:nvPr/>
          </p:nvSpPr>
          <p:spPr bwMode="auto">
            <a:xfrm>
              <a:off x="5592964" y="3895643"/>
              <a:ext cx="1272765" cy="10589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67" name="Freeform 136"/>
            <p:cNvSpPr>
              <a:spLocks/>
            </p:cNvSpPr>
            <p:nvPr/>
          </p:nvSpPr>
          <p:spPr bwMode="auto">
            <a:xfrm>
              <a:off x="4972719" y="3026364"/>
              <a:ext cx="1272765" cy="10589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68" name="Freeform 136"/>
            <p:cNvSpPr>
              <a:spLocks/>
            </p:cNvSpPr>
            <p:nvPr/>
          </p:nvSpPr>
          <p:spPr bwMode="auto">
            <a:xfrm>
              <a:off x="4050470" y="1980916"/>
              <a:ext cx="1272765" cy="10589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69" name="Freeform 136"/>
            <p:cNvSpPr>
              <a:spLocks/>
            </p:cNvSpPr>
            <p:nvPr/>
          </p:nvSpPr>
          <p:spPr bwMode="auto">
            <a:xfrm>
              <a:off x="3174320" y="3066440"/>
              <a:ext cx="1272765" cy="10589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0" name="Freeform 136"/>
            <p:cNvSpPr>
              <a:spLocks/>
            </p:cNvSpPr>
            <p:nvPr/>
          </p:nvSpPr>
          <p:spPr bwMode="auto">
            <a:xfrm>
              <a:off x="2412418" y="3834027"/>
              <a:ext cx="1272765" cy="10589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1" name="Freeform 136"/>
            <p:cNvSpPr>
              <a:spLocks/>
            </p:cNvSpPr>
            <p:nvPr/>
          </p:nvSpPr>
          <p:spPr bwMode="auto">
            <a:xfrm>
              <a:off x="3094194" y="4638627"/>
              <a:ext cx="1272765" cy="10589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grpSp>
      <p:grpSp>
        <p:nvGrpSpPr>
          <p:cNvPr id="4" name="Group 3"/>
          <p:cNvGrpSpPr/>
          <p:nvPr/>
        </p:nvGrpSpPr>
        <p:grpSpPr>
          <a:xfrm>
            <a:off x="3697547" y="1262638"/>
            <a:ext cx="4599861" cy="4353961"/>
            <a:chOff x="2355307" y="1346528"/>
            <a:chExt cx="4599861" cy="4353961"/>
          </a:xfrm>
        </p:grpSpPr>
        <p:sp>
          <p:nvSpPr>
            <p:cNvPr id="172" name="Freeform 136"/>
            <p:cNvSpPr>
              <a:spLocks/>
            </p:cNvSpPr>
            <p:nvPr/>
          </p:nvSpPr>
          <p:spPr bwMode="auto">
            <a:xfrm>
              <a:off x="5751280" y="4736021"/>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3" name="Freeform 136"/>
            <p:cNvSpPr>
              <a:spLocks/>
            </p:cNvSpPr>
            <p:nvPr/>
          </p:nvSpPr>
          <p:spPr bwMode="auto">
            <a:xfrm>
              <a:off x="5775535" y="3026364"/>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4" name="Freeform 136"/>
            <p:cNvSpPr>
              <a:spLocks/>
            </p:cNvSpPr>
            <p:nvPr/>
          </p:nvSpPr>
          <p:spPr bwMode="auto">
            <a:xfrm>
              <a:off x="4744794" y="2323797"/>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5" name="Freeform 136"/>
            <p:cNvSpPr>
              <a:spLocks/>
            </p:cNvSpPr>
            <p:nvPr/>
          </p:nvSpPr>
          <p:spPr bwMode="auto">
            <a:xfrm>
              <a:off x="4040103" y="1346528"/>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6" name="Freeform 136"/>
            <p:cNvSpPr>
              <a:spLocks/>
            </p:cNvSpPr>
            <p:nvPr/>
          </p:nvSpPr>
          <p:spPr bwMode="auto">
            <a:xfrm>
              <a:off x="3304540" y="2266215"/>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7" name="Freeform 136"/>
            <p:cNvSpPr>
              <a:spLocks/>
            </p:cNvSpPr>
            <p:nvPr/>
          </p:nvSpPr>
          <p:spPr bwMode="auto">
            <a:xfrm>
              <a:off x="2398178" y="3118613"/>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78" name="Freeform 136"/>
            <p:cNvSpPr>
              <a:spLocks/>
            </p:cNvSpPr>
            <p:nvPr/>
          </p:nvSpPr>
          <p:spPr bwMode="auto">
            <a:xfrm>
              <a:off x="2355307" y="4566466"/>
              <a:ext cx="1179633" cy="1125824"/>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grpSp>
      <p:grpSp>
        <p:nvGrpSpPr>
          <p:cNvPr id="184" name="Group 183"/>
          <p:cNvGrpSpPr/>
          <p:nvPr/>
        </p:nvGrpSpPr>
        <p:grpSpPr>
          <a:xfrm>
            <a:off x="3845818" y="1445269"/>
            <a:ext cx="4236825" cy="1885269"/>
            <a:chOff x="2503578" y="1529159"/>
            <a:chExt cx="4236825" cy="1885269"/>
          </a:xfrm>
        </p:grpSpPr>
        <p:sp>
          <p:nvSpPr>
            <p:cNvPr id="179" name="Freeform 136"/>
            <p:cNvSpPr>
              <a:spLocks/>
            </p:cNvSpPr>
            <p:nvPr/>
          </p:nvSpPr>
          <p:spPr bwMode="auto">
            <a:xfrm>
              <a:off x="5560770" y="2272908"/>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80" name="Freeform 136"/>
            <p:cNvSpPr>
              <a:spLocks/>
            </p:cNvSpPr>
            <p:nvPr/>
          </p:nvSpPr>
          <p:spPr bwMode="auto">
            <a:xfrm rot="1170326">
              <a:off x="4988665" y="1552558"/>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81" name="Freeform 136"/>
            <p:cNvSpPr>
              <a:spLocks/>
            </p:cNvSpPr>
            <p:nvPr/>
          </p:nvSpPr>
          <p:spPr bwMode="auto">
            <a:xfrm rot="20220162">
              <a:off x="3098812" y="1529159"/>
              <a:ext cx="1179633" cy="964468"/>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sp>
          <p:nvSpPr>
            <p:cNvPr id="182" name="Freeform 136"/>
            <p:cNvSpPr>
              <a:spLocks/>
            </p:cNvSpPr>
            <p:nvPr/>
          </p:nvSpPr>
          <p:spPr bwMode="auto">
            <a:xfrm rot="885819">
              <a:off x="2503578" y="2083587"/>
              <a:ext cx="1351867" cy="1330841"/>
            </a:xfrm>
            <a:custGeom>
              <a:avLst/>
              <a:gdLst>
                <a:gd name="T0" fmla="*/ 216 w 482"/>
                <a:gd name="T1" fmla="*/ 536 h 562"/>
                <a:gd name="T2" fmla="*/ 344 w 482"/>
                <a:gd name="T3" fmla="*/ 545 h 562"/>
                <a:gd name="T4" fmla="*/ 372 w 482"/>
                <a:gd name="T5" fmla="*/ 536 h 562"/>
                <a:gd name="T6" fmla="*/ 427 w 482"/>
                <a:gd name="T7" fmla="*/ 499 h 562"/>
                <a:gd name="T8" fmla="*/ 454 w 482"/>
                <a:gd name="T9" fmla="*/ 381 h 562"/>
                <a:gd name="T10" fmla="*/ 482 w 482"/>
                <a:gd name="T11" fmla="*/ 326 h 562"/>
                <a:gd name="T12" fmla="*/ 445 w 482"/>
                <a:gd name="T13" fmla="*/ 207 h 562"/>
                <a:gd name="T14" fmla="*/ 454 w 482"/>
                <a:gd name="T15" fmla="*/ 179 h 562"/>
                <a:gd name="T16" fmla="*/ 472 w 482"/>
                <a:gd name="T17" fmla="*/ 152 h 562"/>
                <a:gd name="T18" fmla="*/ 408 w 482"/>
                <a:gd name="T19" fmla="*/ 97 h 562"/>
                <a:gd name="T20" fmla="*/ 290 w 482"/>
                <a:gd name="T21" fmla="*/ 33 h 562"/>
                <a:gd name="T22" fmla="*/ 198 w 482"/>
                <a:gd name="T23" fmla="*/ 24 h 562"/>
                <a:gd name="T24" fmla="*/ 180 w 482"/>
                <a:gd name="T25" fmla="*/ 51 h 562"/>
                <a:gd name="T26" fmla="*/ 152 w 482"/>
                <a:gd name="T27" fmla="*/ 61 h 562"/>
                <a:gd name="T28" fmla="*/ 61 w 482"/>
                <a:gd name="T29" fmla="*/ 97 h 562"/>
                <a:gd name="T30" fmla="*/ 24 w 482"/>
                <a:gd name="T31" fmla="*/ 179 h 562"/>
                <a:gd name="T32" fmla="*/ 125 w 482"/>
                <a:gd name="T33" fmla="*/ 481 h 562"/>
                <a:gd name="T34" fmla="*/ 216 w 482"/>
                <a:gd name="T35" fmla="*/ 5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562">
                  <a:moveTo>
                    <a:pt x="216" y="536"/>
                  </a:moveTo>
                  <a:cubicBezTo>
                    <a:pt x="294" y="562"/>
                    <a:pt x="252" y="556"/>
                    <a:pt x="344" y="545"/>
                  </a:cubicBezTo>
                  <a:cubicBezTo>
                    <a:pt x="353" y="542"/>
                    <a:pt x="363" y="541"/>
                    <a:pt x="372" y="536"/>
                  </a:cubicBezTo>
                  <a:cubicBezTo>
                    <a:pt x="391" y="525"/>
                    <a:pt x="427" y="499"/>
                    <a:pt x="427" y="499"/>
                  </a:cubicBezTo>
                  <a:cubicBezTo>
                    <a:pt x="469" y="436"/>
                    <a:pt x="424" y="512"/>
                    <a:pt x="454" y="381"/>
                  </a:cubicBezTo>
                  <a:cubicBezTo>
                    <a:pt x="459" y="361"/>
                    <a:pt x="475" y="345"/>
                    <a:pt x="482" y="326"/>
                  </a:cubicBezTo>
                  <a:cubicBezTo>
                    <a:pt x="468" y="221"/>
                    <a:pt x="469" y="278"/>
                    <a:pt x="445" y="207"/>
                  </a:cubicBezTo>
                  <a:cubicBezTo>
                    <a:pt x="448" y="198"/>
                    <a:pt x="450" y="188"/>
                    <a:pt x="454" y="179"/>
                  </a:cubicBezTo>
                  <a:cubicBezTo>
                    <a:pt x="459" y="169"/>
                    <a:pt x="470" y="163"/>
                    <a:pt x="472" y="152"/>
                  </a:cubicBezTo>
                  <a:cubicBezTo>
                    <a:pt x="477" y="120"/>
                    <a:pt x="428" y="110"/>
                    <a:pt x="408" y="97"/>
                  </a:cubicBezTo>
                  <a:cubicBezTo>
                    <a:pt x="380" y="10"/>
                    <a:pt x="409" y="44"/>
                    <a:pt x="290" y="33"/>
                  </a:cubicBezTo>
                  <a:cubicBezTo>
                    <a:pt x="255" y="10"/>
                    <a:pt x="252" y="0"/>
                    <a:pt x="198" y="24"/>
                  </a:cubicBezTo>
                  <a:cubicBezTo>
                    <a:pt x="188" y="28"/>
                    <a:pt x="188" y="44"/>
                    <a:pt x="180" y="51"/>
                  </a:cubicBezTo>
                  <a:cubicBezTo>
                    <a:pt x="172" y="57"/>
                    <a:pt x="161" y="58"/>
                    <a:pt x="152" y="61"/>
                  </a:cubicBezTo>
                  <a:cubicBezTo>
                    <a:pt x="111" y="123"/>
                    <a:pt x="166" y="54"/>
                    <a:pt x="61" y="97"/>
                  </a:cubicBezTo>
                  <a:cubicBezTo>
                    <a:pt x="33" y="108"/>
                    <a:pt x="24" y="179"/>
                    <a:pt x="24" y="179"/>
                  </a:cubicBezTo>
                  <a:cubicBezTo>
                    <a:pt x="29" y="279"/>
                    <a:pt x="0" y="439"/>
                    <a:pt x="125" y="481"/>
                  </a:cubicBezTo>
                  <a:cubicBezTo>
                    <a:pt x="141" y="530"/>
                    <a:pt x="166" y="528"/>
                    <a:pt x="216" y="536"/>
                  </a:cubicBezTo>
                  <a:close/>
                </a:path>
              </a:pathLst>
            </a:custGeom>
            <a:solidFill>
              <a:schemeClr val="tx2"/>
            </a:solidFill>
            <a:ln w="9525" cap="flat" cmpd="sng">
              <a:solidFill>
                <a:schemeClr val="accent1"/>
              </a:solidFill>
              <a:prstDash val="solid"/>
              <a:round/>
              <a:headEnd type="none" w="med" len="med"/>
              <a:tailEnd type="none" w="med" len="med"/>
            </a:ln>
            <a:effectLst/>
          </p:spPr>
          <p:txBody>
            <a:bodyPr/>
            <a:lstStyle/>
            <a:p>
              <a:endParaRPr lang="en-GB"/>
            </a:p>
          </p:txBody>
        </p:sp>
      </p:grpSp>
      <p:sp>
        <p:nvSpPr>
          <p:cNvPr id="185" name="Freeform 184"/>
          <p:cNvSpPr/>
          <p:nvPr/>
        </p:nvSpPr>
        <p:spPr>
          <a:xfrm>
            <a:off x="7860160" y="2694186"/>
            <a:ext cx="1008650" cy="3062071"/>
          </a:xfrm>
          <a:custGeom>
            <a:avLst/>
            <a:gdLst>
              <a:gd name="connsiteX0" fmla="*/ 210147 w 1008650"/>
              <a:gd name="connsiteY0" fmla="*/ 59396 h 3062071"/>
              <a:gd name="connsiteX1" fmla="*/ 428260 w 1008650"/>
              <a:gd name="connsiteY1" fmla="*/ 109730 h 3062071"/>
              <a:gd name="connsiteX2" fmla="*/ 763820 w 1008650"/>
              <a:gd name="connsiteY2" fmla="*/ 9062 h 3062071"/>
              <a:gd name="connsiteX3" fmla="*/ 906433 w 1008650"/>
              <a:gd name="connsiteY3" fmla="*/ 34229 h 3062071"/>
              <a:gd name="connsiteX4" fmla="*/ 948378 w 1008650"/>
              <a:gd name="connsiteY4" fmla="*/ 269121 h 3062071"/>
              <a:gd name="connsiteX5" fmla="*/ 981934 w 1008650"/>
              <a:gd name="connsiteY5" fmla="*/ 688570 h 3062071"/>
              <a:gd name="connsiteX6" fmla="*/ 990323 w 1008650"/>
              <a:gd name="connsiteY6" fmla="*/ 1275800 h 3062071"/>
              <a:gd name="connsiteX7" fmla="*/ 973545 w 1008650"/>
              <a:gd name="connsiteY7" fmla="*/ 2936820 h 3062071"/>
              <a:gd name="connsiteX8" fmla="*/ 579262 w 1008650"/>
              <a:gd name="connsiteY8" fmla="*/ 2928431 h 3062071"/>
              <a:gd name="connsiteX9" fmla="*/ 302426 w 1008650"/>
              <a:gd name="connsiteY9" fmla="*/ 2802596 h 3062071"/>
              <a:gd name="connsiteX10" fmla="*/ 277259 w 1008650"/>
              <a:gd name="connsiteY10" fmla="*/ 2542537 h 3062071"/>
              <a:gd name="connsiteX11" fmla="*/ 176591 w 1008650"/>
              <a:gd name="connsiteY11" fmla="*/ 2307645 h 3062071"/>
              <a:gd name="connsiteX12" fmla="*/ 126257 w 1008650"/>
              <a:gd name="connsiteY12" fmla="*/ 1787528 h 3062071"/>
              <a:gd name="connsiteX13" fmla="*/ 101090 w 1008650"/>
              <a:gd name="connsiteY13" fmla="*/ 1502302 h 3062071"/>
              <a:gd name="connsiteX14" fmla="*/ 33978 w 1008650"/>
              <a:gd name="connsiteY14" fmla="*/ 1099631 h 3062071"/>
              <a:gd name="connsiteX15" fmla="*/ 159813 w 1008650"/>
              <a:gd name="connsiteY15" fmla="*/ 730515 h 3062071"/>
              <a:gd name="connsiteX16" fmla="*/ 422 w 1008650"/>
              <a:gd name="connsiteY16" fmla="*/ 285899 h 3062071"/>
              <a:gd name="connsiteX17" fmla="*/ 210147 w 1008650"/>
              <a:gd name="connsiteY17" fmla="*/ 59396 h 30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8650" h="3062071">
                <a:moveTo>
                  <a:pt x="210147" y="59396"/>
                </a:moveTo>
                <a:cubicBezTo>
                  <a:pt x="281453" y="30035"/>
                  <a:pt x="335981" y="118119"/>
                  <a:pt x="428260" y="109730"/>
                </a:cubicBezTo>
                <a:cubicBezTo>
                  <a:pt x="520539" y="101341"/>
                  <a:pt x="684125" y="21645"/>
                  <a:pt x="763820" y="9062"/>
                </a:cubicBezTo>
                <a:cubicBezTo>
                  <a:pt x="843515" y="-3521"/>
                  <a:pt x="875673" y="-9114"/>
                  <a:pt x="906433" y="34229"/>
                </a:cubicBezTo>
                <a:cubicBezTo>
                  <a:pt x="937193" y="77572"/>
                  <a:pt x="935795" y="160064"/>
                  <a:pt x="948378" y="269121"/>
                </a:cubicBezTo>
                <a:cubicBezTo>
                  <a:pt x="960962" y="378178"/>
                  <a:pt x="974943" y="520790"/>
                  <a:pt x="981934" y="688570"/>
                </a:cubicBezTo>
                <a:cubicBezTo>
                  <a:pt x="988925" y="856350"/>
                  <a:pt x="991721" y="901092"/>
                  <a:pt x="990323" y="1275800"/>
                </a:cubicBezTo>
                <a:cubicBezTo>
                  <a:pt x="988925" y="1650508"/>
                  <a:pt x="1042055" y="2661381"/>
                  <a:pt x="973545" y="2936820"/>
                </a:cubicBezTo>
                <a:cubicBezTo>
                  <a:pt x="905035" y="3212259"/>
                  <a:pt x="691115" y="2950802"/>
                  <a:pt x="579262" y="2928431"/>
                </a:cubicBezTo>
                <a:cubicBezTo>
                  <a:pt x="467409" y="2906060"/>
                  <a:pt x="352760" y="2866912"/>
                  <a:pt x="302426" y="2802596"/>
                </a:cubicBezTo>
                <a:cubicBezTo>
                  <a:pt x="252092" y="2738280"/>
                  <a:pt x="298231" y="2625029"/>
                  <a:pt x="277259" y="2542537"/>
                </a:cubicBezTo>
                <a:cubicBezTo>
                  <a:pt x="256287" y="2460045"/>
                  <a:pt x="201758" y="2433480"/>
                  <a:pt x="176591" y="2307645"/>
                </a:cubicBezTo>
                <a:cubicBezTo>
                  <a:pt x="151424" y="2181810"/>
                  <a:pt x="138840" y="1921752"/>
                  <a:pt x="126257" y="1787528"/>
                </a:cubicBezTo>
                <a:cubicBezTo>
                  <a:pt x="113674" y="1653304"/>
                  <a:pt x="116470" y="1616952"/>
                  <a:pt x="101090" y="1502302"/>
                </a:cubicBezTo>
                <a:cubicBezTo>
                  <a:pt x="85710" y="1387653"/>
                  <a:pt x="24191" y="1228262"/>
                  <a:pt x="33978" y="1099631"/>
                </a:cubicBezTo>
                <a:cubicBezTo>
                  <a:pt x="43765" y="971000"/>
                  <a:pt x="165406" y="866137"/>
                  <a:pt x="159813" y="730515"/>
                </a:cubicBezTo>
                <a:cubicBezTo>
                  <a:pt x="154220" y="594893"/>
                  <a:pt x="-9365" y="397752"/>
                  <a:pt x="422" y="285899"/>
                </a:cubicBezTo>
                <a:cubicBezTo>
                  <a:pt x="10209" y="174046"/>
                  <a:pt x="138841" y="88757"/>
                  <a:pt x="210147" y="59396"/>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131513" y="2744994"/>
            <a:ext cx="1091488" cy="2963109"/>
          </a:xfrm>
          <a:custGeom>
            <a:avLst/>
            <a:gdLst>
              <a:gd name="connsiteX0" fmla="*/ 937245 w 1091488"/>
              <a:gd name="connsiteY0" fmla="*/ 293814 h 2963109"/>
              <a:gd name="connsiteX1" fmla="*/ 828188 w 1091488"/>
              <a:gd name="connsiteY1" fmla="*/ 151201 h 2963109"/>
              <a:gd name="connsiteX2" fmla="*/ 542962 w 1091488"/>
              <a:gd name="connsiteY2" fmla="*/ 84089 h 2963109"/>
              <a:gd name="connsiteX3" fmla="*/ 173847 w 1091488"/>
              <a:gd name="connsiteY3" fmla="*/ 199 h 2963109"/>
              <a:gd name="connsiteX4" fmla="*/ 48012 w 1091488"/>
              <a:gd name="connsiteY4" fmla="*/ 109256 h 2963109"/>
              <a:gd name="connsiteX5" fmla="*/ 14456 w 1091488"/>
              <a:gd name="connsiteY5" fmla="*/ 327370 h 2963109"/>
              <a:gd name="connsiteX6" fmla="*/ 6067 w 1091488"/>
              <a:gd name="connsiteY6" fmla="*/ 797153 h 2963109"/>
              <a:gd name="connsiteX7" fmla="*/ 14456 w 1091488"/>
              <a:gd name="connsiteY7" fmla="*/ 2735010 h 2963109"/>
              <a:gd name="connsiteX8" fmla="*/ 165458 w 1091488"/>
              <a:gd name="connsiteY8" fmla="*/ 2936346 h 2963109"/>
              <a:gd name="connsiteX9" fmla="*/ 375183 w 1091488"/>
              <a:gd name="connsiteY9" fmla="*/ 2936346 h 2963109"/>
              <a:gd name="connsiteX10" fmla="*/ 819799 w 1091488"/>
              <a:gd name="connsiteY10" fmla="*/ 2709843 h 2963109"/>
              <a:gd name="connsiteX11" fmla="*/ 1004357 w 1091488"/>
              <a:gd name="connsiteY11" fmla="*/ 1946445 h 2963109"/>
              <a:gd name="connsiteX12" fmla="*/ 1037913 w 1091488"/>
              <a:gd name="connsiteY12" fmla="*/ 1241770 h 2963109"/>
              <a:gd name="connsiteX13" fmla="*/ 1088247 w 1091488"/>
              <a:gd name="connsiteY13" fmla="*/ 604206 h 2963109"/>
              <a:gd name="connsiteX14" fmla="*/ 937245 w 1091488"/>
              <a:gd name="connsiteY14" fmla="*/ 293814 h 296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488" h="2963109">
                <a:moveTo>
                  <a:pt x="937245" y="293814"/>
                </a:moveTo>
                <a:cubicBezTo>
                  <a:pt x="893902" y="218313"/>
                  <a:pt x="893902" y="186155"/>
                  <a:pt x="828188" y="151201"/>
                </a:cubicBezTo>
                <a:cubicBezTo>
                  <a:pt x="762474" y="116247"/>
                  <a:pt x="542962" y="84089"/>
                  <a:pt x="542962" y="84089"/>
                </a:cubicBezTo>
                <a:cubicBezTo>
                  <a:pt x="433905" y="58922"/>
                  <a:pt x="256339" y="-3996"/>
                  <a:pt x="173847" y="199"/>
                </a:cubicBezTo>
                <a:cubicBezTo>
                  <a:pt x="91355" y="4393"/>
                  <a:pt x="74577" y="54728"/>
                  <a:pt x="48012" y="109256"/>
                </a:cubicBezTo>
                <a:cubicBezTo>
                  <a:pt x="21447" y="163784"/>
                  <a:pt x="21447" y="212721"/>
                  <a:pt x="14456" y="327370"/>
                </a:cubicBezTo>
                <a:cubicBezTo>
                  <a:pt x="7465" y="442019"/>
                  <a:pt x="6067" y="395880"/>
                  <a:pt x="6067" y="797153"/>
                </a:cubicBezTo>
                <a:cubicBezTo>
                  <a:pt x="6067" y="1198426"/>
                  <a:pt x="-12109" y="2378478"/>
                  <a:pt x="14456" y="2735010"/>
                </a:cubicBezTo>
                <a:cubicBezTo>
                  <a:pt x="41021" y="3091542"/>
                  <a:pt x="105337" y="2902790"/>
                  <a:pt x="165458" y="2936346"/>
                </a:cubicBezTo>
                <a:cubicBezTo>
                  <a:pt x="225579" y="2969902"/>
                  <a:pt x="266126" y="2974097"/>
                  <a:pt x="375183" y="2936346"/>
                </a:cubicBezTo>
                <a:cubicBezTo>
                  <a:pt x="484240" y="2898596"/>
                  <a:pt x="714937" y="2874826"/>
                  <a:pt x="819799" y="2709843"/>
                </a:cubicBezTo>
                <a:cubicBezTo>
                  <a:pt x="924661" y="2544860"/>
                  <a:pt x="968005" y="2191124"/>
                  <a:pt x="1004357" y="1946445"/>
                </a:cubicBezTo>
                <a:cubicBezTo>
                  <a:pt x="1040709" y="1701766"/>
                  <a:pt x="1023931" y="1465476"/>
                  <a:pt x="1037913" y="1241770"/>
                </a:cubicBezTo>
                <a:cubicBezTo>
                  <a:pt x="1051895" y="1018064"/>
                  <a:pt x="1105025" y="760800"/>
                  <a:pt x="1088247" y="604206"/>
                </a:cubicBezTo>
                <a:cubicBezTo>
                  <a:pt x="1071469" y="447612"/>
                  <a:pt x="980588" y="369315"/>
                  <a:pt x="937245" y="293814"/>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89"/>
          <p:cNvSpPr>
            <a:spLocks noChangeArrowheads="1"/>
          </p:cNvSpPr>
          <p:nvPr/>
        </p:nvSpPr>
        <p:spPr bwMode="auto">
          <a:xfrm>
            <a:off x="4001601" y="5863839"/>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16</a:t>
            </a:r>
            <a:endParaRPr lang="en-US" sz="1800" i="0" dirty="0">
              <a:solidFill>
                <a:schemeClr val="tx1"/>
              </a:solidFill>
            </a:endParaRPr>
          </a:p>
        </p:txBody>
      </p:sp>
      <p:sp>
        <p:nvSpPr>
          <p:cNvPr id="189" name="Rectangle 89"/>
          <p:cNvSpPr>
            <a:spLocks noChangeArrowheads="1"/>
          </p:cNvSpPr>
          <p:nvPr/>
        </p:nvSpPr>
        <p:spPr bwMode="auto">
          <a:xfrm>
            <a:off x="7549482" y="5863839"/>
            <a:ext cx="347495" cy="304222"/>
          </a:xfrm>
          <a:prstGeom prst="rect">
            <a:avLst/>
          </a:prstGeom>
          <a:noFill/>
          <a:ln w="9525">
            <a:noFill/>
            <a:miter lim="800000"/>
            <a:headEnd/>
            <a:tailEnd/>
          </a:ln>
        </p:spPr>
        <p:txBody>
          <a:bodyPr/>
          <a:lstStyle/>
          <a:p>
            <a:pPr eaLnBrk="1" hangingPunct="1">
              <a:spcBef>
                <a:spcPct val="0"/>
              </a:spcBef>
              <a:buSzTx/>
            </a:pPr>
            <a:r>
              <a:rPr lang="en-US" sz="800" i="0" dirty="0" smtClean="0">
                <a:solidFill>
                  <a:schemeClr val="tx1"/>
                </a:solidFill>
                <a:cs typeface="Arial" charset="0"/>
              </a:rPr>
              <a:t>16</a:t>
            </a:r>
            <a:endParaRPr lang="en-US" sz="1800" i="0" dirty="0">
              <a:solidFill>
                <a:schemeClr val="tx1"/>
              </a:solidFill>
            </a:endParaRPr>
          </a:p>
        </p:txBody>
      </p:sp>
      <p:sp>
        <p:nvSpPr>
          <p:cNvPr id="191" name="Freeform 190"/>
          <p:cNvSpPr/>
          <p:nvPr/>
        </p:nvSpPr>
        <p:spPr>
          <a:xfrm>
            <a:off x="3130369" y="531567"/>
            <a:ext cx="5648537" cy="2522545"/>
          </a:xfrm>
          <a:custGeom>
            <a:avLst/>
            <a:gdLst>
              <a:gd name="connsiteX0" fmla="*/ 57545 w 5648537"/>
              <a:gd name="connsiteY0" fmla="*/ 2357359 h 2506887"/>
              <a:gd name="connsiteX1" fmla="*/ 930000 w 5648537"/>
              <a:gd name="connsiteY1" fmla="*/ 2416082 h 2506887"/>
              <a:gd name="connsiteX2" fmla="*/ 3002081 w 5648537"/>
              <a:gd name="connsiteY2" fmla="*/ 1065454 h 2506887"/>
              <a:gd name="connsiteX3" fmla="*/ 4914771 w 5648537"/>
              <a:gd name="connsiteY3" fmla="*/ 2390915 h 2506887"/>
              <a:gd name="connsiteX4" fmla="*/ 5552334 w 5648537"/>
              <a:gd name="connsiteY4" fmla="*/ 2290247 h 2506887"/>
              <a:gd name="connsiteX5" fmla="*/ 5644613 w 5648537"/>
              <a:gd name="connsiteY5" fmla="*/ 2181190 h 2506887"/>
              <a:gd name="connsiteX6" fmla="*/ 5627835 w 5648537"/>
              <a:gd name="connsiteY6" fmla="*/ 2114078 h 2506887"/>
              <a:gd name="connsiteX7" fmla="*/ 5594279 w 5648537"/>
              <a:gd name="connsiteY7" fmla="*/ 1971465 h 2506887"/>
              <a:gd name="connsiteX8" fmla="*/ 5384554 w 5648537"/>
              <a:gd name="connsiteY8" fmla="*/ 1501682 h 2506887"/>
              <a:gd name="connsiteX9" fmla="*/ 5057384 w 5648537"/>
              <a:gd name="connsiteY9" fmla="*/ 1006731 h 2506887"/>
              <a:gd name="connsiteX10" fmla="*/ 4436598 w 5648537"/>
              <a:gd name="connsiteY10" fmla="*/ 469836 h 2506887"/>
              <a:gd name="connsiteX11" fmla="*/ 3807424 w 5648537"/>
              <a:gd name="connsiteY11" fmla="*/ 159443 h 2506887"/>
              <a:gd name="connsiteX12" fmla="*/ 3018859 w 5648537"/>
              <a:gd name="connsiteY12" fmla="*/ 16830 h 2506887"/>
              <a:gd name="connsiteX13" fmla="*/ 2507130 w 5648537"/>
              <a:gd name="connsiteY13" fmla="*/ 25219 h 2506887"/>
              <a:gd name="connsiteX14" fmla="*/ 1802455 w 5648537"/>
              <a:gd name="connsiteY14" fmla="*/ 218166 h 2506887"/>
              <a:gd name="connsiteX15" fmla="*/ 1173281 w 5648537"/>
              <a:gd name="connsiteY15" fmla="*/ 562115 h 2506887"/>
              <a:gd name="connsiteX16" fmla="*/ 720275 w 5648537"/>
              <a:gd name="connsiteY16" fmla="*/ 989953 h 2506887"/>
              <a:gd name="connsiteX17" fmla="*/ 435050 w 5648537"/>
              <a:gd name="connsiteY17" fmla="*/ 1384236 h 2506887"/>
              <a:gd name="connsiteX18" fmla="*/ 225325 w 5648537"/>
              <a:gd name="connsiteY18" fmla="*/ 1786907 h 2506887"/>
              <a:gd name="connsiteX19" fmla="*/ 99490 w 5648537"/>
              <a:gd name="connsiteY19" fmla="*/ 2147634 h 2506887"/>
              <a:gd name="connsiteX20" fmla="*/ 57545 w 5648537"/>
              <a:gd name="connsiteY20" fmla="*/ 2357359 h 250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8537" h="2506887">
                <a:moveTo>
                  <a:pt x="57545" y="2357359"/>
                </a:moveTo>
                <a:cubicBezTo>
                  <a:pt x="195963" y="2402100"/>
                  <a:pt x="439244" y="2631399"/>
                  <a:pt x="930000" y="2416082"/>
                </a:cubicBezTo>
                <a:cubicBezTo>
                  <a:pt x="1420756" y="2200765"/>
                  <a:pt x="2337953" y="1069648"/>
                  <a:pt x="3002081" y="1065454"/>
                </a:cubicBezTo>
                <a:cubicBezTo>
                  <a:pt x="3666209" y="1061260"/>
                  <a:pt x="4489729" y="2186783"/>
                  <a:pt x="4914771" y="2390915"/>
                </a:cubicBezTo>
                <a:cubicBezTo>
                  <a:pt x="5339813" y="2595047"/>
                  <a:pt x="5430694" y="2325201"/>
                  <a:pt x="5552334" y="2290247"/>
                </a:cubicBezTo>
                <a:cubicBezTo>
                  <a:pt x="5673974" y="2255293"/>
                  <a:pt x="5632030" y="2210551"/>
                  <a:pt x="5644613" y="2181190"/>
                </a:cubicBezTo>
                <a:cubicBezTo>
                  <a:pt x="5657197" y="2151828"/>
                  <a:pt x="5636224" y="2149032"/>
                  <a:pt x="5627835" y="2114078"/>
                </a:cubicBezTo>
                <a:cubicBezTo>
                  <a:pt x="5619446" y="2079124"/>
                  <a:pt x="5634826" y="2073531"/>
                  <a:pt x="5594279" y="1971465"/>
                </a:cubicBezTo>
                <a:cubicBezTo>
                  <a:pt x="5553732" y="1869399"/>
                  <a:pt x="5474037" y="1662471"/>
                  <a:pt x="5384554" y="1501682"/>
                </a:cubicBezTo>
                <a:cubicBezTo>
                  <a:pt x="5295071" y="1340893"/>
                  <a:pt x="5215377" y="1178705"/>
                  <a:pt x="5057384" y="1006731"/>
                </a:cubicBezTo>
                <a:cubicBezTo>
                  <a:pt x="4899391" y="834757"/>
                  <a:pt x="4644925" y="611051"/>
                  <a:pt x="4436598" y="469836"/>
                </a:cubicBezTo>
                <a:cubicBezTo>
                  <a:pt x="4228271" y="328621"/>
                  <a:pt x="4043714" y="234944"/>
                  <a:pt x="3807424" y="159443"/>
                </a:cubicBezTo>
                <a:cubicBezTo>
                  <a:pt x="3571134" y="83942"/>
                  <a:pt x="3235575" y="39201"/>
                  <a:pt x="3018859" y="16830"/>
                </a:cubicBezTo>
                <a:cubicBezTo>
                  <a:pt x="2802143" y="-5541"/>
                  <a:pt x="2709864" y="-8337"/>
                  <a:pt x="2507130" y="25219"/>
                </a:cubicBezTo>
                <a:cubicBezTo>
                  <a:pt x="2304396" y="58775"/>
                  <a:pt x="2024763" y="128683"/>
                  <a:pt x="1802455" y="218166"/>
                </a:cubicBezTo>
                <a:cubicBezTo>
                  <a:pt x="1580147" y="307649"/>
                  <a:pt x="1353644" y="433484"/>
                  <a:pt x="1173281" y="562115"/>
                </a:cubicBezTo>
                <a:cubicBezTo>
                  <a:pt x="992918" y="690746"/>
                  <a:pt x="843313" y="852933"/>
                  <a:pt x="720275" y="989953"/>
                </a:cubicBezTo>
                <a:cubicBezTo>
                  <a:pt x="597237" y="1126973"/>
                  <a:pt x="517542" y="1251411"/>
                  <a:pt x="435050" y="1384236"/>
                </a:cubicBezTo>
                <a:cubicBezTo>
                  <a:pt x="352558" y="1517061"/>
                  <a:pt x="281252" y="1659674"/>
                  <a:pt x="225325" y="1786907"/>
                </a:cubicBezTo>
                <a:cubicBezTo>
                  <a:pt x="169398" y="1914140"/>
                  <a:pt x="128851" y="2045568"/>
                  <a:pt x="99490" y="2147634"/>
                </a:cubicBezTo>
                <a:cubicBezTo>
                  <a:pt x="70129" y="2249700"/>
                  <a:pt x="-80873" y="2312618"/>
                  <a:pt x="57545" y="2357359"/>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a:off x="3630945" y="5202530"/>
            <a:ext cx="4536543" cy="1049261"/>
          </a:xfrm>
          <a:custGeom>
            <a:avLst/>
            <a:gdLst>
              <a:gd name="connsiteX0" fmla="*/ 328756 w 4536543"/>
              <a:gd name="connsiteY0" fmla="*/ 260696 h 1049261"/>
              <a:gd name="connsiteX1" fmla="*/ 93864 w 4536543"/>
              <a:gd name="connsiteY1" fmla="*/ 470421 h 1049261"/>
              <a:gd name="connsiteX2" fmla="*/ 9974 w 4536543"/>
              <a:gd name="connsiteY2" fmla="*/ 873092 h 1049261"/>
              <a:gd name="connsiteX3" fmla="*/ 1585 w 4536543"/>
              <a:gd name="connsiteY3" fmla="*/ 982149 h 1049261"/>
              <a:gd name="connsiteX4" fmla="*/ 9974 w 4536543"/>
              <a:gd name="connsiteY4" fmla="*/ 1007316 h 1049261"/>
              <a:gd name="connsiteX5" fmla="*/ 18363 w 4536543"/>
              <a:gd name="connsiteY5" fmla="*/ 1024094 h 1049261"/>
              <a:gd name="connsiteX6" fmla="*/ 51919 w 4536543"/>
              <a:gd name="connsiteY6" fmla="*/ 1040872 h 1049261"/>
              <a:gd name="connsiteX7" fmla="*/ 236477 w 4536543"/>
              <a:gd name="connsiteY7" fmla="*/ 1032483 h 1049261"/>
              <a:gd name="connsiteX8" fmla="*/ 404257 w 4536543"/>
              <a:gd name="connsiteY8" fmla="*/ 1032483 h 1049261"/>
              <a:gd name="connsiteX9" fmla="*/ 3382349 w 4536543"/>
              <a:gd name="connsiteY9" fmla="*/ 1032483 h 1049261"/>
              <a:gd name="connsiteX10" fmla="*/ 3491406 w 4536543"/>
              <a:gd name="connsiteY10" fmla="*/ 1049261 h 1049261"/>
              <a:gd name="connsiteX11" fmla="*/ 3575296 w 4536543"/>
              <a:gd name="connsiteY11" fmla="*/ 1032483 h 1049261"/>
              <a:gd name="connsiteX12" fmla="*/ 4196081 w 4536543"/>
              <a:gd name="connsiteY12" fmla="*/ 1032483 h 1049261"/>
              <a:gd name="connsiteX13" fmla="*/ 4305138 w 4536543"/>
              <a:gd name="connsiteY13" fmla="*/ 948593 h 1049261"/>
              <a:gd name="connsiteX14" fmla="*/ 4430973 w 4536543"/>
              <a:gd name="connsiteY14" fmla="*/ 789202 h 1049261"/>
              <a:gd name="connsiteX15" fmla="*/ 4523252 w 4536543"/>
              <a:gd name="connsiteY15" fmla="*/ 294252 h 1049261"/>
              <a:gd name="connsiteX16" fmla="*/ 4128969 w 4536543"/>
              <a:gd name="connsiteY16" fmla="*/ 176806 h 1049261"/>
              <a:gd name="connsiteX17" fmla="*/ 2962899 w 4536543"/>
              <a:gd name="connsiteY17" fmla="*/ 42582 h 1049261"/>
              <a:gd name="connsiteX18" fmla="*/ 1494826 w 4536543"/>
              <a:gd name="connsiteY18" fmla="*/ 637 h 1049261"/>
              <a:gd name="connsiteX19" fmla="*/ 731428 w 4536543"/>
              <a:gd name="connsiteY19" fmla="*/ 67749 h 1049261"/>
              <a:gd name="connsiteX20" fmla="*/ 328756 w 4536543"/>
              <a:gd name="connsiteY20" fmla="*/ 260696 h 104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6543" h="1049261">
                <a:moveTo>
                  <a:pt x="328756" y="260696"/>
                </a:moveTo>
                <a:cubicBezTo>
                  <a:pt x="222495" y="327808"/>
                  <a:pt x="146994" y="368355"/>
                  <a:pt x="93864" y="470421"/>
                </a:cubicBezTo>
                <a:cubicBezTo>
                  <a:pt x="40734" y="572487"/>
                  <a:pt x="25354" y="787804"/>
                  <a:pt x="9974" y="873092"/>
                </a:cubicBezTo>
                <a:cubicBezTo>
                  <a:pt x="-5406" y="958380"/>
                  <a:pt x="1585" y="959778"/>
                  <a:pt x="1585" y="982149"/>
                </a:cubicBezTo>
                <a:cubicBezTo>
                  <a:pt x="1585" y="1004520"/>
                  <a:pt x="7178" y="1000325"/>
                  <a:pt x="9974" y="1007316"/>
                </a:cubicBezTo>
                <a:cubicBezTo>
                  <a:pt x="12770" y="1014307"/>
                  <a:pt x="11372" y="1018501"/>
                  <a:pt x="18363" y="1024094"/>
                </a:cubicBezTo>
                <a:cubicBezTo>
                  <a:pt x="25354" y="1029687"/>
                  <a:pt x="15567" y="1039474"/>
                  <a:pt x="51919" y="1040872"/>
                </a:cubicBezTo>
                <a:cubicBezTo>
                  <a:pt x="88271" y="1042270"/>
                  <a:pt x="177754" y="1033881"/>
                  <a:pt x="236477" y="1032483"/>
                </a:cubicBezTo>
                <a:cubicBezTo>
                  <a:pt x="295200" y="1031085"/>
                  <a:pt x="404257" y="1032483"/>
                  <a:pt x="404257" y="1032483"/>
                </a:cubicBezTo>
                <a:lnTo>
                  <a:pt x="3382349" y="1032483"/>
                </a:lnTo>
                <a:cubicBezTo>
                  <a:pt x="3896874" y="1035279"/>
                  <a:pt x="3459248" y="1049261"/>
                  <a:pt x="3491406" y="1049261"/>
                </a:cubicBezTo>
                <a:cubicBezTo>
                  <a:pt x="3523564" y="1049261"/>
                  <a:pt x="3457850" y="1035279"/>
                  <a:pt x="3575296" y="1032483"/>
                </a:cubicBezTo>
                <a:cubicBezTo>
                  <a:pt x="3692742" y="1029687"/>
                  <a:pt x="4074441" y="1046465"/>
                  <a:pt x="4196081" y="1032483"/>
                </a:cubicBezTo>
                <a:cubicBezTo>
                  <a:pt x="4317721" y="1018501"/>
                  <a:pt x="4265989" y="989140"/>
                  <a:pt x="4305138" y="948593"/>
                </a:cubicBezTo>
                <a:cubicBezTo>
                  <a:pt x="4344287" y="908046"/>
                  <a:pt x="4394621" y="898259"/>
                  <a:pt x="4430973" y="789202"/>
                </a:cubicBezTo>
                <a:cubicBezTo>
                  <a:pt x="4467325" y="680145"/>
                  <a:pt x="4573586" y="396318"/>
                  <a:pt x="4523252" y="294252"/>
                </a:cubicBezTo>
                <a:cubicBezTo>
                  <a:pt x="4472918" y="192186"/>
                  <a:pt x="4389028" y="218751"/>
                  <a:pt x="4128969" y="176806"/>
                </a:cubicBezTo>
                <a:cubicBezTo>
                  <a:pt x="3868910" y="134861"/>
                  <a:pt x="3401923" y="71943"/>
                  <a:pt x="2962899" y="42582"/>
                </a:cubicBezTo>
                <a:cubicBezTo>
                  <a:pt x="2523875" y="13220"/>
                  <a:pt x="1866738" y="-3557"/>
                  <a:pt x="1494826" y="637"/>
                </a:cubicBezTo>
                <a:cubicBezTo>
                  <a:pt x="1122914" y="4831"/>
                  <a:pt x="924375" y="24406"/>
                  <a:pt x="731428" y="67749"/>
                </a:cubicBezTo>
                <a:cubicBezTo>
                  <a:pt x="538481" y="111092"/>
                  <a:pt x="435017" y="193584"/>
                  <a:pt x="328756" y="260696"/>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6" name="Group 195"/>
          <p:cNvGrpSpPr/>
          <p:nvPr/>
        </p:nvGrpSpPr>
        <p:grpSpPr>
          <a:xfrm>
            <a:off x="3121722" y="5429671"/>
            <a:ext cx="5747088" cy="814281"/>
            <a:chOff x="1779482" y="5513561"/>
            <a:chExt cx="5747088" cy="814281"/>
          </a:xfrm>
        </p:grpSpPr>
        <p:sp>
          <p:nvSpPr>
            <p:cNvPr id="194" name="Freeform 193"/>
            <p:cNvSpPr/>
            <p:nvPr/>
          </p:nvSpPr>
          <p:spPr>
            <a:xfrm>
              <a:off x="1779482" y="5602127"/>
              <a:ext cx="748173" cy="725715"/>
            </a:xfrm>
            <a:custGeom>
              <a:avLst/>
              <a:gdLst>
                <a:gd name="connsiteX0" fmla="*/ 748173 w 748173"/>
                <a:gd name="connsiteY0" fmla="*/ 58927 h 725715"/>
                <a:gd name="connsiteX1" fmla="*/ 689450 w 748173"/>
                <a:gd name="connsiteY1" fmla="*/ 360930 h 725715"/>
                <a:gd name="connsiteX2" fmla="*/ 689450 w 748173"/>
                <a:gd name="connsiteY2" fmla="*/ 562266 h 725715"/>
                <a:gd name="connsiteX3" fmla="*/ 689450 w 748173"/>
                <a:gd name="connsiteY3" fmla="*/ 646156 h 725715"/>
                <a:gd name="connsiteX4" fmla="*/ 689450 w 748173"/>
                <a:gd name="connsiteY4" fmla="*/ 671323 h 725715"/>
                <a:gd name="connsiteX5" fmla="*/ 681061 w 748173"/>
                <a:gd name="connsiteY5" fmla="*/ 721657 h 725715"/>
                <a:gd name="connsiteX6" fmla="*/ 580393 w 748173"/>
                <a:gd name="connsiteY6" fmla="*/ 721657 h 725715"/>
                <a:gd name="connsiteX7" fmla="*/ 412614 w 748173"/>
                <a:gd name="connsiteY7" fmla="*/ 713268 h 725715"/>
                <a:gd name="connsiteX8" fmla="*/ 236445 w 748173"/>
                <a:gd name="connsiteY8" fmla="*/ 721657 h 725715"/>
                <a:gd name="connsiteX9" fmla="*/ 144166 w 748173"/>
                <a:gd name="connsiteY9" fmla="*/ 721657 h 725715"/>
                <a:gd name="connsiteX10" fmla="*/ 9942 w 748173"/>
                <a:gd name="connsiteY10" fmla="*/ 713268 h 725715"/>
                <a:gd name="connsiteX11" fmla="*/ 9942 w 748173"/>
                <a:gd name="connsiteY11" fmla="*/ 595822 h 725715"/>
                <a:gd name="connsiteX12" fmla="*/ 9942 w 748173"/>
                <a:gd name="connsiteY12" fmla="*/ 461598 h 725715"/>
                <a:gd name="connsiteX13" fmla="*/ 26720 w 748173"/>
                <a:gd name="connsiteY13" fmla="*/ 318986 h 725715"/>
                <a:gd name="connsiteX14" fmla="*/ 18331 w 748173"/>
                <a:gd name="connsiteY14" fmla="*/ 109261 h 725715"/>
                <a:gd name="connsiteX15" fmla="*/ 18331 w 748173"/>
                <a:gd name="connsiteY15" fmla="*/ 50538 h 725715"/>
                <a:gd name="connsiteX16" fmla="*/ 35109 w 748173"/>
                <a:gd name="connsiteY16" fmla="*/ 204 h 725715"/>
                <a:gd name="connsiteX17" fmla="*/ 93832 w 748173"/>
                <a:gd name="connsiteY17" fmla="*/ 33760 h 725715"/>
                <a:gd name="connsiteX18" fmla="*/ 320335 w 748173"/>
                <a:gd name="connsiteY18" fmla="*/ 58927 h 725715"/>
                <a:gd name="connsiteX19" fmla="*/ 630727 w 748173"/>
                <a:gd name="connsiteY19" fmla="*/ 100872 h 72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8173" h="725715">
                  <a:moveTo>
                    <a:pt x="748173" y="58927"/>
                  </a:moveTo>
                  <a:cubicBezTo>
                    <a:pt x="723705" y="167983"/>
                    <a:pt x="699237" y="277040"/>
                    <a:pt x="689450" y="360930"/>
                  </a:cubicBezTo>
                  <a:cubicBezTo>
                    <a:pt x="679663" y="444820"/>
                    <a:pt x="689450" y="562266"/>
                    <a:pt x="689450" y="562266"/>
                  </a:cubicBezTo>
                  <a:lnTo>
                    <a:pt x="689450" y="646156"/>
                  </a:lnTo>
                  <a:cubicBezTo>
                    <a:pt x="689450" y="664332"/>
                    <a:pt x="690848" y="658740"/>
                    <a:pt x="689450" y="671323"/>
                  </a:cubicBezTo>
                  <a:cubicBezTo>
                    <a:pt x="688052" y="683906"/>
                    <a:pt x="699237" y="713268"/>
                    <a:pt x="681061" y="721657"/>
                  </a:cubicBezTo>
                  <a:cubicBezTo>
                    <a:pt x="662885" y="730046"/>
                    <a:pt x="625134" y="723055"/>
                    <a:pt x="580393" y="721657"/>
                  </a:cubicBezTo>
                  <a:cubicBezTo>
                    <a:pt x="535652" y="720259"/>
                    <a:pt x="469939" y="713268"/>
                    <a:pt x="412614" y="713268"/>
                  </a:cubicBezTo>
                  <a:cubicBezTo>
                    <a:pt x="355289" y="713268"/>
                    <a:pt x="281186" y="720259"/>
                    <a:pt x="236445" y="721657"/>
                  </a:cubicBezTo>
                  <a:cubicBezTo>
                    <a:pt x="191704" y="723055"/>
                    <a:pt x="181916" y="723055"/>
                    <a:pt x="144166" y="721657"/>
                  </a:cubicBezTo>
                  <a:cubicBezTo>
                    <a:pt x="106416" y="720259"/>
                    <a:pt x="32313" y="734240"/>
                    <a:pt x="9942" y="713268"/>
                  </a:cubicBezTo>
                  <a:cubicBezTo>
                    <a:pt x="-12429" y="692296"/>
                    <a:pt x="9942" y="595822"/>
                    <a:pt x="9942" y="595822"/>
                  </a:cubicBezTo>
                  <a:cubicBezTo>
                    <a:pt x="9942" y="553877"/>
                    <a:pt x="7146" y="507737"/>
                    <a:pt x="9942" y="461598"/>
                  </a:cubicBezTo>
                  <a:cubicBezTo>
                    <a:pt x="12738" y="415459"/>
                    <a:pt x="25322" y="377709"/>
                    <a:pt x="26720" y="318986"/>
                  </a:cubicBezTo>
                  <a:cubicBezTo>
                    <a:pt x="28118" y="260263"/>
                    <a:pt x="19729" y="154002"/>
                    <a:pt x="18331" y="109261"/>
                  </a:cubicBezTo>
                  <a:cubicBezTo>
                    <a:pt x="16933" y="64520"/>
                    <a:pt x="15535" y="68714"/>
                    <a:pt x="18331" y="50538"/>
                  </a:cubicBezTo>
                  <a:cubicBezTo>
                    <a:pt x="21127" y="32362"/>
                    <a:pt x="22526" y="3000"/>
                    <a:pt x="35109" y="204"/>
                  </a:cubicBezTo>
                  <a:cubicBezTo>
                    <a:pt x="47692" y="-2592"/>
                    <a:pt x="46294" y="23973"/>
                    <a:pt x="93832" y="33760"/>
                  </a:cubicBezTo>
                  <a:cubicBezTo>
                    <a:pt x="141370" y="43547"/>
                    <a:pt x="230852" y="47742"/>
                    <a:pt x="320335" y="58927"/>
                  </a:cubicBezTo>
                  <a:cubicBezTo>
                    <a:pt x="409817" y="70112"/>
                    <a:pt x="630727" y="100872"/>
                    <a:pt x="630727" y="100872"/>
                  </a:cubicBezTo>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flipH="1">
              <a:off x="6435966" y="5513561"/>
              <a:ext cx="1090604" cy="807408"/>
            </a:xfrm>
            <a:custGeom>
              <a:avLst/>
              <a:gdLst>
                <a:gd name="connsiteX0" fmla="*/ 748173 w 748173"/>
                <a:gd name="connsiteY0" fmla="*/ 58927 h 725715"/>
                <a:gd name="connsiteX1" fmla="*/ 689450 w 748173"/>
                <a:gd name="connsiteY1" fmla="*/ 360930 h 725715"/>
                <a:gd name="connsiteX2" fmla="*/ 689450 w 748173"/>
                <a:gd name="connsiteY2" fmla="*/ 562266 h 725715"/>
                <a:gd name="connsiteX3" fmla="*/ 689450 w 748173"/>
                <a:gd name="connsiteY3" fmla="*/ 646156 h 725715"/>
                <a:gd name="connsiteX4" fmla="*/ 689450 w 748173"/>
                <a:gd name="connsiteY4" fmla="*/ 671323 h 725715"/>
                <a:gd name="connsiteX5" fmla="*/ 681061 w 748173"/>
                <a:gd name="connsiteY5" fmla="*/ 721657 h 725715"/>
                <a:gd name="connsiteX6" fmla="*/ 580393 w 748173"/>
                <a:gd name="connsiteY6" fmla="*/ 721657 h 725715"/>
                <a:gd name="connsiteX7" fmla="*/ 412614 w 748173"/>
                <a:gd name="connsiteY7" fmla="*/ 713268 h 725715"/>
                <a:gd name="connsiteX8" fmla="*/ 236445 w 748173"/>
                <a:gd name="connsiteY8" fmla="*/ 721657 h 725715"/>
                <a:gd name="connsiteX9" fmla="*/ 144166 w 748173"/>
                <a:gd name="connsiteY9" fmla="*/ 721657 h 725715"/>
                <a:gd name="connsiteX10" fmla="*/ 9942 w 748173"/>
                <a:gd name="connsiteY10" fmla="*/ 713268 h 725715"/>
                <a:gd name="connsiteX11" fmla="*/ 9942 w 748173"/>
                <a:gd name="connsiteY11" fmla="*/ 595822 h 725715"/>
                <a:gd name="connsiteX12" fmla="*/ 9942 w 748173"/>
                <a:gd name="connsiteY12" fmla="*/ 461598 h 725715"/>
                <a:gd name="connsiteX13" fmla="*/ 26720 w 748173"/>
                <a:gd name="connsiteY13" fmla="*/ 318986 h 725715"/>
                <a:gd name="connsiteX14" fmla="*/ 18331 w 748173"/>
                <a:gd name="connsiteY14" fmla="*/ 109261 h 725715"/>
                <a:gd name="connsiteX15" fmla="*/ 18331 w 748173"/>
                <a:gd name="connsiteY15" fmla="*/ 50538 h 725715"/>
                <a:gd name="connsiteX16" fmla="*/ 35109 w 748173"/>
                <a:gd name="connsiteY16" fmla="*/ 204 h 725715"/>
                <a:gd name="connsiteX17" fmla="*/ 93832 w 748173"/>
                <a:gd name="connsiteY17" fmla="*/ 33760 h 725715"/>
                <a:gd name="connsiteX18" fmla="*/ 320335 w 748173"/>
                <a:gd name="connsiteY18" fmla="*/ 58927 h 725715"/>
                <a:gd name="connsiteX19" fmla="*/ 630727 w 748173"/>
                <a:gd name="connsiteY19" fmla="*/ 100872 h 72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8173" h="725715">
                  <a:moveTo>
                    <a:pt x="748173" y="58927"/>
                  </a:moveTo>
                  <a:cubicBezTo>
                    <a:pt x="723705" y="167983"/>
                    <a:pt x="699237" y="277040"/>
                    <a:pt x="689450" y="360930"/>
                  </a:cubicBezTo>
                  <a:cubicBezTo>
                    <a:pt x="679663" y="444820"/>
                    <a:pt x="689450" y="562266"/>
                    <a:pt x="689450" y="562266"/>
                  </a:cubicBezTo>
                  <a:lnTo>
                    <a:pt x="689450" y="646156"/>
                  </a:lnTo>
                  <a:cubicBezTo>
                    <a:pt x="689450" y="664332"/>
                    <a:pt x="690848" y="658740"/>
                    <a:pt x="689450" y="671323"/>
                  </a:cubicBezTo>
                  <a:cubicBezTo>
                    <a:pt x="688052" y="683906"/>
                    <a:pt x="699237" y="713268"/>
                    <a:pt x="681061" y="721657"/>
                  </a:cubicBezTo>
                  <a:cubicBezTo>
                    <a:pt x="662885" y="730046"/>
                    <a:pt x="625134" y="723055"/>
                    <a:pt x="580393" y="721657"/>
                  </a:cubicBezTo>
                  <a:cubicBezTo>
                    <a:pt x="535652" y="720259"/>
                    <a:pt x="469939" y="713268"/>
                    <a:pt x="412614" y="713268"/>
                  </a:cubicBezTo>
                  <a:cubicBezTo>
                    <a:pt x="355289" y="713268"/>
                    <a:pt x="281186" y="720259"/>
                    <a:pt x="236445" y="721657"/>
                  </a:cubicBezTo>
                  <a:cubicBezTo>
                    <a:pt x="191704" y="723055"/>
                    <a:pt x="181916" y="723055"/>
                    <a:pt x="144166" y="721657"/>
                  </a:cubicBezTo>
                  <a:cubicBezTo>
                    <a:pt x="106416" y="720259"/>
                    <a:pt x="32313" y="734240"/>
                    <a:pt x="9942" y="713268"/>
                  </a:cubicBezTo>
                  <a:cubicBezTo>
                    <a:pt x="-12429" y="692296"/>
                    <a:pt x="9942" y="595822"/>
                    <a:pt x="9942" y="595822"/>
                  </a:cubicBezTo>
                  <a:cubicBezTo>
                    <a:pt x="9942" y="553877"/>
                    <a:pt x="7146" y="507737"/>
                    <a:pt x="9942" y="461598"/>
                  </a:cubicBezTo>
                  <a:cubicBezTo>
                    <a:pt x="12738" y="415459"/>
                    <a:pt x="25322" y="377709"/>
                    <a:pt x="26720" y="318986"/>
                  </a:cubicBezTo>
                  <a:cubicBezTo>
                    <a:pt x="28118" y="260263"/>
                    <a:pt x="19729" y="154002"/>
                    <a:pt x="18331" y="109261"/>
                  </a:cubicBezTo>
                  <a:cubicBezTo>
                    <a:pt x="16933" y="64520"/>
                    <a:pt x="15535" y="68714"/>
                    <a:pt x="18331" y="50538"/>
                  </a:cubicBezTo>
                  <a:cubicBezTo>
                    <a:pt x="21127" y="32362"/>
                    <a:pt x="22526" y="3000"/>
                    <a:pt x="35109" y="204"/>
                  </a:cubicBezTo>
                  <a:cubicBezTo>
                    <a:pt x="47692" y="-2592"/>
                    <a:pt x="46294" y="23973"/>
                    <a:pt x="93832" y="33760"/>
                  </a:cubicBezTo>
                  <a:cubicBezTo>
                    <a:pt x="141370" y="43547"/>
                    <a:pt x="230852" y="47742"/>
                    <a:pt x="320335" y="58927"/>
                  </a:cubicBezTo>
                  <a:cubicBezTo>
                    <a:pt x="409817" y="70112"/>
                    <a:pt x="630727" y="100872"/>
                    <a:pt x="630727" y="100872"/>
                  </a:cubicBezTo>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359605" y="4238809"/>
            <a:ext cx="2258952" cy="1627818"/>
          </a:xfrm>
          <a:prstGeom prst="rect">
            <a:avLst/>
          </a:prstGeom>
          <a:noFill/>
        </p:spPr>
        <p:txBody>
          <a:bodyPr wrap="none" rtlCol="0">
            <a:spAutoFit/>
          </a:bodyPr>
          <a:lstStyle/>
          <a:p>
            <a:pPr algn="ctr"/>
            <a:r>
              <a:rPr lang="en-GB" sz="1200" b="1" dirty="0" smtClean="0">
                <a:solidFill>
                  <a:schemeClr val="accent1"/>
                </a:solidFill>
              </a:rPr>
              <a:t>General guide</a:t>
            </a:r>
          </a:p>
          <a:p>
            <a:pPr>
              <a:lnSpc>
                <a:spcPct val="150000"/>
              </a:lnSpc>
            </a:pPr>
            <a:r>
              <a:rPr lang="en-GB" sz="1200" dirty="0" smtClean="0">
                <a:solidFill>
                  <a:schemeClr val="accent1"/>
                </a:solidFill>
              </a:rPr>
              <a:t>Cut       	= 0.4 to 0.6 kg/m</a:t>
            </a:r>
          </a:p>
          <a:p>
            <a:pPr>
              <a:lnSpc>
                <a:spcPct val="150000"/>
              </a:lnSpc>
            </a:pPr>
            <a:r>
              <a:rPr lang="en-GB" sz="1200" dirty="0" smtClean="0">
                <a:solidFill>
                  <a:schemeClr val="accent1"/>
                </a:solidFill>
              </a:rPr>
              <a:t>Easers 	= 0.6 to 0.8 kg/m</a:t>
            </a:r>
          </a:p>
          <a:p>
            <a:pPr>
              <a:lnSpc>
                <a:spcPct val="150000"/>
              </a:lnSpc>
            </a:pPr>
            <a:r>
              <a:rPr lang="en-GB" sz="1200" dirty="0" smtClean="0">
                <a:solidFill>
                  <a:schemeClr val="accent1"/>
                </a:solidFill>
              </a:rPr>
              <a:t>Production 	= 1.40 kg/m</a:t>
            </a:r>
          </a:p>
          <a:p>
            <a:pPr>
              <a:lnSpc>
                <a:spcPct val="150000"/>
              </a:lnSpc>
            </a:pPr>
            <a:r>
              <a:rPr lang="en-GB" sz="1200" dirty="0" smtClean="0">
                <a:solidFill>
                  <a:schemeClr val="accent1"/>
                </a:solidFill>
              </a:rPr>
              <a:t>Lifter 	= 1.40 kg/m</a:t>
            </a:r>
            <a:endParaRPr lang="en-GB" sz="1200" dirty="0">
              <a:solidFill>
                <a:schemeClr val="accent1"/>
              </a:solidFill>
            </a:endParaRPr>
          </a:p>
          <a:p>
            <a:pPr>
              <a:lnSpc>
                <a:spcPct val="150000"/>
              </a:lnSpc>
            </a:pPr>
            <a:r>
              <a:rPr lang="en-GB" sz="1200" dirty="0" smtClean="0">
                <a:solidFill>
                  <a:schemeClr val="accent1"/>
                </a:solidFill>
              </a:rPr>
              <a:t>Perimeter 	= </a:t>
            </a:r>
            <a:r>
              <a:rPr lang="en-GB" sz="1200" dirty="0">
                <a:solidFill>
                  <a:schemeClr val="accent1"/>
                </a:solidFill>
              </a:rPr>
              <a:t>0.2 to </a:t>
            </a:r>
            <a:r>
              <a:rPr lang="en-GB" sz="1200" dirty="0" smtClean="0">
                <a:solidFill>
                  <a:schemeClr val="accent1"/>
                </a:solidFill>
              </a:rPr>
              <a:t>0.4 kg/m</a:t>
            </a:r>
          </a:p>
        </p:txBody>
      </p:sp>
      <p:sp>
        <p:nvSpPr>
          <p:cNvPr id="183" name="TextBox 182"/>
          <p:cNvSpPr txBox="1"/>
          <p:nvPr/>
        </p:nvSpPr>
        <p:spPr>
          <a:xfrm>
            <a:off x="57139" y="1824175"/>
            <a:ext cx="3068019" cy="1661993"/>
          </a:xfrm>
          <a:prstGeom prst="rect">
            <a:avLst/>
          </a:prstGeom>
          <a:noFill/>
        </p:spPr>
        <p:txBody>
          <a:bodyPr wrap="none" rtlCol="0">
            <a:spAutoFit/>
          </a:bodyPr>
          <a:lstStyle/>
          <a:p>
            <a:pPr algn="ctr"/>
            <a:r>
              <a:rPr lang="en-GB" sz="1200" b="1" dirty="0" smtClean="0">
                <a:solidFill>
                  <a:schemeClr val="accent1"/>
                </a:solidFill>
              </a:rPr>
              <a:t>General guide</a:t>
            </a:r>
          </a:p>
          <a:p>
            <a:pPr>
              <a:lnSpc>
                <a:spcPct val="150000"/>
              </a:lnSpc>
            </a:pPr>
            <a:r>
              <a:rPr lang="en-GB" sz="1200" dirty="0" smtClean="0">
                <a:solidFill>
                  <a:schemeClr val="accent1"/>
                </a:solidFill>
              </a:rPr>
              <a:t>Cut       	= ANFO, emulsion, watergel</a:t>
            </a:r>
          </a:p>
          <a:p>
            <a:pPr>
              <a:lnSpc>
                <a:spcPct val="150000"/>
              </a:lnSpc>
            </a:pPr>
            <a:r>
              <a:rPr lang="en-GB" sz="1200" dirty="0" smtClean="0">
                <a:solidFill>
                  <a:schemeClr val="accent1"/>
                </a:solidFill>
              </a:rPr>
              <a:t>Easers 	= </a:t>
            </a:r>
            <a:r>
              <a:rPr lang="en-GB" sz="1200" dirty="0">
                <a:solidFill>
                  <a:schemeClr val="accent1"/>
                </a:solidFill>
              </a:rPr>
              <a:t>ANFO, emulsion, watergel </a:t>
            </a:r>
            <a:endParaRPr lang="en-GB" sz="1200" dirty="0" smtClean="0">
              <a:solidFill>
                <a:schemeClr val="accent1"/>
              </a:solidFill>
            </a:endParaRPr>
          </a:p>
          <a:p>
            <a:pPr>
              <a:lnSpc>
                <a:spcPct val="150000"/>
              </a:lnSpc>
            </a:pPr>
            <a:r>
              <a:rPr lang="en-GB" sz="1200" dirty="0" smtClean="0">
                <a:solidFill>
                  <a:schemeClr val="accent1"/>
                </a:solidFill>
              </a:rPr>
              <a:t>Production 	= </a:t>
            </a:r>
            <a:r>
              <a:rPr lang="en-GB" sz="1200" dirty="0">
                <a:solidFill>
                  <a:schemeClr val="accent1"/>
                </a:solidFill>
              </a:rPr>
              <a:t>ANFO, emulsion, watergel</a:t>
            </a:r>
            <a:endParaRPr lang="en-GB" sz="1200" dirty="0" smtClean="0">
              <a:solidFill>
                <a:schemeClr val="accent1"/>
              </a:solidFill>
            </a:endParaRPr>
          </a:p>
          <a:p>
            <a:pPr>
              <a:lnSpc>
                <a:spcPct val="150000"/>
              </a:lnSpc>
            </a:pPr>
            <a:r>
              <a:rPr lang="en-GB" sz="1200" dirty="0" smtClean="0">
                <a:solidFill>
                  <a:schemeClr val="accent1"/>
                </a:solidFill>
              </a:rPr>
              <a:t>Lifter 	= </a:t>
            </a:r>
            <a:r>
              <a:rPr lang="en-GB" sz="1200" dirty="0">
                <a:solidFill>
                  <a:schemeClr val="accent1"/>
                </a:solidFill>
              </a:rPr>
              <a:t>ANFO, emulsion, watergel </a:t>
            </a:r>
            <a:endParaRPr lang="en-GB" sz="1200" dirty="0" smtClean="0">
              <a:solidFill>
                <a:schemeClr val="accent1"/>
              </a:solidFill>
            </a:endParaRPr>
          </a:p>
          <a:p>
            <a:pPr>
              <a:lnSpc>
                <a:spcPct val="150000"/>
              </a:lnSpc>
            </a:pPr>
            <a:r>
              <a:rPr lang="en-GB" sz="1200" dirty="0" smtClean="0">
                <a:solidFill>
                  <a:schemeClr val="accent1"/>
                </a:solidFill>
              </a:rPr>
              <a:t>Perimeter 	= </a:t>
            </a:r>
            <a:r>
              <a:rPr lang="en-GB" sz="1200" dirty="0">
                <a:solidFill>
                  <a:schemeClr val="accent1"/>
                </a:solidFill>
              </a:rPr>
              <a:t>ANFO, emulsion, watergel</a:t>
            </a:r>
            <a:endParaRPr lang="en-GB" sz="1200" dirty="0" smtClean="0">
              <a:solidFill>
                <a:schemeClr val="accent1"/>
              </a:solidFill>
            </a:endParaRPr>
          </a:p>
        </p:txBody>
      </p:sp>
      <p:sp>
        <p:nvSpPr>
          <p:cNvPr id="73" name="Rectangle 72"/>
          <p:cNvSpPr/>
          <p:nvPr/>
        </p:nvSpPr>
        <p:spPr>
          <a:xfrm>
            <a:off x="1461944" y="1922746"/>
            <a:ext cx="330540" cy="369332"/>
          </a:xfrm>
          <a:prstGeom prst="rect">
            <a:avLst/>
          </a:prstGeom>
        </p:spPr>
        <p:txBody>
          <a:bodyPr wrap="none">
            <a:spAutoFit/>
          </a:bodyPr>
          <a:lstStyle/>
          <a:p>
            <a:r>
              <a:rPr lang="en-GB" dirty="0" smtClean="0">
                <a:solidFill>
                  <a:srgbClr val="FF0000"/>
                </a:solidFill>
                <a:sym typeface="Wingdings"/>
              </a:rPr>
              <a:t></a:t>
            </a:r>
            <a:endParaRPr lang="en-GB" dirty="0">
              <a:solidFill>
                <a:srgbClr val="FF0000"/>
              </a:solidFill>
            </a:endParaRPr>
          </a:p>
        </p:txBody>
      </p:sp>
      <p:sp>
        <p:nvSpPr>
          <p:cNvPr id="74" name="Rectangle 73"/>
          <p:cNvSpPr/>
          <p:nvPr/>
        </p:nvSpPr>
        <p:spPr>
          <a:xfrm>
            <a:off x="2157242" y="1943434"/>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186" name="Rectangle 185"/>
          <p:cNvSpPr/>
          <p:nvPr/>
        </p:nvSpPr>
        <p:spPr>
          <a:xfrm>
            <a:off x="2846538" y="1928054"/>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190" name="Rectangle 189"/>
          <p:cNvSpPr/>
          <p:nvPr/>
        </p:nvSpPr>
        <p:spPr>
          <a:xfrm>
            <a:off x="1471731" y="2209370"/>
            <a:ext cx="330540" cy="369332"/>
          </a:xfrm>
          <a:prstGeom prst="rect">
            <a:avLst/>
          </a:prstGeom>
        </p:spPr>
        <p:txBody>
          <a:bodyPr wrap="none">
            <a:spAutoFit/>
          </a:bodyPr>
          <a:lstStyle/>
          <a:p>
            <a:r>
              <a:rPr lang="en-GB" dirty="0" smtClean="0">
                <a:solidFill>
                  <a:srgbClr val="FF0000"/>
                </a:solidFill>
                <a:sym typeface="Wingdings"/>
              </a:rPr>
              <a:t></a:t>
            </a:r>
            <a:endParaRPr lang="en-GB" dirty="0">
              <a:solidFill>
                <a:srgbClr val="FF0000"/>
              </a:solidFill>
            </a:endParaRPr>
          </a:p>
        </p:txBody>
      </p:sp>
      <p:sp>
        <p:nvSpPr>
          <p:cNvPr id="192" name="Rectangle 191"/>
          <p:cNvSpPr/>
          <p:nvPr/>
        </p:nvSpPr>
        <p:spPr>
          <a:xfrm>
            <a:off x="2167029" y="2230058"/>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197" name="Rectangle 196"/>
          <p:cNvSpPr/>
          <p:nvPr/>
        </p:nvSpPr>
        <p:spPr>
          <a:xfrm>
            <a:off x="2856325" y="2214678"/>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199" name="Rectangle 198"/>
          <p:cNvSpPr/>
          <p:nvPr/>
        </p:nvSpPr>
        <p:spPr>
          <a:xfrm>
            <a:off x="2176816" y="2516682"/>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00" name="Rectangle 199"/>
          <p:cNvSpPr/>
          <p:nvPr/>
        </p:nvSpPr>
        <p:spPr>
          <a:xfrm>
            <a:off x="2866112" y="2501302"/>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02" name="Rectangle 201"/>
          <p:cNvSpPr/>
          <p:nvPr/>
        </p:nvSpPr>
        <p:spPr>
          <a:xfrm>
            <a:off x="2153047" y="2769750"/>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04" name="Rectangle 203"/>
          <p:cNvSpPr/>
          <p:nvPr/>
        </p:nvSpPr>
        <p:spPr>
          <a:xfrm>
            <a:off x="1459147" y="3018908"/>
            <a:ext cx="330540" cy="369332"/>
          </a:xfrm>
          <a:prstGeom prst="rect">
            <a:avLst/>
          </a:prstGeom>
        </p:spPr>
        <p:txBody>
          <a:bodyPr wrap="none">
            <a:spAutoFit/>
          </a:bodyPr>
          <a:lstStyle/>
          <a:p>
            <a:r>
              <a:rPr lang="en-GB" dirty="0" smtClean="0">
                <a:solidFill>
                  <a:srgbClr val="FF0000"/>
                </a:solidFill>
                <a:sym typeface="Wingdings"/>
              </a:rPr>
              <a:t></a:t>
            </a:r>
            <a:endParaRPr lang="en-GB" dirty="0">
              <a:solidFill>
                <a:srgbClr val="FF0000"/>
              </a:solidFill>
            </a:endParaRPr>
          </a:p>
        </p:txBody>
      </p:sp>
      <p:sp>
        <p:nvSpPr>
          <p:cNvPr id="205" name="Rectangle 204"/>
          <p:cNvSpPr/>
          <p:nvPr/>
        </p:nvSpPr>
        <p:spPr>
          <a:xfrm>
            <a:off x="2154445" y="3039596"/>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06" name="Rectangle 205"/>
          <p:cNvSpPr/>
          <p:nvPr/>
        </p:nvSpPr>
        <p:spPr>
          <a:xfrm>
            <a:off x="2843741" y="3024216"/>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07" name="Rectangle 206"/>
          <p:cNvSpPr/>
          <p:nvPr/>
        </p:nvSpPr>
        <p:spPr>
          <a:xfrm>
            <a:off x="1481927" y="2509691"/>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08" name="Rectangle 207"/>
          <p:cNvSpPr/>
          <p:nvPr/>
        </p:nvSpPr>
        <p:spPr>
          <a:xfrm>
            <a:off x="1474936" y="2762759"/>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03" name="Rectangle 202"/>
          <p:cNvSpPr/>
          <p:nvPr/>
        </p:nvSpPr>
        <p:spPr>
          <a:xfrm>
            <a:off x="2842343" y="2754370"/>
            <a:ext cx="365806" cy="369332"/>
          </a:xfrm>
          <a:prstGeom prst="rect">
            <a:avLst/>
          </a:prstGeom>
          <a:noFill/>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75" name="Rectangle 74"/>
          <p:cNvSpPr/>
          <p:nvPr/>
        </p:nvSpPr>
        <p:spPr>
          <a:xfrm rot="900000">
            <a:off x="3145355" y="2547520"/>
            <a:ext cx="45719" cy="418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62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38" grpId="0" animBg="1"/>
      <p:bldP spid="139" grpId="0" animBg="1"/>
      <p:bldP spid="140" grpId="0" animBg="1"/>
      <p:bldP spid="141" grpId="0" animBg="1"/>
      <p:bldP spid="185" grpId="0" animBg="1"/>
      <p:bldP spid="187" grpId="0" animBg="1"/>
      <p:bldP spid="191" grpId="0" animBg="1"/>
      <p:bldP spid="1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D5E5E83-28C1-425C-8C82-6173C867DEF2}" type="slidenum">
              <a:rPr lang="en-ZA" smtClean="0">
                <a:solidFill>
                  <a:prstClr val="white"/>
                </a:solidFill>
              </a:rPr>
              <a:pPr/>
              <a:t>13</a:t>
            </a:fld>
            <a:endParaRPr lang="en-ZA" dirty="0">
              <a:solidFill>
                <a:prstClr val="white"/>
              </a:solidFill>
            </a:endParaRPr>
          </a:p>
        </p:txBody>
      </p:sp>
      <p:sp>
        <p:nvSpPr>
          <p:cNvPr id="10" name="Title 7"/>
          <p:cNvSpPr>
            <a:spLocks noGrp="1"/>
          </p:cNvSpPr>
          <p:nvPr>
            <p:ph type="title"/>
          </p:nvPr>
        </p:nvSpPr>
        <p:spPr>
          <a:xfrm>
            <a:off x="10720" y="7607"/>
            <a:ext cx="6417930" cy="791998"/>
          </a:xfrm>
        </p:spPr>
        <p:txBody>
          <a:bodyPr/>
          <a:lstStyle/>
          <a:p>
            <a:r>
              <a:rPr lang="en-ZA" sz="1600" dirty="0" smtClean="0"/>
              <a:t>Blast optimisation</a:t>
            </a:r>
            <a:endParaRPr lang="en-ZA" sz="1600" dirty="0"/>
          </a:p>
        </p:txBody>
      </p:sp>
      <p:cxnSp>
        <p:nvCxnSpPr>
          <p:cNvPr id="142" name="Straight Connector 141"/>
          <p:cNvCxnSpPr/>
          <p:nvPr/>
        </p:nvCxnSpPr>
        <p:spPr>
          <a:xfrm>
            <a:off x="704676" y="1602297"/>
            <a:ext cx="8422546" cy="7801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04676" y="3422708"/>
            <a:ext cx="6603533" cy="5956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127222" y="2382473"/>
            <a:ext cx="0" cy="37918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308209" y="4018327"/>
            <a:ext cx="0" cy="21488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308209" y="6174297"/>
            <a:ext cx="18190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04676" y="3134685"/>
            <a:ext cx="6603533" cy="59561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72518" y="1895912"/>
            <a:ext cx="6603533" cy="6109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308209" y="2223082"/>
            <a:ext cx="0" cy="21488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9" name="Oval 148"/>
          <p:cNvSpPr>
            <a:spLocks noChangeAspect="1"/>
          </p:cNvSpPr>
          <p:nvPr/>
        </p:nvSpPr>
        <p:spPr>
          <a:xfrm>
            <a:off x="6998655" y="2441196"/>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a:spLocks noChangeAspect="1"/>
          </p:cNvSpPr>
          <p:nvPr/>
        </p:nvSpPr>
        <p:spPr>
          <a:xfrm>
            <a:off x="6630937" y="2736209"/>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a:spLocks noChangeAspect="1"/>
          </p:cNvSpPr>
          <p:nvPr/>
        </p:nvSpPr>
        <p:spPr>
          <a:xfrm>
            <a:off x="6305164" y="2997666"/>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a:spLocks noChangeAspect="1"/>
          </p:cNvSpPr>
          <p:nvPr/>
        </p:nvSpPr>
        <p:spPr>
          <a:xfrm>
            <a:off x="5794834" y="3552737"/>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a:spLocks noChangeAspect="1"/>
          </p:cNvSpPr>
          <p:nvPr/>
        </p:nvSpPr>
        <p:spPr>
          <a:xfrm>
            <a:off x="4873443" y="3470244"/>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a:spLocks noChangeAspect="1"/>
          </p:cNvSpPr>
          <p:nvPr/>
        </p:nvSpPr>
        <p:spPr>
          <a:xfrm>
            <a:off x="3960441" y="3387751"/>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a:spLocks noChangeAspect="1"/>
          </p:cNvSpPr>
          <p:nvPr/>
        </p:nvSpPr>
        <p:spPr>
          <a:xfrm>
            <a:off x="3047439" y="3305258"/>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a:spLocks noChangeAspect="1"/>
          </p:cNvSpPr>
          <p:nvPr/>
        </p:nvSpPr>
        <p:spPr>
          <a:xfrm>
            <a:off x="2134437" y="3222765"/>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a:spLocks noChangeAspect="1"/>
          </p:cNvSpPr>
          <p:nvPr/>
        </p:nvSpPr>
        <p:spPr>
          <a:xfrm>
            <a:off x="1221435" y="3139714"/>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a:spLocks noChangeAspect="1"/>
          </p:cNvSpPr>
          <p:nvPr/>
        </p:nvSpPr>
        <p:spPr>
          <a:xfrm>
            <a:off x="5947234" y="2329341"/>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a:spLocks noChangeAspect="1"/>
          </p:cNvSpPr>
          <p:nvPr/>
        </p:nvSpPr>
        <p:spPr>
          <a:xfrm>
            <a:off x="5025843" y="2246848"/>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p:cNvSpPr>
            <a:spLocks noChangeAspect="1"/>
          </p:cNvSpPr>
          <p:nvPr/>
        </p:nvSpPr>
        <p:spPr>
          <a:xfrm>
            <a:off x="4112841" y="2164355"/>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p:cNvSpPr>
            <a:spLocks noChangeAspect="1"/>
          </p:cNvSpPr>
          <p:nvPr/>
        </p:nvSpPr>
        <p:spPr>
          <a:xfrm>
            <a:off x="3199839" y="2081862"/>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a:spLocks noChangeAspect="1"/>
          </p:cNvSpPr>
          <p:nvPr/>
        </p:nvSpPr>
        <p:spPr>
          <a:xfrm>
            <a:off x="2286837" y="1999369"/>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p:cNvSpPr>
            <a:spLocks noChangeAspect="1"/>
          </p:cNvSpPr>
          <p:nvPr/>
        </p:nvSpPr>
        <p:spPr>
          <a:xfrm>
            <a:off x="1373835" y="1916318"/>
            <a:ext cx="91440" cy="914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6" name="Straight Connector 225"/>
          <p:cNvCxnSpPr>
            <a:endCxn id="214" idx="4"/>
          </p:cNvCxnSpPr>
          <p:nvPr/>
        </p:nvCxnSpPr>
        <p:spPr>
          <a:xfrm flipH="1">
            <a:off x="5840554" y="2379675"/>
            <a:ext cx="152401" cy="12645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4919163" y="2265577"/>
            <a:ext cx="152401" cy="12645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4006161" y="2193424"/>
            <a:ext cx="152401" cy="12645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3084770" y="2121271"/>
            <a:ext cx="152401" cy="12645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2163379" y="2049118"/>
            <a:ext cx="152401" cy="12645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a:off x="1258766" y="1943409"/>
            <a:ext cx="152401" cy="12645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34" name="Oval 233"/>
          <p:cNvSpPr>
            <a:spLocks noChangeAspect="1"/>
          </p:cNvSpPr>
          <p:nvPr/>
        </p:nvSpPr>
        <p:spPr>
          <a:xfrm>
            <a:off x="6306562" y="3594683"/>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p:cNvSpPr>
            <a:spLocks noChangeAspect="1"/>
          </p:cNvSpPr>
          <p:nvPr/>
        </p:nvSpPr>
        <p:spPr>
          <a:xfrm>
            <a:off x="6630937" y="3621668"/>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p:cNvSpPr>
            <a:spLocks noChangeAspect="1"/>
          </p:cNvSpPr>
          <p:nvPr/>
        </p:nvSpPr>
        <p:spPr>
          <a:xfrm>
            <a:off x="6955312" y="3665431"/>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236"/>
          <p:cNvSpPr/>
          <p:nvPr/>
        </p:nvSpPr>
        <p:spPr>
          <a:xfrm rot="120000">
            <a:off x="6696792" y="2168449"/>
            <a:ext cx="627107" cy="1044791"/>
          </a:xfrm>
          <a:custGeom>
            <a:avLst/>
            <a:gdLst>
              <a:gd name="connsiteX0" fmla="*/ 593241 w 627107"/>
              <a:gd name="connsiteY0" fmla="*/ 46245 h 1044791"/>
              <a:gd name="connsiteX1" fmla="*/ 89902 w 627107"/>
              <a:gd name="connsiteY1" fmla="*/ 4300 h 1044791"/>
              <a:gd name="connsiteX2" fmla="*/ 6012 w 627107"/>
              <a:gd name="connsiteY2" fmla="*/ 138523 h 1044791"/>
              <a:gd name="connsiteX3" fmla="*/ 165403 w 627107"/>
              <a:gd name="connsiteY3" fmla="*/ 482472 h 1044791"/>
              <a:gd name="connsiteX4" fmla="*/ 500963 w 627107"/>
              <a:gd name="connsiteY4" fmla="*/ 935478 h 1044791"/>
              <a:gd name="connsiteX5" fmla="*/ 618408 w 627107"/>
              <a:gd name="connsiteY5" fmla="*/ 1036145 h 1044791"/>
              <a:gd name="connsiteX6" fmla="*/ 618408 w 627107"/>
              <a:gd name="connsiteY6" fmla="*/ 776087 h 1044791"/>
              <a:gd name="connsiteX7" fmla="*/ 618408 w 627107"/>
              <a:gd name="connsiteY7" fmla="*/ 339859 h 1044791"/>
              <a:gd name="connsiteX8" fmla="*/ 593241 w 627107"/>
              <a:gd name="connsiteY8" fmla="*/ 46245 h 10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07" h="1044791">
                <a:moveTo>
                  <a:pt x="593241" y="46245"/>
                </a:moveTo>
                <a:cubicBezTo>
                  <a:pt x="390507" y="17582"/>
                  <a:pt x="187773" y="-11080"/>
                  <a:pt x="89902" y="4300"/>
                </a:cubicBezTo>
                <a:cubicBezTo>
                  <a:pt x="-7970" y="19680"/>
                  <a:pt x="-6571" y="58828"/>
                  <a:pt x="6012" y="138523"/>
                </a:cubicBezTo>
                <a:cubicBezTo>
                  <a:pt x="18595" y="218218"/>
                  <a:pt x="82911" y="349646"/>
                  <a:pt x="165403" y="482472"/>
                </a:cubicBezTo>
                <a:cubicBezTo>
                  <a:pt x="247895" y="615298"/>
                  <a:pt x="425462" y="843199"/>
                  <a:pt x="500963" y="935478"/>
                </a:cubicBezTo>
                <a:cubicBezTo>
                  <a:pt x="576464" y="1027757"/>
                  <a:pt x="598834" y="1062710"/>
                  <a:pt x="618408" y="1036145"/>
                </a:cubicBezTo>
                <a:cubicBezTo>
                  <a:pt x="637982" y="1009580"/>
                  <a:pt x="618408" y="776087"/>
                  <a:pt x="618408" y="776087"/>
                </a:cubicBezTo>
                <a:lnTo>
                  <a:pt x="618408" y="339859"/>
                </a:lnTo>
                <a:lnTo>
                  <a:pt x="593241" y="4624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237"/>
          <p:cNvSpPr/>
          <p:nvPr/>
        </p:nvSpPr>
        <p:spPr>
          <a:xfrm>
            <a:off x="6180430" y="2114026"/>
            <a:ext cx="1137406" cy="1304434"/>
          </a:xfrm>
          <a:custGeom>
            <a:avLst/>
            <a:gdLst>
              <a:gd name="connsiteX0" fmla="*/ 564319 w 1137406"/>
              <a:gd name="connsiteY0" fmla="*/ 25167 h 1304434"/>
              <a:gd name="connsiteX1" fmla="*/ 144869 w 1137406"/>
              <a:gd name="connsiteY1" fmla="*/ 0 h 1304434"/>
              <a:gd name="connsiteX2" fmla="*/ 2257 w 1137406"/>
              <a:gd name="connsiteY2" fmla="*/ 58723 h 1304434"/>
              <a:gd name="connsiteX3" fmla="*/ 86147 w 1137406"/>
              <a:gd name="connsiteY3" fmla="*/ 436227 h 1304434"/>
              <a:gd name="connsiteX4" fmla="*/ 438484 w 1137406"/>
              <a:gd name="connsiteY4" fmla="*/ 855677 h 1304434"/>
              <a:gd name="connsiteX5" fmla="*/ 1067658 w 1137406"/>
              <a:gd name="connsiteY5" fmla="*/ 1283515 h 1304434"/>
              <a:gd name="connsiteX6" fmla="*/ 1126381 w 1137406"/>
              <a:gd name="connsiteY6" fmla="*/ 1224792 h 1304434"/>
              <a:gd name="connsiteX7" fmla="*/ 1109603 w 1137406"/>
              <a:gd name="connsiteY7" fmla="*/ 1107346 h 1304434"/>
              <a:gd name="connsiteX8" fmla="*/ 916657 w 1137406"/>
              <a:gd name="connsiteY8" fmla="*/ 897622 h 1304434"/>
              <a:gd name="connsiteX9" fmla="*/ 623042 w 1137406"/>
              <a:gd name="connsiteY9" fmla="*/ 369115 h 1304434"/>
              <a:gd name="connsiteX10" fmla="*/ 522374 w 1137406"/>
              <a:gd name="connsiteY10" fmla="*/ 134224 h 1304434"/>
              <a:gd name="connsiteX11" fmla="*/ 564319 w 1137406"/>
              <a:gd name="connsiteY11" fmla="*/ 25167 h 13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406" h="1304434">
                <a:moveTo>
                  <a:pt x="564319" y="25167"/>
                </a:moveTo>
                <a:cubicBezTo>
                  <a:pt x="501402" y="2796"/>
                  <a:pt x="238546" y="-5593"/>
                  <a:pt x="144869" y="0"/>
                </a:cubicBezTo>
                <a:cubicBezTo>
                  <a:pt x="51192" y="5593"/>
                  <a:pt x="12044" y="-13981"/>
                  <a:pt x="2257" y="58723"/>
                </a:cubicBezTo>
                <a:cubicBezTo>
                  <a:pt x="-7530" y="131427"/>
                  <a:pt x="13443" y="303401"/>
                  <a:pt x="86147" y="436227"/>
                </a:cubicBezTo>
                <a:cubicBezTo>
                  <a:pt x="158851" y="569053"/>
                  <a:pt x="274899" y="714462"/>
                  <a:pt x="438484" y="855677"/>
                </a:cubicBezTo>
                <a:cubicBezTo>
                  <a:pt x="602069" y="996892"/>
                  <a:pt x="953009" y="1221996"/>
                  <a:pt x="1067658" y="1283515"/>
                </a:cubicBezTo>
                <a:cubicBezTo>
                  <a:pt x="1182308" y="1345034"/>
                  <a:pt x="1119390" y="1254154"/>
                  <a:pt x="1126381" y="1224792"/>
                </a:cubicBezTo>
                <a:cubicBezTo>
                  <a:pt x="1133372" y="1195431"/>
                  <a:pt x="1144557" y="1161874"/>
                  <a:pt x="1109603" y="1107346"/>
                </a:cubicBezTo>
                <a:cubicBezTo>
                  <a:pt x="1074649" y="1052818"/>
                  <a:pt x="997751" y="1020661"/>
                  <a:pt x="916657" y="897622"/>
                </a:cubicBezTo>
                <a:cubicBezTo>
                  <a:pt x="835563" y="774583"/>
                  <a:pt x="688756" y="496348"/>
                  <a:pt x="623042" y="369115"/>
                </a:cubicBezTo>
                <a:cubicBezTo>
                  <a:pt x="557328" y="241882"/>
                  <a:pt x="532161" y="191549"/>
                  <a:pt x="522374" y="134224"/>
                </a:cubicBezTo>
                <a:cubicBezTo>
                  <a:pt x="512587" y="76899"/>
                  <a:pt x="627236" y="47538"/>
                  <a:pt x="564319" y="251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6084107" y="2626825"/>
            <a:ext cx="1247560" cy="1090840"/>
          </a:xfrm>
          <a:custGeom>
            <a:avLst/>
            <a:gdLst>
              <a:gd name="connsiteX0" fmla="*/ 207637 w 1247560"/>
              <a:gd name="connsiteY0" fmla="*/ 7318 h 1090840"/>
              <a:gd name="connsiteX1" fmla="*/ 23079 w 1247560"/>
              <a:gd name="connsiteY1" fmla="*/ 258988 h 1090840"/>
              <a:gd name="connsiteX2" fmla="*/ 31468 w 1247560"/>
              <a:gd name="connsiteY2" fmla="*/ 602936 h 1090840"/>
              <a:gd name="connsiteX3" fmla="*/ 283137 w 1247560"/>
              <a:gd name="connsiteY3" fmla="*/ 888162 h 1090840"/>
              <a:gd name="connsiteX4" fmla="*/ 601919 w 1247560"/>
              <a:gd name="connsiteY4" fmla="*/ 1039164 h 1090840"/>
              <a:gd name="connsiteX5" fmla="*/ 903923 w 1247560"/>
              <a:gd name="connsiteY5" fmla="*/ 1072720 h 1090840"/>
              <a:gd name="connsiteX6" fmla="*/ 1130425 w 1247560"/>
              <a:gd name="connsiteY6" fmla="*/ 1089498 h 1090840"/>
              <a:gd name="connsiteX7" fmla="*/ 1222704 w 1247560"/>
              <a:gd name="connsiteY7" fmla="*/ 1072720 h 1090840"/>
              <a:gd name="connsiteX8" fmla="*/ 1222704 w 1247560"/>
              <a:gd name="connsiteY8" fmla="*/ 938496 h 1090840"/>
              <a:gd name="connsiteX9" fmla="*/ 1222704 w 1247560"/>
              <a:gd name="connsiteY9" fmla="*/ 795883 h 1090840"/>
              <a:gd name="connsiteX10" fmla="*/ 887145 w 1247560"/>
              <a:gd name="connsiteY10" fmla="*/ 611325 h 1090840"/>
              <a:gd name="connsiteX11" fmla="*/ 325082 w 1247560"/>
              <a:gd name="connsiteY11" fmla="*/ 116375 h 1090840"/>
              <a:gd name="connsiteX12" fmla="*/ 207637 w 1247560"/>
              <a:gd name="connsiteY12" fmla="*/ 7318 h 109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560" h="1090840">
                <a:moveTo>
                  <a:pt x="207637" y="7318"/>
                </a:moveTo>
                <a:cubicBezTo>
                  <a:pt x="157303" y="31087"/>
                  <a:pt x="52440" y="159718"/>
                  <a:pt x="23079" y="258988"/>
                </a:cubicBezTo>
                <a:cubicBezTo>
                  <a:pt x="-6282" y="358258"/>
                  <a:pt x="-11875" y="498074"/>
                  <a:pt x="31468" y="602936"/>
                </a:cubicBezTo>
                <a:cubicBezTo>
                  <a:pt x="74811" y="707798"/>
                  <a:pt x="188062" y="815457"/>
                  <a:pt x="283137" y="888162"/>
                </a:cubicBezTo>
                <a:cubicBezTo>
                  <a:pt x="378212" y="960867"/>
                  <a:pt x="498455" y="1008404"/>
                  <a:pt x="601919" y="1039164"/>
                </a:cubicBezTo>
                <a:cubicBezTo>
                  <a:pt x="705383" y="1069924"/>
                  <a:pt x="815839" y="1064331"/>
                  <a:pt x="903923" y="1072720"/>
                </a:cubicBezTo>
                <a:cubicBezTo>
                  <a:pt x="992007" y="1081109"/>
                  <a:pt x="1077295" y="1089498"/>
                  <a:pt x="1130425" y="1089498"/>
                </a:cubicBezTo>
                <a:cubicBezTo>
                  <a:pt x="1183555" y="1089498"/>
                  <a:pt x="1207324" y="1097887"/>
                  <a:pt x="1222704" y="1072720"/>
                </a:cubicBezTo>
                <a:cubicBezTo>
                  <a:pt x="1238084" y="1047553"/>
                  <a:pt x="1222704" y="938496"/>
                  <a:pt x="1222704" y="938496"/>
                </a:cubicBezTo>
                <a:cubicBezTo>
                  <a:pt x="1222704" y="892357"/>
                  <a:pt x="1278631" y="850412"/>
                  <a:pt x="1222704" y="795883"/>
                </a:cubicBezTo>
                <a:cubicBezTo>
                  <a:pt x="1166778" y="741355"/>
                  <a:pt x="1036749" y="724576"/>
                  <a:pt x="887145" y="611325"/>
                </a:cubicBezTo>
                <a:cubicBezTo>
                  <a:pt x="737541" y="498074"/>
                  <a:pt x="434139" y="215645"/>
                  <a:pt x="325082" y="116375"/>
                </a:cubicBezTo>
                <a:cubicBezTo>
                  <a:pt x="216025" y="17105"/>
                  <a:pt x="257971" y="-16451"/>
                  <a:pt x="207637" y="73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239"/>
          <p:cNvSpPr/>
          <p:nvPr/>
        </p:nvSpPr>
        <p:spPr>
          <a:xfrm>
            <a:off x="5425423" y="2802704"/>
            <a:ext cx="1898937" cy="1226897"/>
          </a:xfrm>
          <a:custGeom>
            <a:avLst/>
            <a:gdLst>
              <a:gd name="connsiteX0" fmla="*/ 656596 w 1898937"/>
              <a:gd name="connsiteY0" fmla="*/ 21044 h 1164832"/>
              <a:gd name="connsiteX1" fmla="*/ 362981 w 1898937"/>
              <a:gd name="connsiteY1" fmla="*/ 88156 h 1164832"/>
              <a:gd name="connsiteX2" fmla="*/ 2254 w 1898937"/>
              <a:gd name="connsiteY2" fmla="*/ 633440 h 1164832"/>
              <a:gd name="connsiteX3" fmla="*/ 211979 w 1898937"/>
              <a:gd name="connsiteY3" fmla="*/ 969000 h 1164832"/>
              <a:gd name="connsiteX4" fmla="*/ 253924 w 1898937"/>
              <a:gd name="connsiteY4" fmla="*/ 1002556 h 1164832"/>
              <a:gd name="connsiteX5" fmla="*/ 623040 w 1898937"/>
              <a:gd name="connsiteY5" fmla="*/ 1052890 h 1164832"/>
              <a:gd name="connsiteX6" fmla="*/ 1520662 w 1898937"/>
              <a:gd name="connsiteY6" fmla="*/ 1120002 h 1164832"/>
              <a:gd name="connsiteX7" fmla="*/ 1654886 w 1898937"/>
              <a:gd name="connsiteY7" fmla="*/ 1136780 h 1164832"/>
              <a:gd name="connsiteX8" fmla="*/ 1797498 w 1898937"/>
              <a:gd name="connsiteY8" fmla="*/ 1153558 h 1164832"/>
              <a:gd name="connsiteX9" fmla="*/ 1889777 w 1898937"/>
              <a:gd name="connsiteY9" fmla="*/ 1145169 h 1164832"/>
              <a:gd name="connsiteX10" fmla="*/ 1881388 w 1898937"/>
              <a:gd name="connsiteY10" fmla="*/ 927055 h 1164832"/>
              <a:gd name="connsiteX11" fmla="*/ 1864610 w 1898937"/>
              <a:gd name="connsiteY11" fmla="*/ 859943 h 1164832"/>
              <a:gd name="connsiteX12" fmla="*/ 1470328 w 1898937"/>
              <a:gd name="connsiteY12" fmla="*/ 826387 h 1164832"/>
              <a:gd name="connsiteX13" fmla="*/ 1017322 w 1898937"/>
              <a:gd name="connsiteY13" fmla="*/ 717330 h 1164832"/>
              <a:gd name="connsiteX14" fmla="*/ 757264 w 1898937"/>
              <a:gd name="connsiteY14" fmla="*/ 465660 h 1164832"/>
              <a:gd name="connsiteX15" fmla="*/ 664985 w 1898937"/>
              <a:gd name="connsiteY15" fmla="*/ 297881 h 1164832"/>
              <a:gd name="connsiteX16" fmla="*/ 656596 w 1898937"/>
              <a:gd name="connsiteY16" fmla="*/ 21044 h 116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8937" h="1164832">
                <a:moveTo>
                  <a:pt x="656596" y="21044"/>
                </a:moveTo>
                <a:cubicBezTo>
                  <a:pt x="606262" y="-13910"/>
                  <a:pt x="472038" y="-13910"/>
                  <a:pt x="362981" y="88156"/>
                </a:cubicBezTo>
                <a:cubicBezTo>
                  <a:pt x="253924" y="190222"/>
                  <a:pt x="27421" y="486633"/>
                  <a:pt x="2254" y="633440"/>
                </a:cubicBezTo>
                <a:cubicBezTo>
                  <a:pt x="-22913" y="780247"/>
                  <a:pt x="170034" y="907481"/>
                  <a:pt x="211979" y="969000"/>
                </a:cubicBezTo>
                <a:cubicBezTo>
                  <a:pt x="253924" y="1030519"/>
                  <a:pt x="185414" y="988574"/>
                  <a:pt x="253924" y="1002556"/>
                </a:cubicBezTo>
                <a:cubicBezTo>
                  <a:pt x="322434" y="1016538"/>
                  <a:pt x="411917" y="1033316"/>
                  <a:pt x="623040" y="1052890"/>
                </a:cubicBezTo>
                <a:cubicBezTo>
                  <a:pt x="834163" y="1072464"/>
                  <a:pt x="1348688" y="1106020"/>
                  <a:pt x="1520662" y="1120002"/>
                </a:cubicBezTo>
                <a:cubicBezTo>
                  <a:pt x="1692636" y="1133984"/>
                  <a:pt x="1654886" y="1136780"/>
                  <a:pt x="1654886" y="1136780"/>
                </a:cubicBezTo>
                <a:cubicBezTo>
                  <a:pt x="1701025" y="1142373"/>
                  <a:pt x="1758350" y="1152160"/>
                  <a:pt x="1797498" y="1153558"/>
                </a:cubicBezTo>
                <a:cubicBezTo>
                  <a:pt x="1836647" y="1154956"/>
                  <a:pt x="1875795" y="1182919"/>
                  <a:pt x="1889777" y="1145169"/>
                </a:cubicBezTo>
                <a:cubicBezTo>
                  <a:pt x="1903759" y="1107419"/>
                  <a:pt x="1885583" y="974593"/>
                  <a:pt x="1881388" y="927055"/>
                </a:cubicBezTo>
                <a:cubicBezTo>
                  <a:pt x="1877194" y="879517"/>
                  <a:pt x="1933120" y="876721"/>
                  <a:pt x="1864610" y="859943"/>
                </a:cubicBezTo>
                <a:cubicBezTo>
                  <a:pt x="1796100" y="843165"/>
                  <a:pt x="1611543" y="850156"/>
                  <a:pt x="1470328" y="826387"/>
                </a:cubicBezTo>
                <a:cubicBezTo>
                  <a:pt x="1329113" y="802618"/>
                  <a:pt x="1136166" y="777451"/>
                  <a:pt x="1017322" y="717330"/>
                </a:cubicBezTo>
                <a:cubicBezTo>
                  <a:pt x="898478" y="657209"/>
                  <a:pt x="815987" y="535568"/>
                  <a:pt x="757264" y="465660"/>
                </a:cubicBezTo>
                <a:cubicBezTo>
                  <a:pt x="698541" y="395752"/>
                  <a:pt x="677569" y="373382"/>
                  <a:pt x="664985" y="297881"/>
                </a:cubicBezTo>
                <a:cubicBezTo>
                  <a:pt x="652401" y="222380"/>
                  <a:pt x="706930" y="55998"/>
                  <a:pt x="656596" y="210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240"/>
          <p:cNvSpPr/>
          <p:nvPr/>
        </p:nvSpPr>
        <p:spPr>
          <a:xfrm>
            <a:off x="4426351" y="2059746"/>
            <a:ext cx="1899116" cy="1812779"/>
          </a:xfrm>
          <a:custGeom>
            <a:avLst/>
            <a:gdLst>
              <a:gd name="connsiteX0" fmla="*/ 1773114 w 1899116"/>
              <a:gd name="connsiteY0" fmla="*/ 62669 h 1812779"/>
              <a:gd name="connsiteX1" fmla="*/ 1219440 w 1899116"/>
              <a:gd name="connsiteY1" fmla="*/ 3946 h 1812779"/>
              <a:gd name="connsiteX2" fmla="*/ 1009715 w 1899116"/>
              <a:gd name="connsiteY2" fmla="*/ 171726 h 1812779"/>
              <a:gd name="connsiteX3" fmla="*/ 556710 w 1899116"/>
              <a:gd name="connsiteY3" fmla="*/ 834456 h 1812779"/>
              <a:gd name="connsiteX4" fmla="*/ 137260 w 1899116"/>
              <a:gd name="connsiteY4" fmla="*/ 1220349 h 1812779"/>
              <a:gd name="connsiteX5" fmla="*/ 3037 w 1899116"/>
              <a:gd name="connsiteY5" fmla="*/ 1472019 h 1812779"/>
              <a:gd name="connsiteX6" fmla="*/ 44981 w 1899116"/>
              <a:gd name="connsiteY6" fmla="*/ 1656577 h 1812779"/>
              <a:gd name="connsiteX7" fmla="*/ 61759 w 1899116"/>
              <a:gd name="connsiteY7" fmla="*/ 1698522 h 1812779"/>
              <a:gd name="connsiteX8" fmla="*/ 254706 w 1899116"/>
              <a:gd name="connsiteY8" fmla="*/ 1715300 h 1812779"/>
              <a:gd name="connsiteX9" fmla="*/ 1001326 w 1899116"/>
              <a:gd name="connsiteY9" fmla="*/ 1782412 h 1812779"/>
              <a:gd name="connsiteX10" fmla="*/ 1143939 w 1899116"/>
              <a:gd name="connsiteY10" fmla="*/ 1799190 h 1812779"/>
              <a:gd name="connsiteX11" fmla="*/ 1244607 w 1899116"/>
              <a:gd name="connsiteY11" fmla="*/ 1807579 h 1812779"/>
              <a:gd name="connsiteX12" fmla="*/ 1143939 w 1899116"/>
              <a:gd name="connsiteY12" fmla="*/ 1715300 h 1812779"/>
              <a:gd name="connsiteX13" fmla="*/ 1018104 w 1899116"/>
              <a:gd name="connsiteY13" fmla="*/ 1530742 h 1812779"/>
              <a:gd name="connsiteX14" fmla="*/ 1001326 w 1899116"/>
              <a:gd name="connsiteY14" fmla="*/ 1404907 h 1812779"/>
              <a:gd name="connsiteX15" fmla="*/ 1236218 w 1899116"/>
              <a:gd name="connsiteY15" fmla="*/ 1052570 h 1812779"/>
              <a:gd name="connsiteX16" fmla="*/ 1487888 w 1899116"/>
              <a:gd name="connsiteY16" fmla="*/ 817678 h 1812779"/>
              <a:gd name="connsiteX17" fmla="*/ 1638890 w 1899116"/>
              <a:gd name="connsiteY17" fmla="*/ 792511 h 1812779"/>
              <a:gd name="connsiteX18" fmla="*/ 1697613 w 1899116"/>
              <a:gd name="connsiteY18" fmla="*/ 809289 h 1812779"/>
              <a:gd name="connsiteX19" fmla="*/ 1781503 w 1899116"/>
              <a:gd name="connsiteY19" fmla="*/ 641509 h 1812779"/>
              <a:gd name="connsiteX20" fmla="*/ 1898948 w 1899116"/>
              <a:gd name="connsiteY20" fmla="*/ 566008 h 1812779"/>
              <a:gd name="connsiteX21" fmla="*/ 1806670 w 1899116"/>
              <a:gd name="connsiteY21" fmla="*/ 381450 h 1812779"/>
              <a:gd name="connsiteX22" fmla="*/ 1773114 w 1899116"/>
              <a:gd name="connsiteY22" fmla="*/ 171726 h 1812779"/>
              <a:gd name="connsiteX23" fmla="*/ 1773114 w 1899116"/>
              <a:gd name="connsiteY23" fmla="*/ 62669 h 18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16" h="1812779">
                <a:moveTo>
                  <a:pt x="1773114" y="62669"/>
                </a:moveTo>
                <a:cubicBezTo>
                  <a:pt x="1680835" y="34706"/>
                  <a:pt x="1346673" y="-14230"/>
                  <a:pt x="1219440" y="3946"/>
                </a:cubicBezTo>
                <a:cubicBezTo>
                  <a:pt x="1092207" y="22122"/>
                  <a:pt x="1120170" y="33308"/>
                  <a:pt x="1009715" y="171726"/>
                </a:cubicBezTo>
                <a:cubicBezTo>
                  <a:pt x="899260" y="310144"/>
                  <a:pt x="702119" y="659686"/>
                  <a:pt x="556710" y="834456"/>
                </a:cubicBezTo>
                <a:cubicBezTo>
                  <a:pt x="411301" y="1009226"/>
                  <a:pt x="229539" y="1114088"/>
                  <a:pt x="137260" y="1220349"/>
                </a:cubicBezTo>
                <a:cubicBezTo>
                  <a:pt x="44981" y="1326610"/>
                  <a:pt x="18417" y="1399314"/>
                  <a:pt x="3037" y="1472019"/>
                </a:cubicBezTo>
                <a:cubicBezTo>
                  <a:pt x="-12343" y="1544724"/>
                  <a:pt x="35194" y="1618827"/>
                  <a:pt x="44981" y="1656577"/>
                </a:cubicBezTo>
                <a:cubicBezTo>
                  <a:pt x="54768" y="1694327"/>
                  <a:pt x="26805" y="1688735"/>
                  <a:pt x="61759" y="1698522"/>
                </a:cubicBezTo>
                <a:cubicBezTo>
                  <a:pt x="96713" y="1708309"/>
                  <a:pt x="254706" y="1715300"/>
                  <a:pt x="254706" y="1715300"/>
                </a:cubicBezTo>
                <a:lnTo>
                  <a:pt x="1001326" y="1782412"/>
                </a:lnTo>
                <a:cubicBezTo>
                  <a:pt x="1149531" y="1796394"/>
                  <a:pt x="1103392" y="1794995"/>
                  <a:pt x="1143939" y="1799190"/>
                </a:cubicBezTo>
                <a:cubicBezTo>
                  <a:pt x="1184486" y="1803385"/>
                  <a:pt x="1244607" y="1821561"/>
                  <a:pt x="1244607" y="1807579"/>
                </a:cubicBezTo>
                <a:cubicBezTo>
                  <a:pt x="1244607" y="1793597"/>
                  <a:pt x="1181690" y="1761440"/>
                  <a:pt x="1143939" y="1715300"/>
                </a:cubicBezTo>
                <a:cubicBezTo>
                  <a:pt x="1106188" y="1669160"/>
                  <a:pt x="1041873" y="1582474"/>
                  <a:pt x="1018104" y="1530742"/>
                </a:cubicBezTo>
                <a:cubicBezTo>
                  <a:pt x="994335" y="1479010"/>
                  <a:pt x="964974" y="1484602"/>
                  <a:pt x="1001326" y="1404907"/>
                </a:cubicBezTo>
                <a:cubicBezTo>
                  <a:pt x="1037678" y="1325212"/>
                  <a:pt x="1155124" y="1150442"/>
                  <a:pt x="1236218" y="1052570"/>
                </a:cubicBezTo>
                <a:cubicBezTo>
                  <a:pt x="1317312" y="954699"/>
                  <a:pt x="1420776" y="861021"/>
                  <a:pt x="1487888" y="817678"/>
                </a:cubicBezTo>
                <a:cubicBezTo>
                  <a:pt x="1555000" y="774335"/>
                  <a:pt x="1603936" y="793909"/>
                  <a:pt x="1638890" y="792511"/>
                </a:cubicBezTo>
                <a:cubicBezTo>
                  <a:pt x="1673844" y="791113"/>
                  <a:pt x="1673844" y="834456"/>
                  <a:pt x="1697613" y="809289"/>
                </a:cubicBezTo>
                <a:cubicBezTo>
                  <a:pt x="1721382" y="784122"/>
                  <a:pt x="1747947" y="682056"/>
                  <a:pt x="1781503" y="641509"/>
                </a:cubicBezTo>
                <a:cubicBezTo>
                  <a:pt x="1815059" y="600962"/>
                  <a:pt x="1894753" y="609351"/>
                  <a:pt x="1898948" y="566008"/>
                </a:cubicBezTo>
                <a:cubicBezTo>
                  <a:pt x="1903143" y="522665"/>
                  <a:pt x="1827642" y="447164"/>
                  <a:pt x="1806670" y="381450"/>
                </a:cubicBezTo>
                <a:cubicBezTo>
                  <a:pt x="1785698" y="315736"/>
                  <a:pt x="1774512" y="224856"/>
                  <a:pt x="1773114" y="171726"/>
                </a:cubicBezTo>
                <a:cubicBezTo>
                  <a:pt x="1771716" y="118596"/>
                  <a:pt x="1865393" y="90632"/>
                  <a:pt x="1773114" y="6266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242"/>
          <p:cNvSpPr/>
          <p:nvPr/>
        </p:nvSpPr>
        <p:spPr>
          <a:xfrm>
            <a:off x="3494385" y="1962993"/>
            <a:ext cx="2129757" cy="1817220"/>
          </a:xfrm>
          <a:custGeom>
            <a:avLst/>
            <a:gdLst>
              <a:gd name="connsiteX0" fmla="*/ 2117850 w 2129757"/>
              <a:gd name="connsiteY0" fmla="*/ 92310 h 1817220"/>
              <a:gd name="connsiteX1" fmla="*/ 1648067 w 2129757"/>
              <a:gd name="connsiteY1" fmla="*/ 41976 h 1817220"/>
              <a:gd name="connsiteX2" fmla="*/ 1346063 w 2129757"/>
              <a:gd name="connsiteY2" fmla="*/ 16809 h 1817220"/>
              <a:gd name="connsiteX3" fmla="*/ 1077615 w 2129757"/>
              <a:gd name="connsiteY3" fmla="*/ 310424 h 1817220"/>
              <a:gd name="connsiteX4" fmla="*/ 582665 w 2129757"/>
              <a:gd name="connsiteY4" fmla="*/ 796985 h 1817220"/>
              <a:gd name="connsiteX5" fmla="*/ 104492 w 2129757"/>
              <a:gd name="connsiteY5" fmla="*/ 1107378 h 1817220"/>
              <a:gd name="connsiteX6" fmla="*/ 3825 w 2129757"/>
              <a:gd name="connsiteY6" fmla="*/ 1501660 h 1817220"/>
              <a:gd name="connsiteX7" fmla="*/ 37381 w 2129757"/>
              <a:gd name="connsiteY7" fmla="*/ 1694607 h 1817220"/>
              <a:gd name="connsiteX8" fmla="*/ 188382 w 2129757"/>
              <a:gd name="connsiteY8" fmla="*/ 1719774 h 1817220"/>
              <a:gd name="connsiteX9" fmla="*/ 616221 w 2129757"/>
              <a:gd name="connsiteY9" fmla="*/ 1761719 h 1817220"/>
              <a:gd name="connsiteX10" fmla="*/ 859502 w 2129757"/>
              <a:gd name="connsiteY10" fmla="*/ 1786886 h 1817220"/>
              <a:gd name="connsiteX11" fmla="*/ 1018892 w 2129757"/>
              <a:gd name="connsiteY11" fmla="*/ 1812053 h 1817220"/>
              <a:gd name="connsiteX12" fmla="*/ 985336 w 2129757"/>
              <a:gd name="connsiteY12" fmla="*/ 1677829 h 1817220"/>
              <a:gd name="connsiteX13" fmla="*/ 985336 w 2129757"/>
              <a:gd name="connsiteY13" fmla="*/ 1493271 h 1817220"/>
              <a:gd name="connsiteX14" fmla="*/ 1237006 w 2129757"/>
              <a:gd name="connsiteY14" fmla="*/ 1233213 h 1817220"/>
              <a:gd name="connsiteX15" fmla="*/ 1622900 w 2129757"/>
              <a:gd name="connsiteY15" fmla="*/ 838930 h 1817220"/>
              <a:gd name="connsiteX16" fmla="*/ 1958459 w 2129757"/>
              <a:gd name="connsiteY16" fmla="*/ 293646 h 1817220"/>
              <a:gd name="connsiteX17" fmla="*/ 2117850 w 2129757"/>
              <a:gd name="connsiteY17" fmla="*/ 92310 h 18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9757" h="1817220">
                <a:moveTo>
                  <a:pt x="2117850" y="92310"/>
                </a:moveTo>
                <a:cubicBezTo>
                  <a:pt x="2066118" y="50365"/>
                  <a:pt x="1776698" y="54559"/>
                  <a:pt x="1648067" y="41976"/>
                </a:cubicBezTo>
                <a:cubicBezTo>
                  <a:pt x="1519436" y="29393"/>
                  <a:pt x="1441138" y="-27932"/>
                  <a:pt x="1346063" y="16809"/>
                </a:cubicBezTo>
                <a:cubicBezTo>
                  <a:pt x="1250988" y="61550"/>
                  <a:pt x="1204848" y="180395"/>
                  <a:pt x="1077615" y="310424"/>
                </a:cubicBezTo>
                <a:cubicBezTo>
                  <a:pt x="950382" y="440453"/>
                  <a:pt x="744852" y="664159"/>
                  <a:pt x="582665" y="796985"/>
                </a:cubicBezTo>
                <a:cubicBezTo>
                  <a:pt x="420478" y="929811"/>
                  <a:pt x="200965" y="989932"/>
                  <a:pt x="104492" y="1107378"/>
                </a:cubicBezTo>
                <a:cubicBezTo>
                  <a:pt x="8019" y="1224824"/>
                  <a:pt x="15010" y="1403789"/>
                  <a:pt x="3825" y="1501660"/>
                </a:cubicBezTo>
                <a:cubicBezTo>
                  <a:pt x="-7360" y="1599532"/>
                  <a:pt x="6622" y="1658255"/>
                  <a:pt x="37381" y="1694607"/>
                </a:cubicBezTo>
                <a:cubicBezTo>
                  <a:pt x="68140" y="1730959"/>
                  <a:pt x="91909" y="1708589"/>
                  <a:pt x="188382" y="1719774"/>
                </a:cubicBezTo>
                <a:cubicBezTo>
                  <a:pt x="284855" y="1730959"/>
                  <a:pt x="616221" y="1761719"/>
                  <a:pt x="616221" y="1761719"/>
                </a:cubicBezTo>
                <a:lnTo>
                  <a:pt x="859502" y="1786886"/>
                </a:lnTo>
                <a:cubicBezTo>
                  <a:pt x="926614" y="1795275"/>
                  <a:pt x="997920" y="1830229"/>
                  <a:pt x="1018892" y="1812053"/>
                </a:cubicBezTo>
                <a:cubicBezTo>
                  <a:pt x="1039864" y="1793877"/>
                  <a:pt x="990929" y="1730959"/>
                  <a:pt x="985336" y="1677829"/>
                </a:cubicBezTo>
                <a:cubicBezTo>
                  <a:pt x="979743" y="1624699"/>
                  <a:pt x="943391" y="1567374"/>
                  <a:pt x="985336" y="1493271"/>
                </a:cubicBezTo>
                <a:cubicBezTo>
                  <a:pt x="1027281" y="1419168"/>
                  <a:pt x="1237006" y="1233213"/>
                  <a:pt x="1237006" y="1233213"/>
                </a:cubicBezTo>
                <a:cubicBezTo>
                  <a:pt x="1343267" y="1124156"/>
                  <a:pt x="1502658" y="995525"/>
                  <a:pt x="1622900" y="838930"/>
                </a:cubicBezTo>
                <a:cubicBezTo>
                  <a:pt x="1743142" y="682335"/>
                  <a:pt x="1875967" y="419481"/>
                  <a:pt x="1958459" y="293646"/>
                </a:cubicBezTo>
                <a:cubicBezTo>
                  <a:pt x="2040951" y="167811"/>
                  <a:pt x="2169582" y="134255"/>
                  <a:pt x="2117850" y="92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243"/>
          <p:cNvSpPr/>
          <p:nvPr/>
        </p:nvSpPr>
        <p:spPr>
          <a:xfrm>
            <a:off x="2674185" y="1894094"/>
            <a:ext cx="2129757" cy="1817220"/>
          </a:xfrm>
          <a:custGeom>
            <a:avLst/>
            <a:gdLst>
              <a:gd name="connsiteX0" fmla="*/ 2117850 w 2129757"/>
              <a:gd name="connsiteY0" fmla="*/ 92310 h 1817220"/>
              <a:gd name="connsiteX1" fmla="*/ 1648067 w 2129757"/>
              <a:gd name="connsiteY1" fmla="*/ 41976 h 1817220"/>
              <a:gd name="connsiteX2" fmla="*/ 1346063 w 2129757"/>
              <a:gd name="connsiteY2" fmla="*/ 16809 h 1817220"/>
              <a:gd name="connsiteX3" fmla="*/ 1077615 w 2129757"/>
              <a:gd name="connsiteY3" fmla="*/ 310424 h 1817220"/>
              <a:gd name="connsiteX4" fmla="*/ 582665 w 2129757"/>
              <a:gd name="connsiteY4" fmla="*/ 796985 h 1817220"/>
              <a:gd name="connsiteX5" fmla="*/ 104492 w 2129757"/>
              <a:gd name="connsiteY5" fmla="*/ 1107378 h 1817220"/>
              <a:gd name="connsiteX6" fmla="*/ 3825 w 2129757"/>
              <a:gd name="connsiteY6" fmla="*/ 1501660 h 1817220"/>
              <a:gd name="connsiteX7" fmla="*/ 37381 w 2129757"/>
              <a:gd name="connsiteY7" fmla="*/ 1694607 h 1817220"/>
              <a:gd name="connsiteX8" fmla="*/ 188382 w 2129757"/>
              <a:gd name="connsiteY8" fmla="*/ 1719774 h 1817220"/>
              <a:gd name="connsiteX9" fmla="*/ 616221 w 2129757"/>
              <a:gd name="connsiteY9" fmla="*/ 1761719 h 1817220"/>
              <a:gd name="connsiteX10" fmla="*/ 859502 w 2129757"/>
              <a:gd name="connsiteY10" fmla="*/ 1786886 h 1817220"/>
              <a:gd name="connsiteX11" fmla="*/ 1018892 w 2129757"/>
              <a:gd name="connsiteY11" fmla="*/ 1812053 h 1817220"/>
              <a:gd name="connsiteX12" fmla="*/ 985336 w 2129757"/>
              <a:gd name="connsiteY12" fmla="*/ 1677829 h 1817220"/>
              <a:gd name="connsiteX13" fmla="*/ 985336 w 2129757"/>
              <a:gd name="connsiteY13" fmla="*/ 1493271 h 1817220"/>
              <a:gd name="connsiteX14" fmla="*/ 1237006 w 2129757"/>
              <a:gd name="connsiteY14" fmla="*/ 1233213 h 1817220"/>
              <a:gd name="connsiteX15" fmla="*/ 1622900 w 2129757"/>
              <a:gd name="connsiteY15" fmla="*/ 838930 h 1817220"/>
              <a:gd name="connsiteX16" fmla="*/ 1958459 w 2129757"/>
              <a:gd name="connsiteY16" fmla="*/ 293646 h 1817220"/>
              <a:gd name="connsiteX17" fmla="*/ 2117850 w 2129757"/>
              <a:gd name="connsiteY17" fmla="*/ 92310 h 18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9757" h="1817220">
                <a:moveTo>
                  <a:pt x="2117850" y="92310"/>
                </a:moveTo>
                <a:cubicBezTo>
                  <a:pt x="2066118" y="50365"/>
                  <a:pt x="1776698" y="54559"/>
                  <a:pt x="1648067" y="41976"/>
                </a:cubicBezTo>
                <a:cubicBezTo>
                  <a:pt x="1519436" y="29393"/>
                  <a:pt x="1441138" y="-27932"/>
                  <a:pt x="1346063" y="16809"/>
                </a:cubicBezTo>
                <a:cubicBezTo>
                  <a:pt x="1250988" y="61550"/>
                  <a:pt x="1204848" y="180395"/>
                  <a:pt x="1077615" y="310424"/>
                </a:cubicBezTo>
                <a:cubicBezTo>
                  <a:pt x="950382" y="440453"/>
                  <a:pt x="744852" y="664159"/>
                  <a:pt x="582665" y="796985"/>
                </a:cubicBezTo>
                <a:cubicBezTo>
                  <a:pt x="420478" y="929811"/>
                  <a:pt x="200965" y="989932"/>
                  <a:pt x="104492" y="1107378"/>
                </a:cubicBezTo>
                <a:cubicBezTo>
                  <a:pt x="8019" y="1224824"/>
                  <a:pt x="15010" y="1403789"/>
                  <a:pt x="3825" y="1501660"/>
                </a:cubicBezTo>
                <a:cubicBezTo>
                  <a:pt x="-7360" y="1599532"/>
                  <a:pt x="6622" y="1658255"/>
                  <a:pt x="37381" y="1694607"/>
                </a:cubicBezTo>
                <a:cubicBezTo>
                  <a:pt x="68140" y="1730959"/>
                  <a:pt x="91909" y="1708589"/>
                  <a:pt x="188382" y="1719774"/>
                </a:cubicBezTo>
                <a:cubicBezTo>
                  <a:pt x="284855" y="1730959"/>
                  <a:pt x="616221" y="1761719"/>
                  <a:pt x="616221" y="1761719"/>
                </a:cubicBezTo>
                <a:lnTo>
                  <a:pt x="859502" y="1786886"/>
                </a:lnTo>
                <a:cubicBezTo>
                  <a:pt x="926614" y="1795275"/>
                  <a:pt x="997920" y="1830229"/>
                  <a:pt x="1018892" y="1812053"/>
                </a:cubicBezTo>
                <a:cubicBezTo>
                  <a:pt x="1039864" y="1793877"/>
                  <a:pt x="990929" y="1730959"/>
                  <a:pt x="985336" y="1677829"/>
                </a:cubicBezTo>
                <a:cubicBezTo>
                  <a:pt x="979743" y="1624699"/>
                  <a:pt x="943391" y="1567374"/>
                  <a:pt x="985336" y="1493271"/>
                </a:cubicBezTo>
                <a:cubicBezTo>
                  <a:pt x="1027281" y="1419168"/>
                  <a:pt x="1237006" y="1233213"/>
                  <a:pt x="1237006" y="1233213"/>
                </a:cubicBezTo>
                <a:cubicBezTo>
                  <a:pt x="1343267" y="1124156"/>
                  <a:pt x="1502658" y="995525"/>
                  <a:pt x="1622900" y="838930"/>
                </a:cubicBezTo>
                <a:cubicBezTo>
                  <a:pt x="1743142" y="682335"/>
                  <a:pt x="1875967" y="419481"/>
                  <a:pt x="1958459" y="293646"/>
                </a:cubicBezTo>
                <a:cubicBezTo>
                  <a:pt x="2040951" y="167811"/>
                  <a:pt x="2169582" y="134255"/>
                  <a:pt x="2117850" y="92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1878628" y="1828380"/>
            <a:ext cx="2129757" cy="1817220"/>
          </a:xfrm>
          <a:custGeom>
            <a:avLst/>
            <a:gdLst>
              <a:gd name="connsiteX0" fmla="*/ 2117850 w 2129757"/>
              <a:gd name="connsiteY0" fmla="*/ 92310 h 1817220"/>
              <a:gd name="connsiteX1" fmla="*/ 1648067 w 2129757"/>
              <a:gd name="connsiteY1" fmla="*/ 41976 h 1817220"/>
              <a:gd name="connsiteX2" fmla="*/ 1346063 w 2129757"/>
              <a:gd name="connsiteY2" fmla="*/ 16809 h 1817220"/>
              <a:gd name="connsiteX3" fmla="*/ 1077615 w 2129757"/>
              <a:gd name="connsiteY3" fmla="*/ 310424 h 1817220"/>
              <a:gd name="connsiteX4" fmla="*/ 582665 w 2129757"/>
              <a:gd name="connsiteY4" fmla="*/ 796985 h 1817220"/>
              <a:gd name="connsiteX5" fmla="*/ 104492 w 2129757"/>
              <a:gd name="connsiteY5" fmla="*/ 1107378 h 1817220"/>
              <a:gd name="connsiteX6" fmla="*/ 3825 w 2129757"/>
              <a:gd name="connsiteY6" fmla="*/ 1501660 h 1817220"/>
              <a:gd name="connsiteX7" fmla="*/ 37381 w 2129757"/>
              <a:gd name="connsiteY7" fmla="*/ 1694607 h 1817220"/>
              <a:gd name="connsiteX8" fmla="*/ 188382 w 2129757"/>
              <a:gd name="connsiteY8" fmla="*/ 1719774 h 1817220"/>
              <a:gd name="connsiteX9" fmla="*/ 616221 w 2129757"/>
              <a:gd name="connsiteY9" fmla="*/ 1761719 h 1817220"/>
              <a:gd name="connsiteX10" fmla="*/ 859502 w 2129757"/>
              <a:gd name="connsiteY10" fmla="*/ 1786886 h 1817220"/>
              <a:gd name="connsiteX11" fmla="*/ 1018892 w 2129757"/>
              <a:gd name="connsiteY11" fmla="*/ 1812053 h 1817220"/>
              <a:gd name="connsiteX12" fmla="*/ 985336 w 2129757"/>
              <a:gd name="connsiteY12" fmla="*/ 1677829 h 1817220"/>
              <a:gd name="connsiteX13" fmla="*/ 985336 w 2129757"/>
              <a:gd name="connsiteY13" fmla="*/ 1493271 h 1817220"/>
              <a:gd name="connsiteX14" fmla="*/ 1237006 w 2129757"/>
              <a:gd name="connsiteY14" fmla="*/ 1233213 h 1817220"/>
              <a:gd name="connsiteX15" fmla="*/ 1622900 w 2129757"/>
              <a:gd name="connsiteY15" fmla="*/ 838930 h 1817220"/>
              <a:gd name="connsiteX16" fmla="*/ 1958459 w 2129757"/>
              <a:gd name="connsiteY16" fmla="*/ 293646 h 1817220"/>
              <a:gd name="connsiteX17" fmla="*/ 2117850 w 2129757"/>
              <a:gd name="connsiteY17" fmla="*/ 92310 h 18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9757" h="1817220">
                <a:moveTo>
                  <a:pt x="2117850" y="92310"/>
                </a:moveTo>
                <a:cubicBezTo>
                  <a:pt x="2066118" y="50365"/>
                  <a:pt x="1776698" y="54559"/>
                  <a:pt x="1648067" y="41976"/>
                </a:cubicBezTo>
                <a:cubicBezTo>
                  <a:pt x="1519436" y="29393"/>
                  <a:pt x="1441138" y="-27932"/>
                  <a:pt x="1346063" y="16809"/>
                </a:cubicBezTo>
                <a:cubicBezTo>
                  <a:pt x="1250988" y="61550"/>
                  <a:pt x="1204848" y="180395"/>
                  <a:pt x="1077615" y="310424"/>
                </a:cubicBezTo>
                <a:cubicBezTo>
                  <a:pt x="950382" y="440453"/>
                  <a:pt x="744852" y="664159"/>
                  <a:pt x="582665" y="796985"/>
                </a:cubicBezTo>
                <a:cubicBezTo>
                  <a:pt x="420478" y="929811"/>
                  <a:pt x="200965" y="989932"/>
                  <a:pt x="104492" y="1107378"/>
                </a:cubicBezTo>
                <a:cubicBezTo>
                  <a:pt x="8019" y="1224824"/>
                  <a:pt x="15010" y="1403789"/>
                  <a:pt x="3825" y="1501660"/>
                </a:cubicBezTo>
                <a:cubicBezTo>
                  <a:pt x="-7360" y="1599532"/>
                  <a:pt x="6622" y="1658255"/>
                  <a:pt x="37381" y="1694607"/>
                </a:cubicBezTo>
                <a:cubicBezTo>
                  <a:pt x="68140" y="1730959"/>
                  <a:pt x="91909" y="1708589"/>
                  <a:pt x="188382" y="1719774"/>
                </a:cubicBezTo>
                <a:cubicBezTo>
                  <a:pt x="284855" y="1730959"/>
                  <a:pt x="616221" y="1761719"/>
                  <a:pt x="616221" y="1761719"/>
                </a:cubicBezTo>
                <a:lnTo>
                  <a:pt x="859502" y="1786886"/>
                </a:lnTo>
                <a:cubicBezTo>
                  <a:pt x="926614" y="1795275"/>
                  <a:pt x="997920" y="1830229"/>
                  <a:pt x="1018892" y="1812053"/>
                </a:cubicBezTo>
                <a:cubicBezTo>
                  <a:pt x="1039864" y="1793877"/>
                  <a:pt x="990929" y="1730959"/>
                  <a:pt x="985336" y="1677829"/>
                </a:cubicBezTo>
                <a:cubicBezTo>
                  <a:pt x="979743" y="1624699"/>
                  <a:pt x="943391" y="1567374"/>
                  <a:pt x="985336" y="1493271"/>
                </a:cubicBezTo>
                <a:cubicBezTo>
                  <a:pt x="1027281" y="1419168"/>
                  <a:pt x="1237006" y="1233213"/>
                  <a:pt x="1237006" y="1233213"/>
                </a:cubicBezTo>
                <a:cubicBezTo>
                  <a:pt x="1343267" y="1124156"/>
                  <a:pt x="1502658" y="995525"/>
                  <a:pt x="1622900" y="838930"/>
                </a:cubicBezTo>
                <a:cubicBezTo>
                  <a:pt x="1743142" y="682335"/>
                  <a:pt x="1875967" y="419481"/>
                  <a:pt x="1958459" y="293646"/>
                </a:cubicBezTo>
                <a:cubicBezTo>
                  <a:pt x="2040951" y="167811"/>
                  <a:pt x="2169582" y="134255"/>
                  <a:pt x="2117850" y="92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245"/>
          <p:cNvSpPr/>
          <p:nvPr/>
        </p:nvSpPr>
        <p:spPr>
          <a:xfrm>
            <a:off x="756409" y="1730814"/>
            <a:ext cx="2488452" cy="1817220"/>
          </a:xfrm>
          <a:custGeom>
            <a:avLst/>
            <a:gdLst>
              <a:gd name="connsiteX0" fmla="*/ 2117850 w 2129757"/>
              <a:gd name="connsiteY0" fmla="*/ 92310 h 1817220"/>
              <a:gd name="connsiteX1" fmla="*/ 1648067 w 2129757"/>
              <a:gd name="connsiteY1" fmla="*/ 41976 h 1817220"/>
              <a:gd name="connsiteX2" fmla="*/ 1346063 w 2129757"/>
              <a:gd name="connsiteY2" fmla="*/ 16809 h 1817220"/>
              <a:gd name="connsiteX3" fmla="*/ 1077615 w 2129757"/>
              <a:gd name="connsiteY3" fmla="*/ 310424 h 1817220"/>
              <a:gd name="connsiteX4" fmla="*/ 582665 w 2129757"/>
              <a:gd name="connsiteY4" fmla="*/ 796985 h 1817220"/>
              <a:gd name="connsiteX5" fmla="*/ 104492 w 2129757"/>
              <a:gd name="connsiteY5" fmla="*/ 1107378 h 1817220"/>
              <a:gd name="connsiteX6" fmla="*/ 3825 w 2129757"/>
              <a:gd name="connsiteY6" fmla="*/ 1501660 h 1817220"/>
              <a:gd name="connsiteX7" fmla="*/ 37381 w 2129757"/>
              <a:gd name="connsiteY7" fmla="*/ 1694607 h 1817220"/>
              <a:gd name="connsiteX8" fmla="*/ 188382 w 2129757"/>
              <a:gd name="connsiteY8" fmla="*/ 1719774 h 1817220"/>
              <a:gd name="connsiteX9" fmla="*/ 616221 w 2129757"/>
              <a:gd name="connsiteY9" fmla="*/ 1761719 h 1817220"/>
              <a:gd name="connsiteX10" fmla="*/ 859502 w 2129757"/>
              <a:gd name="connsiteY10" fmla="*/ 1786886 h 1817220"/>
              <a:gd name="connsiteX11" fmla="*/ 1018892 w 2129757"/>
              <a:gd name="connsiteY11" fmla="*/ 1812053 h 1817220"/>
              <a:gd name="connsiteX12" fmla="*/ 985336 w 2129757"/>
              <a:gd name="connsiteY12" fmla="*/ 1677829 h 1817220"/>
              <a:gd name="connsiteX13" fmla="*/ 985336 w 2129757"/>
              <a:gd name="connsiteY13" fmla="*/ 1493271 h 1817220"/>
              <a:gd name="connsiteX14" fmla="*/ 1237006 w 2129757"/>
              <a:gd name="connsiteY14" fmla="*/ 1233213 h 1817220"/>
              <a:gd name="connsiteX15" fmla="*/ 1622900 w 2129757"/>
              <a:gd name="connsiteY15" fmla="*/ 838930 h 1817220"/>
              <a:gd name="connsiteX16" fmla="*/ 1958459 w 2129757"/>
              <a:gd name="connsiteY16" fmla="*/ 293646 h 1817220"/>
              <a:gd name="connsiteX17" fmla="*/ 2117850 w 2129757"/>
              <a:gd name="connsiteY17" fmla="*/ 92310 h 18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9757" h="1817220">
                <a:moveTo>
                  <a:pt x="2117850" y="92310"/>
                </a:moveTo>
                <a:cubicBezTo>
                  <a:pt x="2066118" y="50365"/>
                  <a:pt x="1776698" y="54559"/>
                  <a:pt x="1648067" y="41976"/>
                </a:cubicBezTo>
                <a:cubicBezTo>
                  <a:pt x="1519436" y="29393"/>
                  <a:pt x="1441138" y="-27932"/>
                  <a:pt x="1346063" y="16809"/>
                </a:cubicBezTo>
                <a:cubicBezTo>
                  <a:pt x="1250988" y="61550"/>
                  <a:pt x="1204848" y="180395"/>
                  <a:pt x="1077615" y="310424"/>
                </a:cubicBezTo>
                <a:cubicBezTo>
                  <a:pt x="950382" y="440453"/>
                  <a:pt x="744852" y="664159"/>
                  <a:pt x="582665" y="796985"/>
                </a:cubicBezTo>
                <a:cubicBezTo>
                  <a:pt x="420478" y="929811"/>
                  <a:pt x="200965" y="989932"/>
                  <a:pt x="104492" y="1107378"/>
                </a:cubicBezTo>
                <a:cubicBezTo>
                  <a:pt x="8019" y="1224824"/>
                  <a:pt x="15010" y="1403789"/>
                  <a:pt x="3825" y="1501660"/>
                </a:cubicBezTo>
                <a:cubicBezTo>
                  <a:pt x="-7360" y="1599532"/>
                  <a:pt x="6622" y="1658255"/>
                  <a:pt x="37381" y="1694607"/>
                </a:cubicBezTo>
                <a:cubicBezTo>
                  <a:pt x="68140" y="1730959"/>
                  <a:pt x="91909" y="1708589"/>
                  <a:pt x="188382" y="1719774"/>
                </a:cubicBezTo>
                <a:cubicBezTo>
                  <a:pt x="284855" y="1730959"/>
                  <a:pt x="616221" y="1761719"/>
                  <a:pt x="616221" y="1761719"/>
                </a:cubicBezTo>
                <a:lnTo>
                  <a:pt x="859502" y="1786886"/>
                </a:lnTo>
                <a:cubicBezTo>
                  <a:pt x="926614" y="1795275"/>
                  <a:pt x="997920" y="1830229"/>
                  <a:pt x="1018892" y="1812053"/>
                </a:cubicBezTo>
                <a:cubicBezTo>
                  <a:pt x="1039864" y="1793877"/>
                  <a:pt x="990929" y="1730959"/>
                  <a:pt x="985336" y="1677829"/>
                </a:cubicBezTo>
                <a:cubicBezTo>
                  <a:pt x="979743" y="1624699"/>
                  <a:pt x="943391" y="1567374"/>
                  <a:pt x="985336" y="1493271"/>
                </a:cubicBezTo>
                <a:cubicBezTo>
                  <a:pt x="1027281" y="1419168"/>
                  <a:pt x="1237006" y="1233213"/>
                  <a:pt x="1237006" y="1233213"/>
                </a:cubicBezTo>
                <a:cubicBezTo>
                  <a:pt x="1343267" y="1124156"/>
                  <a:pt x="1502658" y="995525"/>
                  <a:pt x="1622900" y="838930"/>
                </a:cubicBezTo>
                <a:cubicBezTo>
                  <a:pt x="1743142" y="682335"/>
                  <a:pt x="1875967" y="419481"/>
                  <a:pt x="1958459" y="293646"/>
                </a:cubicBezTo>
                <a:cubicBezTo>
                  <a:pt x="2040951" y="167811"/>
                  <a:pt x="2169582" y="134255"/>
                  <a:pt x="2117850" y="92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a:off x="-22791" y="1667050"/>
            <a:ext cx="2488452" cy="1817220"/>
          </a:xfrm>
          <a:custGeom>
            <a:avLst/>
            <a:gdLst>
              <a:gd name="connsiteX0" fmla="*/ 2117850 w 2129757"/>
              <a:gd name="connsiteY0" fmla="*/ 92310 h 1817220"/>
              <a:gd name="connsiteX1" fmla="*/ 1648067 w 2129757"/>
              <a:gd name="connsiteY1" fmla="*/ 41976 h 1817220"/>
              <a:gd name="connsiteX2" fmla="*/ 1346063 w 2129757"/>
              <a:gd name="connsiteY2" fmla="*/ 16809 h 1817220"/>
              <a:gd name="connsiteX3" fmla="*/ 1077615 w 2129757"/>
              <a:gd name="connsiteY3" fmla="*/ 310424 h 1817220"/>
              <a:gd name="connsiteX4" fmla="*/ 582665 w 2129757"/>
              <a:gd name="connsiteY4" fmla="*/ 796985 h 1817220"/>
              <a:gd name="connsiteX5" fmla="*/ 104492 w 2129757"/>
              <a:gd name="connsiteY5" fmla="*/ 1107378 h 1817220"/>
              <a:gd name="connsiteX6" fmla="*/ 3825 w 2129757"/>
              <a:gd name="connsiteY6" fmla="*/ 1501660 h 1817220"/>
              <a:gd name="connsiteX7" fmla="*/ 37381 w 2129757"/>
              <a:gd name="connsiteY7" fmla="*/ 1694607 h 1817220"/>
              <a:gd name="connsiteX8" fmla="*/ 188382 w 2129757"/>
              <a:gd name="connsiteY8" fmla="*/ 1719774 h 1817220"/>
              <a:gd name="connsiteX9" fmla="*/ 616221 w 2129757"/>
              <a:gd name="connsiteY9" fmla="*/ 1761719 h 1817220"/>
              <a:gd name="connsiteX10" fmla="*/ 859502 w 2129757"/>
              <a:gd name="connsiteY10" fmla="*/ 1786886 h 1817220"/>
              <a:gd name="connsiteX11" fmla="*/ 1018892 w 2129757"/>
              <a:gd name="connsiteY11" fmla="*/ 1812053 h 1817220"/>
              <a:gd name="connsiteX12" fmla="*/ 985336 w 2129757"/>
              <a:gd name="connsiteY12" fmla="*/ 1677829 h 1817220"/>
              <a:gd name="connsiteX13" fmla="*/ 985336 w 2129757"/>
              <a:gd name="connsiteY13" fmla="*/ 1493271 h 1817220"/>
              <a:gd name="connsiteX14" fmla="*/ 1237006 w 2129757"/>
              <a:gd name="connsiteY14" fmla="*/ 1233213 h 1817220"/>
              <a:gd name="connsiteX15" fmla="*/ 1622900 w 2129757"/>
              <a:gd name="connsiteY15" fmla="*/ 838930 h 1817220"/>
              <a:gd name="connsiteX16" fmla="*/ 1958459 w 2129757"/>
              <a:gd name="connsiteY16" fmla="*/ 293646 h 1817220"/>
              <a:gd name="connsiteX17" fmla="*/ 2117850 w 2129757"/>
              <a:gd name="connsiteY17" fmla="*/ 92310 h 18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9757" h="1817220">
                <a:moveTo>
                  <a:pt x="2117850" y="92310"/>
                </a:moveTo>
                <a:cubicBezTo>
                  <a:pt x="2066118" y="50365"/>
                  <a:pt x="1776698" y="54559"/>
                  <a:pt x="1648067" y="41976"/>
                </a:cubicBezTo>
                <a:cubicBezTo>
                  <a:pt x="1519436" y="29393"/>
                  <a:pt x="1441138" y="-27932"/>
                  <a:pt x="1346063" y="16809"/>
                </a:cubicBezTo>
                <a:cubicBezTo>
                  <a:pt x="1250988" y="61550"/>
                  <a:pt x="1204848" y="180395"/>
                  <a:pt x="1077615" y="310424"/>
                </a:cubicBezTo>
                <a:cubicBezTo>
                  <a:pt x="950382" y="440453"/>
                  <a:pt x="744852" y="664159"/>
                  <a:pt x="582665" y="796985"/>
                </a:cubicBezTo>
                <a:cubicBezTo>
                  <a:pt x="420478" y="929811"/>
                  <a:pt x="200965" y="989932"/>
                  <a:pt x="104492" y="1107378"/>
                </a:cubicBezTo>
                <a:cubicBezTo>
                  <a:pt x="8019" y="1224824"/>
                  <a:pt x="15010" y="1403789"/>
                  <a:pt x="3825" y="1501660"/>
                </a:cubicBezTo>
                <a:cubicBezTo>
                  <a:pt x="-7360" y="1599532"/>
                  <a:pt x="6622" y="1658255"/>
                  <a:pt x="37381" y="1694607"/>
                </a:cubicBezTo>
                <a:cubicBezTo>
                  <a:pt x="68140" y="1730959"/>
                  <a:pt x="91909" y="1708589"/>
                  <a:pt x="188382" y="1719774"/>
                </a:cubicBezTo>
                <a:cubicBezTo>
                  <a:pt x="284855" y="1730959"/>
                  <a:pt x="616221" y="1761719"/>
                  <a:pt x="616221" y="1761719"/>
                </a:cubicBezTo>
                <a:lnTo>
                  <a:pt x="859502" y="1786886"/>
                </a:lnTo>
                <a:cubicBezTo>
                  <a:pt x="926614" y="1795275"/>
                  <a:pt x="997920" y="1830229"/>
                  <a:pt x="1018892" y="1812053"/>
                </a:cubicBezTo>
                <a:cubicBezTo>
                  <a:pt x="1039864" y="1793877"/>
                  <a:pt x="990929" y="1730959"/>
                  <a:pt x="985336" y="1677829"/>
                </a:cubicBezTo>
                <a:cubicBezTo>
                  <a:pt x="979743" y="1624699"/>
                  <a:pt x="943391" y="1567374"/>
                  <a:pt x="985336" y="1493271"/>
                </a:cubicBezTo>
                <a:cubicBezTo>
                  <a:pt x="1027281" y="1419168"/>
                  <a:pt x="1237006" y="1233213"/>
                  <a:pt x="1237006" y="1233213"/>
                </a:cubicBezTo>
                <a:cubicBezTo>
                  <a:pt x="1343267" y="1124156"/>
                  <a:pt x="1502658" y="995525"/>
                  <a:pt x="1622900" y="838930"/>
                </a:cubicBezTo>
                <a:cubicBezTo>
                  <a:pt x="1743142" y="682335"/>
                  <a:pt x="1875967" y="419481"/>
                  <a:pt x="1958459" y="293646"/>
                </a:cubicBezTo>
                <a:cubicBezTo>
                  <a:pt x="2040951" y="167811"/>
                  <a:pt x="2169582" y="134255"/>
                  <a:pt x="2117850" y="923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p:cNvSpPr>
            <a:spLocks noGrp="1"/>
          </p:cNvSpPr>
          <p:nvPr>
            <p:ph type="body" sz="quarter" idx="15"/>
          </p:nvPr>
        </p:nvSpPr>
        <p:spPr>
          <a:xfrm>
            <a:off x="250825" y="788973"/>
            <a:ext cx="8627360" cy="346135"/>
          </a:xfrm>
        </p:spPr>
        <p:txBody>
          <a:bodyPr/>
          <a:lstStyle/>
          <a:p>
            <a:r>
              <a:rPr lang="en-GB" dirty="0" smtClean="0"/>
              <a:t>Sequential firing / powder factor &amp; creating the relief</a:t>
            </a:r>
            <a:endParaRPr lang="en-GB" dirty="0"/>
          </a:p>
        </p:txBody>
      </p:sp>
      <p:sp>
        <p:nvSpPr>
          <p:cNvPr id="250" name="Rectangle 249"/>
          <p:cNvSpPr/>
          <p:nvPr/>
        </p:nvSpPr>
        <p:spPr>
          <a:xfrm rot="300000">
            <a:off x="-1276" y="3703485"/>
            <a:ext cx="7299875" cy="310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2" name="Straight Connector 251"/>
          <p:cNvCxnSpPr/>
          <p:nvPr/>
        </p:nvCxnSpPr>
        <p:spPr>
          <a:xfrm>
            <a:off x="622184" y="1553361"/>
            <a:ext cx="8422546" cy="780176"/>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4739703" y="4548848"/>
            <a:ext cx="2258952" cy="1107996"/>
          </a:xfrm>
          <a:prstGeom prst="rect">
            <a:avLst/>
          </a:prstGeom>
          <a:noFill/>
        </p:spPr>
        <p:txBody>
          <a:bodyPr wrap="none" rtlCol="0">
            <a:spAutoFit/>
          </a:bodyPr>
          <a:lstStyle/>
          <a:p>
            <a:pPr algn="ctr"/>
            <a:r>
              <a:rPr lang="en-GB" sz="1200" b="1" dirty="0" smtClean="0">
                <a:solidFill>
                  <a:schemeClr val="accent1"/>
                </a:solidFill>
              </a:rPr>
              <a:t>General guide</a:t>
            </a:r>
          </a:p>
          <a:p>
            <a:pPr>
              <a:lnSpc>
                <a:spcPct val="150000"/>
              </a:lnSpc>
            </a:pPr>
            <a:r>
              <a:rPr lang="en-GB" sz="1200" dirty="0" smtClean="0">
                <a:solidFill>
                  <a:schemeClr val="accent1"/>
                </a:solidFill>
              </a:rPr>
              <a:t>Cut       	= 0.6 to 0.8 kg/m</a:t>
            </a:r>
          </a:p>
          <a:p>
            <a:pPr>
              <a:lnSpc>
                <a:spcPct val="150000"/>
              </a:lnSpc>
            </a:pPr>
            <a:r>
              <a:rPr lang="en-GB" sz="1200" dirty="0" smtClean="0">
                <a:solidFill>
                  <a:schemeClr val="accent1"/>
                </a:solidFill>
              </a:rPr>
              <a:t>Easers 	= 0.6 to 0.8 kg/m</a:t>
            </a:r>
          </a:p>
          <a:p>
            <a:pPr>
              <a:lnSpc>
                <a:spcPct val="150000"/>
              </a:lnSpc>
            </a:pPr>
            <a:r>
              <a:rPr lang="en-GB" sz="1200" dirty="0" smtClean="0">
                <a:solidFill>
                  <a:schemeClr val="accent1"/>
                </a:solidFill>
              </a:rPr>
              <a:t>Production 	= </a:t>
            </a:r>
            <a:r>
              <a:rPr lang="en-GB" sz="1200" dirty="0">
                <a:solidFill>
                  <a:schemeClr val="accent1"/>
                </a:solidFill>
              </a:rPr>
              <a:t>0.6 to 0.8 kg/m</a:t>
            </a:r>
          </a:p>
        </p:txBody>
      </p:sp>
      <p:sp>
        <p:nvSpPr>
          <p:cNvPr id="254" name="TextBox 253"/>
          <p:cNvSpPr txBox="1"/>
          <p:nvPr/>
        </p:nvSpPr>
        <p:spPr>
          <a:xfrm>
            <a:off x="344618" y="4531760"/>
            <a:ext cx="3068019" cy="1107996"/>
          </a:xfrm>
          <a:prstGeom prst="rect">
            <a:avLst/>
          </a:prstGeom>
          <a:noFill/>
        </p:spPr>
        <p:txBody>
          <a:bodyPr wrap="none" rtlCol="0">
            <a:spAutoFit/>
          </a:bodyPr>
          <a:lstStyle/>
          <a:p>
            <a:pPr algn="ctr"/>
            <a:r>
              <a:rPr lang="en-GB" sz="1200" b="1" dirty="0" smtClean="0">
                <a:solidFill>
                  <a:schemeClr val="accent1"/>
                </a:solidFill>
              </a:rPr>
              <a:t>General guide</a:t>
            </a:r>
          </a:p>
          <a:p>
            <a:pPr>
              <a:lnSpc>
                <a:spcPct val="150000"/>
              </a:lnSpc>
            </a:pPr>
            <a:r>
              <a:rPr lang="en-GB" sz="1200" dirty="0" smtClean="0">
                <a:solidFill>
                  <a:schemeClr val="accent1"/>
                </a:solidFill>
              </a:rPr>
              <a:t>Cut       	= ANFO, emulsion, watergel</a:t>
            </a:r>
          </a:p>
          <a:p>
            <a:pPr>
              <a:lnSpc>
                <a:spcPct val="150000"/>
              </a:lnSpc>
            </a:pPr>
            <a:r>
              <a:rPr lang="en-GB" sz="1200" dirty="0" smtClean="0">
                <a:solidFill>
                  <a:schemeClr val="accent1"/>
                </a:solidFill>
              </a:rPr>
              <a:t>Easers 	= </a:t>
            </a:r>
            <a:r>
              <a:rPr lang="en-GB" sz="1200" dirty="0">
                <a:solidFill>
                  <a:schemeClr val="accent1"/>
                </a:solidFill>
              </a:rPr>
              <a:t>ANFO, emulsion, watergel </a:t>
            </a:r>
            <a:endParaRPr lang="en-GB" sz="1200" dirty="0" smtClean="0">
              <a:solidFill>
                <a:schemeClr val="accent1"/>
              </a:solidFill>
            </a:endParaRPr>
          </a:p>
          <a:p>
            <a:pPr>
              <a:lnSpc>
                <a:spcPct val="150000"/>
              </a:lnSpc>
            </a:pPr>
            <a:r>
              <a:rPr lang="en-GB" sz="1200" dirty="0" smtClean="0">
                <a:solidFill>
                  <a:schemeClr val="accent1"/>
                </a:solidFill>
              </a:rPr>
              <a:t>Production 	= </a:t>
            </a:r>
            <a:r>
              <a:rPr lang="en-GB" sz="1200" dirty="0">
                <a:solidFill>
                  <a:schemeClr val="accent1"/>
                </a:solidFill>
              </a:rPr>
              <a:t>ANFO, emulsion, </a:t>
            </a:r>
            <a:r>
              <a:rPr lang="en-GB" sz="1200" dirty="0" smtClean="0">
                <a:solidFill>
                  <a:schemeClr val="accent1"/>
                </a:solidFill>
              </a:rPr>
              <a:t>watergel</a:t>
            </a:r>
          </a:p>
        </p:txBody>
      </p:sp>
      <p:sp>
        <p:nvSpPr>
          <p:cNvPr id="255" name="Rectangle 254"/>
          <p:cNvSpPr/>
          <p:nvPr/>
        </p:nvSpPr>
        <p:spPr>
          <a:xfrm>
            <a:off x="2439283" y="4915072"/>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56" name="Rectangle 255"/>
          <p:cNvSpPr/>
          <p:nvPr/>
        </p:nvSpPr>
        <p:spPr>
          <a:xfrm>
            <a:off x="3128579" y="4899692"/>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57" name="Rectangle 256"/>
          <p:cNvSpPr/>
          <p:nvPr/>
        </p:nvSpPr>
        <p:spPr>
          <a:xfrm>
            <a:off x="1744394" y="4908081"/>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58" name="Rectangle 257"/>
          <p:cNvSpPr/>
          <p:nvPr/>
        </p:nvSpPr>
        <p:spPr>
          <a:xfrm>
            <a:off x="2423903" y="5193307"/>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59" name="Rectangle 258"/>
          <p:cNvSpPr/>
          <p:nvPr/>
        </p:nvSpPr>
        <p:spPr>
          <a:xfrm>
            <a:off x="3113199" y="5177927"/>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60" name="Rectangle 259"/>
          <p:cNvSpPr/>
          <p:nvPr/>
        </p:nvSpPr>
        <p:spPr>
          <a:xfrm>
            <a:off x="1729014" y="5186316"/>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61" name="Rectangle 260"/>
          <p:cNvSpPr/>
          <p:nvPr/>
        </p:nvSpPr>
        <p:spPr>
          <a:xfrm>
            <a:off x="2450468" y="4649420"/>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62" name="Rectangle 261"/>
          <p:cNvSpPr/>
          <p:nvPr/>
        </p:nvSpPr>
        <p:spPr>
          <a:xfrm>
            <a:off x="3139764" y="4634040"/>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sp>
        <p:nvSpPr>
          <p:cNvPr id="263" name="Rectangle 262"/>
          <p:cNvSpPr/>
          <p:nvPr/>
        </p:nvSpPr>
        <p:spPr>
          <a:xfrm>
            <a:off x="1755579" y="4642429"/>
            <a:ext cx="365806" cy="369332"/>
          </a:xfrm>
          <a:prstGeom prst="rect">
            <a:avLst/>
          </a:prstGeom>
        </p:spPr>
        <p:txBody>
          <a:bodyPr wrap="none">
            <a:spAutoFit/>
          </a:bodyPr>
          <a:lstStyle/>
          <a:p>
            <a:r>
              <a:rPr lang="en-GB" dirty="0">
                <a:solidFill>
                  <a:srgbClr val="00B050"/>
                </a:solidFill>
                <a:sym typeface="Wingdings"/>
              </a:rPr>
              <a:t></a:t>
            </a:r>
            <a:endParaRPr lang="en-GB" dirty="0">
              <a:solidFill>
                <a:srgbClr val="00B050"/>
              </a:solidFill>
            </a:endParaRPr>
          </a:p>
        </p:txBody>
      </p:sp>
      <p:cxnSp>
        <p:nvCxnSpPr>
          <p:cNvPr id="264" name="Straight Connector 263"/>
          <p:cNvCxnSpPr/>
          <p:nvPr/>
        </p:nvCxnSpPr>
        <p:spPr>
          <a:xfrm>
            <a:off x="7334774" y="2262712"/>
            <a:ext cx="0" cy="214884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9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38" grpId="0" animBg="1"/>
      <p:bldP spid="239" grpId="0" animBg="1"/>
      <p:bldP spid="240" grpId="0" animBg="1"/>
      <p:bldP spid="241" grpId="0" animBg="1"/>
      <p:bldP spid="243" grpId="0" animBg="1"/>
      <p:bldP spid="244" grpId="0" animBg="1"/>
      <p:bldP spid="245" grpId="0" animBg="1"/>
      <p:bldP spid="246" grpId="0" animBg="1"/>
      <p:bldP spid="2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671985" y="6366030"/>
            <a:ext cx="2057400" cy="275016"/>
          </a:xfrm>
        </p:spPr>
        <p:txBody>
          <a:bodyPr/>
          <a:lstStyle/>
          <a:p>
            <a:fld id="{BD5E5E83-28C1-425C-8C82-6173C867DEF2}" type="slidenum">
              <a:rPr lang="en-ZA" smtClean="0">
                <a:solidFill>
                  <a:prstClr val="white"/>
                </a:solidFill>
              </a:rPr>
              <a:pPr/>
              <a:t>14</a:t>
            </a:fld>
            <a:endParaRPr lang="en-ZA" dirty="0">
              <a:solidFill>
                <a:prstClr val="white"/>
              </a:solidFill>
            </a:endParaRPr>
          </a:p>
        </p:txBody>
      </p:sp>
      <p:sp>
        <p:nvSpPr>
          <p:cNvPr id="8" name="Text Placeholder 7"/>
          <p:cNvSpPr>
            <a:spLocks noGrp="1"/>
          </p:cNvSpPr>
          <p:nvPr>
            <p:ph type="body" sz="quarter" idx="15"/>
          </p:nvPr>
        </p:nvSpPr>
        <p:spPr>
          <a:xfrm>
            <a:off x="250825" y="788973"/>
            <a:ext cx="8627360" cy="346135"/>
          </a:xfrm>
        </p:spPr>
        <p:txBody>
          <a:bodyPr/>
          <a:lstStyle/>
          <a:p>
            <a:r>
              <a:rPr lang="en-GB" dirty="0" smtClean="0"/>
              <a:t>Standard deviation &amp; safety</a:t>
            </a:r>
            <a:endParaRPr lang="en-GB" dirty="0"/>
          </a:p>
        </p:txBody>
      </p:sp>
      <p:sp>
        <p:nvSpPr>
          <p:cNvPr id="10" name="Title 7"/>
          <p:cNvSpPr>
            <a:spLocks noGrp="1"/>
          </p:cNvSpPr>
          <p:nvPr>
            <p:ph type="title"/>
          </p:nvPr>
        </p:nvSpPr>
        <p:spPr>
          <a:xfrm>
            <a:off x="10720" y="7607"/>
            <a:ext cx="6417930" cy="791998"/>
          </a:xfrm>
        </p:spPr>
        <p:txBody>
          <a:bodyPr/>
          <a:lstStyle/>
          <a:p>
            <a:r>
              <a:rPr lang="en-ZA" sz="1600" dirty="0" smtClean="0"/>
              <a:t>Accuracy the key to success &amp; sequential firing</a:t>
            </a:r>
            <a:endParaRPr lang="en-ZA" sz="1600" dirty="0"/>
          </a:p>
        </p:txBody>
      </p:sp>
      <p:sp>
        <p:nvSpPr>
          <p:cNvPr id="129" name="Rectangle 125"/>
          <p:cNvSpPr>
            <a:spLocks noChangeArrowheads="1"/>
          </p:cNvSpPr>
          <p:nvPr/>
        </p:nvSpPr>
        <p:spPr bwMode="auto">
          <a:xfrm>
            <a:off x="3013878" y="176460"/>
            <a:ext cx="684130" cy="59033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a:endParaRPr lang="en-US" sz="2000"/>
          </a:p>
        </p:txBody>
      </p:sp>
      <p:sp>
        <p:nvSpPr>
          <p:cNvPr id="264" name="Rectangle 24"/>
          <p:cNvSpPr>
            <a:spLocks noChangeArrowheads="1"/>
          </p:cNvSpPr>
          <p:nvPr/>
        </p:nvSpPr>
        <p:spPr bwMode="auto">
          <a:xfrm>
            <a:off x="6859588" y="6271567"/>
            <a:ext cx="1639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Bef>
                <a:spcPct val="0"/>
              </a:spcBef>
              <a:buFontTx/>
              <a:buNone/>
            </a:pPr>
            <a:r>
              <a:rPr lang="en-US" sz="2000" dirty="0"/>
              <a:t>Cushion disc</a:t>
            </a:r>
          </a:p>
        </p:txBody>
      </p:sp>
      <p:grpSp>
        <p:nvGrpSpPr>
          <p:cNvPr id="144" name="Group 143"/>
          <p:cNvGrpSpPr/>
          <p:nvPr/>
        </p:nvGrpSpPr>
        <p:grpSpPr>
          <a:xfrm>
            <a:off x="99558" y="1020786"/>
            <a:ext cx="8928061" cy="2350474"/>
            <a:chOff x="99558" y="1020786"/>
            <a:chExt cx="8928061" cy="2350474"/>
          </a:xfrm>
        </p:grpSpPr>
        <p:sp>
          <p:nvSpPr>
            <p:cNvPr id="198" name="Rectangle 4"/>
            <p:cNvSpPr>
              <a:spLocks noChangeArrowheads="1"/>
            </p:cNvSpPr>
            <p:nvPr/>
          </p:nvSpPr>
          <p:spPr bwMode="auto">
            <a:xfrm>
              <a:off x="6574970" y="1329576"/>
              <a:ext cx="381000" cy="609600"/>
            </a:xfrm>
            <a:prstGeom prst="rect">
              <a:avLst/>
            </a:prstGeom>
            <a:noFill/>
            <a:ln w="12700">
              <a:noFill/>
              <a:miter lim="800000"/>
              <a:headEnd/>
              <a:tailEnd/>
            </a:ln>
          </p:spPr>
          <p:txBody>
            <a:bodyPr wrap="none" anchor="ctr"/>
            <a:lstStyle/>
            <a:p>
              <a:endParaRPr lang="en-ZA" sz="1600">
                <a:latin typeface="Calibri" pitchFamily="34" charset="0"/>
                <a:cs typeface="Calibri" pitchFamily="34" charset="0"/>
              </a:endParaRPr>
            </a:p>
          </p:txBody>
        </p:sp>
        <p:sp>
          <p:nvSpPr>
            <p:cNvPr id="201" name="Rectangle 5"/>
            <p:cNvSpPr>
              <a:spLocks noChangeArrowheads="1"/>
            </p:cNvSpPr>
            <p:nvPr/>
          </p:nvSpPr>
          <p:spPr bwMode="auto">
            <a:xfrm>
              <a:off x="2766558" y="1567701"/>
              <a:ext cx="4249737" cy="641350"/>
            </a:xfrm>
            <a:prstGeom prst="rect">
              <a:avLst/>
            </a:prstGeom>
            <a:noFill/>
            <a:ln w="12700">
              <a:noFill/>
              <a:miter lim="800000"/>
              <a:headEnd/>
              <a:tailEnd/>
            </a:ln>
          </p:spPr>
          <p:txBody>
            <a:bodyPr wrap="none" anchor="ctr"/>
            <a:lstStyle/>
            <a:p>
              <a:endParaRPr lang="en-ZA" sz="1600">
                <a:latin typeface="Calibri" pitchFamily="34" charset="0"/>
                <a:cs typeface="Calibri" pitchFamily="34" charset="0"/>
              </a:endParaRPr>
            </a:p>
          </p:txBody>
        </p:sp>
        <p:sp>
          <p:nvSpPr>
            <p:cNvPr id="210" name="Freeform 7"/>
            <p:cNvSpPr>
              <a:spLocks/>
            </p:cNvSpPr>
            <p:nvPr/>
          </p:nvSpPr>
          <p:spPr bwMode="auto">
            <a:xfrm>
              <a:off x="2583996" y="1718514"/>
              <a:ext cx="5976938" cy="768350"/>
            </a:xfrm>
            <a:custGeom>
              <a:avLst/>
              <a:gdLst>
                <a:gd name="T0" fmla="*/ 0 w 3765"/>
                <a:gd name="T1" fmla="*/ 0 h 484"/>
                <a:gd name="T2" fmla="*/ 497 w 3765"/>
                <a:gd name="T3" fmla="*/ 2 h 484"/>
                <a:gd name="T4" fmla="*/ 545 w 3765"/>
                <a:gd name="T5" fmla="*/ 49 h 484"/>
                <a:gd name="T6" fmla="*/ 636 w 3765"/>
                <a:gd name="T7" fmla="*/ 50 h 484"/>
                <a:gd name="T8" fmla="*/ 677 w 3765"/>
                <a:gd name="T9" fmla="*/ 1 h 484"/>
                <a:gd name="T10" fmla="*/ 2131 w 3765"/>
                <a:gd name="T11" fmla="*/ 1 h 484"/>
                <a:gd name="T12" fmla="*/ 2176 w 3765"/>
                <a:gd name="T13" fmla="*/ 49 h 484"/>
                <a:gd name="T14" fmla="*/ 2267 w 3765"/>
                <a:gd name="T15" fmla="*/ 50 h 484"/>
                <a:gd name="T16" fmla="*/ 2313 w 3765"/>
                <a:gd name="T17" fmla="*/ 2 h 484"/>
                <a:gd name="T18" fmla="*/ 3763 w 3765"/>
                <a:gd name="T19" fmla="*/ 1 h 484"/>
                <a:gd name="T20" fmla="*/ 3764 w 3765"/>
                <a:gd name="T21" fmla="*/ 480 h 484"/>
                <a:gd name="T22" fmla="*/ 2313 w 3765"/>
                <a:gd name="T23" fmla="*/ 483 h 484"/>
                <a:gd name="T24" fmla="*/ 2268 w 3765"/>
                <a:gd name="T25" fmla="*/ 434 h 484"/>
                <a:gd name="T26" fmla="*/ 2177 w 3765"/>
                <a:gd name="T27" fmla="*/ 432 h 484"/>
                <a:gd name="T28" fmla="*/ 2131 w 3765"/>
                <a:gd name="T29" fmla="*/ 480 h 484"/>
                <a:gd name="T30" fmla="*/ 679 w 3765"/>
                <a:gd name="T31" fmla="*/ 479 h 484"/>
                <a:gd name="T32" fmla="*/ 635 w 3765"/>
                <a:gd name="T33" fmla="*/ 433 h 484"/>
                <a:gd name="T34" fmla="*/ 544 w 3765"/>
                <a:gd name="T35" fmla="*/ 433 h 484"/>
                <a:gd name="T36" fmla="*/ 498 w 3765"/>
                <a:gd name="T37" fmla="*/ 483 h 484"/>
                <a:gd name="T38" fmla="*/ 1 w 3765"/>
                <a:gd name="T39" fmla="*/ 481 h 484"/>
                <a:gd name="T40" fmla="*/ 0 w 3765"/>
                <a:gd name="T41" fmla="*/ 0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65"/>
                <a:gd name="T64" fmla="*/ 0 h 484"/>
                <a:gd name="T65" fmla="*/ 3765 w 3765"/>
                <a:gd name="T66" fmla="*/ 484 h 4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65" h="484">
                  <a:moveTo>
                    <a:pt x="0" y="0"/>
                  </a:moveTo>
                  <a:lnTo>
                    <a:pt x="497" y="2"/>
                  </a:lnTo>
                  <a:lnTo>
                    <a:pt x="545" y="49"/>
                  </a:lnTo>
                  <a:lnTo>
                    <a:pt x="636" y="50"/>
                  </a:lnTo>
                  <a:lnTo>
                    <a:pt x="677" y="1"/>
                  </a:lnTo>
                  <a:lnTo>
                    <a:pt x="2131" y="1"/>
                  </a:lnTo>
                  <a:lnTo>
                    <a:pt x="2176" y="49"/>
                  </a:lnTo>
                  <a:lnTo>
                    <a:pt x="2267" y="50"/>
                  </a:lnTo>
                  <a:lnTo>
                    <a:pt x="2313" y="2"/>
                  </a:lnTo>
                  <a:lnTo>
                    <a:pt x="3763" y="1"/>
                  </a:lnTo>
                  <a:lnTo>
                    <a:pt x="3764" y="480"/>
                  </a:lnTo>
                  <a:lnTo>
                    <a:pt x="2313" y="483"/>
                  </a:lnTo>
                  <a:lnTo>
                    <a:pt x="2268" y="434"/>
                  </a:lnTo>
                  <a:lnTo>
                    <a:pt x="2177" y="432"/>
                  </a:lnTo>
                  <a:lnTo>
                    <a:pt x="2131" y="480"/>
                  </a:lnTo>
                  <a:lnTo>
                    <a:pt x="679" y="479"/>
                  </a:lnTo>
                  <a:lnTo>
                    <a:pt x="635" y="433"/>
                  </a:lnTo>
                  <a:lnTo>
                    <a:pt x="544" y="433"/>
                  </a:lnTo>
                  <a:lnTo>
                    <a:pt x="498" y="483"/>
                  </a:lnTo>
                  <a:lnTo>
                    <a:pt x="1" y="481"/>
                  </a:lnTo>
                  <a:lnTo>
                    <a:pt x="0" y="0"/>
                  </a:lnTo>
                </a:path>
              </a:pathLst>
            </a:custGeom>
            <a:gradFill rotWithShape="0">
              <a:gsLst>
                <a:gs pos="0">
                  <a:srgbClr val="414141"/>
                </a:gs>
                <a:gs pos="50000">
                  <a:srgbClr val="DADADA"/>
                </a:gs>
                <a:gs pos="100000">
                  <a:srgbClr val="414141"/>
                </a:gs>
              </a:gsLst>
              <a:lin ang="5400000" scaled="1"/>
            </a:gradFill>
            <a:ln w="50800" cap="rnd">
              <a:solidFill>
                <a:srgbClr val="000000"/>
              </a:solidFill>
              <a:round/>
              <a:headEnd/>
              <a:tailEnd/>
            </a:ln>
          </p:spPr>
          <p:txBody>
            <a:bodyPr/>
            <a:lstStyle/>
            <a:p>
              <a:endParaRPr lang="en-GB"/>
            </a:p>
          </p:txBody>
        </p:sp>
        <p:sp>
          <p:nvSpPr>
            <p:cNvPr id="211" name="Rectangle 8"/>
            <p:cNvSpPr>
              <a:spLocks noChangeArrowheads="1"/>
            </p:cNvSpPr>
            <p:nvPr/>
          </p:nvSpPr>
          <p:spPr bwMode="auto">
            <a:xfrm>
              <a:off x="7040108" y="1794714"/>
              <a:ext cx="1439863" cy="609600"/>
            </a:xfrm>
            <a:prstGeom prst="rect">
              <a:avLst/>
            </a:prstGeom>
            <a:gradFill rotWithShape="0">
              <a:gsLst>
                <a:gs pos="0">
                  <a:srgbClr val="414141"/>
                </a:gs>
                <a:gs pos="50000">
                  <a:srgbClr val="DADADA"/>
                </a:gs>
                <a:gs pos="100000">
                  <a:srgbClr val="414141"/>
                </a:gs>
              </a:gsLst>
              <a:lin ang="5400000" scaled="1"/>
            </a:gradFill>
            <a:ln w="12700">
              <a:noFill/>
              <a:miter lim="800000"/>
              <a:headEnd/>
              <a:tailEnd/>
            </a:ln>
          </p:spPr>
          <p:txBody>
            <a:bodyPr wrap="none" anchor="ctr"/>
            <a:lstStyle/>
            <a:p>
              <a:endParaRPr lang="en-ZA"/>
            </a:p>
          </p:txBody>
        </p:sp>
        <p:sp>
          <p:nvSpPr>
            <p:cNvPr id="212" name="Rectangle 9"/>
            <p:cNvSpPr>
              <a:spLocks noChangeArrowheads="1"/>
            </p:cNvSpPr>
            <p:nvPr/>
          </p:nvSpPr>
          <p:spPr bwMode="auto">
            <a:xfrm>
              <a:off x="5365296" y="1804239"/>
              <a:ext cx="1206500" cy="596900"/>
            </a:xfrm>
            <a:prstGeom prst="rect">
              <a:avLst/>
            </a:prstGeom>
            <a:gradFill rotWithShape="0">
              <a:gsLst>
                <a:gs pos="0">
                  <a:srgbClr val="00423C"/>
                </a:gs>
                <a:gs pos="50000">
                  <a:srgbClr val="00DFCA"/>
                </a:gs>
                <a:gs pos="100000">
                  <a:srgbClr val="00423C"/>
                </a:gs>
              </a:gsLst>
              <a:lin ang="5400000" scaled="1"/>
            </a:gradFill>
            <a:ln w="12700">
              <a:solidFill>
                <a:srgbClr val="000000"/>
              </a:solidFill>
              <a:miter lim="800000"/>
              <a:headEnd/>
              <a:tailEnd/>
            </a:ln>
          </p:spPr>
          <p:txBody>
            <a:bodyPr wrap="none" anchor="ctr"/>
            <a:lstStyle/>
            <a:p>
              <a:endParaRPr lang="en-ZA"/>
            </a:p>
          </p:txBody>
        </p:sp>
        <p:sp>
          <p:nvSpPr>
            <p:cNvPr id="213" name="Freeform 11"/>
            <p:cNvSpPr>
              <a:spLocks/>
            </p:cNvSpPr>
            <p:nvPr/>
          </p:nvSpPr>
          <p:spPr bwMode="auto">
            <a:xfrm>
              <a:off x="4473121" y="1793127"/>
              <a:ext cx="814388" cy="614363"/>
            </a:xfrm>
            <a:custGeom>
              <a:avLst/>
              <a:gdLst>
                <a:gd name="T0" fmla="*/ 510 w 513"/>
                <a:gd name="T1" fmla="*/ 1 h 387"/>
                <a:gd name="T2" fmla="*/ 2 w 513"/>
                <a:gd name="T3" fmla="*/ 0 h 387"/>
                <a:gd name="T4" fmla="*/ 1 w 513"/>
                <a:gd name="T5" fmla="*/ 97 h 387"/>
                <a:gd name="T6" fmla="*/ 145 w 513"/>
                <a:gd name="T7" fmla="*/ 145 h 387"/>
                <a:gd name="T8" fmla="*/ 145 w 513"/>
                <a:gd name="T9" fmla="*/ 241 h 387"/>
                <a:gd name="T10" fmla="*/ 0 w 513"/>
                <a:gd name="T11" fmla="*/ 289 h 387"/>
                <a:gd name="T12" fmla="*/ 1 w 513"/>
                <a:gd name="T13" fmla="*/ 384 h 387"/>
                <a:gd name="T14" fmla="*/ 511 w 513"/>
                <a:gd name="T15" fmla="*/ 386 h 387"/>
                <a:gd name="T16" fmla="*/ 509 w 513"/>
                <a:gd name="T17" fmla="*/ 292 h 387"/>
                <a:gd name="T18" fmla="*/ 362 w 513"/>
                <a:gd name="T19" fmla="*/ 243 h 387"/>
                <a:gd name="T20" fmla="*/ 365 w 513"/>
                <a:gd name="T21" fmla="*/ 145 h 387"/>
                <a:gd name="T22" fmla="*/ 512 w 513"/>
                <a:gd name="T23" fmla="*/ 98 h 387"/>
                <a:gd name="T24" fmla="*/ 510 w 513"/>
                <a:gd name="T25" fmla="*/ 1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3"/>
                <a:gd name="T40" fmla="*/ 0 h 387"/>
                <a:gd name="T41" fmla="*/ 513 w 513"/>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3" h="387">
                  <a:moveTo>
                    <a:pt x="510" y="1"/>
                  </a:moveTo>
                  <a:lnTo>
                    <a:pt x="2" y="0"/>
                  </a:lnTo>
                  <a:lnTo>
                    <a:pt x="1" y="97"/>
                  </a:lnTo>
                  <a:lnTo>
                    <a:pt x="145" y="145"/>
                  </a:lnTo>
                  <a:lnTo>
                    <a:pt x="145" y="241"/>
                  </a:lnTo>
                  <a:lnTo>
                    <a:pt x="0" y="289"/>
                  </a:lnTo>
                  <a:lnTo>
                    <a:pt x="1" y="384"/>
                  </a:lnTo>
                  <a:lnTo>
                    <a:pt x="511" y="386"/>
                  </a:lnTo>
                  <a:lnTo>
                    <a:pt x="509" y="292"/>
                  </a:lnTo>
                  <a:lnTo>
                    <a:pt x="362" y="243"/>
                  </a:lnTo>
                  <a:lnTo>
                    <a:pt x="365" y="145"/>
                  </a:lnTo>
                  <a:lnTo>
                    <a:pt x="512" y="98"/>
                  </a:lnTo>
                  <a:lnTo>
                    <a:pt x="510" y="1"/>
                  </a:lnTo>
                </a:path>
              </a:pathLst>
            </a:custGeom>
            <a:gradFill rotWithShape="0">
              <a:gsLst>
                <a:gs pos="0">
                  <a:srgbClr val="00279F"/>
                </a:gs>
                <a:gs pos="50000">
                  <a:srgbClr val="99A9D9"/>
                </a:gs>
                <a:gs pos="100000">
                  <a:srgbClr val="00279F"/>
                </a:gs>
              </a:gsLst>
              <a:lin ang="5400000" scaled="1"/>
            </a:gradFill>
            <a:ln w="12700" cap="rnd">
              <a:solidFill>
                <a:srgbClr val="000000"/>
              </a:solidFill>
              <a:round/>
              <a:headEnd/>
              <a:tailEnd/>
            </a:ln>
          </p:spPr>
          <p:txBody>
            <a:bodyPr/>
            <a:lstStyle/>
            <a:p>
              <a:endParaRPr lang="en-GB"/>
            </a:p>
          </p:txBody>
        </p:sp>
        <p:sp>
          <p:nvSpPr>
            <p:cNvPr id="214" name="Freeform 12"/>
            <p:cNvSpPr>
              <a:spLocks/>
            </p:cNvSpPr>
            <p:nvPr/>
          </p:nvSpPr>
          <p:spPr bwMode="auto">
            <a:xfrm>
              <a:off x="1466396" y="1720102"/>
              <a:ext cx="2979738" cy="762000"/>
            </a:xfrm>
            <a:custGeom>
              <a:avLst/>
              <a:gdLst>
                <a:gd name="T0" fmla="*/ 1 w 1877"/>
                <a:gd name="T1" fmla="*/ 0 h 480"/>
                <a:gd name="T2" fmla="*/ 644 w 1877"/>
                <a:gd name="T3" fmla="*/ 47 h 480"/>
                <a:gd name="T4" fmla="*/ 1876 w 1877"/>
                <a:gd name="T5" fmla="*/ 47 h 480"/>
                <a:gd name="T6" fmla="*/ 1875 w 1877"/>
                <a:gd name="T7" fmla="*/ 431 h 480"/>
                <a:gd name="T8" fmla="*/ 644 w 1877"/>
                <a:gd name="T9" fmla="*/ 433 h 480"/>
                <a:gd name="T10" fmla="*/ 0 w 1877"/>
                <a:gd name="T11" fmla="*/ 479 h 480"/>
                <a:gd name="T12" fmla="*/ 1 w 1877"/>
                <a:gd name="T13" fmla="*/ 0 h 480"/>
                <a:gd name="T14" fmla="*/ 0 60000 65536"/>
                <a:gd name="T15" fmla="*/ 0 60000 65536"/>
                <a:gd name="T16" fmla="*/ 0 60000 65536"/>
                <a:gd name="T17" fmla="*/ 0 60000 65536"/>
                <a:gd name="T18" fmla="*/ 0 60000 65536"/>
                <a:gd name="T19" fmla="*/ 0 60000 65536"/>
                <a:gd name="T20" fmla="*/ 0 60000 65536"/>
                <a:gd name="T21" fmla="*/ 0 w 1877"/>
                <a:gd name="T22" fmla="*/ 0 h 480"/>
                <a:gd name="T23" fmla="*/ 1877 w 1877"/>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7" h="480">
                  <a:moveTo>
                    <a:pt x="1" y="0"/>
                  </a:moveTo>
                  <a:lnTo>
                    <a:pt x="644" y="47"/>
                  </a:lnTo>
                  <a:lnTo>
                    <a:pt x="1876" y="47"/>
                  </a:lnTo>
                  <a:lnTo>
                    <a:pt x="1875" y="431"/>
                  </a:lnTo>
                  <a:lnTo>
                    <a:pt x="644" y="433"/>
                  </a:lnTo>
                  <a:lnTo>
                    <a:pt x="0" y="479"/>
                  </a:lnTo>
                  <a:lnTo>
                    <a:pt x="1" y="0"/>
                  </a:lnTo>
                </a:path>
              </a:pathLst>
            </a:custGeom>
            <a:solidFill>
              <a:srgbClr val="000000"/>
            </a:solidFill>
            <a:ln w="12700" cap="rnd">
              <a:noFill/>
              <a:round/>
              <a:headEnd/>
              <a:tailEnd/>
            </a:ln>
          </p:spPr>
          <p:txBody>
            <a:bodyPr/>
            <a:lstStyle/>
            <a:p>
              <a:endParaRPr lang="en-GB"/>
            </a:p>
          </p:txBody>
        </p:sp>
        <p:sp>
          <p:nvSpPr>
            <p:cNvPr id="215" name="Rectangle 13"/>
            <p:cNvSpPr>
              <a:spLocks noChangeArrowheads="1"/>
            </p:cNvSpPr>
            <p:nvPr/>
          </p:nvSpPr>
          <p:spPr bwMode="auto">
            <a:xfrm>
              <a:off x="7030583" y="1794714"/>
              <a:ext cx="76200" cy="609600"/>
            </a:xfrm>
            <a:prstGeom prst="rect">
              <a:avLst/>
            </a:prstGeom>
            <a:solidFill>
              <a:schemeClr val="bg2"/>
            </a:solidFill>
            <a:ln w="12700">
              <a:noFill/>
              <a:miter lim="800000"/>
              <a:headEnd/>
              <a:tailEnd/>
            </a:ln>
          </p:spPr>
          <p:txBody>
            <a:bodyPr wrap="none" anchor="ctr"/>
            <a:lstStyle/>
            <a:p>
              <a:endParaRPr lang="en-ZA"/>
            </a:p>
          </p:txBody>
        </p:sp>
        <p:sp>
          <p:nvSpPr>
            <p:cNvPr id="216" name="Rectangle 14"/>
            <p:cNvSpPr>
              <a:spLocks noChangeArrowheads="1"/>
            </p:cNvSpPr>
            <p:nvPr/>
          </p:nvSpPr>
          <p:spPr bwMode="auto">
            <a:xfrm>
              <a:off x="5284333" y="1797889"/>
              <a:ext cx="76200" cy="609600"/>
            </a:xfrm>
            <a:prstGeom prst="rect">
              <a:avLst/>
            </a:prstGeom>
            <a:gradFill rotWithShape="0">
              <a:gsLst>
                <a:gs pos="0">
                  <a:srgbClr val="DADADA"/>
                </a:gs>
                <a:gs pos="50000">
                  <a:srgbClr val="414141"/>
                </a:gs>
                <a:gs pos="100000">
                  <a:srgbClr val="DADADA"/>
                </a:gs>
              </a:gsLst>
              <a:lin ang="5400000" scaled="1"/>
            </a:gradFill>
            <a:ln w="12700">
              <a:noFill/>
              <a:miter lim="800000"/>
              <a:headEnd/>
              <a:tailEnd/>
            </a:ln>
          </p:spPr>
          <p:txBody>
            <a:bodyPr wrap="none" anchor="ctr"/>
            <a:lstStyle/>
            <a:p>
              <a:endParaRPr lang="en-ZA"/>
            </a:p>
          </p:txBody>
        </p:sp>
        <p:sp>
          <p:nvSpPr>
            <p:cNvPr id="217" name="Rectangle 15"/>
            <p:cNvSpPr>
              <a:spLocks noChangeArrowheads="1"/>
            </p:cNvSpPr>
            <p:nvPr/>
          </p:nvSpPr>
          <p:spPr bwMode="auto">
            <a:xfrm>
              <a:off x="99558" y="1951877"/>
              <a:ext cx="4572000" cy="304800"/>
            </a:xfrm>
            <a:prstGeom prst="rect">
              <a:avLst/>
            </a:prstGeom>
            <a:gradFill rotWithShape="0">
              <a:gsLst>
                <a:gs pos="0">
                  <a:srgbClr val="BF7400"/>
                </a:gs>
                <a:gs pos="50000">
                  <a:srgbClr val="EF9100"/>
                </a:gs>
                <a:gs pos="100000">
                  <a:srgbClr val="BF7400"/>
                </a:gs>
              </a:gsLst>
              <a:lin ang="5400000" scaled="1"/>
            </a:gradFill>
            <a:ln w="12700">
              <a:noFill/>
              <a:miter lim="800000"/>
              <a:headEnd/>
              <a:tailEnd/>
            </a:ln>
          </p:spPr>
          <p:txBody>
            <a:bodyPr wrap="none" anchor="ctr"/>
            <a:lstStyle/>
            <a:p>
              <a:endParaRPr lang="en-ZA"/>
            </a:p>
          </p:txBody>
        </p:sp>
        <p:sp>
          <p:nvSpPr>
            <p:cNvPr id="218" name="Rectangle 16"/>
            <p:cNvSpPr>
              <a:spLocks noChangeArrowheads="1"/>
            </p:cNvSpPr>
            <p:nvPr/>
          </p:nvSpPr>
          <p:spPr bwMode="auto">
            <a:xfrm>
              <a:off x="6509883" y="1801064"/>
              <a:ext cx="520700" cy="596900"/>
            </a:xfrm>
            <a:prstGeom prst="rect">
              <a:avLst/>
            </a:prstGeom>
            <a:gradFill rotWithShape="0">
              <a:gsLst>
                <a:gs pos="0">
                  <a:srgbClr val="004C00"/>
                </a:gs>
                <a:gs pos="50000">
                  <a:srgbClr val="00FF00"/>
                </a:gs>
                <a:gs pos="100000">
                  <a:srgbClr val="004C00"/>
                </a:gs>
              </a:gsLst>
              <a:lin ang="5400000" scaled="1"/>
            </a:gradFill>
            <a:ln w="12700">
              <a:solidFill>
                <a:srgbClr val="000000"/>
              </a:solidFill>
              <a:miter lim="800000"/>
              <a:headEnd/>
              <a:tailEnd/>
            </a:ln>
          </p:spPr>
          <p:txBody>
            <a:bodyPr wrap="none" anchor="ctr"/>
            <a:lstStyle/>
            <a:p>
              <a:endParaRPr lang="en-ZA"/>
            </a:p>
          </p:txBody>
        </p:sp>
        <p:sp>
          <p:nvSpPr>
            <p:cNvPr id="219" name="Rectangle 17"/>
            <p:cNvSpPr>
              <a:spLocks noChangeArrowheads="1"/>
            </p:cNvSpPr>
            <p:nvPr/>
          </p:nvSpPr>
          <p:spPr bwMode="auto">
            <a:xfrm>
              <a:off x="579688" y="2728937"/>
              <a:ext cx="1078822" cy="305212"/>
            </a:xfrm>
            <a:prstGeom prst="rect">
              <a:avLst/>
            </a:prstGeom>
            <a:noFill/>
            <a:ln w="12700">
              <a:noFill/>
              <a:miter lim="800000"/>
              <a:headEnd/>
              <a:tailEnd/>
            </a:ln>
          </p:spPr>
          <p:txBody>
            <a:bodyPr wrap="none" lIns="90488" tIns="44450" rIns="90488" bIns="44450">
              <a:spAutoFit/>
            </a:bodyPr>
            <a:lstStyle/>
            <a:p>
              <a:pPr algn="ctr">
                <a:spcBef>
                  <a:spcPct val="0"/>
                </a:spcBef>
                <a:buSzTx/>
              </a:pPr>
              <a:r>
                <a:rPr lang="en-US" sz="1400" i="0" dirty="0">
                  <a:cs typeface="Calibri" pitchFamily="34" charset="0"/>
                </a:rPr>
                <a:t>Shock tube</a:t>
              </a:r>
            </a:p>
          </p:txBody>
        </p:sp>
        <p:sp>
          <p:nvSpPr>
            <p:cNvPr id="220" name="Rectangle 18"/>
            <p:cNvSpPr>
              <a:spLocks noChangeArrowheads="1"/>
            </p:cNvSpPr>
            <p:nvPr/>
          </p:nvSpPr>
          <p:spPr bwMode="auto">
            <a:xfrm>
              <a:off x="1632607" y="1020786"/>
              <a:ext cx="830357" cy="305212"/>
            </a:xfrm>
            <a:prstGeom prst="rect">
              <a:avLst/>
            </a:prstGeom>
            <a:noFill/>
            <a:ln w="12700">
              <a:noFill/>
              <a:miter lim="800000"/>
              <a:headEnd/>
              <a:tailEnd/>
            </a:ln>
          </p:spPr>
          <p:txBody>
            <a:bodyPr wrap="none" lIns="90488" tIns="44450" rIns="90488" bIns="44450">
              <a:spAutoFit/>
            </a:bodyPr>
            <a:lstStyle/>
            <a:p>
              <a:pPr algn="l">
                <a:spcBef>
                  <a:spcPct val="0"/>
                </a:spcBef>
                <a:buSzTx/>
              </a:pPr>
              <a:r>
                <a:rPr lang="en-US" sz="1400" i="0" dirty="0">
                  <a:cs typeface="Calibri" pitchFamily="34" charset="0"/>
                </a:rPr>
                <a:t>Bushing</a:t>
              </a:r>
            </a:p>
          </p:txBody>
        </p:sp>
        <p:sp>
          <p:nvSpPr>
            <p:cNvPr id="221" name="Rectangle 19"/>
            <p:cNvSpPr>
              <a:spLocks noChangeArrowheads="1"/>
            </p:cNvSpPr>
            <p:nvPr/>
          </p:nvSpPr>
          <p:spPr bwMode="auto">
            <a:xfrm>
              <a:off x="4157601" y="2733055"/>
              <a:ext cx="1187827" cy="305212"/>
            </a:xfrm>
            <a:prstGeom prst="rect">
              <a:avLst/>
            </a:prstGeom>
            <a:noFill/>
            <a:ln w="12700">
              <a:noFill/>
              <a:miter lim="800000"/>
              <a:headEnd/>
              <a:tailEnd/>
            </a:ln>
          </p:spPr>
          <p:txBody>
            <a:bodyPr wrap="none" lIns="90488" tIns="44450" rIns="90488" bIns="44450">
              <a:spAutoFit/>
            </a:bodyPr>
            <a:lstStyle/>
            <a:p>
              <a:pPr algn="l">
                <a:spcBef>
                  <a:spcPct val="0"/>
                </a:spcBef>
                <a:buSzTx/>
              </a:pPr>
              <a:r>
                <a:rPr lang="en-US" sz="1400" i="0" dirty="0">
                  <a:cs typeface="Calibri" pitchFamily="34" charset="0"/>
                </a:rPr>
                <a:t>Isolation cup</a:t>
              </a:r>
            </a:p>
          </p:txBody>
        </p:sp>
        <p:sp>
          <p:nvSpPr>
            <p:cNvPr id="222" name="Rectangle 21"/>
            <p:cNvSpPr>
              <a:spLocks noChangeArrowheads="1"/>
            </p:cNvSpPr>
            <p:nvPr/>
          </p:nvSpPr>
          <p:spPr bwMode="auto">
            <a:xfrm>
              <a:off x="4125435" y="3066048"/>
              <a:ext cx="3395663" cy="305212"/>
            </a:xfrm>
            <a:prstGeom prst="rect">
              <a:avLst/>
            </a:prstGeom>
            <a:noFill/>
            <a:ln w="12700">
              <a:noFill/>
              <a:miter lim="800000"/>
              <a:headEnd/>
              <a:tailEnd/>
            </a:ln>
          </p:spPr>
          <p:txBody>
            <a:bodyPr lIns="90488" tIns="44450" rIns="90488" bIns="44450">
              <a:spAutoFit/>
            </a:bodyPr>
            <a:lstStyle/>
            <a:p>
              <a:pPr algn="ctr">
                <a:spcBef>
                  <a:spcPct val="0"/>
                </a:spcBef>
                <a:buSzTx/>
              </a:pPr>
              <a:r>
                <a:rPr lang="en-US" sz="1400" i="0" dirty="0">
                  <a:cs typeface="Calibri" pitchFamily="34" charset="0"/>
                </a:rPr>
                <a:t>Pyrotechnic delay train</a:t>
              </a:r>
            </a:p>
          </p:txBody>
        </p:sp>
        <p:sp>
          <p:nvSpPr>
            <p:cNvPr id="223" name="Rectangle 22"/>
            <p:cNvSpPr>
              <a:spLocks noChangeArrowheads="1"/>
            </p:cNvSpPr>
            <p:nvPr/>
          </p:nvSpPr>
          <p:spPr bwMode="auto">
            <a:xfrm>
              <a:off x="6144924" y="2746109"/>
              <a:ext cx="2300311" cy="305212"/>
            </a:xfrm>
            <a:prstGeom prst="rect">
              <a:avLst/>
            </a:prstGeom>
            <a:noFill/>
            <a:ln w="12700">
              <a:noFill/>
              <a:miter lim="800000"/>
              <a:headEnd/>
              <a:tailEnd/>
            </a:ln>
          </p:spPr>
          <p:txBody>
            <a:bodyPr wrap="none" lIns="90488" tIns="44450" rIns="90488" bIns="44450">
              <a:spAutoFit/>
            </a:bodyPr>
            <a:lstStyle/>
            <a:p>
              <a:pPr algn="ctr">
                <a:spcBef>
                  <a:spcPct val="0"/>
                </a:spcBef>
                <a:buSzTx/>
              </a:pPr>
              <a:r>
                <a:rPr lang="en-US" sz="1400" i="0" dirty="0">
                  <a:cs typeface="Calibri" pitchFamily="34" charset="0"/>
                </a:rPr>
                <a:t>Lead azide primary charge</a:t>
              </a:r>
            </a:p>
          </p:txBody>
        </p:sp>
        <p:sp>
          <p:nvSpPr>
            <p:cNvPr id="224" name="Rectangle 23"/>
            <p:cNvSpPr>
              <a:spLocks noChangeArrowheads="1"/>
            </p:cNvSpPr>
            <p:nvPr/>
          </p:nvSpPr>
          <p:spPr bwMode="auto">
            <a:xfrm>
              <a:off x="7310801" y="1023207"/>
              <a:ext cx="1716818" cy="305212"/>
            </a:xfrm>
            <a:prstGeom prst="rect">
              <a:avLst/>
            </a:prstGeom>
            <a:noFill/>
            <a:ln w="12700">
              <a:noFill/>
              <a:miter lim="800000"/>
              <a:headEnd/>
              <a:tailEnd/>
            </a:ln>
          </p:spPr>
          <p:txBody>
            <a:bodyPr wrap="none" lIns="90488" tIns="44450" rIns="90488" bIns="44450">
              <a:spAutoFit/>
            </a:bodyPr>
            <a:lstStyle/>
            <a:p>
              <a:pPr algn="l">
                <a:spcBef>
                  <a:spcPct val="0"/>
                </a:spcBef>
                <a:buSzTx/>
              </a:pPr>
              <a:r>
                <a:rPr lang="en-US" sz="1400" i="0" dirty="0">
                  <a:cs typeface="Calibri" pitchFamily="34" charset="0"/>
                </a:rPr>
                <a:t>PETN Base charge</a:t>
              </a:r>
            </a:p>
          </p:txBody>
        </p:sp>
        <p:sp>
          <p:nvSpPr>
            <p:cNvPr id="225" name="Line 24"/>
            <p:cNvSpPr>
              <a:spLocks noChangeShapeType="1"/>
            </p:cNvSpPr>
            <p:nvPr/>
          </p:nvSpPr>
          <p:spPr bwMode="auto">
            <a:xfrm>
              <a:off x="8161867" y="1338435"/>
              <a:ext cx="0" cy="756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27" name="Line 26"/>
            <p:cNvSpPr>
              <a:spLocks noChangeShapeType="1"/>
            </p:cNvSpPr>
            <p:nvPr/>
          </p:nvSpPr>
          <p:spPr bwMode="auto">
            <a:xfrm>
              <a:off x="7070270" y="1608764"/>
              <a:ext cx="0" cy="36576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28" name="Line 27"/>
            <p:cNvSpPr>
              <a:spLocks noChangeShapeType="1"/>
            </p:cNvSpPr>
            <p:nvPr/>
          </p:nvSpPr>
          <p:spPr bwMode="auto">
            <a:xfrm flipV="1">
              <a:off x="4746170" y="2243976"/>
              <a:ext cx="0" cy="504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29" name="Line 28"/>
            <p:cNvSpPr>
              <a:spLocks noChangeShapeType="1"/>
            </p:cNvSpPr>
            <p:nvPr/>
          </p:nvSpPr>
          <p:spPr bwMode="auto">
            <a:xfrm flipV="1">
              <a:off x="5812970" y="2320176"/>
              <a:ext cx="0" cy="684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30" name="Line 29"/>
            <p:cNvSpPr>
              <a:spLocks noChangeShapeType="1"/>
            </p:cNvSpPr>
            <p:nvPr/>
          </p:nvSpPr>
          <p:spPr bwMode="auto">
            <a:xfrm flipV="1">
              <a:off x="1107620" y="2085226"/>
              <a:ext cx="0" cy="648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31" name="Line 30"/>
            <p:cNvSpPr>
              <a:spLocks noChangeShapeType="1"/>
            </p:cNvSpPr>
            <p:nvPr/>
          </p:nvSpPr>
          <p:spPr bwMode="auto">
            <a:xfrm>
              <a:off x="3502483" y="1598131"/>
              <a:ext cx="0" cy="18288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32" name="Rectangle 31"/>
            <p:cNvSpPr>
              <a:spLocks noChangeArrowheads="1"/>
            </p:cNvSpPr>
            <p:nvPr/>
          </p:nvSpPr>
          <p:spPr bwMode="auto">
            <a:xfrm>
              <a:off x="2846747" y="1326298"/>
              <a:ext cx="1306449" cy="305212"/>
            </a:xfrm>
            <a:prstGeom prst="rect">
              <a:avLst/>
            </a:prstGeom>
            <a:noFill/>
            <a:ln w="12700">
              <a:noFill/>
              <a:miter lim="800000"/>
              <a:headEnd/>
              <a:tailEnd/>
            </a:ln>
          </p:spPr>
          <p:txBody>
            <a:bodyPr wrap="none" lIns="90488" tIns="44450" rIns="90488" bIns="44450">
              <a:spAutoFit/>
            </a:bodyPr>
            <a:lstStyle/>
            <a:p>
              <a:pPr algn="l">
                <a:spcBef>
                  <a:spcPct val="0"/>
                </a:spcBef>
                <a:buSzTx/>
              </a:pPr>
              <a:r>
                <a:rPr lang="en-US" sz="1400" i="0" dirty="0">
                  <a:cs typeface="Calibri" pitchFamily="34" charset="0"/>
                </a:rPr>
                <a:t>Flatland crimp</a:t>
              </a:r>
            </a:p>
          </p:txBody>
        </p:sp>
        <p:sp>
          <p:nvSpPr>
            <p:cNvPr id="233" name="Line 32"/>
            <p:cNvSpPr>
              <a:spLocks noChangeShapeType="1"/>
            </p:cNvSpPr>
            <p:nvPr/>
          </p:nvSpPr>
          <p:spPr bwMode="auto">
            <a:xfrm>
              <a:off x="2041070" y="1281846"/>
              <a:ext cx="0" cy="468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34" name="Rectangle 33"/>
            <p:cNvSpPr>
              <a:spLocks noChangeArrowheads="1"/>
            </p:cNvSpPr>
            <p:nvPr/>
          </p:nvSpPr>
          <p:spPr bwMode="auto">
            <a:xfrm>
              <a:off x="5595262" y="1073951"/>
              <a:ext cx="1029129" cy="305212"/>
            </a:xfrm>
            <a:prstGeom prst="rect">
              <a:avLst/>
            </a:prstGeom>
            <a:noFill/>
            <a:ln w="12700">
              <a:noFill/>
              <a:miter lim="800000"/>
              <a:headEnd/>
              <a:tailEnd/>
            </a:ln>
          </p:spPr>
          <p:txBody>
            <a:bodyPr wrap="none" lIns="90488" tIns="44450" rIns="90488" bIns="44450">
              <a:spAutoFit/>
            </a:bodyPr>
            <a:lstStyle/>
            <a:p>
              <a:pPr algn="l">
                <a:spcBef>
                  <a:spcPct val="0"/>
                </a:spcBef>
                <a:buSzTx/>
              </a:pPr>
              <a:r>
                <a:rPr lang="en-US" sz="1400" i="0" dirty="0">
                  <a:cs typeface="Calibri" pitchFamily="34" charset="0"/>
                </a:rPr>
                <a:t>Seal crimp</a:t>
              </a:r>
            </a:p>
          </p:txBody>
        </p:sp>
        <p:sp>
          <p:nvSpPr>
            <p:cNvPr id="235" name="Line 34"/>
            <p:cNvSpPr>
              <a:spLocks noChangeShapeType="1"/>
            </p:cNvSpPr>
            <p:nvPr/>
          </p:nvSpPr>
          <p:spPr bwMode="auto">
            <a:xfrm flipH="1">
              <a:off x="6117770" y="1332757"/>
              <a:ext cx="0" cy="4572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36" name="Rectangle 35"/>
            <p:cNvSpPr>
              <a:spLocks noChangeArrowheads="1"/>
            </p:cNvSpPr>
            <p:nvPr/>
          </p:nvSpPr>
          <p:spPr bwMode="auto">
            <a:xfrm>
              <a:off x="1657189" y="3034149"/>
              <a:ext cx="2511651" cy="305212"/>
            </a:xfrm>
            <a:prstGeom prst="rect">
              <a:avLst/>
            </a:prstGeom>
            <a:noFill/>
            <a:ln w="12700">
              <a:noFill/>
              <a:miter lim="800000"/>
              <a:headEnd/>
              <a:tailEnd/>
            </a:ln>
          </p:spPr>
          <p:txBody>
            <a:bodyPr wrap="none" lIns="90488" tIns="44450" rIns="90488" bIns="44450">
              <a:spAutoFit/>
            </a:bodyPr>
            <a:lstStyle/>
            <a:p>
              <a:pPr algn="ctr">
                <a:spcBef>
                  <a:spcPct val="0"/>
                </a:spcBef>
                <a:buSzTx/>
                <a:buFontTx/>
                <a:buChar char="Ø"/>
              </a:pPr>
              <a:r>
                <a:rPr lang="en-US" sz="1400" i="0" dirty="0">
                  <a:cs typeface="Calibri" pitchFamily="34" charset="0"/>
                </a:rPr>
                <a:t> 7.5mm Aluminum cap shell</a:t>
              </a:r>
            </a:p>
          </p:txBody>
        </p:sp>
        <p:sp>
          <p:nvSpPr>
            <p:cNvPr id="237" name="Line 36"/>
            <p:cNvSpPr>
              <a:spLocks noChangeShapeType="1"/>
            </p:cNvSpPr>
            <p:nvPr/>
          </p:nvSpPr>
          <p:spPr bwMode="auto">
            <a:xfrm flipV="1">
              <a:off x="2898320" y="2523376"/>
              <a:ext cx="0" cy="468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38" name="Rectangle 38"/>
            <p:cNvSpPr>
              <a:spLocks noChangeArrowheads="1"/>
            </p:cNvSpPr>
            <p:nvPr/>
          </p:nvSpPr>
          <p:spPr bwMode="auto">
            <a:xfrm>
              <a:off x="6085110" y="1322204"/>
              <a:ext cx="1981200" cy="305212"/>
            </a:xfrm>
            <a:prstGeom prst="rect">
              <a:avLst/>
            </a:prstGeom>
            <a:noFill/>
            <a:ln w="12700">
              <a:noFill/>
              <a:miter lim="800000"/>
              <a:headEnd/>
              <a:tailEnd/>
            </a:ln>
          </p:spPr>
          <p:txBody>
            <a:bodyPr lIns="90488" tIns="44450" rIns="90488" bIns="44450">
              <a:spAutoFit/>
            </a:bodyPr>
            <a:lstStyle/>
            <a:p>
              <a:pPr algn="ctr">
                <a:spcBef>
                  <a:spcPct val="0"/>
                </a:spcBef>
                <a:buSzTx/>
              </a:pPr>
              <a:r>
                <a:rPr lang="en-US" sz="1400" i="0" dirty="0">
                  <a:solidFill>
                    <a:srgbClr val="FF0000"/>
                  </a:solidFill>
                  <a:cs typeface="Calibri" pitchFamily="34" charset="0"/>
                </a:rPr>
                <a:t>Cushion Disc</a:t>
              </a:r>
            </a:p>
          </p:txBody>
        </p:sp>
        <p:sp>
          <p:nvSpPr>
            <p:cNvPr id="240" name="Rectangle 20"/>
            <p:cNvSpPr>
              <a:spLocks noChangeArrowheads="1"/>
            </p:cNvSpPr>
            <p:nvPr/>
          </p:nvSpPr>
          <p:spPr bwMode="auto">
            <a:xfrm>
              <a:off x="4756038" y="1326298"/>
              <a:ext cx="1143000" cy="305212"/>
            </a:xfrm>
            <a:prstGeom prst="rect">
              <a:avLst/>
            </a:prstGeom>
            <a:noFill/>
            <a:ln w="12700">
              <a:noFill/>
              <a:miter lim="800000"/>
              <a:headEnd/>
              <a:tailEnd/>
            </a:ln>
          </p:spPr>
          <p:txBody>
            <a:bodyPr lIns="90488" tIns="44450" rIns="90488" bIns="44450">
              <a:spAutoFit/>
            </a:bodyPr>
            <a:lstStyle/>
            <a:p>
              <a:pPr algn="ctr">
                <a:spcBef>
                  <a:spcPct val="0"/>
                </a:spcBef>
                <a:buSzTx/>
              </a:pPr>
              <a:r>
                <a:rPr lang="en-US" sz="1400" i="0" dirty="0">
                  <a:solidFill>
                    <a:srgbClr val="FF0000"/>
                  </a:solidFill>
                  <a:cs typeface="Calibri" pitchFamily="34" charset="0"/>
                </a:rPr>
                <a:t>DIB</a:t>
              </a:r>
            </a:p>
          </p:txBody>
        </p:sp>
        <p:sp>
          <p:nvSpPr>
            <p:cNvPr id="241" name="Line 37"/>
            <p:cNvSpPr>
              <a:spLocks noChangeShapeType="1"/>
            </p:cNvSpPr>
            <p:nvPr/>
          </p:nvSpPr>
          <p:spPr bwMode="auto">
            <a:xfrm>
              <a:off x="5330144" y="1614555"/>
              <a:ext cx="0" cy="54864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242" name="Freeform 10"/>
            <p:cNvSpPr>
              <a:spLocks/>
            </p:cNvSpPr>
            <p:nvPr/>
          </p:nvSpPr>
          <p:spPr bwMode="auto">
            <a:xfrm>
              <a:off x="7106550" y="1834402"/>
              <a:ext cx="793750" cy="519330"/>
            </a:xfrm>
            <a:custGeom>
              <a:avLst/>
              <a:gdLst>
                <a:gd name="T0" fmla="*/ 1 w 501"/>
                <a:gd name="T1" fmla="*/ 0 h 387"/>
                <a:gd name="T2" fmla="*/ 0 w 501"/>
                <a:gd name="T3" fmla="*/ 384 h 387"/>
                <a:gd name="T4" fmla="*/ 134 w 501"/>
                <a:gd name="T5" fmla="*/ 386 h 387"/>
                <a:gd name="T6" fmla="*/ 226 w 501"/>
                <a:gd name="T7" fmla="*/ 242 h 387"/>
                <a:gd name="T8" fmla="*/ 407 w 501"/>
                <a:gd name="T9" fmla="*/ 240 h 387"/>
                <a:gd name="T10" fmla="*/ 500 w 501"/>
                <a:gd name="T11" fmla="*/ 194 h 387"/>
                <a:gd name="T12" fmla="*/ 408 w 501"/>
                <a:gd name="T13" fmla="*/ 147 h 387"/>
                <a:gd name="T14" fmla="*/ 228 w 501"/>
                <a:gd name="T15" fmla="*/ 146 h 387"/>
                <a:gd name="T16" fmla="*/ 136 w 501"/>
                <a:gd name="T17" fmla="*/ 2 h 387"/>
                <a:gd name="T18" fmla="*/ 1 w 501"/>
                <a:gd name="T19" fmla="*/ 0 h 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387"/>
                <a:gd name="T32" fmla="*/ 501 w 501"/>
                <a:gd name="T33" fmla="*/ 387 h 387"/>
                <a:gd name="connsiteX0" fmla="*/ 20 w 9980"/>
                <a:gd name="connsiteY0" fmla="*/ 0 h 9974"/>
                <a:gd name="connsiteX1" fmla="*/ 0 w 9980"/>
                <a:gd name="connsiteY1" fmla="*/ 9922 h 9974"/>
                <a:gd name="connsiteX2" fmla="*/ 2675 w 9980"/>
                <a:gd name="connsiteY2" fmla="*/ 9974 h 9974"/>
                <a:gd name="connsiteX3" fmla="*/ 4511 w 9980"/>
                <a:gd name="connsiteY3" fmla="*/ 6253 h 9974"/>
                <a:gd name="connsiteX4" fmla="*/ 8124 w 9980"/>
                <a:gd name="connsiteY4" fmla="*/ 6202 h 9974"/>
                <a:gd name="connsiteX5" fmla="*/ 9980 w 9980"/>
                <a:gd name="connsiteY5" fmla="*/ 5013 h 9974"/>
                <a:gd name="connsiteX6" fmla="*/ 8144 w 9980"/>
                <a:gd name="connsiteY6" fmla="*/ 3798 h 9974"/>
                <a:gd name="connsiteX7" fmla="*/ 4551 w 9980"/>
                <a:gd name="connsiteY7" fmla="*/ 3773 h 9974"/>
                <a:gd name="connsiteX8" fmla="*/ 977 w 9980"/>
                <a:gd name="connsiteY8" fmla="*/ 52 h 9974"/>
                <a:gd name="connsiteX9" fmla="*/ 20 w 9980"/>
                <a:gd name="connsiteY9" fmla="*/ 0 h 9974"/>
                <a:gd name="connsiteX0" fmla="*/ 20 w 10000"/>
                <a:gd name="connsiteY0" fmla="*/ 0 h 9948"/>
                <a:gd name="connsiteX1" fmla="*/ 0 w 10000"/>
                <a:gd name="connsiteY1" fmla="*/ 9948 h 9948"/>
                <a:gd name="connsiteX2" fmla="*/ 1207 w 10000"/>
                <a:gd name="connsiteY2" fmla="*/ 9653 h 9948"/>
                <a:gd name="connsiteX3" fmla="*/ 4520 w 10000"/>
                <a:gd name="connsiteY3" fmla="*/ 6269 h 9948"/>
                <a:gd name="connsiteX4" fmla="*/ 8140 w 10000"/>
                <a:gd name="connsiteY4" fmla="*/ 6218 h 9948"/>
                <a:gd name="connsiteX5" fmla="*/ 10000 w 10000"/>
                <a:gd name="connsiteY5" fmla="*/ 5026 h 9948"/>
                <a:gd name="connsiteX6" fmla="*/ 8160 w 10000"/>
                <a:gd name="connsiteY6" fmla="*/ 3808 h 9948"/>
                <a:gd name="connsiteX7" fmla="*/ 4560 w 10000"/>
                <a:gd name="connsiteY7" fmla="*/ 3783 h 9948"/>
                <a:gd name="connsiteX8" fmla="*/ 979 w 10000"/>
                <a:gd name="connsiteY8" fmla="*/ 52 h 9948"/>
                <a:gd name="connsiteX9" fmla="*/ 20 w 10000"/>
                <a:gd name="connsiteY9" fmla="*/ 0 h 9948"/>
                <a:gd name="connsiteX0" fmla="*/ 20 w 10000"/>
                <a:gd name="connsiteY0" fmla="*/ 0 h 9703"/>
                <a:gd name="connsiteX1" fmla="*/ 0 w 10000"/>
                <a:gd name="connsiteY1" fmla="*/ 9302 h 9703"/>
                <a:gd name="connsiteX2" fmla="*/ 1207 w 10000"/>
                <a:gd name="connsiteY2" fmla="*/ 9703 h 9703"/>
                <a:gd name="connsiteX3" fmla="*/ 4520 w 10000"/>
                <a:gd name="connsiteY3" fmla="*/ 6302 h 9703"/>
                <a:gd name="connsiteX4" fmla="*/ 8140 w 10000"/>
                <a:gd name="connsiteY4" fmla="*/ 6251 h 9703"/>
                <a:gd name="connsiteX5" fmla="*/ 10000 w 10000"/>
                <a:gd name="connsiteY5" fmla="*/ 5052 h 9703"/>
                <a:gd name="connsiteX6" fmla="*/ 8160 w 10000"/>
                <a:gd name="connsiteY6" fmla="*/ 3828 h 9703"/>
                <a:gd name="connsiteX7" fmla="*/ 4560 w 10000"/>
                <a:gd name="connsiteY7" fmla="*/ 3803 h 9703"/>
                <a:gd name="connsiteX8" fmla="*/ 979 w 10000"/>
                <a:gd name="connsiteY8" fmla="*/ 52 h 9703"/>
                <a:gd name="connsiteX9" fmla="*/ 20 w 10000"/>
                <a:gd name="connsiteY9" fmla="*/ 0 h 9703"/>
                <a:gd name="connsiteX0" fmla="*/ 20 w 10000"/>
                <a:gd name="connsiteY0" fmla="*/ 0 h 10000"/>
                <a:gd name="connsiteX1" fmla="*/ 0 w 10000"/>
                <a:gd name="connsiteY1" fmla="*/ 9587 h 10000"/>
                <a:gd name="connsiteX2" fmla="*/ 1207 w 10000"/>
                <a:gd name="connsiteY2" fmla="*/ 10000 h 10000"/>
                <a:gd name="connsiteX3" fmla="*/ 4520 w 10000"/>
                <a:gd name="connsiteY3" fmla="*/ 6495 h 10000"/>
                <a:gd name="connsiteX4" fmla="*/ 8140 w 10000"/>
                <a:gd name="connsiteY4" fmla="*/ 6442 h 10000"/>
                <a:gd name="connsiteX5" fmla="*/ 10000 w 10000"/>
                <a:gd name="connsiteY5" fmla="*/ 5207 h 10000"/>
                <a:gd name="connsiteX6" fmla="*/ 8160 w 10000"/>
                <a:gd name="connsiteY6" fmla="*/ 3945 h 10000"/>
                <a:gd name="connsiteX7" fmla="*/ 4560 w 10000"/>
                <a:gd name="connsiteY7" fmla="*/ 3919 h 10000"/>
                <a:gd name="connsiteX8" fmla="*/ 979 w 10000"/>
                <a:gd name="connsiteY8" fmla="*/ 54 h 10000"/>
                <a:gd name="connsiteX9" fmla="*/ 20 w 10000"/>
                <a:gd name="connsiteY9" fmla="*/ 718 h 10000"/>
                <a:gd name="connsiteX0" fmla="*/ 0 w 10000"/>
                <a:gd name="connsiteY0" fmla="*/ 9534 h 9947"/>
                <a:gd name="connsiteX1" fmla="*/ 1207 w 10000"/>
                <a:gd name="connsiteY1" fmla="*/ 9947 h 9947"/>
                <a:gd name="connsiteX2" fmla="*/ 4520 w 10000"/>
                <a:gd name="connsiteY2" fmla="*/ 6442 h 9947"/>
                <a:gd name="connsiteX3" fmla="*/ 8140 w 10000"/>
                <a:gd name="connsiteY3" fmla="*/ 6389 h 9947"/>
                <a:gd name="connsiteX4" fmla="*/ 10000 w 10000"/>
                <a:gd name="connsiteY4" fmla="*/ 5154 h 9947"/>
                <a:gd name="connsiteX5" fmla="*/ 8160 w 10000"/>
                <a:gd name="connsiteY5" fmla="*/ 3892 h 9947"/>
                <a:gd name="connsiteX6" fmla="*/ 4560 w 10000"/>
                <a:gd name="connsiteY6" fmla="*/ 3866 h 9947"/>
                <a:gd name="connsiteX7" fmla="*/ 979 w 10000"/>
                <a:gd name="connsiteY7" fmla="*/ 1 h 9947"/>
                <a:gd name="connsiteX8" fmla="*/ 20 w 10000"/>
                <a:gd name="connsiteY8" fmla="*/ 665 h 9947"/>
                <a:gd name="connsiteX0" fmla="*/ 0 w 10000"/>
                <a:gd name="connsiteY0" fmla="*/ 9144 h 9559"/>
                <a:gd name="connsiteX1" fmla="*/ 1207 w 10000"/>
                <a:gd name="connsiteY1" fmla="*/ 9559 h 9559"/>
                <a:gd name="connsiteX2" fmla="*/ 4520 w 10000"/>
                <a:gd name="connsiteY2" fmla="*/ 6035 h 9559"/>
                <a:gd name="connsiteX3" fmla="*/ 8140 w 10000"/>
                <a:gd name="connsiteY3" fmla="*/ 5982 h 9559"/>
                <a:gd name="connsiteX4" fmla="*/ 10000 w 10000"/>
                <a:gd name="connsiteY4" fmla="*/ 4740 h 9559"/>
                <a:gd name="connsiteX5" fmla="*/ 8160 w 10000"/>
                <a:gd name="connsiteY5" fmla="*/ 3472 h 9559"/>
                <a:gd name="connsiteX6" fmla="*/ 4560 w 10000"/>
                <a:gd name="connsiteY6" fmla="*/ 3446 h 9559"/>
                <a:gd name="connsiteX7" fmla="*/ 1015 w 10000"/>
                <a:gd name="connsiteY7" fmla="*/ 1 h 9559"/>
                <a:gd name="connsiteX8" fmla="*/ 20 w 10000"/>
                <a:gd name="connsiteY8" fmla="*/ 228 h 9559"/>
                <a:gd name="connsiteX0" fmla="*/ 0 w 10000"/>
                <a:gd name="connsiteY0" fmla="*/ 9327 h 9761"/>
                <a:gd name="connsiteX1" fmla="*/ 1207 w 10000"/>
                <a:gd name="connsiteY1" fmla="*/ 9761 h 9761"/>
                <a:gd name="connsiteX2" fmla="*/ 4520 w 10000"/>
                <a:gd name="connsiteY2" fmla="*/ 6074 h 9761"/>
                <a:gd name="connsiteX3" fmla="*/ 8140 w 10000"/>
                <a:gd name="connsiteY3" fmla="*/ 6019 h 9761"/>
                <a:gd name="connsiteX4" fmla="*/ 10000 w 10000"/>
                <a:gd name="connsiteY4" fmla="*/ 4720 h 9761"/>
                <a:gd name="connsiteX5" fmla="*/ 8160 w 10000"/>
                <a:gd name="connsiteY5" fmla="*/ 3393 h 9761"/>
                <a:gd name="connsiteX6" fmla="*/ 4560 w 10000"/>
                <a:gd name="connsiteY6" fmla="*/ 3366 h 9761"/>
                <a:gd name="connsiteX7" fmla="*/ 1088 w 10000"/>
                <a:gd name="connsiteY7" fmla="*/ 120 h 9761"/>
                <a:gd name="connsiteX8" fmla="*/ 20 w 10000"/>
                <a:gd name="connsiteY8" fmla="*/ 0 h 9761"/>
                <a:gd name="connsiteX0" fmla="*/ 0 w 10000"/>
                <a:gd name="connsiteY0" fmla="*/ 9555 h 9581"/>
                <a:gd name="connsiteX1" fmla="*/ 989 w 10000"/>
                <a:gd name="connsiteY1" fmla="*/ 9581 h 9581"/>
                <a:gd name="connsiteX2" fmla="*/ 4520 w 10000"/>
                <a:gd name="connsiteY2" fmla="*/ 6223 h 9581"/>
                <a:gd name="connsiteX3" fmla="*/ 8140 w 10000"/>
                <a:gd name="connsiteY3" fmla="*/ 6166 h 9581"/>
                <a:gd name="connsiteX4" fmla="*/ 10000 w 10000"/>
                <a:gd name="connsiteY4" fmla="*/ 4836 h 9581"/>
                <a:gd name="connsiteX5" fmla="*/ 8160 w 10000"/>
                <a:gd name="connsiteY5" fmla="*/ 3476 h 9581"/>
                <a:gd name="connsiteX6" fmla="*/ 4560 w 10000"/>
                <a:gd name="connsiteY6" fmla="*/ 3448 h 9581"/>
                <a:gd name="connsiteX7" fmla="*/ 1088 w 10000"/>
                <a:gd name="connsiteY7" fmla="*/ 123 h 9581"/>
                <a:gd name="connsiteX8" fmla="*/ 20 w 10000"/>
                <a:gd name="connsiteY8" fmla="*/ 0 h 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581">
                  <a:moveTo>
                    <a:pt x="0" y="9555"/>
                  </a:moveTo>
                  <a:lnTo>
                    <a:pt x="989" y="9581"/>
                  </a:lnTo>
                  <a:lnTo>
                    <a:pt x="4520" y="6223"/>
                  </a:lnTo>
                  <a:lnTo>
                    <a:pt x="8140" y="6166"/>
                  </a:lnTo>
                  <a:lnTo>
                    <a:pt x="10000" y="4836"/>
                  </a:lnTo>
                  <a:lnTo>
                    <a:pt x="8160" y="3476"/>
                  </a:lnTo>
                  <a:lnTo>
                    <a:pt x="4560" y="3448"/>
                  </a:lnTo>
                  <a:lnTo>
                    <a:pt x="1088" y="123"/>
                  </a:lnTo>
                  <a:cubicBezTo>
                    <a:pt x="188" y="103"/>
                    <a:pt x="920" y="18"/>
                    <a:pt x="20" y="0"/>
                  </a:cubicBezTo>
                </a:path>
              </a:pathLst>
            </a:custGeom>
            <a:gradFill rotWithShape="0">
              <a:gsLst>
                <a:gs pos="0">
                  <a:srgbClr val="4B000C"/>
                </a:gs>
                <a:gs pos="50000">
                  <a:srgbClr val="FC0128"/>
                </a:gs>
                <a:gs pos="100000">
                  <a:srgbClr val="4B000C"/>
                </a:gs>
              </a:gsLst>
              <a:lin ang="5400000" scaled="1"/>
            </a:gradFill>
            <a:ln w="12700" cap="rnd">
              <a:solidFill>
                <a:srgbClr val="000000"/>
              </a:solidFill>
              <a:round/>
              <a:headEnd/>
              <a:tailEnd/>
            </a:ln>
          </p:spPr>
          <p:txBody>
            <a:bodyPr/>
            <a:lstStyle/>
            <a:p>
              <a:endParaRPr lang="en-GB"/>
            </a:p>
          </p:txBody>
        </p:sp>
        <p:sp>
          <p:nvSpPr>
            <p:cNvPr id="226" name="Line 25"/>
            <p:cNvSpPr>
              <a:spLocks noChangeShapeType="1"/>
            </p:cNvSpPr>
            <p:nvPr/>
          </p:nvSpPr>
          <p:spPr bwMode="auto">
            <a:xfrm flipV="1">
              <a:off x="7279820" y="2123326"/>
              <a:ext cx="0" cy="612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grpSp>
      <p:grpSp>
        <p:nvGrpSpPr>
          <p:cNvPr id="143" name="Group 142"/>
          <p:cNvGrpSpPr/>
          <p:nvPr/>
        </p:nvGrpSpPr>
        <p:grpSpPr>
          <a:xfrm>
            <a:off x="105157" y="4058101"/>
            <a:ext cx="8957416" cy="2277746"/>
            <a:chOff x="105157" y="4058101"/>
            <a:chExt cx="8957416" cy="2277746"/>
          </a:xfrm>
        </p:grpSpPr>
        <p:sp>
          <p:nvSpPr>
            <p:cNvPr id="316" name="Rectangle 108"/>
            <p:cNvSpPr>
              <a:spLocks noChangeArrowheads="1"/>
            </p:cNvSpPr>
            <p:nvPr/>
          </p:nvSpPr>
          <p:spPr bwMode="auto">
            <a:xfrm>
              <a:off x="4604132" y="4994274"/>
              <a:ext cx="276225" cy="155424"/>
            </a:xfrm>
            <a:prstGeom prst="rect">
              <a:avLst/>
            </a:prstGeom>
            <a:solidFill>
              <a:schemeClr val="tx1"/>
            </a:solidFill>
            <a:ln w="9525">
              <a:solidFill>
                <a:schemeClr val="tx1"/>
              </a:solidFill>
              <a:miter lim="800000"/>
              <a:headEnd/>
              <a:tailEnd/>
            </a:ln>
          </p:spPr>
          <p:txBody>
            <a:bodyPr wrap="none" lIns="142834" tIns="71419" rIns="142834" bIns="71419">
              <a:spAutoFit/>
            </a:bodyPr>
            <a:lstStyle/>
            <a:p>
              <a:endParaRPr lang="en-GB"/>
            </a:p>
          </p:txBody>
        </p:sp>
        <p:sp>
          <p:nvSpPr>
            <p:cNvPr id="317" name="Rectangle 109"/>
            <p:cNvSpPr>
              <a:spLocks noChangeArrowheads="1"/>
            </p:cNvSpPr>
            <p:nvPr/>
          </p:nvSpPr>
          <p:spPr bwMode="auto">
            <a:xfrm>
              <a:off x="5008945" y="5002348"/>
              <a:ext cx="158750" cy="111017"/>
            </a:xfrm>
            <a:prstGeom prst="rect">
              <a:avLst/>
            </a:prstGeom>
            <a:solidFill>
              <a:schemeClr val="tx1"/>
            </a:solidFill>
            <a:ln w="9525">
              <a:solidFill>
                <a:schemeClr val="tx1"/>
              </a:solidFill>
              <a:miter lim="800000"/>
              <a:headEnd/>
              <a:tailEnd/>
            </a:ln>
          </p:spPr>
          <p:txBody>
            <a:bodyPr wrap="none" lIns="142834" tIns="71419" rIns="142834" bIns="71419">
              <a:spAutoFit/>
            </a:bodyPr>
            <a:lstStyle/>
            <a:p>
              <a:endParaRPr lang="en-GB"/>
            </a:p>
          </p:txBody>
        </p:sp>
        <p:sp>
          <p:nvSpPr>
            <p:cNvPr id="318" name="Oval 110"/>
            <p:cNvSpPr>
              <a:spLocks noChangeArrowheads="1"/>
            </p:cNvSpPr>
            <p:nvPr/>
          </p:nvSpPr>
          <p:spPr bwMode="auto">
            <a:xfrm>
              <a:off x="6280532" y="4957941"/>
              <a:ext cx="393700" cy="209923"/>
            </a:xfrm>
            <a:prstGeom prst="ellipse">
              <a:avLst/>
            </a:prstGeom>
            <a:solidFill>
              <a:srgbClr val="CC9900"/>
            </a:solidFill>
            <a:ln w="12700">
              <a:solidFill>
                <a:schemeClr val="bg2"/>
              </a:solidFill>
              <a:round/>
              <a:headEnd/>
              <a:tailEnd/>
            </a:ln>
          </p:spPr>
          <p:txBody>
            <a:bodyPr wrap="none" lIns="142834" tIns="71419" rIns="142834" bIns="71419">
              <a:spAutoFit/>
            </a:bodyPr>
            <a:lstStyle/>
            <a:p>
              <a:endParaRPr lang="en-GB"/>
            </a:p>
          </p:txBody>
        </p:sp>
        <p:sp>
          <p:nvSpPr>
            <p:cNvPr id="319" name="Oval 111"/>
            <p:cNvSpPr>
              <a:spLocks noChangeArrowheads="1"/>
            </p:cNvSpPr>
            <p:nvPr/>
          </p:nvSpPr>
          <p:spPr bwMode="auto">
            <a:xfrm>
              <a:off x="5404232" y="5101254"/>
              <a:ext cx="569913" cy="274514"/>
            </a:xfrm>
            <a:prstGeom prst="ellipse">
              <a:avLst/>
            </a:prstGeom>
            <a:solidFill>
              <a:schemeClr val="tx1"/>
            </a:solidFill>
            <a:ln w="12700">
              <a:solidFill>
                <a:schemeClr val="bg2"/>
              </a:solidFill>
              <a:round/>
              <a:headEnd/>
              <a:tailEnd/>
            </a:ln>
          </p:spPr>
          <p:txBody>
            <a:bodyPr wrap="none" lIns="142834" tIns="71419" rIns="142834" bIns="71419">
              <a:spAutoFit/>
            </a:bodyPr>
            <a:lstStyle/>
            <a:p>
              <a:endParaRPr lang="en-GB"/>
            </a:p>
          </p:txBody>
        </p:sp>
        <p:sp>
          <p:nvSpPr>
            <p:cNvPr id="321" name="Freeform 113"/>
            <p:cNvSpPr>
              <a:spLocks/>
            </p:cNvSpPr>
            <p:nvPr/>
          </p:nvSpPr>
          <p:spPr bwMode="auto">
            <a:xfrm>
              <a:off x="2934082" y="4788388"/>
              <a:ext cx="1163638" cy="694360"/>
            </a:xfrm>
            <a:custGeom>
              <a:avLst/>
              <a:gdLst>
                <a:gd name="T0" fmla="*/ 0 w 769"/>
                <a:gd name="T1" fmla="*/ 7 h 344"/>
                <a:gd name="T2" fmla="*/ 144 w 769"/>
                <a:gd name="T3" fmla="*/ 7 h 344"/>
                <a:gd name="T4" fmla="*/ 160 w 769"/>
                <a:gd name="T5" fmla="*/ 0 h 344"/>
                <a:gd name="T6" fmla="*/ 192 w 769"/>
                <a:gd name="T7" fmla="*/ 55 h 344"/>
                <a:gd name="T8" fmla="*/ 240 w 769"/>
                <a:gd name="T9" fmla="*/ 55 h 344"/>
                <a:gd name="T10" fmla="*/ 288 w 769"/>
                <a:gd name="T11" fmla="*/ 7 h 344"/>
                <a:gd name="T12" fmla="*/ 336 w 769"/>
                <a:gd name="T13" fmla="*/ 7 h 344"/>
                <a:gd name="T14" fmla="*/ 384 w 769"/>
                <a:gd name="T15" fmla="*/ 55 h 344"/>
                <a:gd name="T16" fmla="*/ 432 w 769"/>
                <a:gd name="T17" fmla="*/ 55 h 344"/>
                <a:gd name="T18" fmla="*/ 447 w 769"/>
                <a:gd name="T19" fmla="*/ 54 h 344"/>
                <a:gd name="T20" fmla="*/ 480 w 769"/>
                <a:gd name="T21" fmla="*/ 7 h 344"/>
                <a:gd name="T22" fmla="*/ 768 w 769"/>
                <a:gd name="T23" fmla="*/ 7 h 344"/>
                <a:gd name="T24" fmla="*/ 768 w 769"/>
                <a:gd name="T25" fmla="*/ 343 h 344"/>
                <a:gd name="T26" fmla="*/ 480 w 769"/>
                <a:gd name="T27" fmla="*/ 343 h 344"/>
                <a:gd name="T28" fmla="*/ 432 w 769"/>
                <a:gd name="T29" fmla="*/ 295 h 344"/>
                <a:gd name="T30" fmla="*/ 384 w 769"/>
                <a:gd name="T31" fmla="*/ 295 h 344"/>
                <a:gd name="T32" fmla="*/ 336 w 769"/>
                <a:gd name="T33" fmla="*/ 343 h 344"/>
                <a:gd name="T34" fmla="*/ 288 w 769"/>
                <a:gd name="T35" fmla="*/ 343 h 344"/>
                <a:gd name="T36" fmla="*/ 240 w 769"/>
                <a:gd name="T37" fmla="*/ 295 h 344"/>
                <a:gd name="T38" fmla="*/ 192 w 769"/>
                <a:gd name="T39" fmla="*/ 295 h 344"/>
                <a:gd name="T40" fmla="*/ 144 w 769"/>
                <a:gd name="T41" fmla="*/ 343 h 344"/>
                <a:gd name="T42" fmla="*/ 160 w 769"/>
                <a:gd name="T43" fmla="*/ 334 h 344"/>
                <a:gd name="T44" fmla="*/ 0 w 769"/>
                <a:gd name="T45" fmla="*/ 343 h 3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9"/>
                <a:gd name="T70" fmla="*/ 0 h 344"/>
                <a:gd name="T71" fmla="*/ 769 w 769"/>
                <a:gd name="T72" fmla="*/ 344 h 3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9" h="344">
                  <a:moveTo>
                    <a:pt x="0" y="7"/>
                  </a:moveTo>
                  <a:lnTo>
                    <a:pt x="144" y="7"/>
                  </a:lnTo>
                  <a:lnTo>
                    <a:pt x="160" y="0"/>
                  </a:lnTo>
                  <a:lnTo>
                    <a:pt x="192" y="55"/>
                  </a:lnTo>
                  <a:lnTo>
                    <a:pt x="240" y="55"/>
                  </a:lnTo>
                  <a:lnTo>
                    <a:pt x="288" y="7"/>
                  </a:lnTo>
                  <a:lnTo>
                    <a:pt x="336" y="7"/>
                  </a:lnTo>
                  <a:lnTo>
                    <a:pt x="384" y="55"/>
                  </a:lnTo>
                  <a:lnTo>
                    <a:pt x="432" y="55"/>
                  </a:lnTo>
                  <a:lnTo>
                    <a:pt x="447" y="54"/>
                  </a:lnTo>
                  <a:lnTo>
                    <a:pt x="480" y="7"/>
                  </a:lnTo>
                  <a:lnTo>
                    <a:pt x="768" y="7"/>
                  </a:lnTo>
                  <a:lnTo>
                    <a:pt x="768" y="343"/>
                  </a:lnTo>
                  <a:lnTo>
                    <a:pt x="480" y="343"/>
                  </a:lnTo>
                  <a:lnTo>
                    <a:pt x="432" y="295"/>
                  </a:lnTo>
                  <a:lnTo>
                    <a:pt x="384" y="295"/>
                  </a:lnTo>
                  <a:lnTo>
                    <a:pt x="336" y="343"/>
                  </a:lnTo>
                  <a:lnTo>
                    <a:pt x="288" y="343"/>
                  </a:lnTo>
                  <a:lnTo>
                    <a:pt x="240" y="295"/>
                  </a:lnTo>
                  <a:lnTo>
                    <a:pt x="192" y="295"/>
                  </a:lnTo>
                  <a:lnTo>
                    <a:pt x="144" y="343"/>
                  </a:lnTo>
                  <a:lnTo>
                    <a:pt x="160" y="334"/>
                  </a:lnTo>
                  <a:lnTo>
                    <a:pt x="0" y="343"/>
                  </a:lnTo>
                </a:path>
              </a:pathLst>
            </a:custGeom>
            <a:gradFill rotWithShape="0">
              <a:gsLst>
                <a:gs pos="0">
                  <a:srgbClr val="B2B200"/>
                </a:gs>
                <a:gs pos="50000">
                  <a:srgbClr val="FFFF00"/>
                </a:gs>
                <a:gs pos="100000">
                  <a:srgbClr val="B2B200"/>
                </a:gs>
              </a:gsLst>
              <a:lin ang="5400000" scaled="1"/>
            </a:gradFill>
            <a:ln w="12700" cap="rnd">
              <a:solidFill>
                <a:schemeClr val="bg2"/>
              </a:solidFill>
              <a:round/>
              <a:headEnd type="none" w="sm" len="sm"/>
              <a:tailEnd/>
            </a:ln>
          </p:spPr>
          <p:txBody>
            <a:bodyPr wrap="none" lIns="142834" tIns="71419" rIns="142834" bIns="71419">
              <a:spAutoFit/>
            </a:bodyPr>
            <a:lstStyle/>
            <a:p>
              <a:endParaRPr lang="en-GB"/>
            </a:p>
          </p:txBody>
        </p:sp>
        <p:sp>
          <p:nvSpPr>
            <p:cNvPr id="322" name="Rectangle 114"/>
            <p:cNvSpPr>
              <a:spLocks noChangeArrowheads="1"/>
            </p:cNvSpPr>
            <p:nvPr/>
          </p:nvSpPr>
          <p:spPr bwMode="auto">
            <a:xfrm>
              <a:off x="105157" y="5004366"/>
              <a:ext cx="2749550" cy="274514"/>
            </a:xfrm>
            <a:prstGeom prst="rect">
              <a:avLst/>
            </a:prstGeom>
            <a:solidFill>
              <a:srgbClr val="CCCC00"/>
            </a:solidFill>
            <a:ln w="12700">
              <a:solidFill>
                <a:schemeClr val="bg2"/>
              </a:solidFill>
              <a:miter lim="800000"/>
              <a:headEnd/>
              <a:tailEnd/>
            </a:ln>
          </p:spPr>
          <p:txBody>
            <a:bodyPr wrap="none" lIns="142834" tIns="71419" rIns="142834" bIns="71419">
              <a:spAutoFit/>
            </a:bodyPr>
            <a:lstStyle/>
            <a:p>
              <a:endParaRPr lang="en-GB"/>
            </a:p>
          </p:txBody>
        </p:sp>
        <p:sp>
          <p:nvSpPr>
            <p:cNvPr id="326" name="Freeform 118"/>
            <p:cNvSpPr>
              <a:spLocks/>
            </p:cNvSpPr>
            <p:nvPr/>
          </p:nvSpPr>
          <p:spPr bwMode="auto">
            <a:xfrm>
              <a:off x="1116395" y="4818665"/>
              <a:ext cx="1819275" cy="639861"/>
            </a:xfrm>
            <a:custGeom>
              <a:avLst/>
              <a:gdLst>
                <a:gd name="T0" fmla="*/ 0 w 1201"/>
                <a:gd name="T1" fmla="*/ 96 h 337"/>
                <a:gd name="T2" fmla="*/ 528 w 1201"/>
                <a:gd name="T3" fmla="*/ 0 h 337"/>
                <a:gd name="T4" fmla="*/ 528 w 1201"/>
                <a:gd name="T5" fmla="*/ 192 h 337"/>
                <a:gd name="T6" fmla="*/ 624 w 1201"/>
                <a:gd name="T7" fmla="*/ 192 h 337"/>
                <a:gd name="T8" fmla="*/ 624 w 1201"/>
                <a:gd name="T9" fmla="*/ 0 h 337"/>
                <a:gd name="T10" fmla="*/ 864 w 1201"/>
                <a:gd name="T11" fmla="*/ 0 h 337"/>
                <a:gd name="T12" fmla="*/ 864 w 1201"/>
                <a:gd name="T13" fmla="*/ 192 h 337"/>
                <a:gd name="T14" fmla="*/ 960 w 1201"/>
                <a:gd name="T15" fmla="*/ 192 h 337"/>
                <a:gd name="T16" fmla="*/ 960 w 1201"/>
                <a:gd name="T17" fmla="*/ 0 h 337"/>
                <a:gd name="T18" fmla="*/ 1200 w 1201"/>
                <a:gd name="T19" fmla="*/ 0 h 337"/>
                <a:gd name="T20" fmla="*/ 1200 w 1201"/>
                <a:gd name="T21" fmla="*/ 336 h 337"/>
                <a:gd name="T22" fmla="*/ 1104 w 1201"/>
                <a:gd name="T23" fmla="*/ 336 h 337"/>
                <a:gd name="T24" fmla="*/ 1104 w 1201"/>
                <a:gd name="T25" fmla="*/ 192 h 337"/>
                <a:gd name="T26" fmla="*/ 1008 w 1201"/>
                <a:gd name="T27" fmla="*/ 192 h 337"/>
                <a:gd name="T28" fmla="*/ 1008 w 1201"/>
                <a:gd name="T29" fmla="*/ 336 h 337"/>
                <a:gd name="T30" fmla="*/ 768 w 1201"/>
                <a:gd name="T31" fmla="*/ 336 h 337"/>
                <a:gd name="T32" fmla="*/ 768 w 1201"/>
                <a:gd name="T33" fmla="*/ 192 h 337"/>
                <a:gd name="T34" fmla="*/ 672 w 1201"/>
                <a:gd name="T35" fmla="*/ 192 h 337"/>
                <a:gd name="T36" fmla="*/ 672 w 1201"/>
                <a:gd name="T37" fmla="*/ 192 h 337"/>
                <a:gd name="T38" fmla="*/ 672 w 1201"/>
                <a:gd name="T39" fmla="*/ 336 h 337"/>
                <a:gd name="T40" fmla="*/ 672 w 1201"/>
                <a:gd name="T41" fmla="*/ 336 h 337"/>
                <a:gd name="T42" fmla="*/ 528 w 1201"/>
                <a:gd name="T43" fmla="*/ 336 h 337"/>
                <a:gd name="T44" fmla="*/ 0 w 1201"/>
                <a:gd name="T45" fmla="*/ 240 h 337"/>
                <a:gd name="T46" fmla="*/ 0 w 1201"/>
                <a:gd name="T47" fmla="*/ 9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1"/>
                <a:gd name="T73" fmla="*/ 0 h 337"/>
                <a:gd name="T74" fmla="*/ 1201 w 1201"/>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1" h="337">
                  <a:moveTo>
                    <a:pt x="0" y="96"/>
                  </a:moveTo>
                  <a:lnTo>
                    <a:pt x="528" y="0"/>
                  </a:lnTo>
                  <a:lnTo>
                    <a:pt x="528" y="192"/>
                  </a:lnTo>
                  <a:lnTo>
                    <a:pt x="624" y="192"/>
                  </a:lnTo>
                  <a:lnTo>
                    <a:pt x="624" y="0"/>
                  </a:lnTo>
                  <a:lnTo>
                    <a:pt x="864" y="0"/>
                  </a:lnTo>
                  <a:lnTo>
                    <a:pt x="864" y="192"/>
                  </a:lnTo>
                  <a:lnTo>
                    <a:pt x="960" y="192"/>
                  </a:lnTo>
                  <a:lnTo>
                    <a:pt x="960" y="0"/>
                  </a:lnTo>
                  <a:lnTo>
                    <a:pt x="1200" y="0"/>
                  </a:lnTo>
                  <a:lnTo>
                    <a:pt x="1200" y="336"/>
                  </a:lnTo>
                  <a:lnTo>
                    <a:pt x="1104" y="336"/>
                  </a:lnTo>
                  <a:lnTo>
                    <a:pt x="1104" y="192"/>
                  </a:lnTo>
                  <a:lnTo>
                    <a:pt x="1008" y="192"/>
                  </a:lnTo>
                  <a:lnTo>
                    <a:pt x="1008" y="336"/>
                  </a:lnTo>
                  <a:lnTo>
                    <a:pt x="768" y="336"/>
                  </a:lnTo>
                  <a:lnTo>
                    <a:pt x="768" y="192"/>
                  </a:lnTo>
                  <a:lnTo>
                    <a:pt x="672" y="192"/>
                  </a:lnTo>
                  <a:lnTo>
                    <a:pt x="672" y="336"/>
                  </a:lnTo>
                  <a:lnTo>
                    <a:pt x="528" y="336"/>
                  </a:lnTo>
                  <a:lnTo>
                    <a:pt x="0" y="240"/>
                  </a:lnTo>
                  <a:lnTo>
                    <a:pt x="0" y="96"/>
                  </a:lnTo>
                </a:path>
              </a:pathLst>
            </a:custGeom>
            <a:gradFill rotWithShape="0">
              <a:gsLst>
                <a:gs pos="0">
                  <a:srgbClr val="B2B200"/>
                </a:gs>
                <a:gs pos="50000">
                  <a:srgbClr val="FFFF00"/>
                </a:gs>
                <a:gs pos="100000">
                  <a:srgbClr val="B2B200"/>
                </a:gs>
              </a:gsLst>
              <a:lin ang="5400000" scaled="1"/>
            </a:gradFill>
            <a:ln w="12700" cap="rnd">
              <a:solidFill>
                <a:schemeClr val="bg2"/>
              </a:solidFill>
              <a:round/>
              <a:headEnd/>
              <a:tailEnd/>
            </a:ln>
          </p:spPr>
          <p:txBody>
            <a:bodyPr wrap="none" lIns="142834" tIns="71419" rIns="142834" bIns="71419">
              <a:spAutoFit/>
            </a:bodyPr>
            <a:lstStyle/>
            <a:p>
              <a:endParaRPr lang="en-GB"/>
            </a:p>
          </p:txBody>
        </p:sp>
        <p:sp>
          <p:nvSpPr>
            <p:cNvPr id="327" name="Rectangle 119"/>
            <p:cNvSpPr>
              <a:spLocks noChangeArrowheads="1"/>
            </p:cNvSpPr>
            <p:nvPr/>
          </p:nvSpPr>
          <p:spPr bwMode="auto">
            <a:xfrm>
              <a:off x="5404232" y="4907479"/>
              <a:ext cx="569913" cy="177627"/>
            </a:xfrm>
            <a:prstGeom prst="rect">
              <a:avLst/>
            </a:prstGeom>
            <a:gradFill rotWithShape="0">
              <a:gsLst>
                <a:gs pos="0">
                  <a:srgbClr val="FFFF66"/>
                </a:gs>
                <a:gs pos="100000">
                  <a:srgbClr val="B2B247"/>
                </a:gs>
              </a:gsLst>
              <a:lin ang="5400000" scaled="1"/>
            </a:gradFill>
            <a:ln w="12700">
              <a:solidFill>
                <a:schemeClr val="bg2"/>
              </a:solidFill>
              <a:miter lim="800000"/>
              <a:headEnd/>
              <a:tailEnd/>
            </a:ln>
          </p:spPr>
          <p:txBody>
            <a:bodyPr wrap="none" lIns="142834" tIns="71419" rIns="142834" bIns="71419">
              <a:spAutoFit/>
            </a:bodyPr>
            <a:lstStyle/>
            <a:p>
              <a:endParaRPr lang="en-GB"/>
            </a:p>
          </p:txBody>
        </p:sp>
        <p:sp>
          <p:nvSpPr>
            <p:cNvPr id="328" name="Freeform 120"/>
            <p:cNvSpPr>
              <a:spLocks/>
            </p:cNvSpPr>
            <p:nvPr/>
          </p:nvSpPr>
          <p:spPr bwMode="auto">
            <a:xfrm>
              <a:off x="3224595" y="4899405"/>
              <a:ext cx="1019175" cy="292681"/>
            </a:xfrm>
            <a:custGeom>
              <a:avLst/>
              <a:gdLst>
                <a:gd name="T0" fmla="*/ 672 w 673"/>
                <a:gd name="T1" fmla="*/ 144 h 145"/>
                <a:gd name="T2" fmla="*/ 672 w 673"/>
                <a:gd name="T3" fmla="*/ 144 h 145"/>
                <a:gd name="T4" fmla="*/ 672 w 673"/>
                <a:gd name="T5" fmla="*/ 96 h 145"/>
                <a:gd name="T6" fmla="*/ 624 w 673"/>
                <a:gd name="T7" fmla="*/ 48 h 145"/>
                <a:gd name="T8" fmla="*/ 576 w 673"/>
                <a:gd name="T9" fmla="*/ 0 h 145"/>
                <a:gd name="T10" fmla="*/ 288 w 673"/>
                <a:gd name="T11" fmla="*/ 0 h 145"/>
                <a:gd name="T12" fmla="*/ 240 w 673"/>
                <a:gd name="T13" fmla="*/ 48 h 145"/>
                <a:gd name="T14" fmla="*/ 240 w 673"/>
                <a:gd name="T15" fmla="*/ 30 h 145"/>
                <a:gd name="T16" fmla="*/ 192 w 673"/>
                <a:gd name="T17" fmla="*/ 48 h 145"/>
                <a:gd name="T18" fmla="*/ 174 w 673"/>
                <a:gd name="T19" fmla="*/ 36 h 145"/>
                <a:gd name="T20" fmla="*/ 144 w 673"/>
                <a:gd name="T21" fmla="*/ 0 h 145"/>
                <a:gd name="T22" fmla="*/ 96 w 673"/>
                <a:gd name="T23" fmla="*/ 0 h 145"/>
                <a:gd name="T24" fmla="*/ 48 w 673"/>
                <a:gd name="T25" fmla="*/ 48 h 145"/>
                <a:gd name="T26" fmla="*/ 0 w 673"/>
                <a:gd name="T27" fmla="*/ 48 h 145"/>
                <a:gd name="T28" fmla="*/ 48 w 673"/>
                <a:gd name="T29" fmla="*/ 48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3"/>
                <a:gd name="T46" fmla="*/ 0 h 145"/>
                <a:gd name="T47" fmla="*/ 673 w 673"/>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3" h="145">
                  <a:moveTo>
                    <a:pt x="672" y="144"/>
                  </a:moveTo>
                  <a:lnTo>
                    <a:pt x="672" y="144"/>
                  </a:lnTo>
                  <a:lnTo>
                    <a:pt x="672" y="96"/>
                  </a:lnTo>
                  <a:lnTo>
                    <a:pt x="624" y="48"/>
                  </a:lnTo>
                  <a:lnTo>
                    <a:pt x="576" y="0"/>
                  </a:lnTo>
                  <a:lnTo>
                    <a:pt x="288" y="0"/>
                  </a:lnTo>
                  <a:lnTo>
                    <a:pt x="240" y="48"/>
                  </a:lnTo>
                  <a:lnTo>
                    <a:pt x="240" y="30"/>
                  </a:lnTo>
                  <a:lnTo>
                    <a:pt x="192" y="48"/>
                  </a:lnTo>
                  <a:lnTo>
                    <a:pt x="174" y="36"/>
                  </a:lnTo>
                  <a:lnTo>
                    <a:pt x="144" y="0"/>
                  </a:lnTo>
                  <a:lnTo>
                    <a:pt x="96" y="0"/>
                  </a:lnTo>
                  <a:lnTo>
                    <a:pt x="48" y="48"/>
                  </a:lnTo>
                  <a:lnTo>
                    <a:pt x="0" y="48"/>
                  </a:lnTo>
                  <a:lnTo>
                    <a:pt x="48" y="48"/>
                  </a:lnTo>
                </a:path>
              </a:pathLst>
            </a:custGeom>
            <a:noFill/>
            <a:ln w="50800" cap="rnd">
              <a:solidFill>
                <a:srgbClr val="B7B6B3"/>
              </a:solidFill>
              <a:round/>
              <a:headEnd type="none" w="sm" len="sm"/>
              <a:tailEnd/>
            </a:ln>
            <a:extLst>
              <a:ext uri="{909E8E84-426E-40DD-AFC4-6F175D3DCCD1}">
                <a14:hiddenFill xmlns:a14="http://schemas.microsoft.com/office/drawing/2010/main">
                  <a:solidFill>
                    <a:srgbClr val="FFFFFF"/>
                  </a:solidFill>
                </a14:hiddenFill>
              </a:ext>
            </a:extLst>
          </p:spPr>
          <p:txBody>
            <a:bodyPr wrap="none" lIns="142834" tIns="71419" rIns="142834" bIns="71419">
              <a:spAutoFit/>
            </a:bodyPr>
            <a:lstStyle/>
            <a:p>
              <a:endParaRPr lang="en-GB"/>
            </a:p>
          </p:txBody>
        </p:sp>
        <p:sp>
          <p:nvSpPr>
            <p:cNvPr id="329" name="Freeform 121"/>
            <p:cNvSpPr>
              <a:spLocks/>
            </p:cNvSpPr>
            <p:nvPr/>
          </p:nvSpPr>
          <p:spPr bwMode="auto">
            <a:xfrm>
              <a:off x="3224595" y="5093180"/>
              <a:ext cx="1019175" cy="292681"/>
            </a:xfrm>
            <a:custGeom>
              <a:avLst/>
              <a:gdLst>
                <a:gd name="T0" fmla="*/ 672 w 673"/>
                <a:gd name="T1" fmla="*/ 0 h 145"/>
                <a:gd name="T2" fmla="*/ 672 w 673"/>
                <a:gd name="T3" fmla="*/ 0 h 145"/>
                <a:gd name="T4" fmla="*/ 672 w 673"/>
                <a:gd name="T5" fmla="*/ 48 h 145"/>
                <a:gd name="T6" fmla="*/ 624 w 673"/>
                <a:gd name="T7" fmla="*/ 96 h 145"/>
                <a:gd name="T8" fmla="*/ 576 w 673"/>
                <a:gd name="T9" fmla="*/ 144 h 145"/>
                <a:gd name="T10" fmla="*/ 288 w 673"/>
                <a:gd name="T11" fmla="*/ 144 h 145"/>
                <a:gd name="T12" fmla="*/ 240 w 673"/>
                <a:gd name="T13" fmla="*/ 96 h 145"/>
                <a:gd name="T14" fmla="*/ 240 w 673"/>
                <a:gd name="T15" fmla="*/ 114 h 145"/>
                <a:gd name="T16" fmla="*/ 192 w 673"/>
                <a:gd name="T17" fmla="*/ 96 h 145"/>
                <a:gd name="T18" fmla="*/ 174 w 673"/>
                <a:gd name="T19" fmla="*/ 108 h 145"/>
                <a:gd name="T20" fmla="*/ 144 w 673"/>
                <a:gd name="T21" fmla="*/ 144 h 145"/>
                <a:gd name="T22" fmla="*/ 96 w 673"/>
                <a:gd name="T23" fmla="*/ 144 h 145"/>
                <a:gd name="T24" fmla="*/ 48 w 673"/>
                <a:gd name="T25" fmla="*/ 96 h 145"/>
                <a:gd name="T26" fmla="*/ 0 w 673"/>
                <a:gd name="T27" fmla="*/ 96 h 145"/>
                <a:gd name="T28" fmla="*/ 48 w 673"/>
                <a:gd name="T29" fmla="*/ 96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3"/>
                <a:gd name="T46" fmla="*/ 0 h 145"/>
                <a:gd name="T47" fmla="*/ 673 w 673"/>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3" h="145">
                  <a:moveTo>
                    <a:pt x="672" y="0"/>
                  </a:moveTo>
                  <a:lnTo>
                    <a:pt x="672" y="0"/>
                  </a:lnTo>
                  <a:lnTo>
                    <a:pt x="672" y="48"/>
                  </a:lnTo>
                  <a:lnTo>
                    <a:pt x="624" y="96"/>
                  </a:lnTo>
                  <a:lnTo>
                    <a:pt x="576" y="144"/>
                  </a:lnTo>
                  <a:lnTo>
                    <a:pt x="288" y="144"/>
                  </a:lnTo>
                  <a:lnTo>
                    <a:pt x="240" y="96"/>
                  </a:lnTo>
                  <a:lnTo>
                    <a:pt x="240" y="114"/>
                  </a:lnTo>
                  <a:lnTo>
                    <a:pt x="192" y="96"/>
                  </a:lnTo>
                  <a:lnTo>
                    <a:pt x="174" y="108"/>
                  </a:lnTo>
                  <a:lnTo>
                    <a:pt x="144" y="144"/>
                  </a:lnTo>
                  <a:lnTo>
                    <a:pt x="96" y="144"/>
                  </a:lnTo>
                  <a:lnTo>
                    <a:pt x="48" y="96"/>
                  </a:lnTo>
                  <a:lnTo>
                    <a:pt x="0" y="96"/>
                  </a:lnTo>
                  <a:lnTo>
                    <a:pt x="48" y="96"/>
                  </a:lnTo>
                </a:path>
              </a:pathLst>
            </a:custGeom>
            <a:noFill/>
            <a:ln w="50800" cap="rnd">
              <a:solidFill>
                <a:srgbClr val="B7B6B3"/>
              </a:solidFill>
              <a:round/>
              <a:headEnd type="none" w="sm" len="sm"/>
              <a:tailEnd/>
            </a:ln>
            <a:extLst>
              <a:ext uri="{909E8E84-426E-40DD-AFC4-6F175D3DCCD1}">
                <a14:hiddenFill xmlns:a14="http://schemas.microsoft.com/office/drawing/2010/main">
                  <a:solidFill>
                    <a:srgbClr val="FFFFFF"/>
                  </a:solidFill>
                </a14:hiddenFill>
              </a:ext>
            </a:extLst>
          </p:spPr>
          <p:txBody>
            <a:bodyPr wrap="none" lIns="142834" tIns="71419" rIns="142834" bIns="71419">
              <a:spAutoFit/>
            </a:bodyPr>
            <a:lstStyle/>
            <a:p>
              <a:endParaRPr lang="en-GB"/>
            </a:p>
          </p:txBody>
        </p:sp>
        <p:sp>
          <p:nvSpPr>
            <p:cNvPr id="330" name="Rectangle 122"/>
            <p:cNvSpPr>
              <a:spLocks noChangeArrowheads="1"/>
            </p:cNvSpPr>
            <p:nvPr/>
          </p:nvSpPr>
          <p:spPr bwMode="auto">
            <a:xfrm>
              <a:off x="3811970" y="5101254"/>
              <a:ext cx="2895600" cy="80740"/>
            </a:xfrm>
            <a:prstGeom prst="rect">
              <a:avLst/>
            </a:prstGeom>
            <a:gradFill rotWithShape="0">
              <a:gsLst>
                <a:gs pos="0">
                  <a:srgbClr val="008080"/>
                </a:gs>
                <a:gs pos="100000">
                  <a:srgbClr val="005959"/>
                </a:gs>
              </a:gsLst>
              <a:lin ang="5400000" scaled="1"/>
            </a:gradFill>
            <a:ln w="12700">
              <a:solidFill>
                <a:schemeClr val="bg2"/>
              </a:solidFill>
              <a:miter lim="800000"/>
              <a:headEnd/>
              <a:tailEnd/>
            </a:ln>
          </p:spPr>
          <p:txBody>
            <a:bodyPr wrap="none" lIns="142834" tIns="71419" rIns="142834" bIns="71419">
              <a:spAutoFit/>
            </a:bodyPr>
            <a:lstStyle/>
            <a:p>
              <a:endParaRPr lang="en-GB"/>
            </a:p>
          </p:txBody>
        </p:sp>
        <p:sp>
          <p:nvSpPr>
            <p:cNvPr id="334" name="Line 144"/>
            <p:cNvSpPr>
              <a:spLocks noChangeShapeType="1"/>
            </p:cNvSpPr>
            <p:nvPr/>
          </p:nvSpPr>
          <p:spPr bwMode="auto">
            <a:xfrm flipV="1">
              <a:off x="5661407" y="5361638"/>
              <a:ext cx="0" cy="3350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42834" tIns="71419" rIns="142834" bIns="71419">
              <a:spAutoFit/>
            </a:bodyPr>
            <a:lstStyle/>
            <a:p>
              <a:endParaRPr lang="en-GB"/>
            </a:p>
          </p:txBody>
        </p:sp>
        <p:sp>
          <p:nvSpPr>
            <p:cNvPr id="335" name="Line 145"/>
            <p:cNvSpPr>
              <a:spLocks noChangeShapeType="1"/>
            </p:cNvSpPr>
            <p:nvPr/>
          </p:nvSpPr>
          <p:spPr bwMode="auto">
            <a:xfrm flipV="1">
              <a:off x="5643945" y="4731871"/>
              <a:ext cx="0" cy="2704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42834" tIns="71419" rIns="142834" bIns="71419">
              <a:spAutoFit/>
            </a:bodyPr>
            <a:lstStyle/>
            <a:p>
              <a:endParaRPr lang="en-GB"/>
            </a:p>
          </p:txBody>
        </p:sp>
        <p:sp>
          <p:nvSpPr>
            <p:cNvPr id="336" name="Line 146"/>
            <p:cNvSpPr>
              <a:spLocks noChangeShapeType="1"/>
            </p:cNvSpPr>
            <p:nvPr/>
          </p:nvSpPr>
          <p:spPr bwMode="auto">
            <a:xfrm flipV="1">
              <a:off x="6472620" y="4731871"/>
              <a:ext cx="0" cy="2926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42834" tIns="71419" rIns="142834" bIns="71419">
              <a:spAutoFit/>
            </a:bodyPr>
            <a:lstStyle/>
            <a:p>
              <a:endParaRPr lang="en-GB"/>
            </a:p>
          </p:txBody>
        </p:sp>
        <p:sp>
          <p:nvSpPr>
            <p:cNvPr id="340" name="Line 29"/>
            <p:cNvSpPr>
              <a:spLocks noChangeShapeType="1"/>
            </p:cNvSpPr>
            <p:nvPr/>
          </p:nvSpPr>
          <p:spPr bwMode="auto">
            <a:xfrm flipV="1">
              <a:off x="656012" y="5171867"/>
              <a:ext cx="0" cy="648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342" name="Rectangle 341"/>
            <p:cNvSpPr/>
            <p:nvPr/>
          </p:nvSpPr>
          <p:spPr>
            <a:xfrm>
              <a:off x="154891" y="5800257"/>
              <a:ext cx="1039067" cy="307777"/>
            </a:xfrm>
            <a:prstGeom prst="rect">
              <a:avLst/>
            </a:prstGeom>
          </p:spPr>
          <p:txBody>
            <a:bodyPr wrap="none">
              <a:spAutoFit/>
            </a:bodyPr>
            <a:lstStyle/>
            <a:p>
              <a:r>
                <a:rPr lang="en-GB" sz="1400" dirty="0"/>
                <a:t>Lead Wire</a:t>
              </a:r>
            </a:p>
          </p:txBody>
        </p:sp>
        <p:sp>
          <p:nvSpPr>
            <p:cNvPr id="343" name="Rectangle 342"/>
            <p:cNvSpPr/>
            <p:nvPr/>
          </p:nvSpPr>
          <p:spPr>
            <a:xfrm>
              <a:off x="2850232" y="6028070"/>
              <a:ext cx="1111202" cy="307777"/>
            </a:xfrm>
            <a:prstGeom prst="rect">
              <a:avLst/>
            </a:prstGeom>
          </p:spPr>
          <p:txBody>
            <a:bodyPr wrap="none">
              <a:spAutoFit/>
            </a:bodyPr>
            <a:lstStyle/>
            <a:p>
              <a:r>
                <a:rPr lang="en-GB" sz="1400" dirty="0"/>
                <a:t>Earth Spike</a:t>
              </a:r>
            </a:p>
          </p:txBody>
        </p:sp>
        <p:sp>
          <p:nvSpPr>
            <p:cNvPr id="344" name="Line 29"/>
            <p:cNvSpPr>
              <a:spLocks noChangeShapeType="1"/>
            </p:cNvSpPr>
            <p:nvPr/>
          </p:nvSpPr>
          <p:spPr bwMode="auto">
            <a:xfrm flipV="1">
              <a:off x="3405833" y="5385861"/>
              <a:ext cx="0" cy="648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345" name="Rectangle 344"/>
            <p:cNvSpPr/>
            <p:nvPr/>
          </p:nvSpPr>
          <p:spPr>
            <a:xfrm>
              <a:off x="5147012" y="5907918"/>
              <a:ext cx="1040670" cy="307777"/>
            </a:xfrm>
            <a:prstGeom prst="rect">
              <a:avLst/>
            </a:prstGeom>
          </p:spPr>
          <p:txBody>
            <a:bodyPr wrap="none">
              <a:spAutoFit/>
            </a:bodyPr>
            <a:lstStyle/>
            <a:p>
              <a:r>
                <a:rPr lang="en-GB" sz="1400" dirty="0"/>
                <a:t>Micro Chip</a:t>
              </a:r>
            </a:p>
          </p:txBody>
        </p:sp>
        <p:sp>
          <p:nvSpPr>
            <p:cNvPr id="346" name="Line 29"/>
            <p:cNvSpPr>
              <a:spLocks noChangeShapeType="1"/>
            </p:cNvSpPr>
            <p:nvPr/>
          </p:nvSpPr>
          <p:spPr bwMode="auto">
            <a:xfrm flipV="1">
              <a:off x="5662708" y="5278880"/>
              <a:ext cx="0" cy="648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347" name="Rectangle 346"/>
            <p:cNvSpPr/>
            <p:nvPr/>
          </p:nvSpPr>
          <p:spPr>
            <a:xfrm>
              <a:off x="1748668" y="4268912"/>
              <a:ext cx="1665841" cy="307777"/>
            </a:xfrm>
            <a:prstGeom prst="rect">
              <a:avLst/>
            </a:prstGeom>
          </p:spPr>
          <p:txBody>
            <a:bodyPr wrap="none">
              <a:spAutoFit/>
            </a:bodyPr>
            <a:lstStyle/>
            <a:p>
              <a:r>
                <a:rPr lang="en-GB" sz="1400" dirty="0" smtClean="0"/>
                <a:t>Moulded grommet</a:t>
              </a:r>
              <a:endParaRPr lang="en-GB" sz="1400" dirty="0"/>
            </a:p>
          </p:txBody>
        </p:sp>
        <p:sp>
          <p:nvSpPr>
            <p:cNvPr id="348" name="Rectangle 347"/>
            <p:cNvSpPr/>
            <p:nvPr/>
          </p:nvSpPr>
          <p:spPr>
            <a:xfrm>
              <a:off x="5169504" y="4288576"/>
              <a:ext cx="950901" cy="307777"/>
            </a:xfrm>
            <a:prstGeom prst="rect">
              <a:avLst/>
            </a:prstGeom>
          </p:spPr>
          <p:txBody>
            <a:bodyPr wrap="none">
              <a:spAutoFit/>
            </a:bodyPr>
            <a:lstStyle/>
            <a:p>
              <a:r>
                <a:rPr lang="en-GB" sz="1400" dirty="0" smtClean="0"/>
                <a:t>Capacitor</a:t>
              </a:r>
              <a:endParaRPr lang="en-GB" sz="1400" dirty="0"/>
            </a:p>
          </p:txBody>
        </p:sp>
        <p:sp>
          <p:nvSpPr>
            <p:cNvPr id="349" name="Rectangle 348"/>
            <p:cNvSpPr/>
            <p:nvPr/>
          </p:nvSpPr>
          <p:spPr>
            <a:xfrm>
              <a:off x="5926449" y="4058101"/>
              <a:ext cx="1109599" cy="307777"/>
            </a:xfrm>
            <a:prstGeom prst="rect">
              <a:avLst/>
            </a:prstGeom>
          </p:spPr>
          <p:txBody>
            <a:bodyPr wrap="none">
              <a:spAutoFit/>
            </a:bodyPr>
            <a:lstStyle/>
            <a:p>
              <a:r>
                <a:rPr lang="en-GB" sz="1400" dirty="0" smtClean="0"/>
                <a:t>Fuse head </a:t>
              </a:r>
              <a:endParaRPr lang="en-GB" sz="1400" dirty="0"/>
            </a:p>
          </p:txBody>
        </p:sp>
        <p:sp>
          <p:nvSpPr>
            <p:cNvPr id="350" name="Line 34"/>
            <p:cNvSpPr>
              <a:spLocks noChangeShapeType="1"/>
            </p:cNvSpPr>
            <p:nvPr/>
          </p:nvSpPr>
          <p:spPr bwMode="auto">
            <a:xfrm flipH="1">
              <a:off x="5643945" y="4581991"/>
              <a:ext cx="0" cy="4572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351" name="Line 34"/>
            <p:cNvSpPr>
              <a:spLocks noChangeShapeType="1"/>
            </p:cNvSpPr>
            <p:nvPr/>
          </p:nvSpPr>
          <p:spPr bwMode="auto">
            <a:xfrm flipH="1">
              <a:off x="6472587" y="4373133"/>
              <a:ext cx="0" cy="6858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grpSp>
          <p:nvGrpSpPr>
            <p:cNvPr id="142" name="Group 141"/>
            <p:cNvGrpSpPr/>
            <p:nvPr/>
          </p:nvGrpSpPr>
          <p:grpSpPr>
            <a:xfrm>
              <a:off x="7069286" y="4777899"/>
              <a:ext cx="1462321" cy="685800"/>
              <a:chOff x="9334409" y="4056173"/>
              <a:chExt cx="1462321" cy="614414"/>
            </a:xfrm>
          </p:grpSpPr>
          <p:sp>
            <p:nvSpPr>
              <p:cNvPr id="353" name="Rectangle 8"/>
              <p:cNvSpPr>
                <a:spLocks noChangeArrowheads="1"/>
              </p:cNvSpPr>
              <p:nvPr/>
            </p:nvSpPr>
            <p:spPr bwMode="auto">
              <a:xfrm>
                <a:off x="9356867" y="4056173"/>
                <a:ext cx="1439863" cy="609600"/>
              </a:xfrm>
              <a:prstGeom prst="rect">
                <a:avLst/>
              </a:prstGeom>
              <a:gradFill rotWithShape="0">
                <a:gsLst>
                  <a:gs pos="0">
                    <a:srgbClr val="414141"/>
                  </a:gs>
                  <a:gs pos="50000">
                    <a:srgbClr val="DADADA"/>
                  </a:gs>
                  <a:gs pos="100000">
                    <a:srgbClr val="414141"/>
                  </a:gs>
                </a:gsLst>
                <a:lin ang="5400000" scaled="1"/>
              </a:gradFill>
              <a:ln w="12700">
                <a:noFill/>
                <a:miter lim="800000"/>
                <a:headEnd/>
                <a:tailEnd/>
              </a:ln>
            </p:spPr>
            <p:txBody>
              <a:bodyPr wrap="none" anchor="ctr"/>
              <a:lstStyle/>
              <a:p>
                <a:endParaRPr lang="en-ZA"/>
              </a:p>
            </p:txBody>
          </p:sp>
          <p:sp>
            <p:nvSpPr>
              <p:cNvPr id="354" name="Rectangle 13"/>
              <p:cNvSpPr>
                <a:spLocks noChangeArrowheads="1"/>
              </p:cNvSpPr>
              <p:nvPr/>
            </p:nvSpPr>
            <p:spPr bwMode="auto">
              <a:xfrm>
                <a:off x="9347342" y="4056173"/>
                <a:ext cx="76200" cy="609600"/>
              </a:xfrm>
              <a:prstGeom prst="rect">
                <a:avLst/>
              </a:prstGeom>
              <a:solidFill>
                <a:schemeClr val="bg2"/>
              </a:solidFill>
              <a:ln w="12700">
                <a:noFill/>
                <a:miter lim="800000"/>
                <a:headEnd/>
                <a:tailEnd/>
              </a:ln>
            </p:spPr>
            <p:txBody>
              <a:bodyPr wrap="none" anchor="ctr"/>
              <a:lstStyle/>
              <a:p>
                <a:endParaRPr lang="en-ZA"/>
              </a:p>
            </p:txBody>
          </p:sp>
          <p:sp>
            <p:nvSpPr>
              <p:cNvPr id="359" name="Freeform 10"/>
              <p:cNvSpPr>
                <a:spLocks/>
              </p:cNvSpPr>
              <p:nvPr/>
            </p:nvSpPr>
            <p:spPr bwMode="auto">
              <a:xfrm>
                <a:off x="9423309" y="4152492"/>
                <a:ext cx="793750" cy="466955"/>
              </a:xfrm>
              <a:custGeom>
                <a:avLst/>
                <a:gdLst>
                  <a:gd name="T0" fmla="*/ 1 w 501"/>
                  <a:gd name="T1" fmla="*/ 0 h 387"/>
                  <a:gd name="T2" fmla="*/ 0 w 501"/>
                  <a:gd name="T3" fmla="*/ 384 h 387"/>
                  <a:gd name="T4" fmla="*/ 134 w 501"/>
                  <a:gd name="T5" fmla="*/ 386 h 387"/>
                  <a:gd name="T6" fmla="*/ 226 w 501"/>
                  <a:gd name="T7" fmla="*/ 242 h 387"/>
                  <a:gd name="T8" fmla="*/ 407 w 501"/>
                  <a:gd name="T9" fmla="*/ 240 h 387"/>
                  <a:gd name="T10" fmla="*/ 500 w 501"/>
                  <a:gd name="T11" fmla="*/ 194 h 387"/>
                  <a:gd name="T12" fmla="*/ 408 w 501"/>
                  <a:gd name="T13" fmla="*/ 147 h 387"/>
                  <a:gd name="T14" fmla="*/ 228 w 501"/>
                  <a:gd name="T15" fmla="*/ 146 h 387"/>
                  <a:gd name="T16" fmla="*/ 136 w 501"/>
                  <a:gd name="T17" fmla="*/ 2 h 387"/>
                  <a:gd name="T18" fmla="*/ 1 w 501"/>
                  <a:gd name="T19" fmla="*/ 0 h 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387"/>
                  <a:gd name="T32" fmla="*/ 501 w 501"/>
                  <a:gd name="T33" fmla="*/ 387 h 387"/>
                  <a:gd name="connsiteX0" fmla="*/ 20 w 9980"/>
                  <a:gd name="connsiteY0" fmla="*/ 0 h 9974"/>
                  <a:gd name="connsiteX1" fmla="*/ 0 w 9980"/>
                  <a:gd name="connsiteY1" fmla="*/ 9922 h 9974"/>
                  <a:gd name="connsiteX2" fmla="*/ 2675 w 9980"/>
                  <a:gd name="connsiteY2" fmla="*/ 9974 h 9974"/>
                  <a:gd name="connsiteX3" fmla="*/ 4511 w 9980"/>
                  <a:gd name="connsiteY3" fmla="*/ 6253 h 9974"/>
                  <a:gd name="connsiteX4" fmla="*/ 8124 w 9980"/>
                  <a:gd name="connsiteY4" fmla="*/ 6202 h 9974"/>
                  <a:gd name="connsiteX5" fmla="*/ 9980 w 9980"/>
                  <a:gd name="connsiteY5" fmla="*/ 5013 h 9974"/>
                  <a:gd name="connsiteX6" fmla="*/ 8144 w 9980"/>
                  <a:gd name="connsiteY6" fmla="*/ 3798 h 9974"/>
                  <a:gd name="connsiteX7" fmla="*/ 4551 w 9980"/>
                  <a:gd name="connsiteY7" fmla="*/ 3773 h 9974"/>
                  <a:gd name="connsiteX8" fmla="*/ 977 w 9980"/>
                  <a:gd name="connsiteY8" fmla="*/ 52 h 9974"/>
                  <a:gd name="connsiteX9" fmla="*/ 20 w 9980"/>
                  <a:gd name="connsiteY9" fmla="*/ 0 h 9974"/>
                  <a:gd name="connsiteX0" fmla="*/ 20 w 10000"/>
                  <a:gd name="connsiteY0" fmla="*/ 0 h 9948"/>
                  <a:gd name="connsiteX1" fmla="*/ 0 w 10000"/>
                  <a:gd name="connsiteY1" fmla="*/ 9948 h 9948"/>
                  <a:gd name="connsiteX2" fmla="*/ 1207 w 10000"/>
                  <a:gd name="connsiteY2" fmla="*/ 9653 h 9948"/>
                  <a:gd name="connsiteX3" fmla="*/ 4520 w 10000"/>
                  <a:gd name="connsiteY3" fmla="*/ 6269 h 9948"/>
                  <a:gd name="connsiteX4" fmla="*/ 8140 w 10000"/>
                  <a:gd name="connsiteY4" fmla="*/ 6218 h 9948"/>
                  <a:gd name="connsiteX5" fmla="*/ 10000 w 10000"/>
                  <a:gd name="connsiteY5" fmla="*/ 5026 h 9948"/>
                  <a:gd name="connsiteX6" fmla="*/ 8160 w 10000"/>
                  <a:gd name="connsiteY6" fmla="*/ 3808 h 9948"/>
                  <a:gd name="connsiteX7" fmla="*/ 4560 w 10000"/>
                  <a:gd name="connsiteY7" fmla="*/ 3783 h 9948"/>
                  <a:gd name="connsiteX8" fmla="*/ 979 w 10000"/>
                  <a:gd name="connsiteY8" fmla="*/ 52 h 9948"/>
                  <a:gd name="connsiteX9" fmla="*/ 20 w 10000"/>
                  <a:gd name="connsiteY9" fmla="*/ 0 h 9948"/>
                  <a:gd name="connsiteX0" fmla="*/ 20 w 10000"/>
                  <a:gd name="connsiteY0" fmla="*/ 0 h 9703"/>
                  <a:gd name="connsiteX1" fmla="*/ 0 w 10000"/>
                  <a:gd name="connsiteY1" fmla="*/ 9302 h 9703"/>
                  <a:gd name="connsiteX2" fmla="*/ 1207 w 10000"/>
                  <a:gd name="connsiteY2" fmla="*/ 9703 h 9703"/>
                  <a:gd name="connsiteX3" fmla="*/ 4520 w 10000"/>
                  <a:gd name="connsiteY3" fmla="*/ 6302 h 9703"/>
                  <a:gd name="connsiteX4" fmla="*/ 8140 w 10000"/>
                  <a:gd name="connsiteY4" fmla="*/ 6251 h 9703"/>
                  <a:gd name="connsiteX5" fmla="*/ 10000 w 10000"/>
                  <a:gd name="connsiteY5" fmla="*/ 5052 h 9703"/>
                  <a:gd name="connsiteX6" fmla="*/ 8160 w 10000"/>
                  <a:gd name="connsiteY6" fmla="*/ 3828 h 9703"/>
                  <a:gd name="connsiteX7" fmla="*/ 4560 w 10000"/>
                  <a:gd name="connsiteY7" fmla="*/ 3803 h 9703"/>
                  <a:gd name="connsiteX8" fmla="*/ 979 w 10000"/>
                  <a:gd name="connsiteY8" fmla="*/ 52 h 9703"/>
                  <a:gd name="connsiteX9" fmla="*/ 20 w 10000"/>
                  <a:gd name="connsiteY9" fmla="*/ 0 h 9703"/>
                  <a:gd name="connsiteX0" fmla="*/ 20 w 10000"/>
                  <a:gd name="connsiteY0" fmla="*/ 0 h 10000"/>
                  <a:gd name="connsiteX1" fmla="*/ 0 w 10000"/>
                  <a:gd name="connsiteY1" fmla="*/ 9587 h 10000"/>
                  <a:gd name="connsiteX2" fmla="*/ 1207 w 10000"/>
                  <a:gd name="connsiteY2" fmla="*/ 10000 h 10000"/>
                  <a:gd name="connsiteX3" fmla="*/ 4520 w 10000"/>
                  <a:gd name="connsiteY3" fmla="*/ 6495 h 10000"/>
                  <a:gd name="connsiteX4" fmla="*/ 8140 w 10000"/>
                  <a:gd name="connsiteY4" fmla="*/ 6442 h 10000"/>
                  <a:gd name="connsiteX5" fmla="*/ 10000 w 10000"/>
                  <a:gd name="connsiteY5" fmla="*/ 5207 h 10000"/>
                  <a:gd name="connsiteX6" fmla="*/ 8160 w 10000"/>
                  <a:gd name="connsiteY6" fmla="*/ 3945 h 10000"/>
                  <a:gd name="connsiteX7" fmla="*/ 4560 w 10000"/>
                  <a:gd name="connsiteY7" fmla="*/ 3919 h 10000"/>
                  <a:gd name="connsiteX8" fmla="*/ 979 w 10000"/>
                  <a:gd name="connsiteY8" fmla="*/ 54 h 10000"/>
                  <a:gd name="connsiteX9" fmla="*/ 20 w 10000"/>
                  <a:gd name="connsiteY9" fmla="*/ 718 h 10000"/>
                  <a:gd name="connsiteX0" fmla="*/ 0 w 10000"/>
                  <a:gd name="connsiteY0" fmla="*/ 9534 h 9947"/>
                  <a:gd name="connsiteX1" fmla="*/ 1207 w 10000"/>
                  <a:gd name="connsiteY1" fmla="*/ 9947 h 9947"/>
                  <a:gd name="connsiteX2" fmla="*/ 4520 w 10000"/>
                  <a:gd name="connsiteY2" fmla="*/ 6442 h 9947"/>
                  <a:gd name="connsiteX3" fmla="*/ 8140 w 10000"/>
                  <a:gd name="connsiteY3" fmla="*/ 6389 h 9947"/>
                  <a:gd name="connsiteX4" fmla="*/ 10000 w 10000"/>
                  <a:gd name="connsiteY4" fmla="*/ 5154 h 9947"/>
                  <a:gd name="connsiteX5" fmla="*/ 8160 w 10000"/>
                  <a:gd name="connsiteY5" fmla="*/ 3892 h 9947"/>
                  <a:gd name="connsiteX6" fmla="*/ 4560 w 10000"/>
                  <a:gd name="connsiteY6" fmla="*/ 3866 h 9947"/>
                  <a:gd name="connsiteX7" fmla="*/ 979 w 10000"/>
                  <a:gd name="connsiteY7" fmla="*/ 1 h 9947"/>
                  <a:gd name="connsiteX8" fmla="*/ 20 w 10000"/>
                  <a:gd name="connsiteY8" fmla="*/ 665 h 9947"/>
                  <a:gd name="connsiteX0" fmla="*/ 0 w 10000"/>
                  <a:gd name="connsiteY0" fmla="*/ 9144 h 9559"/>
                  <a:gd name="connsiteX1" fmla="*/ 1207 w 10000"/>
                  <a:gd name="connsiteY1" fmla="*/ 9559 h 9559"/>
                  <a:gd name="connsiteX2" fmla="*/ 4520 w 10000"/>
                  <a:gd name="connsiteY2" fmla="*/ 6035 h 9559"/>
                  <a:gd name="connsiteX3" fmla="*/ 8140 w 10000"/>
                  <a:gd name="connsiteY3" fmla="*/ 5982 h 9559"/>
                  <a:gd name="connsiteX4" fmla="*/ 10000 w 10000"/>
                  <a:gd name="connsiteY4" fmla="*/ 4740 h 9559"/>
                  <a:gd name="connsiteX5" fmla="*/ 8160 w 10000"/>
                  <a:gd name="connsiteY5" fmla="*/ 3472 h 9559"/>
                  <a:gd name="connsiteX6" fmla="*/ 4560 w 10000"/>
                  <a:gd name="connsiteY6" fmla="*/ 3446 h 9559"/>
                  <a:gd name="connsiteX7" fmla="*/ 1015 w 10000"/>
                  <a:gd name="connsiteY7" fmla="*/ 1 h 9559"/>
                  <a:gd name="connsiteX8" fmla="*/ 20 w 10000"/>
                  <a:gd name="connsiteY8" fmla="*/ 228 h 9559"/>
                  <a:gd name="connsiteX0" fmla="*/ 0 w 10000"/>
                  <a:gd name="connsiteY0" fmla="*/ 9327 h 9761"/>
                  <a:gd name="connsiteX1" fmla="*/ 1207 w 10000"/>
                  <a:gd name="connsiteY1" fmla="*/ 9761 h 9761"/>
                  <a:gd name="connsiteX2" fmla="*/ 4520 w 10000"/>
                  <a:gd name="connsiteY2" fmla="*/ 6074 h 9761"/>
                  <a:gd name="connsiteX3" fmla="*/ 8140 w 10000"/>
                  <a:gd name="connsiteY3" fmla="*/ 6019 h 9761"/>
                  <a:gd name="connsiteX4" fmla="*/ 10000 w 10000"/>
                  <a:gd name="connsiteY4" fmla="*/ 4720 h 9761"/>
                  <a:gd name="connsiteX5" fmla="*/ 8160 w 10000"/>
                  <a:gd name="connsiteY5" fmla="*/ 3393 h 9761"/>
                  <a:gd name="connsiteX6" fmla="*/ 4560 w 10000"/>
                  <a:gd name="connsiteY6" fmla="*/ 3366 h 9761"/>
                  <a:gd name="connsiteX7" fmla="*/ 1088 w 10000"/>
                  <a:gd name="connsiteY7" fmla="*/ 120 h 9761"/>
                  <a:gd name="connsiteX8" fmla="*/ 20 w 10000"/>
                  <a:gd name="connsiteY8" fmla="*/ 0 h 9761"/>
                  <a:gd name="connsiteX0" fmla="*/ 0 w 10000"/>
                  <a:gd name="connsiteY0" fmla="*/ 9555 h 9581"/>
                  <a:gd name="connsiteX1" fmla="*/ 989 w 10000"/>
                  <a:gd name="connsiteY1" fmla="*/ 9581 h 9581"/>
                  <a:gd name="connsiteX2" fmla="*/ 4520 w 10000"/>
                  <a:gd name="connsiteY2" fmla="*/ 6223 h 9581"/>
                  <a:gd name="connsiteX3" fmla="*/ 8140 w 10000"/>
                  <a:gd name="connsiteY3" fmla="*/ 6166 h 9581"/>
                  <a:gd name="connsiteX4" fmla="*/ 10000 w 10000"/>
                  <a:gd name="connsiteY4" fmla="*/ 4836 h 9581"/>
                  <a:gd name="connsiteX5" fmla="*/ 8160 w 10000"/>
                  <a:gd name="connsiteY5" fmla="*/ 3476 h 9581"/>
                  <a:gd name="connsiteX6" fmla="*/ 4560 w 10000"/>
                  <a:gd name="connsiteY6" fmla="*/ 3448 h 9581"/>
                  <a:gd name="connsiteX7" fmla="*/ 1088 w 10000"/>
                  <a:gd name="connsiteY7" fmla="*/ 123 h 9581"/>
                  <a:gd name="connsiteX8" fmla="*/ 20 w 10000"/>
                  <a:gd name="connsiteY8" fmla="*/ 0 h 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581">
                    <a:moveTo>
                      <a:pt x="0" y="9555"/>
                    </a:moveTo>
                    <a:lnTo>
                      <a:pt x="989" y="9581"/>
                    </a:lnTo>
                    <a:lnTo>
                      <a:pt x="4520" y="6223"/>
                    </a:lnTo>
                    <a:lnTo>
                      <a:pt x="8140" y="6166"/>
                    </a:lnTo>
                    <a:lnTo>
                      <a:pt x="10000" y="4836"/>
                    </a:lnTo>
                    <a:lnTo>
                      <a:pt x="8160" y="3476"/>
                    </a:lnTo>
                    <a:lnTo>
                      <a:pt x="4560" y="3448"/>
                    </a:lnTo>
                    <a:lnTo>
                      <a:pt x="1088" y="123"/>
                    </a:lnTo>
                    <a:cubicBezTo>
                      <a:pt x="188" y="103"/>
                      <a:pt x="920" y="18"/>
                      <a:pt x="20" y="0"/>
                    </a:cubicBezTo>
                  </a:path>
                </a:pathLst>
              </a:custGeom>
              <a:gradFill rotWithShape="0">
                <a:gsLst>
                  <a:gs pos="0">
                    <a:srgbClr val="4B000C"/>
                  </a:gs>
                  <a:gs pos="50000">
                    <a:srgbClr val="FC0128"/>
                  </a:gs>
                  <a:gs pos="100000">
                    <a:srgbClr val="4B000C"/>
                  </a:gs>
                </a:gsLst>
                <a:lin ang="5400000" scaled="1"/>
              </a:gradFill>
              <a:ln w="12700" cap="rnd">
                <a:solidFill>
                  <a:srgbClr val="000000"/>
                </a:solidFill>
                <a:round/>
                <a:headEnd/>
                <a:tailEnd/>
              </a:ln>
            </p:spPr>
            <p:txBody>
              <a:bodyPr/>
              <a:lstStyle/>
              <a:p>
                <a:endParaRPr lang="en-GB"/>
              </a:p>
            </p:txBody>
          </p:sp>
          <p:sp>
            <p:nvSpPr>
              <p:cNvPr id="361" name="Rectangle 13"/>
              <p:cNvSpPr>
                <a:spLocks noChangeArrowheads="1"/>
              </p:cNvSpPr>
              <p:nvPr/>
            </p:nvSpPr>
            <p:spPr bwMode="auto">
              <a:xfrm>
                <a:off x="9334409" y="4060987"/>
                <a:ext cx="76200" cy="609600"/>
              </a:xfrm>
              <a:prstGeom prst="rect">
                <a:avLst/>
              </a:prstGeom>
              <a:solidFill>
                <a:schemeClr val="bg2"/>
              </a:solidFill>
              <a:ln w="12700">
                <a:solidFill>
                  <a:schemeClr val="tx2"/>
                </a:solidFill>
                <a:miter lim="800000"/>
                <a:headEnd/>
                <a:tailEnd/>
              </a:ln>
            </p:spPr>
            <p:txBody>
              <a:bodyPr wrap="none" anchor="ctr"/>
              <a:lstStyle/>
              <a:p>
                <a:endParaRPr lang="en-ZA"/>
              </a:p>
            </p:txBody>
          </p:sp>
        </p:grpSp>
        <p:sp>
          <p:nvSpPr>
            <p:cNvPr id="325" name="Freeform 117"/>
            <p:cNvSpPr>
              <a:spLocks/>
            </p:cNvSpPr>
            <p:nvPr/>
          </p:nvSpPr>
          <p:spPr bwMode="auto">
            <a:xfrm>
              <a:off x="2934082" y="4802517"/>
              <a:ext cx="5597525" cy="680231"/>
            </a:xfrm>
            <a:custGeom>
              <a:avLst/>
              <a:gdLst>
                <a:gd name="T0" fmla="*/ 0 w 3697"/>
                <a:gd name="T1" fmla="*/ 0 h 337"/>
                <a:gd name="T2" fmla="*/ 144 w 3697"/>
                <a:gd name="T3" fmla="*/ 0 h 337"/>
                <a:gd name="T4" fmla="*/ 192 w 3697"/>
                <a:gd name="T5" fmla="*/ 48 h 337"/>
                <a:gd name="T6" fmla="*/ 240 w 3697"/>
                <a:gd name="T7" fmla="*/ 48 h 337"/>
                <a:gd name="T8" fmla="*/ 288 w 3697"/>
                <a:gd name="T9" fmla="*/ 0 h 337"/>
                <a:gd name="T10" fmla="*/ 336 w 3697"/>
                <a:gd name="T11" fmla="*/ 0 h 337"/>
                <a:gd name="T12" fmla="*/ 384 w 3697"/>
                <a:gd name="T13" fmla="*/ 48 h 337"/>
                <a:gd name="T14" fmla="*/ 432 w 3697"/>
                <a:gd name="T15" fmla="*/ 48 h 337"/>
                <a:gd name="T16" fmla="*/ 480 w 3697"/>
                <a:gd name="T17" fmla="*/ 0 h 337"/>
                <a:gd name="T18" fmla="*/ 3696 w 3697"/>
                <a:gd name="T19" fmla="*/ 0 h 337"/>
                <a:gd name="T20" fmla="*/ 3696 w 3697"/>
                <a:gd name="T21" fmla="*/ 336 h 337"/>
                <a:gd name="T22" fmla="*/ 480 w 3697"/>
                <a:gd name="T23" fmla="*/ 336 h 337"/>
                <a:gd name="T24" fmla="*/ 432 w 3697"/>
                <a:gd name="T25" fmla="*/ 288 h 337"/>
                <a:gd name="T26" fmla="*/ 384 w 3697"/>
                <a:gd name="T27" fmla="*/ 288 h 337"/>
                <a:gd name="T28" fmla="*/ 336 w 3697"/>
                <a:gd name="T29" fmla="*/ 336 h 337"/>
                <a:gd name="T30" fmla="*/ 288 w 3697"/>
                <a:gd name="T31" fmla="*/ 336 h 337"/>
                <a:gd name="T32" fmla="*/ 240 w 3697"/>
                <a:gd name="T33" fmla="*/ 288 h 337"/>
                <a:gd name="T34" fmla="*/ 192 w 3697"/>
                <a:gd name="T35" fmla="*/ 288 h 337"/>
                <a:gd name="T36" fmla="*/ 144 w 3697"/>
                <a:gd name="T37" fmla="*/ 336 h 337"/>
                <a:gd name="T38" fmla="*/ 0 w 3697"/>
                <a:gd name="T39" fmla="*/ 336 h 3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97"/>
                <a:gd name="T61" fmla="*/ 0 h 337"/>
                <a:gd name="T62" fmla="*/ 3697 w 3697"/>
                <a:gd name="T63" fmla="*/ 337 h 3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97" h="337">
                  <a:moveTo>
                    <a:pt x="0" y="0"/>
                  </a:moveTo>
                  <a:lnTo>
                    <a:pt x="144" y="0"/>
                  </a:lnTo>
                  <a:lnTo>
                    <a:pt x="192" y="48"/>
                  </a:lnTo>
                  <a:lnTo>
                    <a:pt x="240" y="48"/>
                  </a:lnTo>
                  <a:lnTo>
                    <a:pt x="288" y="0"/>
                  </a:lnTo>
                  <a:lnTo>
                    <a:pt x="336" y="0"/>
                  </a:lnTo>
                  <a:lnTo>
                    <a:pt x="384" y="48"/>
                  </a:lnTo>
                  <a:lnTo>
                    <a:pt x="432" y="48"/>
                  </a:lnTo>
                  <a:lnTo>
                    <a:pt x="480" y="0"/>
                  </a:lnTo>
                  <a:lnTo>
                    <a:pt x="3696" y="0"/>
                  </a:lnTo>
                  <a:lnTo>
                    <a:pt x="3696" y="336"/>
                  </a:lnTo>
                  <a:lnTo>
                    <a:pt x="480" y="336"/>
                  </a:lnTo>
                  <a:lnTo>
                    <a:pt x="432" y="288"/>
                  </a:lnTo>
                  <a:lnTo>
                    <a:pt x="384" y="288"/>
                  </a:lnTo>
                  <a:lnTo>
                    <a:pt x="336" y="336"/>
                  </a:lnTo>
                  <a:lnTo>
                    <a:pt x="288" y="336"/>
                  </a:lnTo>
                  <a:lnTo>
                    <a:pt x="240" y="288"/>
                  </a:lnTo>
                  <a:lnTo>
                    <a:pt x="192" y="288"/>
                  </a:lnTo>
                  <a:lnTo>
                    <a:pt x="144" y="336"/>
                  </a:lnTo>
                  <a:lnTo>
                    <a:pt x="0" y="336"/>
                  </a:lnTo>
                </a:path>
              </a:pathLst>
            </a:custGeom>
            <a:noFill/>
            <a:ln w="50800" cap="rnd">
              <a:solidFill>
                <a:schemeClr val="tx2"/>
              </a:solidFill>
              <a:round/>
              <a:headEnd type="none" w="sm" len="sm"/>
              <a:tailEnd/>
            </a:ln>
            <a:extLst>
              <a:ext uri="{909E8E84-426E-40DD-AFC4-6F175D3DCCD1}">
                <a14:hiddenFill xmlns:a14="http://schemas.microsoft.com/office/drawing/2010/main">
                  <a:solidFill>
                    <a:srgbClr val="FFFFFF"/>
                  </a:solidFill>
                </a14:hiddenFill>
              </a:ext>
            </a:extLst>
          </p:spPr>
          <p:txBody>
            <a:bodyPr wrap="none" lIns="142834" tIns="71419" rIns="142834" bIns="71419">
              <a:spAutoFit/>
            </a:bodyPr>
            <a:lstStyle/>
            <a:p>
              <a:endParaRPr lang="en-GB"/>
            </a:p>
          </p:txBody>
        </p:sp>
        <p:sp>
          <p:nvSpPr>
            <p:cNvPr id="362" name="Rectangle 22"/>
            <p:cNvSpPr>
              <a:spLocks noChangeArrowheads="1"/>
            </p:cNvSpPr>
            <p:nvPr/>
          </p:nvSpPr>
          <p:spPr bwMode="auto">
            <a:xfrm>
              <a:off x="6179878" y="5801103"/>
              <a:ext cx="2300311" cy="305212"/>
            </a:xfrm>
            <a:prstGeom prst="rect">
              <a:avLst/>
            </a:prstGeom>
            <a:noFill/>
            <a:ln w="12700">
              <a:noFill/>
              <a:miter lim="800000"/>
              <a:headEnd/>
              <a:tailEnd/>
            </a:ln>
          </p:spPr>
          <p:txBody>
            <a:bodyPr wrap="none" lIns="90488" tIns="44450" rIns="90488" bIns="44450">
              <a:spAutoFit/>
            </a:bodyPr>
            <a:lstStyle/>
            <a:p>
              <a:pPr algn="ctr">
                <a:spcBef>
                  <a:spcPct val="0"/>
                </a:spcBef>
                <a:buSzTx/>
              </a:pPr>
              <a:r>
                <a:rPr lang="en-US" sz="1400" i="0" dirty="0">
                  <a:cs typeface="Calibri" pitchFamily="34" charset="0"/>
                </a:rPr>
                <a:t>Lead azide primary charge</a:t>
              </a:r>
            </a:p>
          </p:txBody>
        </p:sp>
        <p:sp>
          <p:nvSpPr>
            <p:cNvPr id="363" name="Rectangle 23"/>
            <p:cNvSpPr>
              <a:spLocks noChangeArrowheads="1"/>
            </p:cNvSpPr>
            <p:nvPr/>
          </p:nvSpPr>
          <p:spPr bwMode="auto">
            <a:xfrm>
              <a:off x="7345755" y="4078201"/>
              <a:ext cx="1716818" cy="305212"/>
            </a:xfrm>
            <a:prstGeom prst="rect">
              <a:avLst/>
            </a:prstGeom>
            <a:noFill/>
            <a:ln w="12700">
              <a:noFill/>
              <a:miter lim="800000"/>
              <a:headEnd/>
              <a:tailEnd/>
            </a:ln>
          </p:spPr>
          <p:txBody>
            <a:bodyPr wrap="none" lIns="90488" tIns="44450" rIns="90488" bIns="44450">
              <a:spAutoFit/>
            </a:bodyPr>
            <a:lstStyle/>
            <a:p>
              <a:pPr algn="l">
                <a:spcBef>
                  <a:spcPct val="0"/>
                </a:spcBef>
                <a:buSzTx/>
              </a:pPr>
              <a:r>
                <a:rPr lang="en-US" sz="1400" i="0" dirty="0">
                  <a:cs typeface="Calibri" pitchFamily="34" charset="0"/>
                </a:rPr>
                <a:t>PETN Base charge</a:t>
              </a:r>
            </a:p>
          </p:txBody>
        </p:sp>
        <p:sp>
          <p:nvSpPr>
            <p:cNvPr id="364" name="Line 24"/>
            <p:cNvSpPr>
              <a:spLocks noChangeShapeType="1"/>
            </p:cNvSpPr>
            <p:nvPr/>
          </p:nvSpPr>
          <p:spPr bwMode="auto">
            <a:xfrm>
              <a:off x="8196821" y="4393429"/>
              <a:ext cx="0" cy="756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365" name="Line 26"/>
            <p:cNvSpPr>
              <a:spLocks noChangeShapeType="1"/>
            </p:cNvSpPr>
            <p:nvPr/>
          </p:nvSpPr>
          <p:spPr bwMode="auto">
            <a:xfrm>
              <a:off x="7102275" y="4581991"/>
              <a:ext cx="0" cy="36576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366" name="Rectangle 38"/>
            <p:cNvSpPr>
              <a:spLocks noChangeArrowheads="1"/>
            </p:cNvSpPr>
            <p:nvPr/>
          </p:nvSpPr>
          <p:spPr bwMode="auto">
            <a:xfrm>
              <a:off x="6120064" y="4301697"/>
              <a:ext cx="1981200" cy="305212"/>
            </a:xfrm>
            <a:prstGeom prst="rect">
              <a:avLst/>
            </a:prstGeom>
            <a:noFill/>
            <a:ln w="12700">
              <a:noFill/>
              <a:miter lim="800000"/>
              <a:headEnd/>
              <a:tailEnd/>
            </a:ln>
          </p:spPr>
          <p:txBody>
            <a:bodyPr lIns="90488" tIns="44450" rIns="90488" bIns="44450">
              <a:spAutoFit/>
            </a:bodyPr>
            <a:lstStyle/>
            <a:p>
              <a:pPr algn="ctr">
                <a:spcBef>
                  <a:spcPct val="0"/>
                </a:spcBef>
                <a:buSzTx/>
              </a:pPr>
              <a:r>
                <a:rPr lang="en-US" sz="1400" i="0" dirty="0">
                  <a:solidFill>
                    <a:srgbClr val="FF0000"/>
                  </a:solidFill>
                  <a:cs typeface="Calibri" pitchFamily="34" charset="0"/>
                </a:rPr>
                <a:t>Cushion Disc</a:t>
              </a:r>
            </a:p>
          </p:txBody>
        </p:sp>
        <p:sp>
          <p:nvSpPr>
            <p:cNvPr id="367" name="Line 25"/>
            <p:cNvSpPr>
              <a:spLocks noChangeShapeType="1"/>
            </p:cNvSpPr>
            <p:nvPr/>
          </p:nvSpPr>
          <p:spPr bwMode="auto">
            <a:xfrm flipV="1">
              <a:off x="7314774" y="5178320"/>
              <a:ext cx="0" cy="612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368" name="Rectangle 367"/>
            <p:cNvSpPr/>
            <p:nvPr/>
          </p:nvSpPr>
          <p:spPr>
            <a:xfrm>
              <a:off x="4001410" y="5760321"/>
              <a:ext cx="941283" cy="307777"/>
            </a:xfrm>
            <a:prstGeom prst="rect">
              <a:avLst/>
            </a:prstGeom>
          </p:spPr>
          <p:txBody>
            <a:bodyPr wrap="none">
              <a:spAutoFit/>
            </a:bodyPr>
            <a:lstStyle/>
            <a:p>
              <a:r>
                <a:rPr lang="en-GB" sz="1400" dirty="0" smtClean="0"/>
                <a:t>PC board</a:t>
              </a:r>
              <a:endParaRPr lang="en-GB" sz="1400" dirty="0"/>
            </a:p>
          </p:txBody>
        </p:sp>
        <p:sp>
          <p:nvSpPr>
            <p:cNvPr id="369" name="Line 29"/>
            <p:cNvSpPr>
              <a:spLocks noChangeShapeType="1"/>
            </p:cNvSpPr>
            <p:nvPr/>
          </p:nvSpPr>
          <p:spPr bwMode="auto">
            <a:xfrm flipV="1">
              <a:off x="4473121" y="5118112"/>
              <a:ext cx="0" cy="6480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sp>
          <p:nvSpPr>
            <p:cNvPr id="82" name="Line 34"/>
            <p:cNvSpPr>
              <a:spLocks noChangeShapeType="1"/>
            </p:cNvSpPr>
            <p:nvPr/>
          </p:nvSpPr>
          <p:spPr bwMode="auto">
            <a:xfrm flipH="1">
              <a:off x="2575159" y="4549299"/>
              <a:ext cx="0" cy="457200"/>
            </a:xfrm>
            <a:prstGeom prst="line">
              <a:avLst/>
            </a:prstGeom>
            <a:noFill/>
            <a:ln w="12700">
              <a:solidFill>
                <a:schemeClr val="tx1"/>
              </a:solidFill>
              <a:round/>
              <a:headEnd/>
              <a:tailEnd type="triangle" w="med" len="med"/>
            </a:ln>
          </p:spPr>
          <p:txBody>
            <a:bodyPr wrap="none" anchor="ctr"/>
            <a:lstStyle/>
            <a:p>
              <a:endParaRPr lang="en-GB" sz="1600">
                <a:latin typeface="Calibri" pitchFamily="34" charset="0"/>
                <a:cs typeface="Calibri" pitchFamily="34" charset="0"/>
              </a:endParaRPr>
            </a:p>
          </p:txBody>
        </p:sp>
      </p:grpSp>
    </p:spTree>
    <p:extLst>
      <p:ext uri="{BB962C8B-B14F-4D97-AF65-F5344CB8AC3E}">
        <p14:creationId xmlns:p14="http://schemas.microsoft.com/office/powerpoint/2010/main" val="274459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59712" y="1398399"/>
            <a:ext cx="4023360" cy="4165508"/>
            <a:chOff x="2760002" y="1804791"/>
            <a:chExt cx="4008105" cy="4165508"/>
          </a:xfrm>
        </p:grpSpPr>
        <p:sp>
          <p:nvSpPr>
            <p:cNvPr id="17" name="Rectangle 16"/>
            <p:cNvSpPr/>
            <p:nvPr/>
          </p:nvSpPr>
          <p:spPr>
            <a:xfrm>
              <a:off x="2835215" y="1949910"/>
              <a:ext cx="3812327" cy="4020389"/>
            </a:xfrm>
            <a:prstGeom prst="rect">
              <a:avLst/>
            </a:prstGeom>
            <a:noFill/>
          </p:spPr>
        </p:sp>
        <p:sp>
          <p:nvSpPr>
            <p:cNvPr id="18" name="Freeform 17"/>
            <p:cNvSpPr/>
            <p:nvPr/>
          </p:nvSpPr>
          <p:spPr>
            <a:xfrm>
              <a:off x="4112191" y="1804791"/>
              <a:ext cx="1270775" cy="1340129"/>
            </a:xfrm>
            <a:custGeom>
              <a:avLst/>
              <a:gdLst>
                <a:gd name="connsiteX0" fmla="*/ 0 w 1270775"/>
                <a:gd name="connsiteY0" fmla="*/ 1340129 h 1340129"/>
                <a:gd name="connsiteX1" fmla="*/ 635388 w 1270775"/>
                <a:gd name="connsiteY1" fmla="*/ 0 h 1340129"/>
                <a:gd name="connsiteX2" fmla="*/ 635388 w 1270775"/>
                <a:gd name="connsiteY2" fmla="*/ 0 h 1340129"/>
                <a:gd name="connsiteX3" fmla="*/ 1270775 w 1270775"/>
                <a:gd name="connsiteY3" fmla="*/ 1340129 h 1340129"/>
                <a:gd name="connsiteX4" fmla="*/ 0 w 1270775"/>
                <a:gd name="connsiteY4" fmla="*/ 1340129 h 1340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775" h="1340129">
                  <a:moveTo>
                    <a:pt x="0" y="1340129"/>
                  </a:moveTo>
                  <a:lnTo>
                    <a:pt x="635388" y="0"/>
                  </a:lnTo>
                  <a:lnTo>
                    <a:pt x="635388" y="0"/>
                  </a:lnTo>
                  <a:lnTo>
                    <a:pt x="1270775" y="1340129"/>
                  </a:lnTo>
                  <a:lnTo>
                    <a:pt x="0" y="13401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kern="1200" dirty="0" smtClean="0"/>
            </a:p>
            <a:p>
              <a:pPr lvl="0" algn="ctr" defTabSz="800100">
                <a:lnSpc>
                  <a:spcPct val="90000"/>
                </a:lnSpc>
                <a:spcBef>
                  <a:spcPct val="0"/>
                </a:spcBef>
                <a:spcAft>
                  <a:spcPct val="35000"/>
                </a:spcAft>
              </a:pPr>
              <a:endParaRPr lang="en-US" sz="1800" b="0" kern="1200" dirty="0" smtClean="0"/>
            </a:p>
            <a:p>
              <a:pPr lvl="0" algn="ctr" defTabSz="800100">
                <a:lnSpc>
                  <a:spcPct val="90000"/>
                </a:lnSpc>
                <a:spcBef>
                  <a:spcPct val="0"/>
                </a:spcBef>
                <a:spcAft>
                  <a:spcPct val="35000"/>
                </a:spcAft>
              </a:pPr>
              <a:r>
                <a:rPr lang="en-US" sz="1400" b="1" kern="1200" dirty="0" smtClean="0"/>
                <a:t>Strategic Partner</a:t>
              </a:r>
              <a:endParaRPr lang="en-US" sz="1400" b="1" kern="1200" dirty="0"/>
            </a:p>
          </p:txBody>
        </p:sp>
        <p:sp>
          <p:nvSpPr>
            <p:cNvPr id="19" name="Freeform 18"/>
            <p:cNvSpPr/>
            <p:nvPr/>
          </p:nvSpPr>
          <p:spPr>
            <a:xfrm>
              <a:off x="3435017" y="3210379"/>
              <a:ext cx="2641707" cy="1340129"/>
            </a:xfrm>
            <a:custGeom>
              <a:avLst/>
              <a:gdLst>
                <a:gd name="connsiteX0" fmla="*/ 0 w 2541551"/>
                <a:gd name="connsiteY0" fmla="*/ 1340129 h 1340129"/>
                <a:gd name="connsiteX1" fmla="*/ 635382 w 2541551"/>
                <a:gd name="connsiteY1" fmla="*/ 0 h 1340129"/>
                <a:gd name="connsiteX2" fmla="*/ 1906169 w 2541551"/>
                <a:gd name="connsiteY2" fmla="*/ 0 h 1340129"/>
                <a:gd name="connsiteX3" fmla="*/ 2541551 w 2541551"/>
                <a:gd name="connsiteY3" fmla="*/ 1340129 h 1340129"/>
                <a:gd name="connsiteX4" fmla="*/ 0 w 2541551"/>
                <a:gd name="connsiteY4" fmla="*/ 1340129 h 1340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551" h="1340129">
                  <a:moveTo>
                    <a:pt x="0" y="1340129"/>
                  </a:moveTo>
                  <a:lnTo>
                    <a:pt x="635382" y="0"/>
                  </a:lnTo>
                  <a:lnTo>
                    <a:pt x="1906169" y="0"/>
                  </a:lnTo>
                  <a:lnTo>
                    <a:pt x="2541551" y="1340129"/>
                  </a:lnTo>
                  <a:lnTo>
                    <a:pt x="0" y="13401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67631" tIns="22860" rIns="467632" bIns="22860" numCol="1" spcCol="1270" anchor="ctr" anchorCtr="0">
              <a:noAutofit/>
            </a:bodyPr>
            <a:lstStyle/>
            <a:p>
              <a:pPr lvl="0" algn="ctr" defTabSz="800100">
                <a:lnSpc>
                  <a:spcPct val="90000"/>
                </a:lnSpc>
                <a:spcBef>
                  <a:spcPct val="0"/>
                </a:spcBef>
                <a:spcAft>
                  <a:spcPct val="35000"/>
                </a:spcAft>
              </a:pPr>
              <a:endParaRPr lang="en-US" sz="1800" b="0" kern="1200" dirty="0" smtClean="0"/>
            </a:p>
            <a:p>
              <a:pPr lvl="0" algn="ctr" defTabSz="800100">
                <a:lnSpc>
                  <a:spcPct val="90000"/>
                </a:lnSpc>
                <a:spcBef>
                  <a:spcPct val="0"/>
                </a:spcBef>
                <a:spcAft>
                  <a:spcPct val="35000"/>
                </a:spcAft>
              </a:pPr>
              <a:r>
                <a:rPr lang="en-US" sz="1600" b="1" kern="1200" dirty="0" smtClean="0"/>
                <a:t>Value-Added Supplier</a:t>
              </a:r>
              <a:endParaRPr lang="en-US" sz="1600" b="1" kern="1200" dirty="0"/>
            </a:p>
          </p:txBody>
        </p:sp>
        <p:sp>
          <p:nvSpPr>
            <p:cNvPr id="20" name="Freeform 19"/>
            <p:cNvSpPr/>
            <p:nvPr/>
          </p:nvSpPr>
          <p:spPr>
            <a:xfrm>
              <a:off x="2760002" y="4627905"/>
              <a:ext cx="4008105" cy="1340129"/>
            </a:xfrm>
            <a:custGeom>
              <a:avLst/>
              <a:gdLst>
                <a:gd name="connsiteX0" fmla="*/ 0 w 3812326"/>
                <a:gd name="connsiteY0" fmla="*/ 1340129 h 1340129"/>
                <a:gd name="connsiteX1" fmla="*/ 635382 w 3812326"/>
                <a:gd name="connsiteY1" fmla="*/ 0 h 1340129"/>
                <a:gd name="connsiteX2" fmla="*/ 3176944 w 3812326"/>
                <a:gd name="connsiteY2" fmla="*/ 0 h 1340129"/>
                <a:gd name="connsiteX3" fmla="*/ 3812326 w 3812326"/>
                <a:gd name="connsiteY3" fmla="*/ 1340129 h 1340129"/>
                <a:gd name="connsiteX4" fmla="*/ 0 w 3812326"/>
                <a:gd name="connsiteY4" fmla="*/ 1340129 h 1340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326" h="1340129">
                  <a:moveTo>
                    <a:pt x="0" y="1340129"/>
                  </a:moveTo>
                  <a:lnTo>
                    <a:pt x="635382" y="0"/>
                  </a:lnTo>
                  <a:lnTo>
                    <a:pt x="3176944" y="0"/>
                  </a:lnTo>
                  <a:lnTo>
                    <a:pt x="3812326" y="1340129"/>
                  </a:lnTo>
                  <a:lnTo>
                    <a:pt x="0" y="13401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90017" tIns="22860" rIns="690017" bIns="22860" numCol="1" spcCol="1270" anchor="ctr" anchorCtr="0">
              <a:noAutofit/>
            </a:bodyPr>
            <a:lstStyle/>
            <a:p>
              <a:pPr lvl="0" algn="ctr" defTabSz="800100">
                <a:lnSpc>
                  <a:spcPct val="90000"/>
                </a:lnSpc>
                <a:spcBef>
                  <a:spcPct val="0"/>
                </a:spcBef>
                <a:spcAft>
                  <a:spcPct val="35000"/>
                </a:spcAft>
              </a:pPr>
              <a:endParaRPr lang="en-US" sz="1800" b="0" kern="1200" dirty="0" smtClean="0"/>
            </a:p>
            <a:p>
              <a:pPr lvl="0" algn="ctr" defTabSz="800100">
                <a:lnSpc>
                  <a:spcPct val="90000"/>
                </a:lnSpc>
                <a:spcBef>
                  <a:spcPct val="0"/>
                </a:spcBef>
                <a:spcAft>
                  <a:spcPct val="35000"/>
                </a:spcAft>
              </a:pPr>
              <a:r>
                <a:rPr lang="en-US" sz="1600" b="1" kern="1200" dirty="0" smtClean="0"/>
                <a:t>Product Vendor</a:t>
              </a:r>
              <a:endParaRPr lang="en-US" sz="1600" b="1" kern="1200" dirty="0"/>
            </a:p>
          </p:txBody>
        </p:sp>
      </p:grpSp>
      <p:sp>
        <p:nvSpPr>
          <p:cNvPr id="3" name="Slide Number Placeholder 2"/>
          <p:cNvSpPr>
            <a:spLocks noGrp="1"/>
          </p:cNvSpPr>
          <p:nvPr>
            <p:ph type="sldNum" sz="quarter" idx="12"/>
          </p:nvPr>
        </p:nvSpPr>
        <p:spPr/>
        <p:txBody>
          <a:bodyPr/>
          <a:lstStyle/>
          <a:p>
            <a:fld id="{BD5E5E83-28C1-425C-8C82-6173C867DEF2}" type="slidenum">
              <a:rPr lang="en-ZA" smtClean="0">
                <a:solidFill>
                  <a:prstClr val="white"/>
                </a:solidFill>
              </a:rPr>
              <a:pPr/>
              <a:t>15</a:t>
            </a:fld>
            <a:endParaRPr lang="en-ZA" dirty="0">
              <a:solidFill>
                <a:prstClr val="white"/>
              </a:solidFill>
            </a:endParaRPr>
          </a:p>
        </p:txBody>
      </p:sp>
      <p:sp>
        <p:nvSpPr>
          <p:cNvPr id="14" name="Up Arrow 13"/>
          <p:cNvSpPr/>
          <p:nvPr/>
        </p:nvSpPr>
        <p:spPr>
          <a:xfrm>
            <a:off x="1200729" y="1850087"/>
            <a:ext cx="1560970" cy="3709357"/>
          </a:xfrm>
          <a:prstGeom prst="upArrow">
            <a:avLst>
              <a:gd name="adj1" fmla="val 50000"/>
              <a:gd name="adj2" fmla="val 114087"/>
            </a:avLst>
          </a:prstGeom>
          <a:gradFill>
            <a:gsLst>
              <a:gs pos="0">
                <a:schemeClr val="tx2"/>
              </a:gs>
              <a:gs pos="22000">
                <a:schemeClr val="accent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5"/>
          </p:nvPr>
        </p:nvSpPr>
        <p:spPr>
          <a:xfrm>
            <a:off x="166935" y="788973"/>
            <a:ext cx="8627360" cy="346135"/>
          </a:xfrm>
        </p:spPr>
        <p:txBody>
          <a:bodyPr/>
          <a:lstStyle/>
          <a:p>
            <a:r>
              <a:rPr lang="en-US" dirty="0" smtClean="0"/>
              <a:t>Mine need a “One Solution” Value – Added supplier  and strategic partner </a:t>
            </a:r>
            <a:endParaRPr lang="en-US" dirty="0"/>
          </a:p>
        </p:txBody>
      </p:sp>
      <p:sp>
        <p:nvSpPr>
          <p:cNvPr id="10" name="TextBox 9"/>
          <p:cNvSpPr txBox="1"/>
          <p:nvPr/>
        </p:nvSpPr>
        <p:spPr>
          <a:xfrm>
            <a:off x="-73170" y="4511509"/>
            <a:ext cx="2474924" cy="954107"/>
          </a:xfrm>
          <a:prstGeom prst="rect">
            <a:avLst/>
          </a:prstGeom>
          <a:noFill/>
        </p:spPr>
        <p:txBody>
          <a:bodyPr wrap="square" rtlCol="0">
            <a:spAutoFit/>
          </a:bodyPr>
          <a:lstStyle/>
          <a:p>
            <a:pPr lvl="1" algn="r"/>
            <a:r>
              <a:rPr lang="en-US" sz="1400" dirty="0" smtClean="0">
                <a:solidFill>
                  <a:schemeClr val="accent1"/>
                </a:solidFill>
              </a:rPr>
              <a:t>Risk/Reward</a:t>
            </a:r>
          </a:p>
          <a:p>
            <a:pPr lvl="1" algn="r"/>
            <a:r>
              <a:rPr lang="en-US" sz="1400" dirty="0" smtClean="0">
                <a:solidFill>
                  <a:schemeClr val="accent1"/>
                </a:solidFill>
              </a:rPr>
              <a:t>Supplier’s value-add</a:t>
            </a:r>
          </a:p>
          <a:p>
            <a:pPr lvl="1" algn="r"/>
            <a:r>
              <a:rPr lang="en-US" sz="1400" dirty="0" smtClean="0">
                <a:solidFill>
                  <a:schemeClr val="accent1"/>
                </a:solidFill>
              </a:rPr>
              <a:t>Relationships</a:t>
            </a:r>
          </a:p>
          <a:p>
            <a:pPr lvl="1" algn="r"/>
            <a:r>
              <a:rPr lang="en-US" sz="1400" dirty="0" smtClean="0">
                <a:solidFill>
                  <a:schemeClr val="accent1"/>
                </a:solidFill>
              </a:rPr>
              <a:t>Information Sharing</a:t>
            </a:r>
          </a:p>
        </p:txBody>
      </p:sp>
      <p:sp>
        <p:nvSpPr>
          <p:cNvPr id="11" name="TextBox 10"/>
          <p:cNvSpPr txBox="1"/>
          <p:nvPr/>
        </p:nvSpPr>
        <p:spPr>
          <a:xfrm>
            <a:off x="1040930" y="3303311"/>
            <a:ext cx="1880568" cy="307777"/>
          </a:xfrm>
          <a:prstGeom prst="rect">
            <a:avLst/>
          </a:prstGeom>
          <a:noFill/>
        </p:spPr>
        <p:txBody>
          <a:bodyPr wrap="square" rtlCol="0">
            <a:spAutoFit/>
          </a:bodyPr>
          <a:lstStyle/>
          <a:p>
            <a:pPr algn="ctr"/>
            <a:r>
              <a:rPr lang="en-US" sz="1400" b="1" i="1" dirty="0" smtClean="0">
                <a:solidFill>
                  <a:schemeClr val="bg1"/>
                </a:solidFill>
              </a:rPr>
              <a:t>Increase</a:t>
            </a:r>
          </a:p>
        </p:txBody>
      </p:sp>
      <p:sp>
        <p:nvSpPr>
          <p:cNvPr id="12" name="Up Arrow 11"/>
          <p:cNvSpPr/>
          <p:nvPr/>
        </p:nvSpPr>
        <p:spPr>
          <a:xfrm rot="10800000">
            <a:off x="6015825" y="1756410"/>
            <a:ext cx="1560970" cy="3709357"/>
          </a:xfrm>
          <a:prstGeom prst="upArrow">
            <a:avLst>
              <a:gd name="adj1" fmla="val 50000"/>
              <a:gd name="adj2" fmla="val 114087"/>
            </a:avLst>
          </a:prstGeom>
          <a:gradFill>
            <a:gsLst>
              <a:gs pos="0">
                <a:schemeClr val="tx2"/>
              </a:gs>
              <a:gs pos="22000">
                <a:schemeClr val="accent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95053" y="1400462"/>
            <a:ext cx="3157268" cy="954107"/>
          </a:xfrm>
          <a:prstGeom prst="rect">
            <a:avLst/>
          </a:prstGeom>
          <a:noFill/>
        </p:spPr>
        <p:txBody>
          <a:bodyPr wrap="square" rtlCol="0">
            <a:spAutoFit/>
          </a:bodyPr>
          <a:lstStyle/>
          <a:p>
            <a:pPr lvl="1"/>
            <a:r>
              <a:rPr lang="en-US" sz="1400" dirty="0" smtClean="0">
                <a:solidFill>
                  <a:schemeClr val="accent1"/>
                </a:solidFill>
              </a:rPr>
              <a:t>Number of Suppliers </a:t>
            </a:r>
          </a:p>
          <a:p>
            <a:pPr lvl="1"/>
            <a:r>
              <a:rPr lang="en-US" sz="1400" dirty="0" smtClean="0">
                <a:solidFill>
                  <a:schemeClr val="accent1"/>
                </a:solidFill>
              </a:rPr>
              <a:t>Features</a:t>
            </a:r>
          </a:p>
          <a:p>
            <a:pPr lvl="1"/>
            <a:r>
              <a:rPr lang="en-US" sz="1400" dirty="0" smtClean="0">
                <a:solidFill>
                  <a:schemeClr val="accent1"/>
                </a:solidFill>
              </a:rPr>
              <a:t>Price</a:t>
            </a:r>
          </a:p>
          <a:p>
            <a:pPr lvl="1"/>
            <a:r>
              <a:rPr lang="en-US" sz="1400" dirty="0" smtClean="0">
                <a:solidFill>
                  <a:schemeClr val="accent1"/>
                </a:solidFill>
              </a:rPr>
              <a:t>“Total cost” of selling/buying</a:t>
            </a:r>
          </a:p>
        </p:txBody>
      </p:sp>
      <p:sp>
        <p:nvSpPr>
          <p:cNvPr id="15" name="TextBox 14"/>
          <p:cNvSpPr txBox="1"/>
          <p:nvPr/>
        </p:nvSpPr>
        <p:spPr>
          <a:xfrm>
            <a:off x="5895053" y="3694476"/>
            <a:ext cx="1880568" cy="307777"/>
          </a:xfrm>
          <a:prstGeom prst="rect">
            <a:avLst/>
          </a:prstGeom>
          <a:noFill/>
        </p:spPr>
        <p:txBody>
          <a:bodyPr wrap="square" rtlCol="0">
            <a:spAutoFit/>
          </a:bodyPr>
          <a:lstStyle/>
          <a:p>
            <a:pPr algn="ctr"/>
            <a:r>
              <a:rPr lang="en-US" sz="1400" b="1" dirty="0" smtClean="0">
                <a:solidFill>
                  <a:schemeClr val="bg1"/>
                </a:solidFill>
              </a:rPr>
              <a:t>Decrease</a:t>
            </a:r>
          </a:p>
        </p:txBody>
      </p:sp>
      <p:sp>
        <p:nvSpPr>
          <p:cNvPr id="22" name="Oval 21"/>
          <p:cNvSpPr/>
          <p:nvPr/>
        </p:nvSpPr>
        <p:spPr>
          <a:xfrm>
            <a:off x="2988202" y="4811298"/>
            <a:ext cx="657937" cy="59508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TextBox 24"/>
          <p:cNvSpPr txBox="1"/>
          <p:nvPr/>
        </p:nvSpPr>
        <p:spPr>
          <a:xfrm>
            <a:off x="2852746" y="4799298"/>
            <a:ext cx="928847" cy="600164"/>
          </a:xfrm>
          <a:prstGeom prst="rect">
            <a:avLst/>
          </a:prstGeom>
          <a:noFill/>
        </p:spPr>
        <p:txBody>
          <a:bodyPr wrap="square" rtlCol="0">
            <a:spAutoFit/>
          </a:bodyPr>
          <a:lstStyle/>
          <a:p>
            <a:pPr algn="ctr"/>
            <a:r>
              <a:rPr lang="en-US" sz="1100" dirty="0" smtClean="0">
                <a:solidFill>
                  <a:schemeClr val="bg1"/>
                </a:solidFill>
              </a:rPr>
              <a:t>Current Supply Position</a:t>
            </a:r>
          </a:p>
        </p:txBody>
      </p:sp>
      <p:sp>
        <p:nvSpPr>
          <p:cNvPr id="26" name="Arc 25"/>
          <p:cNvSpPr/>
          <p:nvPr/>
        </p:nvSpPr>
        <p:spPr>
          <a:xfrm rot="14336507">
            <a:off x="2776897" y="2088736"/>
            <a:ext cx="4038375" cy="3553825"/>
          </a:xfrm>
          <a:prstGeom prst="arc">
            <a:avLst/>
          </a:prstGeom>
          <a:ln w="38100">
            <a:headEnd type="none"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7" name="Oval 26"/>
          <p:cNvSpPr/>
          <p:nvPr/>
        </p:nvSpPr>
        <p:spPr>
          <a:xfrm>
            <a:off x="3675025" y="1756410"/>
            <a:ext cx="657937" cy="595086"/>
          </a:xfrm>
          <a:prstGeom prst="ellipse">
            <a:avLst/>
          </a:prstGeom>
          <a:noFill/>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TextBox 3"/>
          <p:cNvSpPr txBox="1"/>
          <p:nvPr/>
        </p:nvSpPr>
        <p:spPr>
          <a:xfrm>
            <a:off x="313754" y="5832116"/>
            <a:ext cx="8503308" cy="340519"/>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chemeClr val="tx2"/>
                </a:solidFill>
              </a:rPr>
              <a:t>Current relationships are transactional – benefits will only be </a:t>
            </a:r>
            <a:r>
              <a:rPr lang="en-US" sz="1400" dirty="0" err="1" smtClean="0">
                <a:solidFill>
                  <a:schemeClr val="tx2"/>
                </a:solidFill>
              </a:rPr>
              <a:t>realised</a:t>
            </a:r>
            <a:r>
              <a:rPr lang="en-US" sz="1400" dirty="0" smtClean="0">
                <a:solidFill>
                  <a:schemeClr val="tx2"/>
                </a:solidFill>
              </a:rPr>
              <a:t> at strategic partner stage.</a:t>
            </a:r>
          </a:p>
        </p:txBody>
      </p:sp>
      <p:sp>
        <p:nvSpPr>
          <p:cNvPr id="21" name="Title 7"/>
          <p:cNvSpPr txBox="1">
            <a:spLocks/>
          </p:cNvSpPr>
          <p:nvPr/>
        </p:nvSpPr>
        <p:spPr>
          <a:xfrm>
            <a:off x="10720" y="7607"/>
            <a:ext cx="6417930" cy="791998"/>
          </a:xfrm>
          <a:prstGeom prst="rect">
            <a:avLst/>
          </a:prstGeom>
        </p:spPr>
        <p:txBody>
          <a:bodyPr anchor="ctr" anchorCtr="0"/>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ZA" sz="1600" smtClean="0"/>
              <a:t>Mitigation of diamond damage</a:t>
            </a:r>
            <a:endParaRPr lang="en-ZA" sz="1600" dirty="0"/>
          </a:p>
        </p:txBody>
      </p:sp>
    </p:spTree>
    <p:extLst>
      <p:ext uri="{BB962C8B-B14F-4D97-AF65-F5344CB8AC3E}">
        <p14:creationId xmlns:p14="http://schemas.microsoft.com/office/powerpoint/2010/main" val="357875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 Slide </a:t>
            </a:r>
            <a:fld id="{6C686A86-0120-4AD6-9CCB-B3B113F74D16}" type="slidenum">
              <a:rPr lang="en-US"/>
              <a:pPr/>
              <a:t>16</a:t>
            </a:fld>
            <a:endParaRPr lang="en-US"/>
          </a:p>
        </p:txBody>
      </p:sp>
      <p:pic>
        <p:nvPicPr>
          <p:cNvPr id="1891330" name="Picture 2" descr="Sasol_finishing_advanced_10"/>
          <p:cNvPicPr>
            <a:picLocks noChangeAspect="1" noChangeArrowheads="1"/>
          </p:cNvPicPr>
          <p:nvPr/>
        </p:nvPicPr>
        <p:blipFill>
          <a:blip r:embed="rId2" cstate="print"/>
          <a:srcRect/>
          <a:stretch>
            <a:fillRect/>
          </a:stretch>
        </p:blipFill>
        <p:spPr bwMode="auto">
          <a:xfrm>
            <a:off x="3505200" y="1600200"/>
            <a:ext cx="2222500" cy="3505200"/>
          </a:xfrm>
          <a:prstGeom prst="rect">
            <a:avLst/>
          </a:prstGeom>
          <a:noFill/>
        </p:spPr>
      </p:pic>
      <p:sp>
        <p:nvSpPr>
          <p:cNvPr id="4" name="Rectangle 3"/>
          <p:cNvSpPr/>
          <p:nvPr/>
        </p:nvSpPr>
        <p:spPr>
          <a:xfrm>
            <a:off x="509242" y="382397"/>
            <a:ext cx="1875835" cy="461665"/>
          </a:xfrm>
          <a:prstGeom prst="rect">
            <a:avLst/>
          </a:prstGeom>
        </p:spPr>
        <p:txBody>
          <a:bodyPr wrap="none">
            <a:spAutoFit/>
          </a:bodyPr>
          <a:lstStyle/>
          <a:p>
            <a:pPr algn="l">
              <a:spcBef>
                <a:spcPct val="0"/>
              </a:spcBef>
              <a:buNone/>
            </a:pPr>
            <a:r>
              <a:rPr lang="en-ZA" b="1" i="1" dirty="0" smtClean="0">
                <a:solidFill>
                  <a:schemeClr val="bg1"/>
                </a:solidFill>
                <a:latin typeface="+mj-lt"/>
                <a:ea typeface="+mj-ea"/>
                <a:cs typeface="+mj-cs"/>
              </a:rPr>
              <a:t>Questions?</a:t>
            </a:r>
            <a:endParaRPr lang="en-US" b="1" i="1" dirty="0">
              <a:solidFill>
                <a:schemeClr val="bg1"/>
              </a:solidFill>
              <a:latin typeface="+mj-lt"/>
              <a:ea typeface="+mj-ea"/>
              <a:cs typeface="+mj-cs"/>
            </a:endParaRPr>
          </a:p>
        </p:txBody>
      </p:sp>
    </p:spTree>
    <p:extLst>
      <p:ext uri="{BB962C8B-B14F-4D97-AF65-F5344CB8AC3E}">
        <p14:creationId xmlns:p14="http://schemas.microsoft.com/office/powerpoint/2010/main" val="1644700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l="17351" t="32858" r="18895" b="8073"/>
          <a:stretch/>
        </p:blipFill>
        <p:spPr bwMode="auto">
          <a:xfrm>
            <a:off x="0" y="-1"/>
            <a:ext cx="914400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D5E5E83-28C1-425C-8C82-6173C867DEF2}" type="slidenum">
              <a:rPr lang="en-ZA" smtClean="0">
                <a:solidFill>
                  <a:prstClr val="white"/>
                </a:solidFill>
              </a:rPr>
              <a:pPr/>
              <a:t>2</a:t>
            </a:fld>
            <a:endParaRPr lang="en-ZA" dirty="0">
              <a:solidFill>
                <a:prstClr val="white"/>
              </a:solidFill>
            </a:endParaRPr>
          </a:p>
        </p:txBody>
      </p:sp>
      <p:sp>
        <p:nvSpPr>
          <p:cNvPr id="9" name="Content Placeholder 8"/>
          <p:cNvSpPr>
            <a:spLocks noGrp="1"/>
          </p:cNvSpPr>
          <p:nvPr>
            <p:ph sz="quarter" idx="14"/>
          </p:nvPr>
        </p:nvSpPr>
        <p:spPr>
          <a:xfrm>
            <a:off x="166935" y="1065228"/>
            <a:ext cx="8792507" cy="4232636"/>
          </a:xfrm>
        </p:spPr>
        <p:txBody>
          <a:bodyPr/>
          <a:lstStyle/>
          <a:p>
            <a:pPr marL="0" indent="0">
              <a:lnSpc>
                <a:spcPct val="120000"/>
              </a:lnSpc>
              <a:spcAft>
                <a:spcPts val="600"/>
              </a:spcAft>
              <a:buNone/>
            </a:pPr>
            <a:endParaRPr lang="en-ZA" sz="2400" b="1" dirty="0" smtClean="0"/>
          </a:p>
          <a:p>
            <a:pPr marL="0" indent="0">
              <a:lnSpc>
                <a:spcPct val="120000"/>
              </a:lnSpc>
              <a:spcAft>
                <a:spcPts val="600"/>
              </a:spcAft>
              <a:buNone/>
            </a:pPr>
            <a:r>
              <a:rPr lang="en-ZA" sz="2400" b="1" dirty="0" smtClean="0"/>
              <a:t>Topic:</a:t>
            </a:r>
          </a:p>
          <a:p>
            <a:pPr marL="0" indent="0">
              <a:lnSpc>
                <a:spcPct val="120000"/>
              </a:lnSpc>
              <a:spcAft>
                <a:spcPts val="600"/>
              </a:spcAft>
              <a:buNone/>
            </a:pPr>
            <a:r>
              <a:rPr lang="en-ZA" dirty="0" smtClean="0"/>
              <a:t>	</a:t>
            </a:r>
            <a:r>
              <a:rPr lang="en-ZA" sz="1800" dirty="0" smtClean="0"/>
              <a:t>Energy partitioning / sequential firing and the use thereof – ‘back to basics’</a:t>
            </a:r>
            <a:endParaRPr lang="en-ZA" sz="1800" dirty="0"/>
          </a:p>
          <a:p>
            <a:pPr lvl="0">
              <a:lnSpc>
                <a:spcPct val="120000"/>
              </a:lnSpc>
              <a:spcAft>
                <a:spcPts val="600"/>
              </a:spcAft>
            </a:pPr>
            <a:endParaRPr lang="en-ZA" dirty="0" smtClean="0"/>
          </a:p>
          <a:p>
            <a:endParaRPr lang="en-ZA" dirty="0"/>
          </a:p>
        </p:txBody>
      </p:sp>
      <p:sp>
        <p:nvSpPr>
          <p:cNvPr id="2" name="AutoShape 2" descr="data:image/jpeg;base64,/9j/4AAQSkZJRgABAQAAAQABAAD/2wCEAAkGBxQTEhUUExQWFhUWFxgXGBgYFRgYFRccGBcXFxgXFxcYHCggGBolHBcVITEhJSkrLi4uFx8zODMsNygtLisBCgoKDg0OGxAQGiwkICQsLCwsLCwsLCwsLCwsLCwsLCwsLCwsLCwsLCwsLCwsLCwsLCwsLCwsLCwsLCwsLCwsLP/AABEIAKgBLAMBIgACEQEDEQH/xAAcAAACAgMBAQAAAAAAAAAAAAAEBQMGAAECBwj/xABBEAABAwIDBQYEAwYEBgMAAAABAAIRAyEEMUEFElFhcQYTIoGRoTKxwdFC4fAUIzNSYnIHkrLxJEOCotLiFRZT/8QAGAEAAwEBAAAAAAAAAAAAAAAAAQIDAAT/xAAnEQACAgICAQQCAgMAAAAAAAAAAQIRITEDEkEEEyJRMmFCcRSRsf/aAAwDAQACEQMRAD8A8pODB085UFbAHRR4bHFpytwlNsHi2P1g8D+rrB0JYczT1FlIzFtNnMHUWITOrimSWg7xnIXB+iFrYRp0I9PksazVDGx8Lg4cHhMG7ZePiYAOIkGOE6pLXwhaJzHFDCeJQoxcKW2qRjeZuu1I16qariG3Ijd5Pkj1zVKC2XEZLUGi2YfGtzkAXzMknmBC3UxxGbA4cY+nDoqm1y6DoWo1DXHYxjvhZuunTL0QLHwZ1US7YwnRajBra4NiM113bfwxbTIkdUMaDhmu2Eg3SONaDYy/dkA7sG36mUDiKO8d7KdFKyst7kodmGkBfs/RS08LBG9dEtoF0GDblZFNwjjoVnJmSQuq4OCNAZ1+XNdVW5Bt9MxN8gU4dgi8QW2HOCEMNjkk3hBNvZnSFVRhaYyIzHBGU8cSZe1rhN4sR0hNqmA3ntNQtMCMs448UqxlNm8A2BAv736rPOwr9F57N7Jw8vqUS172NL2F4O8IBILN05giLA9CusNFY/8AG4SjFQSKtKm5r2nIOcabvGBqIn5Kh0aThB8TYyuWnqDn6I2jj6jXWqVBqDvuF+MTmud8Uk21Ip2T8Hoe2v8AC3D08PUqUa5fUaJDXVGBrrSRIaC06ibZTmvKKtDdg70HlpHGMkzf2pxXw1Kjn3nxGSLaHh9hwQWJxDagLvhfyu0+WirBTT+QjoN2Z2txFGAT3jRoc/Iq17O7X0KsNJLHHR3/AJZFedA7uRHPmombpcJO6OIvHkqdEzR5JRPYq8EAgyDlzQ1WiR+S8+we3u4G7SdUf/cfD5NvCf7O7Z03wKo3DxuWn7KbhIsuVD6m3KfVDVJyH+6mp1WOEtcCDqDPy6qCqIySj7Iq1yOvuhqjeOqlpm99CT7LpjTuiY/V0REqBKrXDwiOXDlKK2cylQLTWexzpuB4WZWzzhQVGG/DhqluLwTH/G25Gf4h5rbFp2PdrbRY9paHNe5/iaZl1okmMrfNJXPIsPNQ7OwDKUkSS6184RVYHed1+gRSSwbPkoj3jQQuCzVYFkrpOdI6aF23EPH4j53+ailS0y3VEzR3VxbnCMuiibTKKbRZmJnrb1RZpNIF7+89UAaFZpHgsDSm7KR6/NdUt0OG952usYT7hjJYAVYSxhNiCI/VtCuO5a2+4CDoT9QsaxPRpEmyPbScDfPluke6Po1GmWhscb+mi9C7I9g6WKwNV72nvC+GVA5wLYFoaLETnKE30h3egrLo83psJsSR0LY9wo31C0X3XDgbHyIWYinVpuLSJLSWkGJBBgj5qBtBxMkBvDiiYiZUaTnu+6cYXD+GWkEjI5t8+BSuphAciZ14KMYao0iAZORCDSMh/RxE524kZ+nFTgkayMxcHLiBkkooVXHeIl1r8Y4wmHf1BcsExnG8D6qUn+ynV+UEu2hxGd7Nkrj9tdHhZ6kD80HV2tVPD0t6LMHiy+3hJ5kA+Vlk39CtIMdXqR8LY47x+ygpYd5cDFOeO7f8lmKxLqcXYCdMz1yUX7fBsWk8gUJJvwFUiDH060DfBLRqB4c9TkhBXcBr8wjn7SIBhrb52seoQLq7f5b8ijG6yjMifW5QfZRkz1WV6ode64BCokIzTmqNzF25y4emMbY3mtvAUV1gaiEKwuMfTMscR0Nj1CsOzu05sKjcvxN+oP0VV3lsuSygmGMmtHolPa9H43PBbkYzuOCFbtqjHxj/ADKo7Kph74cND9FZtn7IoyJYD1k/NRcUnRVOTJjtemfxj/MFycdTd+Nv+YJhjtmUzTLWsY0uaQCGixIgFQbH7NMoseMQGPc8tAiTujUzpmEPiFuSB6eKpgzvtMf1N+6jfimzdwvfMaqrVaYDiOBI9DCgc4cPdOuMn2YM1d7hXKno5KpNECwlSV81w1qISTDNkppTpILCNgptSCVsBtjCu2UC6wmeWXupC1OtiYORPFTlKlYyQJhOz5f8RmPKPMI+p2ZaefmnLsQ1g3QJdwGnU6IDF44kZx0y8uPVSUpvQ1JC52xm02WmZM2GvCP1krN2O7cHBfuq+8aB4ZsJM7w1I5Kq1ST+ZJKjo3BaW5DPQjmrPkvjcJZF65wAdq9sU62Mr1aU7j6hLdDHGOZk+aT/ALSOHnqpcfhQ15AFsx56Ic0uXungsKhWEtq2BiPNMcFVYczfml9CkHANB6/VGUaIBIzAnRJL6KQw7RYMPTESLxwXp/ZDsFh6uGZVr7xdVBMNdDWgkx1MLybBP3bi0Aaz+ui9D7L/AOIbsPh+7dSFRtMHdIfukDgbGYUVUX8i/JJziupT/wDEjYf7HiTTa4uaWNc0mJIJIAMajdIVSZiGOtUHt8j90/7XdoHY2s6s+ASAA0ZNAyA9/VVipTGcp4HO2NaOHYPhH38tD5I2ngjAMD2QvZVjXV6bHuhjntDpyAJAJvlbVfTD+z2GNLuu4p7kZbo9ZznmjTeg9kkfNGNw4i7YPRLKuGByTvtYe6rPYxwc0OeATBkBxAPpCqtaqTndaF0aTRzVAGsqJxWnArW6rEzWq0/JYQeC5RCY1YHLRC0CgazAuguVsclgWM9gAd71a76K3YF1wqbsF375vQ/JXPChQ5fyL8bwN8SLAro+ICZvkosRUG5xi/oNFB2bx1evv99TDKYaCwBsOGeufrxSNYsLfg89xQ/eP/vd/qKgexEY/wDi1P73/wCoqDdXUQIn4dw0UlIWTNzEJUpwkUjUBVc1ppXVQSVum1OAkpuTDDV0C0IrCgbw3piRMZxN45oNmQ2oO3rJ73rmtaxliQJdFm2Egf1XVt2zS2V+xg4XcNY7u6WuJdNt4EHOAcyFUcZW3WEQRDSZz6nrMLljyLk2qKNUAvxkEtblq43LlJSfKGFZppiC4uAgiBHWVrBmSM4VbsyQyq0YBIIIABMaSoaNUMeN4gAzPCI19FJiaQ8kqxIa4bp/LohV4GFlev3j3PAgONhwGi1uqUshRly7o6pHOwnDM3oA1F/JGYNsXQmBrhrmyeM8lMceA+WNkHP7jmuWUWmXjJUFYgRbI58ozQzcSd117GyXYzHlxgTHPhyQhy5SkcMGc8k4q3UzmyRCCIhOdnOa1zS/Kb9APvCdIWKsZbH2Q8gOZTLuenqVaMdtfaLaPdmpU7sCDBabcCReFVKm1H1DckM0YLNA58SuauLgyzeaRrqfukeyvZVoU7Vqk7oMiJCWOb5p3j6ve3IExfr0/WaSGypFUSmvJysyXRiVophCek4ZEDqM0PUphds4Lpkg3APEaFYAOaHNcPowjmkEkx5DTh5LtrQbcNTksYWRZcplVw4NwIshXYbgsEk2R/FarhhHZKo4ERUbZWjDuUeXZWGh5Uf4QM7Jrs3ENNMtGYztBPPmkbjLQuthYumXVGteC8C4E2GpnI6CynJOhrKTtKnNap/e7/UVwGgWTTaIZ3lSf53ZddShDuroTwQMchKykqVEO989FNDA7viWNC27NdtZKstCGUyrBsTYZqw50hnL4ndOA5rewdg7xDni1iG/V32XoeFwfd05i+Q5Tr5BTnIZIV4TZbKXwNAPr7m5R1KgVPSoTcZan7DVEmkRcZcSoOQ6QmrdmKT58ME3kGL9ELQ7H4kO/ct7zgMne9l6N2S2Cax7x/8ACGU2LzP+lXHamOp0GhzugAAk8gqxT22K5eEfO+1qNTDl1OtTdTdBs4R13TkRzFkkfiGhgHLj9F7F2pxjcb4XsG4MhMzznj0VXr7CwplraDDFiZP0KD5FYys86c6yiIXoB7N4aPhPXed91ANhYbIUyTxL3fdXj6iK+xHBlD1W3OJJOcySrY7s5QBMufnkCPqFFW7NgElj4ByBF/ZM+eDQFBlUfTkKC9graezDonfbPC4+iCxHZ+oBJ3eOaWU4S8mSaEn0+6bUyN3k4RKEfs9113gtn1J3ZaGkiQ6Yz6WKW1RXjdWmthmGJa0EtMGYMWJFjByMLl9cjO46WvwKc4/EO8DKIinSBDRm3xO3nHIa68krxDy6xa2eIEFSjbzQr5FoCfVAaTzySkuTN1LwvAs45T8uWiXYHDF74g2BPporJ4DKXakRzMrYKfPwFEsG628ZgkR1nVKm4EzEifdLGaYso0DHP2UgaTxTIYewECZAEfXzK2cDchxuJEdEHMyiANpnVdXOSO/ZwNPVdltkO7N1BGtyspCwLRcJiQtOpl2XO5PBMmBohqGHt6hP6Sr9WmS9jczI9FYaLCLHMJOQpxjaiJAHGFNsrY9PDlxYPERuhx4EgmTqTAUeEcRfyTTvBAJ5WspNvQ7RQds1wK1QANs92hl15kpecV/SPRT9pKP/ABL90HxHez4z9kvhwt9SulLBB7I5K6DlorE1C2YU+2FskuIe/wCHQfzfkoNibJ7w7zx4B/3fkr3s7CtNyQ0DTVTnKsIZIP2JgAbnSE9xNDeaB5xxn8kLhS0NIadPPn7I8VQ3Iyf1CgxwZuELT4r9MgiMJgnVqgaMpucg0akldb+9YnyV42PQpU2NaC0u1PEo8cOzNKVBTcVSpU8wGMAEwd0RkJ18lR9s43v6hquJ7tvhYyLkZknmfsie2GPDq+7+GnA8yJJ+QSZ2OEQ34uPJbl5P4oEI+TvEbj2jwxMxxaRn+uSW42gxshsieKlxFbcgZ2zSutiHE3MqaHIK0DLMqKkYBWVM7KE1SchknAEtaAOf6zXH7RHRC7xd/ut1xaAStRrO6jgTnZc1H6HIhRUqkIbb1YsYSLHwj1v91qNYQ5jeAQeOxzGWtPBVx2PqHNxXH7dUgiRe2Qn1hVUQSlgfu2o1zIgzNxkIHNEv2vg9z+Ad/L+I6BzkmVSajyNVPg8W2f3mVogZX0GpTpEuqQ5NEVAXtBAN23t76KKhhtzxCWumSOPmphjGyYJDIkF+ZOotM3UQ2vTtO8J1i3qhVjLBFSrljo+k+3os3SSCYvy4ol1VjhNuUiPSVxjG7jRvawY1vosE7FBptMSPQqJ9YuvumeOQUDcW2DMNjzPqULU2qzQF3VajDJt83Acmt3j6rh1McCf7j9AhcJUqVTEbreICKp0BJkExxvHktRrAcRXi9gOQhLq2MJyn1VlxFPvGhpDYA6enNVSqzdcW8DCaNADdlEmpJvYq1YQJZsfCFtKNXODuliITrBsjPPopTdstBVEZ0HODJtHMSUpxlVwdN7pzpFrayEt2pg+8Y5jTBzkHKPolBYvxWFFQFz53uM3CRPogxJMwEScVUH7usDeBPGMuuS7DW6PI8x9rKscYYks6E4ammyNlb3if8Og/m68lxsbAGq6Y8Iz58lcMJg8sh+uC05VgVIkwVDLQeycMa0R9Ag6e7HH2b66+SmbjDMUxfjGXl9yotjhpogakdc/8oXL6O9ZpqTyqEfWAEC9xB8Rl3X5nTyTPZb4AFuXC2vMoGIhsV+uJrNJyAIcPMuElDU24yg+aNdtQC8VG7uXmR8k3dWH/AFFCMfJMC2p4oqTRqQsqdqHb5/aGCk517724ebXAEe6Kw+2qOlWieMVBPlMKDGn9o/dgfuwYc7oLhscNT5dEO1OxzW+GjUJeY+MgMaL3cYnSAj1i9mtotnfM3g/vWlt5G80/VLMXi6c+F7R/1AfVJ8H/AIX42q01GihuD8bq0N5id03GqT4/sniGS0hjubHS3yJAR9tLyDsWMY5mXeMn+5v3Q1Xa1NvxPaD/AHD6FefV6ZaS1wggwQcwoVT20L2PQmbfoDOoJ5XXL+0OHNt8/wCUqgErYKPtIPZl2HaGiHXcY5NP1Qu1NojEOa1htM+K3ID0VXpD2TDZ1MzvLOCWTWWWl2SqOpGo17XBsb7Wg77B/MW6t/qEjjCxuwKbTLnOcOR3fe652LtGrRqNfTdGnEEG0EapvUa0tlx8W8Z4cbDIZ+yhycvQrx8TmV7FbCY4DuqjpOYcwQ07x/ED4hEGYGq7d2aaPhdDhF3SZnl6qxUGCLJVtbaQYcrNuTNyYyC5l6jknKonV7EIRtiTF7KqB0m7P5tPJqG2q0QN0QG5+aPw+0XVQSbNBtxtxQeGo7z3F7SQRYZX0PRdkOy/LZxz638Sfs5hDVqsa4+EAm+QABJI8pXG3Maa1Ylohu9YAWAyA8gj2tY2kQZ3ptwHIqLDPp7lmEmJJOU8gE5Mg7sOALm3Fib34LKGHpsJO6AfWPXJdV6rjmYy0yQtbEU2giZP60RRiettVrZj2zUNDajJ3nb08EiqWJtZZSaXEACSU1IFlj/+UpPZUN2u3YpjUk5kkfJImUzN9SnmC2a6m2XU2k8d5D7RoAOMcjbmgpK6Qzi6sP2dVs3UcPsngxegnlY+6o9Cs4PADiJ9PRWCjVqRG8D1b9ipSjTKx+SH4xrZgNE6neP2Q+JxP+yGpNqHVnWCoa9GoNWH1QoUzFvlscI+YUdKgAPwXknKbnXnl6LMFhnVKm4Xi4MCIvyvc6rVbYj6bnNqkEzIcCd1zSLOFuqZAse4bBtY0AC2gCKpCbAW9v8A2+S6puafi9PvxUz2mDEAcdUjAR1Q0XcZOgH6soziTkIaOWaHrCOqiD0AhtNyZYWpaBmk1IlEsxZbYZlAw3pVY+LPhqhcViXPIY2ATn/SOPXgEBTqeL4pM/EchzW62KNP4BvOcZ6CczyWowz74Uhut+KNxg04knlqT+ShqANIbdzrvfz5nhMQBwHJJcftptDeMtq1nAREw0ZkRo2w5mPSPs/t8VGBriBU3jvkm7y6Id5DwjhCZRdWCyzP2rvtAeSKbBDW6DkBkEDWxbSIgnmbe2ZUu0WtbAdDIy3j8uqWvrNOpPlZAJXO1OyC+oKjJMtAI1BE/SFV8ThSzOfOy9IfS3srrqjs+XARc8pT+71WQdLZ5vR2dVdlTcfL7ohuxK3/AObvb7r1/A9nqlT4WwJiTl5lNv8A6gQ2QS7oI6yXX9lzL1k3lROp+nhHDkeL4HZGIY4EUzzEtkjpKYnBP3j4CNbwIleh7Uq08NT7uk1m+6S51nEDP4uPPmlGPxdJusi2Wtr3Osrf5E5PSN7EV5K6MC4ZgqXTOYzGoWVcdUqO/d728T89PYKdtcwe+Y1xboDDhGd9EZdmvkgR638WRux25TtdxyA+ZOgSrC7ArVj3jgXASSfhpjq5yYUtqUmN8FAOqSZc528AJsA2IyjNQ4rHV6pb3jjuaNnwjkGiwVeLjjx/2yXJySn/AEBw1sN0uYFpjIeZhF7Lobx8QMcs/JDBu86eH6hN6TtymeJ55KqJsX7QYN6GmRz+qTN2r8QAgcB5x80fjK9oHxOsPqgauy3tIG6PFqMgjgADV2i42iAbFC99GQVgHZ8/icD0CSVMMaby0iSP1KdNPQrQLcojC03NcDlB4qcRy8lto1RAWQPlsE6JFtStLo/lEJrhX+EFJdrDxTx0UePZWWgWg7xjqrPQNlVcP8Q6q04bII8g/B5GVGtbkhq79Bku6RsuXtlImM0LsdFiQSQZEEi/GQuKm3alg0mGgNEkk24mV3tuiaZZOt/ZKnBpzF1WKTRCTaZbcBjKzCA8B7Nbje9U4ZjGASHZn4Tn+adYLsdTDC7EPI6Oy8gCPUhB4p+BoyGfvD/Zvf8Ac4wPJTasArxDpuATKDNQAxmeAU9faFM/CxwHUD1AQxrACQ3KYGt+qFBCqVUtBJcBry/NRHEF5mIHDWOfCeCBkky7PQcOg48yjaVM8IH9R+a1BCe+8MZlNNi9nsRiJ7sFjXDxVS2R0ZJv8uqt3YvsWDFbEtJ1bTdYRoXDQcBmU+7ZdqGYJm5Tg13N8Ii1MZBxGnIaplH7Fs8yxPZ2ns11SagqVqlN1Nwe0Oc1r4l02DHGBpMFVNuyKNiQ+RkZjLLJMsRXL3ue8lznGSTmTqSuQ4JNNtDUSP8AE8FziXZAm/8AsiHNIzE9FDQI8/kodt0d6i65BaC5pBgggcQhsIypYhug/L7Lui8g7w0vncLzY1K8g7z50uZTjAV8Uf8AmH0BPmYTS4sbAp0z0dm3KtNpa17mNJnw5lCYjtEIl9Z7jnBO8ekTYKr4rFud/EqQP5WpdV23Tp2ptE8Tc/ZQh6ZuNSf+i8vUJSuKHdR9aq5zh4GHVxERz56oYnD0/jLqztGts37nyVWxu26j9VvA0axh7Cd4ZEGCei6o8cYLBCU5SeWWyttE1GOYGd01pB3Gt3ZH8xPxEhQV8Y1gJLgd4QXa+3okj9q1QSKg8QyJEEfcLnCYKpXcA6QDlwvwHBSlxuTuRWM1FVE7w/ePeRSkMORItCY4jwg3mLDqcz+uCLe1tBndtvoSMzqWj6lLq1iG8BKdZyI8YJcDTuAp8VV0Giiw1YAFLNqYuBnmmQrM2fQdWrchqrecLHT6pRsJndUgd0y7W3omtcktM2HCbu6nRI8mRFUsIHqqjtR01THRPdr4zcYTbKGjidFWWMtBB3tTNr8lSCFkRkXUjrBabndRYsqgo22bWlnRCbYZMcpWtiPzCMxzZClqZX+Agw/xDqFaMOclWYhw6qx4fII8ngfg8h7SttfGa4pFcVXqSKT2AdpcUX7h4W+aVtdxRW1sh1+iCa3mFeOjlls9D2jtJ9V0vdvE5DQdB9ShC7itCm0OmCXH0CLw2Dc4hxsBx+gUbDQMacqINPFFY4je3RdDtN80tsJ1TqwvQ/8AC7s5Tqk4moWu3HQynnDs95w+XmV5zUbqrh/hHtNzcY6mDDH0nEyYALCCHem8PNUhsEj07tf2gZgqBqGDUPhps4uOvQZkrwLaWPfVe6pUcS5xJJ4ko3tVt12LrurOm9mt3p3WjQfPzSRtFzjayLdgSo6fXgdVG3Ex+G/v6aIhmz4PiKhxFJtN5B4W0WwE0MY9xhnh15+a1jS9wlzp5ZD0Qxxm6ZBgwRbgRB9RI80vxW0CTAMoqILG9WqxuQm8DzuPckeSExe03C0ehBHsYQ2CeXTJuI9L730RNfs/VZSdUeA0ASAfiPAQtaQKEWIxL3ZnyCgRNPBuOevFH0NmMHxGY9FQwpY0nJWTDVDQDL+B7QchIOo45yohTAmBHkscS5vdm5ElvMH859QhIyGLcbTqFoDd8gyBGvmmO1MS3DU94kGs4EAfyofB0WYOl3j71HCw4KoY3FuqvLiSZPFRUe7xotfRfv8A4MdjudUquc4kgD6yp4L3udpkF1gG91QLtXKTZzRA3iBPEifdPImjqsd1sxkEirDfdyCsG0agAdy5RnySSmYWiaQVhtp1GQJkDQpjS2yx3xEtPPLyISapEKOjhC+5s0ep6JqQth+JqGu/e/5bfh0k8VE1sA6frVTVHTAaIAEAKOpUO6GwCmQGczYEDTihMcydI8s+aKEE8OAn6oatcLAItkvh/VNsc2WnokOHO68dVYaglqlPDsvDMSvVcx1T/DmyR4qxjmnVA2R5A8OGG0ytV2wowbrqo6wU0VmxdjHA2KDKKxN3Dmh3xxKtHRyS2ejtoEkOIy9PzXWOxAAzmP1YLSxc5QUg2lDb/ilYsTRAd1a1kLSx9Si9rqLzTqE7u8DBAIMwdFixNHAGdFgbF+p+ilbtQUzIPstLEVkBDV2m5xLmjPMmA39dEO/DPqZuk8vuc1pYi8GQFtLDspt8R33nKLNHPn9UBs/BmpUa3QkAnhK2sTL8QeSz4zYdOgWw53iBvrmLBWDtCwuwzGnXdB9lixQu6H+yrDZTgojSc0wFixWEOHjp0IyTfAYdlMd9UuBO4D7rSxJP6H41tlZ23tJ9Z5LrXgDgFBgcPLgNSVixVqlgV5eRvth/wUhbIJjQwe63ePiH60WLFOWKGjmxRtGs0uAb5jhCgdEZrFiesCsic3e6BF4epvCDpw4LaxbwKzrdEnQLloETJHzWLEUYjqRnnHPMclFXYJMLFiJhbXs70T6i+WjosWKfJorw7YLUwrXCSOMkfEIOo1RNEQOI4rFiRvA8NkzSsqPkLFiVFJaFuICGKxYuiOjkns//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1883" t="20123" r="19117" b="72768"/>
          <a:stretch/>
        </p:blipFill>
        <p:spPr bwMode="auto">
          <a:xfrm>
            <a:off x="7340367" y="324653"/>
            <a:ext cx="14401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6722" y="4912592"/>
            <a:ext cx="9080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45953" y="4881023"/>
            <a:ext cx="7839437" cy="1404330"/>
            <a:chOff x="578841" y="4881023"/>
            <a:chExt cx="7839437" cy="1404330"/>
          </a:xfrm>
        </p:grpSpPr>
        <p:pic>
          <p:nvPicPr>
            <p:cNvPr id="14" name="Picture Placeholder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8841" y="4888265"/>
              <a:ext cx="3515039" cy="1397088"/>
            </a:xfrm>
            <a:prstGeom prst="rect">
              <a:avLst/>
            </a:prstGeom>
          </p:spPr>
        </p:pic>
        <p:pic>
          <p:nvPicPr>
            <p:cNvPr id="16" name="Picture Placeholder 21"/>
            <p:cNvPicPr>
              <a:picLocks noChangeAspect="1"/>
            </p:cNvPicPr>
            <p:nvPr/>
          </p:nvPicPr>
          <p:blipFill>
            <a:blip r:embed="rId6" cstate="print">
              <a:extLst>
                <a:ext uri="{28A0092B-C50C-407E-A947-70E740481C1C}">
                  <a14:useLocalDpi xmlns:a14="http://schemas.microsoft.com/office/drawing/2010/main" val="0"/>
                </a:ext>
              </a:extLst>
            </a:blip>
            <a:srcRect l="10005" r="10005"/>
            <a:stretch>
              <a:fillRect/>
            </a:stretch>
          </p:blipFill>
          <p:spPr>
            <a:xfrm>
              <a:off x="4154112" y="4881023"/>
              <a:ext cx="1676241" cy="1397088"/>
            </a:xfrm>
            <a:prstGeom prst="rect">
              <a:avLst/>
            </a:prstGeom>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07" y="4881023"/>
              <a:ext cx="2498271" cy="139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737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20" y="7607"/>
            <a:ext cx="6417930" cy="791998"/>
          </a:xfrm>
        </p:spPr>
        <p:txBody>
          <a:bodyPr/>
          <a:lstStyle/>
          <a:p>
            <a:r>
              <a:rPr lang="en-ZA" sz="1600" dirty="0" smtClean="0"/>
              <a:t>Eliminating falls of ground</a:t>
            </a:r>
            <a:endParaRPr lang="en-ZA" sz="1600" dirty="0"/>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3</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Define the requirements</a:t>
            </a:r>
            <a:endParaRPr lang="en-ZA" dirty="0"/>
          </a:p>
        </p:txBody>
      </p:sp>
      <p:sp>
        <p:nvSpPr>
          <p:cNvPr id="23" name="Content Placeholder 22"/>
          <p:cNvSpPr>
            <a:spLocks noGrp="1"/>
          </p:cNvSpPr>
          <p:nvPr>
            <p:ph sz="quarter" idx="19"/>
          </p:nvPr>
        </p:nvSpPr>
        <p:spPr>
          <a:xfrm>
            <a:off x="250825" y="1242386"/>
            <a:ext cx="8628063" cy="2677867"/>
          </a:xfrm>
        </p:spPr>
        <p:txBody>
          <a:bodyPr/>
          <a:lstStyle/>
          <a:p>
            <a:r>
              <a:rPr lang="en-ZA" dirty="0" smtClean="0"/>
              <a:t>Define the problem and determine what is to be achieved?</a:t>
            </a:r>
          </a:p>
          <a:p>
            <a:r>
              <a:rPr lang="en-ZA" dirty="0" smtClean="0"/>
              <a:t>Identify how it is to be achieved and keep it simple</a:t>
            </a:r>
            <a:endParaRPr lang="en-ZA" dirty="0"/>
          </a:p>
        </p:txBody>
      </p:sp>
      <p:pic>
        <p:nvPicPr>
          <p:cNvPr id="1026" name="Picture 2" descr="C:\Users\vdijkerm\Desktop\Picture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5" t="11622" r="810" b="573"/>
          <a:stretch/>
        </p:blipFill>
        <p:spPr bwMode="auto">
          <a:xfrm>
            <a:off x="469764" y="2491531"/>
            <a:ext cx="7185660" cy="3749040"/>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bwMode="auto">
          <a:xfrm>
            <a:off x="469764" y="2073862"/>
            <a:ext cx="8200572" cy="308611"/>
          </a:xfrm>
          <a:prstGeom prst="roundRect">
            <a:avLst/>
          </a:prstGeom>
          <a:solidFill>
            <a:srgbClr val="000F3D"/>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buNone/>
            </a:pPr>
            <a:r>
              <a:rPr lang="en-US" sz="1600" i="1" dirty="0" smtClean="0">
                <a:solidFill>
                  <a:schemeClr val="bg1"/>
                </a:solidFill>
              </a:rPr>
              <a:t>Improve blasting results, safely</a:t>
            </a:r>
            <a:endParaRPr kumimoji="0" lang="en-US" sz="1600" b="0" i="1" u="none" strike="noStrike" cap="none" normalizeH="0" baseline="0" dirty="0" smtClean="0">
              <a:ln>
                <a:noFill/>
              </a:ln>
              <a:solidFill>
                <a:schemeClr val="bg1"/>
              </a:solidFill>
              <a:effectLst/>
              <a:latin typeface="Arial" charset="0"/>
            </a:endParaRPr>
          </a:p>
        </p:txBody>
      </p:sp>
      <p:sp>
        <p:nvSpPr>
          <p:cNvPr id="2" name="Bent Arrow 1"/>
          <p:cNvSpPr/>
          <p:nvPr/>
        </p:nvSpPr>
        <p:spPr>
          <a:xfrm flipH="1" flipV="1">
            <a:off x="7804984" y="2516698"/>
            <a:ext cx="813816" cy="868680"/>
          </a:xfrm>
          <a:prstGeom prst="bentArrow">
            <a:avLst>
              <a:gd name="adj1" fmla="val 25000"/>
              <a:gd name="adj2" fmla="val 2190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01878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20" y="7607"/>
            <a:ext cx="6417930" cy="791998"/>
          </a:xfrm>
        </p:spPr>
        <p:txBody>
          <a:bodyPr/>
          <a:lstStyle/>
          <a:p>
            <a:r>
              <a:rPr lang="en-ZA" sz="1600" dirty="0"/>
              <a:t>Eliminating falls of ground</a:t>
            </a:r>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4</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Define the hazard – common reasons for ‘falls of ground’</a:t>
            </a:r>
            <a:endParaRPr lang="en-ZA" dirty="0"/>
          </a:p>
        </p:txBody>
      </p:sp>
      <p:sp>
        <p:nvSpPr>
          <p:cNvPr id="42" name="Rectangle 6"/>
          <p:cNvSpPr>
            <a:spLocks noChangeArrowheads="1"/>
          </p:cNvSpPr>
          <p:nvPr/>
        </p:nvSpPr>
        <p:spPr bwMode="auto">
          <a:xfrm>
            <a:off x="1205742" y="1597186"/>
            <a:ext cx="7148513"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p>
            <a:endParaRPr lang="en-GB"/>
          </a:p>
        </p:txBody>
      </p:sp>
      <p:sp>
        <p:nvSpPr>
          <p:cNvPr id="3" name="Right Triangle 2"/>
          <p:cNvSpPr/>
          <p:nvPr/>
        </p:nvSpPr>
        <p:spPr>
          <a:xfrm flipH="1">
            <a:off x="-3085785" y="3518052"/>
            <a:ext cx="228600" cy="20972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69" r="32077"/>
          <a:stretch/>
        </p:blipFill>
        <p:spPr bwMode="auto">
          <a:xfrm>
            <a:off x="6400397" y="1134019"/>
            <a:ext cx="155448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Group 46"/>
          <p:cNvGrpSpPr>
            <a:grpSpLocks noChangeAspect="1"/>
          </p:cNvGrpSpPr>
          <p:nvPr/>
        </p:nvGrpSpPr>
        <p:grpSpPr>
          <a:xfrm>
            <a:off x="364921" y="1100140"/>
            <a:ext cx="2376797" cy="5212080"/>
            <a:chOff x="255864" y="1100140"/>
            <a:chExt cx="2764119" cy="6061442"/>
          </a:xfrm>
        </p:grpSpPr>
        <p:pic>
          <p:nvPicPr>
            <p:cNvPr id="307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 r="25185"/>
            <a:stretch/>
          </p:blipFill>
          <p:spPr bwMode="auto">
            <a:xfrm>
              <a:off x="330547" y="1148094"/>
              <a:ext cx="178308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32889"/>
            <a:stretch/>
          </p:blipFill>
          <p:spPr bwMode="auto">
            <a:xfrm>
              <a:off x="330547" y="5312741"/>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55864" y="1100140"/>
              <a:ext cx="1965654" cy="6033618"/>
              <a:chOff x="255864" y="1846761"/>
              <a:chExt cx="1965654" cy="6033618"/>
            </a:xfrm>
          </p:grpSpPr>
          <p:sp>
            <p:nvSpPr>
              <p:cNvPr id="73" name="Rounded Rectangle 72"/>
              <p:cNvSpPr>
                <a:spLocks noChangeAspect="1"/>
              </p:cNvSpPr>
              <p:nvPr/>
            </p:nvSpPr>
            <p:spPr>
              <a:xfrm>
                <a:off x="302003" y="1884040"/>
                <a:ext cx="1828800" cy="1828800"/>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ight Triangle 73"/>
              <p:cNvSpPr>
                <a:spLocks noChangeAspect="1"/>
              </p:cNvSpPr>
              <p:nvPr/>
            </p:nvSpPr>
            <p:spPr>
              <a:xfrm>
                <a:off x="255864" y="3482589"/>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ight Triangle 74"/>
              <p:cNvSpPr>
                <a:spLocks noChangeAspect="1"/>
              </p:cNvSpPr>
              <p:nvPr/>
            </p:nvSpPr>
            <p:spPr>
              <a:xfrm flipV="1">
                <a:off x="262855" y="1846761"/>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ight Triangle 75"/>
              <p:cNvSpPr>
                <a:spLocks noChangeAspect="1"/>
              </p:cNvSpPr>
              <p:nvPr/>
            </p:nvSpPr>
            <p:spPr>
              <a:xfrm flipH="1" flipV="1">
                <a:off x="1934520" y="1858856"/>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ight Triangle 106"/>
              <p:cNvSpPr>
                <a:spLocks noChangeAspect="1"/>
              </p:cNvSpPr>
              <p:nvPr/>
            </p:nvSpPr>
            <p:spPr>
              <a:xfrm flipH="1">
                <a:off x="1947198" y="7606059"/>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p:cNvGrpSpPr/>
            <p:nvPr/>
          </p:nvGrpSpPr>
          <p:grpSpPr>
            <a:xfrm>
              <a:off x="267462" y="5251434"/>
              <a:ext cx="1952976" cy="1910148"/>
              <a:chOff x="255864" y="1846761"/>
              <a:chExt cx="1952976" cy="1910148"/>
            </a:xfrm>
          </p:grpSpPr>
          <p:sp>
            <p:nvSpPr>
              <p:cNvPr id="102" name="Rounded Rectangle 101"/>
              <p:cNvSpPr>
                <a:spLocks noChangeAspect="1"/>
              </p:cNvSpPr>
              <p:nvPr/>
            </p:nvSpPr>
            <p:spPr>
              <a:xfrm>
                <a:off x="302003" y="1884040"/>
                <a:ext cx="1828800" cy="1828800"/>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ight Triangle 102"/>
              <p:cNvSpPr>
                <a:spLocks noChangeAspect="1"/>
              </p:cNvSpPr>
              <p:nvPr/>
            </p:nvSpPr>
            <p:spPr>
              <a:xfrm>
                <a:off x="255864" y="3482589"/>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ight Triangle 103"/>
              <p:cNvSpPr>
                <a:spLocks noChangeAspect="1"/>
              </p:cNvSpPr>
              <p:nvPr/>
            </p:nvSpPr>
            <p:spPr>
              <a:xfrm flipV="1">
                <a:off x="262855" y="1846761"/>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ight Triangle 104"/>
              <p:cNvSpPr>
                <a:spLocks noChangeAspect="1"/>
              </p:cNvSpPr>
              <p:nvPr/>
            </p:nvSpPr>
            <p:spPr>
              <a:xfrm flipH="1" flipV="1">
                <a:off x="1934520" y="1858856"/>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7" name="Freeform 76"/>
            <p:cNvSpPr/>
            <p:nvPr/>
          </p:nvSpPr>
          <p:spPr>
            <a:xfrm>
              <a:off x="594797" y="2830039"/>
              <a:ext cx="2425186" cy="2700371"/>
            </a:xfrm>
            <a:custGeom>
              <a:avLst/>
              <a:gdLst>
                <a:gd name="connsiteX0" fmla="*/ 0 w 2425186"/>
                <a:gd name="connsiteY0" fmla="*/ 242519 h 3308149"/>
                <a:gd name="connsiteX1" fmla="*/ 242519 w 2425186"/>
                <a:gd name="connsiteY1" fmla="*/ 0 h 3308149"/>
                <a:gd name="connsiteX2" fmla="*/ 2182667 w 2425186"/>
                <a:gd name="connsiteY2" fmla="*/ 0 h 3308149"/>
                <a:gd name="connsiteX3" fmla="*/ 2425186 w 2425186"/>
                <a:gd name="connsiteY3" fmla="*/ 242519 h 3308149"/>
                <a:gd name="connsiteX4" fmla="*/ 2425186 w 2425186"/>
                <a:gd name="connsiteY4" fmla="*/ 3065630 h 3308149"/>
                <a:gd name="connsiteX5" fmla="*/ 2182667 w 2425186"/>
                <a:gd name="connsiteY5" fmla="*/ 3308149 h 3308149"/>
                <a:gd name="connsiteX6" fmla="*/ 242519 w 2425186"/>
                <a:gd name="connsiteY6" fmla="*/ 3308149 h 3308149"/>
                <a:gd name="connsiteX7" fmla="*/ 0 w 2425186"/>
                <a:gd name="connsiteY7" fmla="*/ 3065630 h 3308149"/>
                <a:gd name="connsiteX8" fmla="*/ 0 w 2425186"/>
                <a:gd name="connsiteY8" fmla="*/ 242519 h 3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86" h="3308149">
                  <a:moveTo>
                    <a:pt x="0" y="242519"/>
                  </a:moveTo>
                  <a:cubicBezTo>
                    <a:pt x="0" y="108579"/>
                    <a:pt x="108579" y="0"/>
                    <a:pt x="242519" y="0"/>
                  </a:cubicBezTo>
                  <a:lnTo>
                    <a:pt x="2182667" y="0"/>
                  </a:lnTo>
                  <a:cubicBezTo>
                    <a:pt x="2316607" y="0"/>
                    <a:pt x="2425186" y="108579"/>
                    <a:pt x="2425186" y="242519"/>
                  </a:cubicBezTo>
                  <a:lnTo>
                    <a:pt x="2425186" y="3065630"/>
                  </a:lnTo>
                  <a:cubicBezTo>
                    <a:pt x="2425186" y="3199570"/>
                    <a:pt x="2316607" y="3308149"/>
                    <a:pt x="2182667" y="3308149"/>
                  </a:cubicBezTo>
                  <a:lnTo>
                    <a:pt x="242519" y="3308149"/>
                  </a:lnTo>
                  <a:cubicBezTo>
                    <a:pt x="108579" y="3308149"/>
                    <a:pt x="0" y="3199570"/>
                    <a:pt x="0" y="3065630"/>
                  </a:cubicBezTo>
                  <a:lnTo>
                    <a:pt x="0" y="242519"/>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991" tIns="131991" rIns="131991" bIns="131991" numCol="1" spcCol="1270" anchor="t" anchorCtr="0">
              <a:noAutofit/>
            </a:bodyPr>
            <a:lstStyle/>
            <a:p>
              <a:pPr lvl="0" algn="l" defTabSz="711200">
                <a:lnSpc>
                  <a:spcPct val="90000"/>
                </a:lnSpc>
                <a:spcBef>
                  <a:spcPct val="0"/>
                </a:spcBef>
                <a:spcAft>
                  <a:spcPct val="35000"/>
                </a:spcAft>
                <a:buNone/>
              </a:pPr>
              <a:r>
                <a:rPr lang="en-US" sz="1600" b="1" kern="1200" dirty="0" smtClean="0">
                  <a:solidFill>
                    <a:schemeClr val="bg1"/>
                  </a:solidFill>
                  <a:latin typeface="+mn-lt"/>
                  <a:ea typeface="Arial Unicode MS" pitchFamily="34" charset="-128"/>
                  <a:cs typeface="Arial Unicode MS" pitchFamily="34" charset="-128"/>
                </a:rPr>
                <a:t>Natural</a:t>
              </a:r>
              <a:endParaRPr lang="en-US" sz="1600" b="1" kern="1200" dirty="0">
                <a:solidFill>
                  <a:schemeClr val="bg1"/>
                </a:solidFill>
                <a:latin typeface="+mn-lt"/>
                <a:ea typeface="Arial Unicode MS" pitchFamily="34" charset="-128"/>
                <a:cs typeface="Arial Unicode MS" pitchFamily="34" charset="-128"/>
              </a:endParaRPr>
            </a:p>
            <a:p>
              <a:pPr marL="285750" indent="-285750">
                <a:buFont typeface="Arial" panose="020B0604020202020204" pitchFamily="34" charset="0"/>
                <a:buChar char="•"/>
              </a:pPr>
              <a:r>
                <a:rPr lang="en-US" sz="1400" dirty="0"/>
                <a:t>Geological </a:t>
              </a:r>
              <a:r>
                <a:rPr lang="en-US" sz="1400" dirty="0" smtClean="0"/>
                <a:t>discontinuities</a:t>
              </a:r>
            </a:p>
            <a:p>
              <a:pPr marL="285750" indent="-285750">
                <a:buFont typeface="Arial" panose="020B0604020202020204" pitchFamily="34" charset="0"/>
                <a:buChar char="•"/>
              </a:pPr>
              <a:r>
                <a:rPr lang="en-US" sz="1400" dirty="0" smtClean="0"/>
                <a:t>Rock bursts</a:t>
              </a:r>
              <a:endParaRPr lang="en-US" sz="1400" dirty="0"/>
            </a:p>
            <a:p>
              <a:pPr marL="114300" lvl="1" indent="-114300" algn="l" defTabSz="622300">
                <a:lnSpc>
                  <a:spcPct val="90000"/>
                </a:lnSpc>
                <a:spcBef>
                  <a:spcPct val="0"/>
                </a:spcBef>
                <a:spcAft>
                  <a:spcPct val="15000"/>
                </a:spcAft>
                <a:buChar char="••"/>
              </a:pPr>
              <a:endParaRPr lang="en-US" sz="1400" kern="1200" dirty="0">
                <a:solidFill>
                  <a:schemeClr val="bg1"/>
                </a:solidFill>
                <a:latin typeface="Arial Unicode MS" pitchFamily="34" charset="-128"/>
                <a:ea typeface="Arial Unicode MS" pitchFamily="34" charset="-128"/>
                <a:cs typeface="Arial Unicode MS" pitchFamily="34" charset="-128"/>
              </a:endParaRPr>
            </a:p>
          </p:txBody>
        </p:sp>
      </p:grpSp>
      <p:grpSp>
        <p:nvGrpSpPr>
          <p:cNvPr id="57" name="Group 56"/>
          <p:cNvGrpSpPr/>
          <p:nvPr/>
        </p:nvGrpSpPr>
        <p:grpSpPr>
          <a:xfrm>
            <a:off x="3243295" y="84158"/>
            <a:ext cx="1662538" cy="2684561"/>
            <a:chOff x="8544323" y="274320"/>
            <a:chExt cx="1662538" cy="2684561"/>
          </a:xfrm>
        </p:grpSpPr>
        <p:pic>
          <p:nvPicPr>
            <p:cNvPr id="142" name="Picture 1" descr="F1000007"/>
            <p:cNvPicPr>
              <a:picLocks noChangeArrowheads="1"/>
            </p:cNvPicPr>
            <p:nvPr/>
          </p:nvPicPr>
          <p:blipFill rotWithShape="1">
            <a:blip r:embed="rId5">
              <a:extLst>
                <a:ext uri="{28A0092B-C50C-407E-A947-70E740481C1C}">
                  <a14:useLocalDpi xmlns:a14="http://schemas.microsoft.com/office/drawing/2010/main" val="0"/>
                </a:ext>
              </a:extLst>
            </a:blip>
            <a:srcRect l="10578" t="-45090" r="43959" b="31764"/>
            <a:stretch/>
          </p:blipFill>
          <p:spPr bwMode="auto">
            <a:xfrm>
              <a:off x="8595360" y="274320"/>
              <a:ext cx="1554480"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Group 55"/>
            <p:cNvGrpSpPr/>
            <p:nvPr/>
          </p:nvGrpSpPr>
          <p:grpSpPr>
            <a:xfrm>
              <a:off x="8544323" y="1291226"/>
              <a:ext cx="1662538" cy="1667655"/>
              <a:chOff x="8544323" y="1291226"/>
              <a:chExt cx="1662538" cy="1667655"/>
            </a:xfrm>
          </p:grpSpPr>
          <p:sp>
            <p:nvSpPr>
              <p:cNvPr id="118" name="Rounded Rectangle 117"/>
              <p:cNvSpPr>
                <a:spLocks noChangeAspect="1"/>
              </p:cNvSpPr>
              <p:nvPr/>
            </p:nvSpPr>
            <p:spPr>
              <a:xfrm>
                <a:off x="8602040" y="1347819"/>
                <a:ext cx="1572540" cy="1572539"/>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ight Triangle 118"/>
              <p:cNvSpPr>
                <a:spLocks noChangeAspect="1"/>
              </p:cNvSpPr>
              <p:nvPr/>
            </p:nvSpPr>
            <p:spPr>
              <a:xfrm>
                <a:off x="8544323" y="2723000"/>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ight Triangle 119"/>
              <p:cNvSpPr>
                <a:spLocks noChangeAspect="1"/>
              </p:cNvSpPr>
              <p:nvPr/>
            </p:nvSpPr>
            <p:spPr>
              <a:xfrm flipV="1">
                <a:off x="8592279" y="1291226"/>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ight Triangle 120"/>
              <p:cNvSpPr>
                <a:spLocks noChangeAspect="1"/>
              </p:cNvSpPr>
              <p:nvPr/>
            </p:nvSpPr>
            <p:spPr>
              <a:xfrm flipH="1" flipV="1">
                <a:off x="9970980" y="1326793"/>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2" name="Right Triangle 121"/>
          <p:cNvSpPr>
            <a:spLocks noChangeAspect="1"/>
          </p:cNvSpPr>
          <p:nvPr/>
        </p:nvSpPr>
        <p:spPr>
          <a:xfrm flipH="1">
            <a:off x="4840695" y="6053812"/>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p:cNvGrpSpPr/>
          <p:nvPr/>
        </p:nvGrpSpPr>
        <p:grpSpPr>
          <a:xfrm>
            <a:off x="3252178" y="4679363"/>
            <a:ext cx="1679315" cy="1642488"/>
            <a:chOff x="9000178" y="3177709"/>
            <a:chExt cx="1679315" cy="1642488"/>
          </a:xfrm>
        </p:grpSpPr>
        <p:pic>
          <p:nvPicPr>
            <p:cNvPr id="146" name="Picture 5" descr="good face x competant hanging wall with EZ Stope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1568"/>
            <a:stretch/>
          </p:blipFill>
          <p:spPr bwMode="auto">
            <a:xfrm>
              <a:off x="9062193" y="3206692"/>
              <a:ext cx="15544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Group 111"/>
            <p:cNvGrpSpPr/>
            <p:nvPr/>
          </p:nvGrpSpPr>
          <p:grpSpPr>
            <a:xfrm>
              <a:off x="9000178" y="3177709"/>
              <a:ext cx="1679315" cy="1642488"/>
              <a:chOff x="255864" y="1846761"/>
              <a:chExt cx="1952976" cy="1910148"/>
            </a:xfrm>
          </p:grpSpPr>
          <p:sp>
            <p:nvSpPr>
              <p:cNvPr id="114" name="Rounded Rectangle 113"/>
              <p:cNvSpPr>
                <a:spLocks noChangeAspect="1"/>
              </p:cNvSpPr>
              <p:nvPr/>
            </p:nvSpPr>
            <p:spPr>
              <a:xfrm>
                <a:off x="302003" y="1884040"/>
                <a:ext cx="1828800" cy="1828800"/>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ight Triangle 114"/>
              <p:cNvSpPr>
                <a:spLocks noChangeAspect="1"/>
              </p:cNvSpPr>
              <p:nvPr/>
            </p:nvSpPr>
            <p:spPr>
              <a:xfrm>
                <a:off x="255864" y="3482589"/>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ight Triangle 115"/>
              <p:cNvSpPr>
                <a:spLocks noChangeAspect="1"/>
              </p:cNvSpPr>
              <p:nvPr/>
            </p:nvSpPr>
            <p:spPr>
              <a:xfrm flipV="1">
                <a:off x="262855" y="1846761"/>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ight Triangle 116"/>
              <p:cNvSpPr>
                <a:spLocks noChangeAspect="1"/>
              </p:cNvSpPr>
              <p:nvPr/>
            </p:nvSpPr>
            <p:spPr>
              <a:xfrm flipH="1" flipV="1">
                <a:off x="1934520" y="1858856"/>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3" name="Freeform 112"/>
          <p:cNvSpPr/>
          <p:nvPr/>
        </p:nvSpPr>
        <p:spPr>
          <a:xfrm>
            <a:off x="3677799" y="2589034"/>
            <a:ext cx="2085357" cy="2321980"/>
          </a:xfrm>
          <a:custGeom>
            <a:avLst/>
            <a:gdLst>
              <a:gd name="connsiteX0" fmla="*/ 0 w 2425186"/>
              <a:gd name="connsiteY0" fmla="*/ 242519 h 3308149"/>
              <a:gd name="connsiteX1" fmla="*/ 242519 w 2425186"/>
              <a:gd name="connsiteY1" fmla="*/ 0 h 3308149"/>
              <a:gd name="connsiteX2" fmla="*/ 2182667 w 2425186"/>
              <a:gd name="connsiteY2" fmla="*/ 0 h 3308149"/>
              <a:gd name="connsiteX3" fmla="*/ 2425186 w 2425186"/>
              <a:gd name="connsiteY3" fmla="*/ 242519 h 3308149"/>
              <a:gd name="connsiteX4" fmla="*/ 2425186 w 2425186"/>
              <a:gd name="connsiteY4" fmla="*/ 3065630 h 3308149"/>
              <a:gd name="connsiteX5" fmla="*/ 2182667 w 2425186"/>
              <a:gd name="connsiteY5" fmla="*/ 3308149 h 3308149"/>
              <a:gd name="connsiteX6" fmla="*/ 242519 w 2425186"/>
              <a:gd name="connsiteY6" fmla="*/ 3308149 h 3308149"/>
              <a:gd name="connsiteX7" fmla="*/ 0 w 2425186"/>
              <a:gd name="connsiteY7" fmla="*/ 3065630 h 3308149"/>
              <a:gd name="connsiteX8" fmla="*/ 0 w 2425186"/>
              <a:gd name="connsiteY8" fmla="*/ 242519 h 3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86" h="3308149">
                <a:moveTo>
                  <a:pt x="0" y="242519"/>
                </a:moveTo>
                <a:cubicBezTo>
                  <a:pt x="0" y="108579"/>
                  <a:pt x="108579" y="0"/>
                  <a:pt x="242519" y="0"/>
                </a:cubicBezTo>
                <a:lnTo>
                  <a:pt x="2182667" y="0"/>
                </a:lnTo>
                <a:cubicBezTo>
                  <a:pt x="2316607" y="0"/>
                  <a:pt x="2425186" y="108579"/>
                  <a:pt x="2425186" y="242519"/>
                </a:cubicBezTo>
                <a:lnTo>
                  <a:pt x="2425186" y="3065630"/>
                </a:lnTo>
                <a:cubicBezTo>
                  <a:pt x="2425186" y="3199570"/>
                  <a:pt x="2316607" y="3308149"/>
                  <a:pt x="2182667" y="3308149"/>
                </a:cubicBezTo>
                <a:lnTo>
                  <a:pt x="242519" y="3308149"/>
                </a:lnTo>
                <a:cubicBezTo>
                  <a:pt x="108579" y="3308149"/>
                  <a:pt x="0" y="3199570"/>
                  <a:pt x="0" y="3065630"/>
                </a:cubicBezTo>
                <a:lnTo>
                  <a:pt x="0" y="242519"/>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991" tIns="131991" rIns="131991" bIns="131991" numCol="1" spcCol="1270" anchor="t" anchorCtr="0">
            <a:noAutofit/>
          </a:bodyPr>
          <a:lstStyle/>
          <a:p>
            <a:pPr lvl="0" algn="l" defTabSz="711200">
              <a:lnSpc>
                <a:spcPct val="90000"/>
              </a:lnSpc>
              <a:spcBef>
                <a:spcPct val="0"/>
              </a:spcBef>
              <a:spcAft>
                <a:spcPct val="35000"/>
              </a:spcAft>
              <a:buNone/>
            </a:pPr>
            <a:r>
              <a:rPr lang="en-US" sz="1600" b="1" kern="1200" dirty="0" smtClean="0">
                <a:solidFill>
                  <a:schemeClr val="bg1"/>
                </a:solidFill>
                <a:latin typeface="+mn-lt"/>
                <a:ea typeface="Arial Unicode MS" pitchFamily="34" charset="-128"/>
                <a:cs typeface="Arial Unicode MS" pitchFamily="34" charset="-128"/>
              </a:rPr>
              <a:t>Planning</a:t>
            </a:r>
            <a:endParaRPr lang="en-US" sz="1600" b="1" kern="1200" dirty="0">
              <a:solidFill>
                <a:schemeClr val="bg1"/>
              </a:solidFill>
              <a:latin typeface="+mn-lt"/>
              <a:ea typeface="Arial Unicode MS" pitchFamily="34" charset="-128"/>
              <a:cs typeface="Arial Unicode MS" pitchFamily="34" charset="-128"/>
            </a:endParaRPr>
          </a:p>
          <a:p>
            <a:pPr marL="285750" indent="-285750">
              <a:buFont typeface="Arial" panose="020B0604020202020204" pitchFamily="34" charset="0"/>
              <a:buChar char="•"/>
            </a:pPr>
            <a:r>
              <a:rPr lang="en-US" sz="1400" dirty="0" smtClean="0"/>
              <a:t>Mining method</a:t>
            </a:r>
          </a:p>
          <a:p>
            <a:pPr marL="285750" indent="-285750">
              <a:buFont typeface="Arial" panose="020B0604020202020204" pitchFamily="34" charset="0"/>
              <a:buChar char="•"/>
            </a:pPr>
            <a:r>
              <a:rPr lang="en-US" sz="1400" dirty="0" smtClean="0"/>
              <a:t>Mine discipline</a:t>
            </a:r>
          </a:p>
          <a:p>
            <a:pPr marL="285750" indent="-285750">
              <a:buFont typeface="Arial" panose="020B0604020202020204" pitchFamily="34" charset="0"/>
              <a:buChar char="•"/>
            </a:pPr>
            <a:r>
              <a:rPr lang="en-US" sz="1400" dirty="0"/>
              <a:t>Support or roof bolting not effective</a:t>
            </a:r>
          </a:p>
          <a:p>
            <a:pPr marL="285750" indent="-285750">
              <a:buFont typeface="Arial" panose="020B0604020202020204" pitchFamily="34" charset="0"/>
              <a:buChar char="•"/>
            </a:pPr>
            <a:endParaRPr lang="en-US" sz="1400" dirty="0"/>
          </a:p>
          <a:p>
            <a:pPr marL="114300" lvl="1" indent="-114300" algn="l" defTabSz="622300">
              <a:lnSpc>
                <a:spcPct val="90000"/>
              </a:lnSpc>
              <a:spcBef>
                <a:spcPct val="0"/>
              </a:spcBef>
              <a:spcAft>
                <a:spcPct val="15000"/>
              </a:spcAft>
              <a:buChar char="••"/>
            </a:pPr>
            <a:endParaRPr lang="en-US" sz="1400" kern="1200" dirty="0">
              <a:solidFill>
                <a:schemeClr val="bg1"/>
              </a:solidFill>
              <a:latin typeface="Arial Unicode MS" pitchFamily="34" charset="-128"/>
              <a:ea typeface="Arial Unicode MS" pitchFamily="34" charset="-128"/>
              <a:cs typeface="Arial Unicode MS" pitchFamily="34" charset="-128"/>
            </a:endParaRPr>
          </a:p>
        </p:txBody>
      </p:sp>
      <p:grpSp>
        <p:nvGrpSpPr>
          <p:cNvPr id="48" name="Group 47"/>
          <p:cNvGrpSpPr/>
          <p:nvPr/>
        </p:nvGrpSpPr>
        <p:grpSpPr>
          <a:xfrm>
            <a:off x="6332296" y="1094547"/>
            <a:ext cx="1679316" cy="1642488"/>
            <a:chOff x="5132669" y="1094547"/>
            <a:chExt cx="1679316" cy="1642488"/>
          </a:xfrm>
        </p:grpSpPr>
        <p:sp>
          <p:nvSpPr>
            <p:cNvPr id="133" name="Rounded Rectangle 132"/>
            <p:cNvSpPr>
              <a:spLocks noChangeAspect="1"/>
            </p:cNvSpPr>
            <p:nvPr/>
          </p:nvSpPr>
          <p:spPr>
            <a:xfrm>
              <a:off x="5172343" y="1126602"/>
              <a:ext cx="1572540" cy="1572539"/>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ight Triangle 133"/>
            <p:cNvSpPr>
              <a:spLocks noChangeAspect="1"/>
            </p:cNvSpPr>
            <p:nvPr/>
          </p:nvSpPr>
          <p:spPr>
            <a:xfrm>
              <a:off x="5132669" y="2501154"/>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ight Triangle 134"/>
            <p:cNvSpPr>
              <a:spLocks noChangeAspect="1"/>
            </p:cNvSpPr>
            <p:nvPr/>
          </p:nvSpPr>
          <p:spPr>
            <a:xfrm flipV="1">
              <a:off x="5138680" y="1094547"/>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ight Triangle 135"/>
            <p:cNvSpPr>
              <a:spLocks noChangeAspect="1"/>
            </p:cNvSpPr>
            <p:nvPr/>
          </p:nvSpPr>
          <p:spPr>
            <a:xfrm flipH="1" flipV="1">
              <a:off x="6576104" y="1104947"/>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8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43304" t="26833" r="18629" b="-26833"/>
          <a:stretch/>
        </p:blipFill>
        <p:spPr bwMode="auto">
          <a:xfrm>
            <a:off x="6374241" y="4736567"/>
            <a:ext cx="155448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Right Triangle 136"/>
          <p:cNvSpPr>
            <a:spLocks noChangeAspect="1"/>
          </p:cNvSpPr>
          <p:nvPr/>
        </p:nvSpPr>
        <p:spPr>
          <a:xfrm flipH="1">
            <a:off x="7776659" y="6066492"/>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7" name="Group 126"/>
          <p:cNvGrpSpPr/>
          <p:nvPr/>
        </p:nvGrpSpPr>
        <p:grpSpPr>
          <a:xfrm>
            <a:off x="6332296" y="4683810"/>
            <a:ext cx="1679315" cy="1642488"/>
            <a:chOff x="255864" y="1846761"/>
            <a:chExt cx="1952976" cy="1910148"/>
          </a:xfrm>
        </p:grpSpPr>
        <p:sp>
          <p:nvSpPr>
            <p:cNvPr id="129" name="Rounded Rectangle 128"/>
            <p:cNvSpPr>
              <a:spLocks noChangeAspect="1"/>
            </p:cNvSpPr>
            <p:nvPr/>
          </p:nvSpPr>
          <p:spPr>
            <a:xfrm>
              <a:off x="302003" y="1884040"/>
              <a:ext cx="1828800" cy="1828800"/>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ight Triangle 129"/>
            <p:cNvSpPr>
              <a:spLocks noChangeAspect="1"/>
            </p:cNvSpPr>
            <p:nvPr/>
          </p:nvSpPr>
          <p:spPr>
            <a:xfrm>
              <a:off x="255864" y="3482589"/>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ight Triangle 130"/>
            <p:cNvSpPr>
              <a:spLocks noChangeAspect="1"/>
            </p:cNvSpPr>
            <p:nvPr/>
          </p:nvSpPr>
          <p:spPr>
            <a:xfrm flipV="1">
              <a:off x="262855" y="1846761"/>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ight Triangle 131"/>
            <p:cNvSpPr>
              <a:spLocks noChangeAspect="1"/>
            </p:cNvSpPr>
            <p:nvPr/>
          </p:nvSpPr>
          <p:spPr>
            <a:xfrm flipH="1" flipV="1">
              <a:off x="1934520" y="1858856"/>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8" name="Freeform 127"/>
          <p:cNvSpPr/>
          <p:nvPr/>
        </p:nvSpPr>
        <p:spPr>
          <a:xfrm>
            <a:off x="6623736" y="2582043"/>
            <a:ext cx="2085357" cy="2321980"/>
          </a:xfrm>
          <a:custGeom>
            <a:avLst/>
            <a:gdLst>
              <a:gd name="connsiteX0" fmla="*/ 0 w 2425186"/>
              <a:gd name="connsiteY0" fmla="*/ 242519 h 3308149"/>
              <a:gd name="connsiteX1" fmla="*/ 242519 w 2425186"/>
              <a:gd name="connsiteY1" fmla="*/ 0 h 3308149"/>
              <a:gd name="connsiteX2" fmla="*/ 2182667 w 2425186"/>
              <a:gd name="connsiteY2" fmla="*/ 0 h 3308149"/>
              <a:gd name="connsiteX3" fmla="*/ 2425186 w 2425186"/>
              <a:gd name="connsiteY3" fmla="*/ 242519 h 3308149"/>
              <a:gd name="connsiteX4" fmla="*/ 2425186 w 2425186"/>
              <a:gd name="connsiteY4" fmla="*/ 3065630 h 3308149"/>
              <a:gd name="connsiteX5" fmla="*/ 2182667 w 2425186"/>
              <a:gd name="connsiteY5" fmla="*/ 3308149 h 3308149"/>
              <a:gd name="connsiteX6" fmla="*/ 242519 w 2425186"/>
              <a:gd name="connsiteY6" fmla="*/ 3308149 h 3308149"/>
              <a:gd name="connsiteX7" fmla="*/ 0 w 2425186"/>
              <a:gd name="connsiteY7" fmla="*/ 3065630 h 3308149"/>
              <a:gd name="connsiteX8" fmla="*/ 0 w 2425186"/>
              <a:gd name="connsiteY8" fmla="*/ 242519 h 3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86" h="3308149">
                <a:moveTo>
                  <a:pt x="0" y="242519"/>
                </a:moveTo>
                <a:cubicBezTo>
                  <a:pt x="0" y="108579"/>
                  <a:pt x="108579" y="0"/>
                  <a:pt x="242519" y="0"/>
                </a:cubicBezTo>
                <a:lnTo>
                  <a:pt x="2182667" y="0"/>
                </a:lnTo>
                <a:cubicBezTo>
                  <a:pt x="2316607" y="0"/>
                  <a:pt x="2425186" y="108579"/>
                  <a:pt x="2425186" y="242519"/>
                </a:cubicBezTo>
                <a:lnTo>
                  <a:pt x="2425186" y="3065630"/>
                </a:lnTo>
                <a:cubicBezTo>
                  <a:pt x="2425186" y="3199570"/>
                  <a:pt x="2316607" y="3308149"/>
                  <a:pt x="2182667" y="3308149"/>
                </a:cubicBezTo>
                <a:lnTo>
                  <a:pt x="242519" y="3308149"/>
                </a:lnTo>
                <a:cubicBezTo>
                  <a:pt x="108579" y="3308149"/>
                  <a:pt x="0" y="3199570"/>
                  <a:pt x="0" y="3065630"/>
                </a:cubicBezTo>
                <a:lnTo>
                  <a:pt x="0" y="242519"/>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991" tIns="131991" rIns="131991" bIns="131991" numCol="1" spcCol="1270" anchor="t" anchorCtr="0">
            <a:noAutofit/>
          </a:bodyPr>
          <a:lstStyle/>
          <a:p>
            <a:pPr lvl="0" defTabSz="711200">
              <a:lnSpc>
                <a:spcPct val="90000"/>
              </a:lnSpc>
              <a:spcBef>
                <a:spcPct val="0"/>
              </a:spcBef>
              <a:spcAft>
                <a:spcPct val="35000"/>
              </a:spcAft>
            </a:pPr>
            <a:r>
              <a:rPr lang="en-US" sz="1600" b="1" dirty="0">
                <a:solidFill>
                  <a:schemeClr val="bg1"/>
                </a:solidFill>
                <a:ea typeface="Arial Unicode MS" pitchFamily="34" charset="-128"/>
                <a:cs typeface="Arial Unicode MS" pitchFamily="34" charset="-128"/>
              </a:rPr>
              <a:t>Training</a:t>
            </a:r>
          </a:p>
          <a:p>
            <a:pPr marL="285750" indent="-285750">
              <a:buFont typeface="Arial" panose="020B0604020202020204" pitchFamily="34" charset="0"/>
              <a:buChar char="•"/>
            </a:pPr>
            <a:r>
              <a:rPr lang="en-US" sz="1400" dirty="0" smtClean="0"/>
              <a:t>Knowledge </a:t>
            </a:r>
            <a:r>
              <a:rPr lang="en-US" sz="1400" dirty="0"/>
              <a:t>of workers</a:t>
            </a:r>
          </a:p>
          <a:p>
            <a:pPr marL="285750" indent="-285750">
              <a:buFont typeface="Arial" panose="020B0604020202020204" pitchFamily="34" charset="0"/>
              <a:buChar char="•"/>
            </a:pPr>
            <a:r>
              <a:rPr lang="en-US" sz="1400" dirty="0"/>
              <a:t>Barring or scaling</a:t>
            </a:r>
          </a:p>
          <a:p>
            <a:pPr marL="285750" indent="-285750">
              <a:buFont typeface="Arial" panose="020B0604020202020204" pitchFamily="34" charset="0"/>
              <a:buChar char="•"/>
            </a:pPr>
            <a:r>
              <a:rPr lang="en-US" sz="1400" dirty="0"/>
              <a:t>Blasting</a:t>
            </a:r>
          </a:p>
          <a:p>
            <a:pPr marL="285750" indent="-285750">
              <a:buFont typeface="Arial" panose="020B0604020202020204" pitchFamily="34" charset="0"/>
              <a:buChar char="•"/>
            </a:pPr>
            <a:r>
              <a:rPr lang="en-US" sz="1400" dirty="0"/>
              <a:t>Incorrect use of equipment</a:t>
            </a:r>
          </a:p>
          <a:p>
            <a:pPr marL="285750" indent="-285750">
              <a:buFont typeface="Arial" panose="020B0604020202020204" pitchFamily="34" charset="0"/>
              <a:buChar char="•"/>
            </a:pPr>
            <a:endParaRPr lang="en-ZA" sz="1600" dirty="0"/>
          </a:p>
          <a:p>
            <a:pPr marL="114300" lvl="1" indent="-114300" algn="l" defTabSz="622300">
              <a:lnSpc>
                <a:spcPct val="90000"/>
              </a:lnSpc>
              <a:spcBef>
                <a:spcPct val="0"/>
              </a:spcBef>
              <a:spcAft>
                <a:spcPct val="15000"/>
              </a:spcAft>
              <a:buChar char="••"/>
            </a:pPr>
            <a:endParaRPr lang="en-US" sz="1400" kern="1200" dirty="0">
              <a:solidFill>
                <a:schemeClr val="bg1"/>
              </a:solidFill>
              <a:latin typeface="Arial Unicode MS" pitchFamily="34" charset="-128"/>
              <a:ea typeface="Arial Unicode MS" pitchFamily="34" charset="-128"/>
              <a:cs typeface="Arial Unicode MS" pitchFamily="34" charset="-128"/>
            </a:endParaRPr>
          </a:p>
        </p:txBody>
      </p:sp>
      <p:sp>
        <p:nvSpPr>
          <p:cNvPr id="148" name="Right Triangle 147"/>
          <p:cNvSpPr>
            <a:spLocks noChangeAspect="1"/>
          </p:cNvSpPr>
          <p:nvPr/>
        </p:nvSpPr>
        <p:spPr>
          <a:xfrm flipH="1">
            <a:off x="4708428" y="6038445"/>
            <a:ext cx="235881" cy="23588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353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8008901" y="2855826"/>
            <a:ext cx="1096804" cy="1097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8044937" y="2892408"/>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6" tIns="153846" rIns="153525" bIns="153846" numCol="1" spcCol="1270" anchor="ctr" anchorCtr="0">
            <a:noAutofit/>
          </a:bodyPr>
          <a:lstStyle/>
          <a:p>
            <a:pPr lvl="0" algn="ctr" defTabSz="488950">
              <a:lnSpc>
                <a:spcPct val="90000"/>
              </a:lnSpc>
              <a:spcBef>
                <a:spcPct val="0"/>
              </a:spcBef>
              <a:spcAft>
                <a:spcPct val="35000"/>
              </a:spcAft>
              <a:buNone/>
            </a:pPr>
            <a:r>
              <a:rPr lang="en-US" sz="1000" kern="1200" dirty="0" smtClean="0"/>
              <a:t>Plant</a:t>
            </a:r>
            <a:endParaRPr lang="en-US" sz="1000" kern="1200" dirty="0"/>
          </a:p>
        </p:txBody>
      </p:sp>
      <p:sp>
        <p:nvSpPr>
          <p:cNvPr id="18" name="Teardrop 17"/>
          <p:cNvSpPr/>
          <p:nvPr/>
        </p:nvSpPr>
        <p:spPr>
          <a:xfrm rot="2700000">
            <a:off x="6874104" y="2855860"/>
            <a:ext cx="1097020" cy="109701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6911172" y="2892408"/>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5" tIns="153846" rIns="153526" bIns="153846" numCol="1" spcCol="1270" anchor="ctr" anchorCtr="0">
            <a:noAutofit/>
          </a:bodyPr>
          <a:lstStyle/>
          <a:p>
            <a:pPr lvl="0" algn="ctr" defTabSz="488950">
              <a:lnSpc>
                <a:spcPct val="90000"/>
              </a:lnSpc>
              <a:spcBef>
                <a:spcPct val="0"/>
              </a:spcBef>
              <a:spcAft>
                <a:spcPct val="35000"/>
              </a:spcAft>
              <a:buNone/>
            </a:pPr>
            <a:r>
              <a:rPr lang="en-US" sz="1000" kern="1200" dirty="0" smtClean="0"/>
              <a:t>Loading &amp; hauling</a:t>
            </a:r>
            <a:endParaRPr lang="en-US" sz="1000" kern="1200" dirty="0"/>
          </a:p>
        </p:txBody>
      </p:sp>
      <p:sp>
        <p:nvSpPr>
          <p:cNvPr id="21" name="Teardrop 20"/>
          <p:cNvSpPr/>
          <p:nvPr/>
        </p:nvSpPr>
        <p:spPr>
          <a:xfrm rot="2700000">
            <a:off x="5740339" y="2855860"/>
            <a:ext cx="1097020" cy="109701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ardrop 33"/>
          <p:cNvSpPr/>
          <p:nvPr/>
        </p:nvSpPr>
        <p:spPr>
          <a:xfrm rot="2700000">
            <a:off x="5744086" y="2846455"/>
            <a:ext cx="1097020" cy="1097019"/>
          </a:xfrm>
          <a:prstGeom prst="teardrop">
            <a:avLst>
              <a:gd name="adj" fmla="val 100000"/>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5777407" y="2884019"/>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5" tIns="153846" rIns="153526" bIns="153846" numCol="1" spcCol="1270" anchor="ctr" anchorCtr="0">
            <a:noAutofit/>
          </a:bodyPr>
          <a:lstStyle/>
          <a:p>
            <a:pPr lvl="0" algn="ctr" defTabSz="488950">
              <a:lnSpc>
                <a:spcPct val="90000"/>
              </a:lnSpc>
              <a:spcBef>
                <a:spcPct val="0"/>
              </a:spcBef>
              <a:spcAft>
                <a:spcPct val="35000"/>
              </a:spcAft>
              <a:buNone/>
            </a:pPr>
            <a:r>
              <a:rPr lang="en-US" sz="1000" kern="1200" dirty="0" smtClean="0"/>
              <a:t>Priming, Charging &amp; Blasting</a:t>
            </a:r>
            <a:endParaRPr lang="en-US" sz="1000" kern="1200" dirty="0"/>
          </a:p>
        </p:txBody>
      </p:sp>
      <p:sp>
        <p:nvSpPr>
          <p:cNvPr id="8" name="Title 7"/>
          <p:cNvSpPr>
            <a:spLocks noGrp="1"/>
          </p:cNvSpPr>
          <p:nvPr>
            <p:ph type="title"/>
          </p:nvPr>
        </p:nvSpPr>
        <p:spPr>
          <a:xfrm>
            <a:off x="10720" y="7607"/>
            <a:ext cx="6417930" cy="791998"/>
          </a:xfrm>
        </p:spPr>
        <p:txBody>
          <a:bodyPr/>
          <a:lstStyle/>
          <a:p>
            <a:r>
              <a:rPr lang="en-ZA" sz="1600" dirty="0"/>
              <a:t>Eliminating falls of ground</a:t>
            </a:r>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5</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Define the hazard – interaction of everybody to address ‘falls of ground’</a:t>
            </a:r>
            <a:endParaRPr lang="en-ZA" dirty="0"/>
          </a:p>
        </p:txBody>
      </p:sp>
      <p:sp>
        <p:nvSpPr>
          <p:cNvPr id="35" name="Rounded Rectangle 34"/>
          <p:cNvSpPr/>
          <p:nvPr/>
        </p:nvSpPr>
        <p:spPr bwMode="auto">
          <a:xfrm>
            <a:off x="469764" y="1604078"/>
            <a:ext cx="8200572" cy="308611"/>
          </a:xfrm>
          <a:prstGeom prst="roundRect">
            <a:avLst/>
          </a:prstGeom>
          <a:solidFill>
            <a:srgbClr val="000F3D"/>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buNone/>
            </a:pPr>
            <a:r>
              <a:rPr lang="en-US" sz="1600" i="1" dirty="0">
                <a:solidFill>
                  <a:schemeClr val="bg1"/>
                </a:solidFill>
              </a:rPr>
              <a:t>Plan </a:t>
            </a:r>
            <a:r>
              <a:rPr lang="en-US" sz="1600" i="1" dirty="0" smtClean="0">
                <a:solidFill>
                  <a:schemeClr val="bg1"/>
                </a:solidFill>
              </a:rPr>
              <a:t>for improvements in ‘falls of ground’ &amp; accurately execute </a:t>
            </a:r>
            <a:r>
              <a:rPr lang="en-US" sz="1600" i="1" dirty="0">
                <a:solidFill>
                  <a:schemeClr val="bg1"/>
                </a:solidFill>
              </a:rPr>
              <a:t>blast design</a:t>
            </a:r>
            <a:endParaRPr lang="en-US" sz="1600" i="1" dirty="0">
              <a:solidFill>
                <a:schemeClr val="bg1"/>
              </a:solidFill>
              <a:latin typeface="Arial" charset="0"/>
            </a:endParaRPr>
          </a:p>
        </p:txBody>
      </p:sp>
      <p:sp>
        <p:nvSpPr>
          <p:cNvPr id="24" name="Teardrop 23"/>
          <p:cNvSpPr/>
          <p:nvPr/>
        </p:nvSpPr>
        <p:spPr>
          <a:xfrm rot="2700000">
            <a:off x="4606573" y="2855860"/>
            <a:ext cx="1097020" cy="109701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4643641" y="2892408"/>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6" tIns="153846" rIns="153525" bIns="153846" numCol="1" spcCol="1270" anchor="ctr" anchorCtr="0">
            <a:noAutofit/>
          </a:bodyPr>
          <a:lstStyle/>
          <a:p>
            <a:pPr lvl="0" algn="ctr" defTabSz="488950">
              <a:lnSpc>
                <a:spcPct val="90000"/>
              </a:lnSpc>
              <a:spcBef>
                <a:spcPct val="0"/>
              </a:spcBef>
              <a:spcAft>
                <a:spcPct val="35000"/>
              </a:spcAft>
              <a:buNone/>
            </a:pPr>
            <a:r>
              <a:rPr lang="en-US" sz="1000" kern="1200" dirty="0" smtClean="0"/>
              <a:t>Drilling</a:t>
            </a:r>
            <a:endParaRPr lang="en-US" sz="1000" kern="1200" dirty="0"/>
          </a:p>
        </p:txBody>
      </p:sp>
      <p:sp>
        <p:nvSpPr>
          <p:cNvPr id="26" name="Teardrop 25"/>
          <p:cNvSpPr/>
          <p:nvPr/>
        </p:nvSpPr>
        <p:spPr>
          <a:xfrm rot="2700000">
            <a:off x="3472808" y="2855860"/>
            <a:ext cx="1097020" cy="109701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3509876" y="2892408"/>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5" tIns="153846" rIns="153526" bIns="153846" numCol="1" spcCol="1270" anchor="ctr" anchorCtr="0">
            <a:noAutofit/>
          </a:bodyPr>
          <a:lstStyle/>
          <a:p>
            <a:pPr lvl="0" algn="ctr" defTabSz="488950">
              <a:lnSpc>
                <a:spcPct val="90000"/>
              </a:lnSpc>
              <a:spcBef>
                <a:spcPct val="0"/>
              </a:spcBef>
              <a:spcAft>
                <a:spcPct val="35000"/>
              </a:spcAft>
              <a:buNone/>
            </a:pPr>
            <a:r>
              <a:rPr lang="en-US" sz="1000" kern="1200" dirty="0" smtClean="0"/>
              <a:t>Excavation preparation</a:t>
            </a:r>
            <a:endParaRPr lang="en-US" sz="1000" kern="1200" dirty="0"/>
          </a:p>
        </p:txBody>
      </p:sp>
      <p:sp>
        <p:nvSpPr>
          <p:cNvPr id="28" name="Teardrop 27"/>
          <p:cNvSpPr/>
          <p:nvPr/>
        </p:nvSpPr>
        <p:spPr>
          <a:xfrm rot="2700000">
            <a:off x="2339043" y="2855860"/>
            <a:ext cx="1097020" cy="109701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28"/>
          <p:cNvSpPr/>
          <p:nvPr/>
        </p:nvSpPr>
        <p:spPr>
          <a:xfrm>
            <a:off x="2376111" y="2892408"/>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5" tIns="153846" rIns="153526" bIns="153846" numCol="1" spcCol="1270" anchor="ctr" anchorCtr="0">
            <a:noAutofit/>
          </a:bodyPr>
          <a:lstStyle/>
          <a:p>
            <a:pPr lvl="0" algn="ctr" defTabSz="488950">
              <a:lnSpc>
                <a:spcPct val="90000"/>
              </a:lnSpc>
              <a:spcBef>
                <a:spcPct val="0"/>
              </a:spcBef>
              <a:spcAft>
                <a:spcPct val="35000"/>
              </a:spcAft>
              <a:buNone/>
            </a:pPr>
            <a:r>
              <a:rPr lang="en-US" sz="1000" kern="1200" dirty="0" smtClean="0"/>
              <a:t>Survey</a:t>
            </a:r>
            <a:endParaRPr lang="en-US" sz="1000" kern="1200" dirty="0"/>
          </a:p>
        </p:txBody>
      </p:sp>
      <p:sp>
        <p:nvSpPr>
          <p:cNvPr id="30" name="Teardrop 29"/>
          <p:cNvSpPr/>
          <p:nvPr/>
        </p:nvSpPr>
        <p:spPr>
          <a:xfrm rot="2700000">
            <a:off x="1205277" y="2855860"/>
            <a:ext cx="1097020" cy="109701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30"/>
          <p:cNvSpPr/>
          <p:nvPr/>
        </p:nvSpPr>
        <p:spPr>
          <a:xfrm>
            <a:off x="1242345" y="2892408"/>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6" tIns="153846" rIns="153525" bIns="153846" numCol="1" spcCol="1270" anchor="ctr" anchorCtr="0">
            <a:noAutofit/>
          </a:bodyPr>
          <a:lstStyle/>
          <a:p>
            <a:pPr lvl="0" algn="ctr" defTabSz="488950">
              <a:lnSpc>
                <a:spcPct val="90000"/>
              </a:lnSpc>
              <a:spcBef>
                <a:spcPct val="0"/>
              </a:spcBef>
              <a:spcAft>
                <a:spcPct val="35000"/>
              </a:spcAft>
              <a:buNone/>
            </a:pPr>
            <a:r>
              <a:rPr lang="en-US" sz="1000" kern="1200" dirty="0" smtClean="0"/>
              <a:t>Planning</a:t>
            </a:r>
            <a:endParaRPr lang="en-US" sz="1000" kern="1200" dirty="0"/>
          </a:p>
        </p:txBody>
      </p:sp>
      <p:sp>
        <p:nvSpPr>
          <p:cNvPr id="32" name="Teardrop 31"/>
          <p:cNvSpPr/>
          <p:nvPr/>
        </p:nvSpPr>
        <p:spPr>
          <a:xfrm rot="2700000">
            <a:off x="71512" y="2855860"/>
            <a:ext cx="1097020" cy="109701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32"/>
          <p:cNvSpPr/>
          <p:nvPr/>
        </p:nvSpPr>
        <p:spPr>
          <a:xfrm>
            <a:off x="108580" y="2892408"/>
            <a:ext cx="1023808" cy="1024115"/>
          </a:xfrm>
          <a:custGeom>
            <a:avLst/>
            <a:gdLst>
              <a:gd name="connsiteX0" fmla="*/ 0 w 978654"/>
              <a:gd name="connsiteY0" fmla="*/ 489474 h 978948"/>
              <a:gd name="connsiteX1" fmla="*/ 489327 w 978654"/>
              <a:gd name="connsiteY1" fmla="*/ 0 h 978948"/>
              <a:gd name="connsiteX2" fmla="*/ 978654 w 978654"/>
              <a:gd name="connsiteY2" fmla="*/ 489474 h 978948"/>
              <a:gd name="connsiteX3" fmla="*/ 489327 w 978654"/>
              <a:gd name="connsiteY3" fmla="*/ 978948 h 978948"/>
              <a:gd name="connsiteX4" fmla="*/ 0 w 978654"/>
              <a:gd name="connsiteY4" fmla="*/ 489474 h 97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54" h="978948">
                <a:moveTo>
                  <a:pt x="0" y="489474"/>
                </a:moveTo>
                <a:cubicBezTo>
                  <a:pt x="0" y="219145"/>
                  <a:pt x="219079" y="0"/>
                  <a:pt x="489327" y="0"/>
                </a:cubicBezTo>
                <a:cubicBezTo>
                  <a:pt x="759575" y="0"/>
                  <a:pt x="978654" y="219145"/>
                  <a:pt x="978654" y="489474"/>
                </a:cubicBezTo>
                <a:cubicBezTo>
                  <a:pt x="978654" y="759803"/>
                  <a:pt x="759575" y="978948"/>
                  <a:pt x="489327" y="978948"/>
                </a:cubicBezTo>
                <a:cubicBezTo>
                  <a:pt x="219079" y="978948"/>
                  <a:pt x="0" y="759803"/>
                  <a:pt x="0" y="48947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525" tIns="153846" rIns="153526" bIns="153846" numCol="1" spcCol="1270" anchor="ctr" anchorCtr="0">
            <a:noAutofit/>
          </a:bodyPr>
          <a:lstStyle/>
          <a:p>
            <a:pPr lvl="0" algn="ctr" defTabSz="488950">
              <a:lnSpc>
                <a:spcPct val="90000"/>
              </a:lnSpc>
              <a:spcBef>
                <a:spcPct val="0"/>
              </a:spcBef>
              <a:spcAft>
                <a:spcPct val="35000"/>
              </a:spcAft>
              <a:buNone/>
            </a:pPr>
            <a:r>
              <a:rPr lang="en-US" sz="1000" kern="1200" dirty="0" smtClean="0"/>
              <a:t>Geology</a:t>
            </a:r>
            <a:endParaRPr lang="en-US" sz="1000" kern="1200" dirty="0"/>
          </a:p>
        </p:txBody>
      </p:sp>
      <p:sp>
        <p:nvSpPr>
          <p:cNvPr id="37" name="AutoShape 7"/>
          <p:cNvSpPr>
            <a:spLocks noChangeArrowheads="1"/>
          </p:cNvSpPr>
          <p:nvPr/>
        </p:nvSpPr>
        <p:spPr bwMode="auto">
          <a:xfrm rot="5400000">
            <a:off x="4224104" y="2226780"/>
            <a:ext cx="704850" cy="336550"/>
          </a:xfrm>
          <a:prstGeom prst="rightArrow">
            <a:avLst>
              <a:gd name="adj1" fmla="val 50000"/>
              <a:gd name="adj2" fmla="val 104727"/>
            </a:avLst>
          </a:prstGeom>
          <a:solidFill>
            <a:schemeClr val="accent1"/>
          </a:solidFill>
          <a:ln w="12700">
            <a:solidFill>
              <a:schemeClr val="tx1"/>
            </a:solidFill>
            <a:miter lim="800000"/>
            <a:headEnd/>
            <a:tailEnd/>
          </a:ln>
          <a:effectLst/>
        </p:spPr>
        <p:txBody>
          <a:bodyPr wrap="none" anchor="ctr"/>
          <a:lstStyle/>
          <a:p>
            <a:endParaRPr lang="en-GB">
              <a:solidFill>
                <a:schemeClr val="accent1"/>
              </a:solidFill>
            </a:endParaRPr>
          </a:p>
        </p:txBody>
      </p:sp>
      <p:graphicFrame>
        <p:nvGraphicFramePr>
          <p:cNvPr id="38" name="Diagram 37"/>
          <p:cNvGraphicFramePr/>
          <p:nvPr>
            <p:extLst>
              <p:ext uri="{D42A27DB-BD31-4B8C-83A1-F6EECF244321}">
                <p14:modId xmlns:p14="http://schemas.microsoft.com/office/powerpoint/2010/main" val="2507100374"/>
              </p:ext>
            </p:extLst>
          </p:nvPr>
        </p:nvGraphicFramePr>
        <p:xfrm>
          <a:off x="5875958" y="4070007"/>
          <a:ext cx="2059022" cy="2216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44930" y="5345366"/>
            <a:ext cx="2842445" cy="338554"/>
          </a:xfrm>
          <a:prstGeom prst="rect">
            <a:avLst/>
          </a:prstGeom>
          <a:noFill/>
        </p:spPr>
        <p:txBody>
          <a:bodyPr wrap="none" rtlCol="0">
            <a:spAutoFit/>
          </a:bodyPr>
          <a:lstStyle/>
          <a:p>
            <a:r>
              <a:rPr lang="en-GB" sz="1600" dirty="0" smtClean="0">
                <a:solidFill>
                  <a:schemeClr val="accent1"/>
                </a:solidFill>
              </a:rPr>
              <a:t>Are you prepared to change?</a:t>
            </a:r>
          </a:p>
        </p:txBody>
      </p:sp>
    </p:spTree>
    <p:extLst>
      <p:ext uri="{BB962C8B-B14F-4D97-AF65-F5344CB8AC3E}">
        <p14:creationId xmlns:p14="http://schemas.microsoft.com/office/powerpoint/2010/main" val="25775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20" y="7607"/>
            <a:ext cx="6417930" cy="791998"/>
          </a:xfrm>
        </p:spPr>
        <p:txBody>
          <a:bodyPr/>
          <a:lstStyle/>
          <a:p>
            <a:r>
              <a:rPr lang="en-ZA" sz="1600" dirty="0"/>
              <a:t>Eliminating falls of ground</a:t>
            </a:r>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6</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Define the requirements – ‘falls of ground’ are influenced by</a:t>
            </a:r>
            <a:endParaRPr lang="en-ZA" dirty="0"/>
          </a:p>
          <a:p>
            <a:endParaRPr lang="en-ZA" dirty="0"/>
          </a:p>
        </p:txBody>
      </p:sp>
      <p:sp>
        <p:nvSpPr>
          <p:cNvPr id="23" name="Content Placeholder 22"/>
          <p:cNvSpPr>
            <a:spLocks noGrp="1"/>
          </p:cNvSpPr>
          <p:nvPr>
            <p:ph sz="quarter" idx="19"/>
          </p:nvPr>
        </p:nvSpPr>
        <p:spPr>
          <a:xfrm>
            <a:off x="250825" y="1242386"/>
            <a:ext cx="8628063" cy="2677867"/>
          </a:xfrm>
        </p:spPr>
        <p:txBody>
          <a:bodyPr/>
          <a:lstStyle/>
          <a:p>
            <a:r>
              <a:rPr lang="en-US" dirty="0" smtClean="0"/>
              <a:t>Energy / Energy / Energy</a:t>
            </a:r>
            <a:endParaRPr lang="en-ZA" dirty="0" smtClean="0"/>
          </a:p>
        </p:txBody>
      </p:sp>
      <p:sp>
        <p:nvSpPr>
          <p:cNvPr id="34" name="Freeform 33"/>
          <p:cNvSpPr/>
          <p:nvPr/>
        </p:nvSpPr>
        <p:spPr>
          <a:xfrm>
            <a:off x="2443168" y="2422672"/>
            <a:ext cx="493315" cy="470951"/>
          </a:xfrm>
          <a:custGeom>
            <a:avLst/>
            <a:gdLst>
              <a:gd name="connsiteX0" fmla="*/ 65389 w 493315"/>
              <a:gd name="connsiteY0" fmla="*/ 180092 h 470951"/>
              <a:gd name="connsiteX1" fmla="*/ 191274 w 493315"/>
              <a:gd name="connsiteY1" fmla="*/ 180092 h 470951"/>
              <a:gd name="connsiteX2" fmla="*/ 191274 w 493315"/>
              <a:gd name="connsiteY2" fmla="*/ 62425 h 470951"/>
              <a:gd name="connsiteX3" fmla="*/ 302041 w 493315"/>
              <a:gd name="connsiteY3" fmla="*/ 62425 h 470951"/>
              <a:gd name="connsiteX4" fmla="*/ 302041 w 493315"/>
              <a:gd name="connsiteY4" fmla="*/ 180092 h 470951"/>
              <a:gd name="connsiteX5" fmla="*/ 427926 w 493315"/>
              <a:gd name="connsiteY5" fmla="*/ 180092 h 470951"/>
              <a:gd name="connsiteX6" fmla="*/ 427926 w 493315"/>
              <a:gd name="connsiteY6" fmla="*/ 290859 h 470951"/>
              <a:gd name="connsiteX7" fmla="*/ 302041 w 493315"/>
              <a:gd name="connsiteY7" fmla="*/ 290859 h 470951"/>
              <a:gd name="connsiteX8" fmla="*/ 302041 w 493315"/>
              <a:gd name="connsiteY8" fmla="*/ 408526 h 470951"/>
              <a:gd name="connsiteX9" fmla="*/ 191274 w 493315"/>
              <a:gd name="connsiteY9" fmla="*/ 408526 h 470951"/>
              <a:gd name="connsiteX10" fmla="*/ 191274 w 493315"/>
              <a:gd name="connsiteY10" fmla="*/ 290859 h 470951"/>
              <a:gd name="connsiteX11" fmla="*/ 65389 w 493315"/>
              <a:gd name="connsiteY11" fmla="*/ 290859 h 470951"/>
              <a:gd name="connsiteX12" fmla="*/ 65389 w 493315"/>
              <a:gd name="connsiteY12" fmla="*/ 180092 h 47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315" h="470951">
                <a:moveTo>
                  <a:pt x="65389" y="180092"/>
                </a:moveTo>
                <a:lnTo>
                  <a:pt x="191274" y="180092"/>
                </a:lnTo>
                <a:lnTo>
                  <a:pt x="191274" y="62425"/>
                </a:lnTo>
                <a:lnTo>
                  <a:pt x="302041" y="62425"/>
                </a:lnTo>
                <a:lnTo>
                  <a:pt x="302041" y="180092"/>
                </a:lnTo>
                <a:lnTo>
                  <a:pt x="427926" y="180092"/>
                </a:lnTo>
                <a:lnTo>
                  <a:pt x="427926" y="290859"/>
                </a:lnTo>
                <a:lnTo>
                  <a:pt x="302041" y="290859"/>
                </a:lnTo>
                <a:lnTo>
                  <a:pt x="302041" y="408526"/>
                </a:lnTo>
                <a:lnTo>
                  <a:pt x="191274" y="408526"/>
                </a:lnTo>
                <a:lnTo>
                  <a:pt x="191274" y="290859"/>
                </a:lnTo>
                <a:lnTo>
                  <a:pt x="65389" y="290859"/>
                </a:lnTo>
                <a:lnTo>
                  <a:pt x="65389" y="1800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4190" rIns="141285" bIns="94190" numCol="1" spcCol="1270" anchor="ctr" anchorCtr="0">
            <a:noAutofit/>
          </a:bodyPr>
          <a:lstStyle/>
          <a:p>
            <a:pPr lvl="0" algn="ctr" defTabSz="933450">
              <a:lnSpc>
                <a:spcPct val="90000"/>
              </a:lnSpc>
              <a:spcBef>
                <a:spcPct val="0"/>
              </a:spcBef>
              <a:spcAft>
                <a:spcPct val="35000"/>
              </a:spcAft>
            </a:pPr>
            <a:endParaRPr lang="en-US" sz="2100" kern="1200"/>
          </a:p>
        </p:txBody>
      </p:sp>
      <p:sp>
        <p:nvSpPr>
          <p:cNvPr id="36" name="Freeform 35"/>
          <p:cNvSpPr/>
          <p:nvPr/>
        </p:nvSpPr>
        <p:spPr>
          <a:xfrm>
            <a:off x="5273487" y="2422672"/>
            <a:ext cx="516948" cy="470951"/>
          </a:xfrm>
          <a:custGeom>
            <a:avLst/>
            <a:gdLst>
              <a:gd name="connsiteX0" fmla="*/ 68521 w 516948"/>
              <a:gd name="connsiteY0" fmla="*/ 180092 h 470951"/>
              <a:gd name="connsiteX1" fmla="*/ 203090 w 516948"/>
              <a:gd name="connsiteY1" fmla="*/ 180092 h 470951"/>
              <a:gd name="connsiteX2" fmla="*/ 203090 w 516948"/>
              <a:gd name="connsiteY2" fmla="*/ 62425 h 470951"/>
              <a:gd name="connsiteX3" fmla="*/ 313858 w 516948"/>
              <a:gd name="connsiteY3" fmla="*/ 62425 h 470951"/>
              <a:gd name="connsiteX4" fmla="*/ 313858 w 516948"/>
              <a:gd name="connsiteY4" fmla="*/ 180092 h 470951"/>
              <a:gd name="connsiteX5" fmla="*/ 448427 w 516948"/>
              <a:gd name="connsiteY5" fmla="*/ 180092 h 470951"/>
              <a:gd name="connsiteX6" fmla="*/ 448427 w 516948"/>
              <a:gd name="connsiteY6" fmla="*/ 290859 h 470951"/>
              <a:gd name="connsiteX7" fmla="*/ 313858 w 516948"/>
              <a:gd name="connsiteY7" fmla="*/ 290859 h 470951"/>
              <a:gd name="connsiteX8" fmla="*/ 313858 w 516948"/>
              <a:gd name="connsiteY8" fmla="*/ 408526 h 470951"/>
              <a:gd name="connsiteX9" fmla="*/ 203090 w 516948"/>
              <a:gd name="connsiteY9" fmla="*/ 408526 h 470951"/>
              <a:gd name="connsiteX10" fmla="*/ 203090 w 516948"/>
              <a:gd name="connsiteY10" fmla="*/ 290859 h 470951"/>
              <a:gd name="connsiteX11" fmla="*/ 68521 w 516948"/>
              <a:gd name="connsiteY11" fmla="*/ 290859 h 470951"/>
              <a:gd name="connsiteX12" fmla="*/ 68521 w 516948"/>
              <a:gd name="connsiteY12" fmla="*/ 180092 h 47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948" h="470951">
                <a:moveTo>
                  <a:pt x="68521" y="180092"/>
                </a:moveTo>
                <a:lnTo>
                  <a:pt x="203090" y="180092"/>
                </a:lnTo>
                <a:lnTo>
                  <a:pt x="203090" y="62425"/>
                </a:lnTo>
                <a:lnTo>
                  <a:pt x="313858" y="62425"/>
                </a:lnTo>
                <a:lnTo>
                  <a:pt x="313858" y="180092"/>
                </a:lnTo>
                <a:lnTo>
                  <a:pt x="448427" y="180092"/>
                </a:lnTo>
                <a:lnTo>
                  <a:pt x="448427" y="290859"/>
                </a:lnTo>
                <a:lnTo>
                  <a:pt x="313858" y="290859"/>
                </a:lnTo>
                <a:lnTo>
                  <a:pt x="313858" y="408526"/>
                </a:lnTo>
                <a:lnTo>
                  <a:pt x="203090" y="408526"/>
                </a:lnTo>
                <a:lnTo>
                  <a:pt x="203090" y="290859"/>
                </a:lnTo>
                <a:lnTo>
                  <a:pt x="68521" y="290859"/>
                </a:lnTo>
                <a:lnTo>
                  <a:pt x="68521" y="1800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4190" rIns="141285" bIns="94190" numCol="1" spcCol="1270" anchor="ctr" anchorCtr="0">
            <a:noAutofit/>
          </a:bodyPr>
          <a:lstStyle/>
          <a:p>
            <a:pPr lvl="0" algn="ctr" defTabSz="933450">
              <a:lnSpc>
                <a:spcPct val="90000"/>
              </a:lnSpc>
              <a:spcBef>
                <a:spcPct val="0"/>
              </a:spcBef>
              <a:spcAft>
                <a:spcPct val="35000"/>
              </a:spcAft>
            </a:pPr>
            <a:endParaRPr lang="en-US" sz="2100" kern="1200">
              <a:solidFill>
                <a:schemeClr val="accent1">
                  <a:lumMod val="25000"/>
                </a:schemeClr>
              </a:solidFill>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1" r="3057" b="35483"/>
          <a:stretch/>
        </p:blipFill>
        <p:spPr bwMode="auto">
          <a:xfrm>
            <a:off x="293214" y="188404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spect="1"/>
          </p:cNvSpPr>
          <p:nvPr/>
        </p:nvSpPr>
        <p:spPr>
          <a:xfrm>
            <a:off x="302003" y="1884040"/>
            <a:ext cx="1828800" cy="1828800"/>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p:cNvSpPr>
            <a:spLocks noChangeAspect="1"/>
          </p:cNvSpPr>
          <p:nvPr/>
        </p:nvSpPr>
        <p:spPr>
          <a:xfrm>
            <a:off x="255864" y="3482589"/>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Triangle 19"/>
          <p:cNvSpPr>
            <a:spLocks noChangeAspect="1"/>
          </p:cNvSpPr>
          <p:nvPr/>
        </p:nvSpPr>
        <p:spPr>
          <a:xfrm flipV="1">
            <a:off x="262855" y="1846761"/>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a:spLocks noChangeAspect="1"/>
          </p:cNvSpPr>
          <p:nvPr/>
        </p:nvSpPr>
        <p:spPr>
          <a:xfrm flipH="1" flipV="1">
            <a:off x="1934520" y="1858856"/>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94797" y="3576660"/>
            <a:ext cx="2425186" cy="2700371"/>
          </a:xfrm>
          <a:custGeom>
            <a:avLst/>
            <a:gdLst>
              <a:gd name="connsiteX0" fmla="*/ 0 w 2425186"/>
              <a:gd name="connsiteY0" fmla="*/ 242519 h 3308149"/>
              <a:gd name="connsiteX1" fmla="*/ 242519 w 2425186"/>
              <a:gd name="connsiteY1" fmla="*/ 0 h 3308149"/>
              <a:gd name="connsiteX2" fmla="*/ 2182667 w 2425186"/>
              <a:gd name="connsiteY2" fmla="*/ 0 h 3308149"/>
              <a:gd name="connsiteX3" fmla="*/ 2425186 w 2425186"/>
              <a:gd name="connsiteY3" fmla="*/ 242519 h 3308149"/>
              <a:gd name="connsiteX4" fmla="*/ 2425186 w 2425186"/>
              <a:gd name="connsiteY4" fmla="*/ 3065630 h 3308149"/>
              <a:gd name="connsiteX5" fmla="*/ 2182667 w 2425186"/>
              <a:gd name="connsiteY5" fmla="*/ 3308149 h 3308149"/>
              <a:gd name="connsiteX6" fmla="*/ 242519 w 2425186"/>
              <a:gd name="connsiteY6" fmla="*/ 3308149 h 3308149"/>
              <a:gd name="connsiteX7" fmla="*/ 0 w 2425186"/>
              <a:gd name="connsiteY7" fmla="*/ 3065630 h 3308149"/>
              <a:gd name="connsiteX8" fmla="*/ 0 w 2425186"/>
              <a:gd name="connsiteY8" fmla="*/ 242519 h 3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86" h="3308149">
                <a:moveTo>
                  <a:pt x="0" y="242519"/>
                </a:moveTo>
                <a:cubicBezTo>
                  <a:pt x="0" y="108579"/>
                  <a:pt x="108579" y="0"/>
                  <a:pt x="242519" y="0"/>
                </a:cubicBezTo>
                <a:lnTo>
                  <a:pt x="2182667" y="0"/>
                </a:lnTo>
                <a:cubicBezTo>
                  <a:pt x="2316607" y="0"/>
                  <a:pt x="2425186" y="108579"/>
                  <a:pt x="2425186" y="242519"/>
                </a:cubicBezTo>
                <a:lnTo>
                  <a:pt x="2425186" y="3065630"/>
                </a:lnTo>
                <a:cubicBezTo>
                  <a:pt x="2425186" y="3199570"/>
                  <a:pt x="2316607" y="3308149"/>
                  <a:pt x="2182667" y="3308149"/>
                </a:cubicBezTo>
                <a:lnTo>
                  <a:pt x="242519" y="3308149"/>
                </a:lnTo>
                <a:cubicBezTo>
                  <a:pt x="108579" y="3308149"/>
                  <a:pt x="0" y="3199570"/>
                  <a:pt x="0" y="3065630"/>
                </a:cubicBezTo>
                <a:lnTo>
                  <a:pt x="0" y="242519"/>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991" tIns="131991" rIns="131991" bIns="131991" numCol="1" spcCol="1270" anchor="t" anchorCtr="0">
            <a:noAutofit/>
          </a:bodyPr>
          <a:lstStyle/>
          <a:p>
            <a:pPr lvl="0" algn="l" defTabSz="711200">
              <a:lnSpc>
                <a:spcPct val="90000"/>
              </a:lnSpc>
              <a:spcBef>
                <a:spcPct val="0"/>
              </a:spcBef>
              <a:spcAft>
                <a:spcPct val="35000"/>
              </a:spcAft>
              <a:buNone/>
            </a:pPr>
            <a:r>
              <a:rPr lang="en-US" sz="1600" b="1" kern="1200" dirty="0" smtClean="0">
                <a:solidFill>
                  <a:schemeClr val="bg1"/>
                </a:solidFill>
                <a:latin typeface="+mn-lt"/>
                <a:ea typeface="Arial Unicode MS" pitchFamily="34" charset="-128"/>
                <a:cs typeface="Arial Unicode MS" pitchFamily="34" charset="-128"/>
              </a:rPr>
              <a:t>Energy Distribution</a:t>
            </a:r>
            <a:endParaRPr lang="en-US" sz="1600" b="1" kern="1200" dirty="0">
              <a:solidFill>
                <a:schemeClr val="bg1"/>
              </a:solidFill>
              <a:latin typeface="+mn-lt"/>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Location of hole - marking</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Hole diameter</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Burden and spacing</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Careful implementation of drill pattern </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Directionality of drilling</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endParaRPr lang="en-US" sz="1400" kern="1200" dirty="0">
              <a:solidFill>
                <a:schemeClr val="bg1"/>
              </a:solidFill>
              <a:latin typeface="Arial Unicode MS" pitchFamily="34" charset="-128"/>
              <a:ea typeface="Arial Unicode MS" pitchFamily="34" charset="-128"/>
              <a:cs typeface="Arial Unicode MS" pitchFamily="34" charset="-128"/>
            </a:endParaRPr>
          </a:p>
        </p:txBody>
      </p:sp>
      <p:grpSp>
        <p:nvGrpSpPr>
          <p:cNvPr id="17" name="Group 16"/>
          <p:cNvGrpSpPr/>
          <p:nvPr/>
        </p:nvGrpSpPr>
        <p:grpSpPr>
          <a:xfrm>
            <a:off x="3152615" y="1858856"/>
            <a:ext cx="2760358" cy="4427983"/>
            <a:chOff x="3152615" y="1858856"/>
            <a:chExt cx="2760358" cy="4427983"/>
          </a:xfrm>
        </p:grpSpPr>
        <p:grpSp>
          <p:nvGrpSpPr>
            <p:cNvPr id="13" name="Group 12"/>
            <p:cNvGrpSpPr/>
            <p:nvPr/>
          </p:nvGrpSpPr>
          <p:grpSpPr>
            <a:xfrm>
              <a:off x="3152615" y="1858856"/>
              <a:ext cx="1957537" cy="1910148"/>
              <a:chOff x="3152615" y="1858856"/>
              <a:chExt cx="1957537" cy="1910148"/>
            </a:xfrm>
          </p:grpSpPr>
          <p:grpSp>
            <p:nvGrpSpPr>
              <p:cNvPr id="11" name="Group 10"/>
              <p:cNvGrpSpPr/>
              <p:nvPr/>
            </p:nvGrpSpPr>
            <p:grpSpPr>
              <a:xfrm>
                <a:off x="3152615" y="1858856"/>
                <a:ext cx="1952976" cy="1910148"/>
                <a:chOff x="3404282" y="1888678"/>
                <a:chExt cx="1952976" cy="1910148"/>
              </a:xfrm>
            </p:grpSpPr>
            <p:pic>
              <p:nvPicPr>
                <p:cNvPr id="1029" name="Picture 5" descr="D:\backup\Underground &amp; Surface mines\Diamond mining\Cullinan mine\4. Cullinan project photos\Sasol trails 03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91" t="1" r="9211" b="-1"/>
                <a:stretch/>
              </p:blipFill>
              <p:spPr bwMode="auto">
                <a:xfrm>
                  <a:off x="3429000" y="1930891"/>
                  <a:ext cx="1874520"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404282" y="1888678"/>
                  <a:ext cx="1952976" cy="1910148"/>
                  <a:chOff x="3739841" y="4022725"/>
                  <a:chExt cx="1952976" cy="1910148"/>
                </a:xfrm>
              </p:grpSpPr>
              <p:sp>
                <p:nvSpPr>
                  <p:cNvPr id="24" name="Rounded Rectangle 23"/>
                  <p:cNvSpPr>
                    <a:spLocks noChangeAspect="1"/>
                  </p:cNvSpPr>
                  <p:nvPr/>
                </p:nvSpPr>
                <p:spPr>
                  <a:xfrm>
                    <a:off x="3785980" y="4060004"/>
                    <a:ext cx="1828800" cy="1828800"/>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24"/>
                  <p:cNvSpPr>
                    <a:spLocks noChangeAspect="1"/>
                  </p:cNvSpPr>
                  <p:nvPr/>
                </p:nvSpPr>
                <p:spPr>
                  <a:xfrm>
                    <a:off x="3739841" y="5658553"/>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25"/>
                  <p:cNvSpPr>
                    <a:spLocks noChangeAspect="1"/>
                  </p:cNvSpPr>
                  <p:nvPr/>
                </p:nvSpPr>
                <p:spPr>
                  <a:xfrm flipV="1">
                    <a:off x="3746832" y="4022725"/>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Triangle 26"/>
                  <p:cNvSpPr>
                    <a:spLocks noChangeAspect="1"/>
                  </p:cNvSpPr>
                  <p:nvPr/>
                </p:nvSpPr>
                <p:spPr>
                  <a:xfrm flipH="1" flipV="1">
                    <a:off x="5418497" y="4034820"/>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ight Triangle 11"/>
              <p:cNvSpPr/>
              <p:nvPr/>
            </p:nvSpPr>
            <p:spPr>
              <a:xfrm rot="5400000" flipH="1">
                <a:off x="4950346" y="3423758"/>
                <a:ext cx="230861" cy="8875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p:nvSpPr>
            <p:spPr>
              <a:xfrm rot="5400000" flipH="1">
                <a:off x="4933792" y="2100895"/>
                <a:ext cx="230861" cy="8875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reeform 42"/>
            <p:cNvSpPr/>
            <p:nvPr/>
          </p:nvSpPr>
          <p:spPr>
            <a:xfrm>
              <a:off x="3487787" y="3589359"/>
              <a:ext cx="2425186" cy="2697480"/>
            </a:xfrm>
            <a:custGeom>
              <a:avLst/>
              <a:gdLst>
                <a:gd name="connsiteX0" fmla="*/ 0 w 2425186"/>
                <a:gd name="connsiteY0" fmla="*/ 242519 h 3308149"/>
                <a:gd name="connsiteX1" fmla="*/ 242519 w 2425186"/>
                <a:gd name="connsiteY1" fmla="*/ 0 h 3308149"/>
                <a:gd name="connsiteX2" fmla="*/ 2182667 w 2425186"/>
                <a:gd name="connsiteY2" fmla="*/ 0 h 3308149"/>
                <a:gd name="connsiteX3" fmla="*/ 2425186 w 2425186"/>
                <a:gd name="connsiteY3" fmla="*/ 242519 h 3308149"/>
                <a:gd name="connsiteX4" fmla="*/ 2425186 w 2425186"/>
                <a:gd name="connsiteY4" fmla="*/ 3065630 h 3308149"/>
                <a:gd name="connsiteX5" fmla="*/ 2182667 w 2425186"/>
                <a:gd name="connsiteY5" fmla="*/ 3308149 h 3308149"/>
                <a:gd name="connsiteX6" fmla="*/ 242519 w 2425186"/>
                <a:gd name="connsiteY6" fmla="*/ 3308149 h 3308149"/>
                <a:gd name="connsiteX7" fmla="*/ 0 w 2425186"/>
                <a:gd name="connsiteY7" fmla="*/ 3065630 h 3308149"/>
                <a:gd name="connsiteX8" fmla="*/ 0 w 2425186"/>
                <a:gd name="connsiteY8" fmla="*/ 242519 h 3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86" h="3308149">
                  <a:moveTo>
                    <a:pt x="0" y="242519"/>
                  </a:moveTo>
                  <a:cubicBezTo>
                    <a:pt x="0" y="108579"/>
                    <a:pt x="108579" y="0"/>
                    <a:pt x="242519" y="0"/>
                  </a:cubicBezTo>
                  <a:lnTo>
                    <a:pt x="2182667" y="0"/>
                  </a:lnTo>
                  <a:cubicBezTo>
                    <a:pt x="2316607" y="0"/>
                    <a:pt x="2425186" y="108579"/>
                    <a:pt x="2425186" y="242519"/>
                  </a:cubicBezTo>
                  <a:lnTo>
                    <a:pt x="2425186" y="3065630"/>
                  </a:lnTo>
                  <a:cubicBezTo>
                    <a:pt x="2425186" y="3199570"/>
                    <a:pt x="2316607" y="3308149"/>
                    <a:pt x="2182667" y="3308149"/>
                  </a:cubicBezTo>
                  <a:lnTo>
                    <a:pt x="242519" y="3308149"/>
                  </a:lnTo>
                  <a:cubicBezTo>
                    <a:pt x="108579" y="3308149"/>
                    <a:pt x="0" y="3199570"/>
                    <a:pt x="0" y="3065630"/>
                  </a:cubicBezTo>
                  <a:lnTo>
                    <a:pt x="0" y="2425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991" tIns="131991" rIns="131991" bIns="131991" numCol="1" spcCol="1270" anchor="t" anchorCtr="0">
              <a:noAutofit/>
            </a:bodyPr>
            <a:lstStyle/>
            <a:p>
              <a:pPr lvl="0" algn="l" defTabSz="711200">
                <a:lnSpc>
                  <a:spcPct val="90000"/>
                </a:lnSpc>
                <a:spcBef>
                  <a:spcPct val="0"/>
                </a:spcBef>
                <a:spcAft>
                  <a:spcPct val="35000"/>
                </a:spcAft>
                <a:buNone/>
              </a:pPr>
              <a:r>
                <a:rPr lang="en-US" sz="1600" b="1" kern="1200" dirty="0" smtClean="0">
                  <a:solidFill>
                    <a:schemeClr val="bg1"/>
                  </a:solidFill>
                  <a:latin typeface="+mn-lt"/>
                  <a:ea typeface="Arial Unicode MS" pitchFamily="34" charset="-128"/>
                  <a:cs typeface="Arial Unicode MS" pitchFamily="34" charset="-128"/>
                </a:rPr>
                <a:t>Available Energy</a:t>
              </a: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Correct amount and type of explosives for required for specific conditions</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Manage site sensitivity - geology</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Evaluate energy for special conditions – poor floor, large toe burdens, geology</a:t>
              </a:r>
              <a:endParaRPr lang="en-US" sz="1400" kern="1200" dirty="0">
                <a:solidFill>
                  <a:schemeClr val="bg1"/>
                </a:solidFill>
                <a:latin typeface="Arial Unicode MS" pitchFamily="34" charset="-128"/>
                <a:ea typeface="Arial Unicode MS" pitchFamily="34" charset="-128"/>
                <a:cs typeface="Arial Unicode MS" pitchFamily="34" charset="-128"/>
              </a:endParaRPr>
            </a:p>
          </p:txBody>
        </p:sp>
      </p:grpSp>
      <p:grpSp>
        <p:nvGrpSpPr>
          <p:cNvPr id="18" name="Group 17"/>
          <p:cNvGrpSpPr/>
          <p:nvPr/>
        </p:nvGrpSpPr>
        <p:grpSpPr>
          <a:xfrm>
            <a:off x="6020184" y="1858856"/>
            <a:ext cx="2766189" cy="4427983"/>
            <a:chOff x="6020184" y="1858856"/>
            <a:chExt cx="2766189" cy="4427983"/>
          </a:xfrm>
        </p:grpSpPr>
        <p:grpSp>
          <p:nvGrpSpPr>
            <p:cNvPr id="15" name="Group 14"/>
            <p:cNvGrpSpPr/>
            <p:nvPr/>
          </p:nvGrpSpPr>
          <p:grpSpPr>
            <a:xfrm>
              <a:off x="6020184" y="1858856"/>
              <a:ext cx="1952976" cy="2153389"/>
              <a:chOff x="6624506" y="2119526"/>
              <a:chExt cx="1952976" cy="2153389"/>
            </a:xfrm>
          </p:grpSpPr>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5651" t="11666" r="20984" b="-11666"/>
              <a:stretch/>
            </p:blipFill>
            <p:spPr bwMode="auto">
              <a:xfrm>
                <a:off x="6658342" y="2148840"/>
                <a:ext cx="1828800" cy="2124075"/>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a:spLocks noChangeAspect="1"/>
              </p:cNvSpPr>
              <p:nvPr/>
            </p:nvSpPr>
            <p:spPr>
              <a:xfrm>
                <a:off x="6670645" y="2156805"/>
                <a:ext cx="1828800" cy="1828800"/>
              </a:xfrm>
              <a:prstGeom prst="round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Triangle 43"/>
              <p:cNvSpPr>
                <a:spLocks noChangeAspect="1"/>
              </p:cNvSpPr>
              <p:nvPr/>
            </p:nvSpPr>
            <p:spPr>
              <a:xfrm>
                <a:off x="6624506" y="3755354"/>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Triangle 44"/>
              <p:cNvSpPr>
                <a:spLocks noChangeAspect="1"/>
              </p:cNvSpPr>
              <p:nvPr/>
            </p:nvSpPr>
            <p:spPr>
              <a:xfrm flipV="1">
                <a:off x="6631497" y="2119526"/>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Triangle 45"/>
              <p:cNvSpPr>
                <a:spLocks noChangeAspect="1"/>
              </p:cNvSpPr>
              <p:nvPr/>
            </p:nvSpPr>
            <p:spPr>
              <a:xfrm flipH="1" flipV="1">
                <a:off x="8303162" y="2131621"/>
                <a:ext cx="274320" cy="27432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Freeform 37"/>
            <p:cNvSpPr/>
            <p:nvPr/>
          </p:nvSpPr>
          <p:spPr>
            <a:xfrm>
              <a:off x="6363213" y="3589359"/>
              <a:ext cx="2423160" cy="2697480"/>
            </a:xfrm>
            <a:custGeom>
              <a:avLst/>
              <a:gdLst>
                <a:gd name="connsiteX0" fmla="*/ 0 w 2425186"/>
                <a:gd name="connsiteY0" fmla="*/ 242519 h 3308149"/>
                <a:gd name="connsiteX1" fmla="*/ 242519 w 2425186"/>
                <a:gd name="connsiteY1" fmla="*/ 0 h 3308149"/>
                <a:gd name="connsiteX2" fmla="*/ 2182667 w 2425186"/>
                <a:gd name="connsiteY2" fmla="*/ 0 h 3308149"/>
                <a:gd name="connsiteX3" fmla="*/ 2425186 w 2425186"/>
                <a:gd name="connsiteY3" fmla="*/ 242519 h 3308149"/>
                <a:gd name="connsiteX4" fmla="*/ 2425186 w 2425186"/>
                <a:gd name="connsiteY4" fmla="*/ 3065630 h 3308149"/>
                <a:gd name="connsiteX5" fmla="*/ 2182667 w 2425186"/>
                <a:gd name="connsiteY5" fmla="*/ 3308149 h 3308149"/>
                <a:gd name="connsiteX6" fmla="*/ 242519 w 2425186"/>
                <a:gd name="connsiteY6" fmla="*/ 3308149 h 3308149"/>
                <a:gd name="connsiteX7" fmla="*/ 0 w 2425186"/>
                <a:gd name="connsiteY7" fmla="*/ 3065630 h 3308149"/>
                <a:gd name="connsiteX8" fmla="*/ 0 w 2425186"/>
                <a:gd name="connsiteY8" fmla="*/ 242519 h 3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86" h="3308149">
                  <a:moveTo>
                    <a:pt x="0" y="242519"/>
                  </a:moveTo>
                  <a:cubicBezTo>
                    <a:pt x="0" y="108579"/>
                    <a:pt x="108579" y="0"/>
                    <a:pt x="242519" y="0"/>
                  </a:cubicBezTo>
                  <a:lnTo>
                    <a:pt x="2182667" y="0"/>
                  </a:lnTo>
                  <a:cubicBezTo>
                    <a:pt x="2316607" y="0"/>
                    <a:pt x="2425186" y="108579"/>
                    <a:pt x="2425186" y="242519"/>
                  </a:cubicBezTo>
                  <a:lnTo>
                    <a:pt x="2425186" y="3065630"/>
                  </a:lnTo>
                  <a:cubicBezTo>
                    <a:pt x="2425186" y="3199570"/>
                    <a:pt x="2316607" y="3308149"/>
                    <a:pt x="2182667" y="3308149"/>
                  </a:cubicBezTo>
                  <a:lnTo>
                    <a:pt x="242519" y="3308149"/>
                  </a:lnTo>
                  <a:cubicBezTo>
                    <a:pt x="108579" y="3308149"/>
                    <a:pt x="0" y="3199570"/>
                    <a:pt x="0" y="3065630"/>
                  </a:cubicBezTo>
                  <a:lnTo>
                    <a:pt x="0" y="2425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991" tIns="131991" rIns="131991" bIns="131991" numCol="1" spcCol="1270" anchor="t" anchorCtr="0">
              <a:noAutofit/>
            </a:bodyPr>
            <a:lstStyle/>
            <a:p>
              <a:pPr lvl="0" algn="l" defTabSz="711200">
                <a:lnSpc>
                  <a:spcPct val="90000"/>
                </a:lnSpc>
                <a:spcBef>
                  <a:spcPct val="0"/>
                </a:spcBef>
                <a:spcAft>
                  <a:spcPct val="35000"/>
                </a:spcAft>
                <a:buNone/>
              </a:pPr>
              <a:r>
                <a:rPr lang="en-US" sz="1600" b="1" kern="1200" dirty="0" smtClean="0">
                  <a:solidFill>
                    <a:schemeClr val="bg1"/>
                  </a:solidFill>
                  <a:latin typeface="+mn-lt"/>
                  <a:ea typeface="Arial Unicode MS" pitchFamily="34" charset="-128"/>
                  <a:cs typeface="Arial Unicode MS" pitchFamily="34" charset="-128"/>
                </a:rPr>
                <a:t>Release of Energy</a:t>
              </a:r>
              <a:endParaRPr lang="en-US" sz="1600" b="1" kern="1200" dirty="0">
                <a:solidFill>
                  <a:schemeClr val="bg1"/>
                </a:solidFill>
                <a:latin typeface="+mn-lt"/>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Control &amp; ensure the ‘path of least resistance’ </a:t>
              </a:r>
            </a:p>
            <a:p>
              <a:pPr marL="114300" lvl="1" indent="-114300" algn="l" defTabSz="622300">
                <a:lnSpc>
                  <a:spcPct val="90000"/>
                </a:lnSpc>
                <a:spcBef>
                  <a:spcPct val="0"/>
                </a:spcBef>
                <a:spcAft>
                  <a:spcPct val="15000"/>
                </a:spcAft>
                <a:buChar char="••"/>
              </a:pPr>
              <a:r>
                <a:rPr lang="en-US" sz="1400" dirty="0" smtClean="0">
                  <a:solidFill>
                    <a:schemeClr val="bg1"/>
                  </a:solidFill>
                  <a:latin typeface="Arial Unicode MS" pitchFamily="34" charset="-128"/>
                  <a:ea typeface="Arial Unicode MS" pitchFamily="34" charset="-128"/>
                  <a:cs typeface="Arial Unicode MS" pitchFamily="34" charset="-128"/>
                </a:rPr>
                <a:t>C</a:t>
              </a:r>
              <a:r>
                <a:rPr lang="en-US" sz="1400" kern="1200" dirty="0" smtClean="0">
                  <a:solidFill>
                    <a:schemeClr val="bg1"/>
                  </a:solidFill>
                  <a:latin typeface="Arial Unicode MS" pitchFamily="34" charset="-128"/>
                  <a:ea typeface="Arial Unicode MS" pitchFamily="34" charset="-128"/>
                  <a:cs typeface="Arial Unicode MS" pitchFamily="34" charset="-128"/>
                </a:rPr>
                <a:t>orrect  use stemming – containment of energy</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Blast holes loaded according to geology</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Match timing to existing field conditions – wet, fractured </a:t>
              </a:r>
              <a:endParaRPr lang="en-US" sz="1400" kern="1200" dirty="0">
                <a:solidFill>
                  <a:schemeClr val="bg1"/>
                </a:solidFill>
                <a:latin typeface="Arial Unicode MS" pitchFamily="34" charset="-128"/>
                <a:ea typeface="Arial Unicode MS" pitchFamily="34" charset="-128"/>
                <a:cs typeface="Arial Unicode MS" pitchFamily="34" charset="-128"/>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Arial Unicode MS" pitchFamily="34" charset="-128"/>
                  <a:ea typeface="Arial Unicode MS" pitchFamily="34" charset="-128"/>
                  <a:cs typeface="Arial Unicode MS" pitchFamily="34" charset="-128"/>
                </a:rPr>
                <a:t>Accurate delays</a:t>
              </a:r>
              <a:endParaRPr lang="en-US" sz="1400" kern="1200" dirty="0">
                <a:solidFill>
                  <a:schemeClr val="bg1"/>
                </a:solidFill>
                <a:latin typeface="Arial Unicode MS" pitchFamily="34" charset="-128"/>
                <a:ea typeface="Arial Unicode MS" pitchFamily="34" charset="-128"/>
                <a:cs typeface="Arial Unicode MS" pitchFamily="34" charset="-128"/>
              </a:endParaRPr>
            </a:p>
          </p:txBody>
        </p:sp>
      </p:grpSp>
      <p:pic>
        <p:nvPicPr>
          <p:cNvPr id="1031" name="Picture 7" descr="D:\backup\Explosives &amp; Accessories in general\Product photographs\_MG_5681 - Copy.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9168"/>
          <a:stretch/>
        </p:blipFill>
        <p:spPr bwMode="auto">
          <a:xfrm>
            <a:off x="6797553" y="1584536"/>
            <a:ext cx="155448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backup\Explosives &amp; Accessories in general\Product photographs\_MG_615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0694" y="1584536"/>
            <a:ext cx="123444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85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20" y="7607"/>
            <a:ext cx="6417930" cy="791998"/>
          </a:xfrm>
        </p:spPr>
        <p:txBody>
          <a:bodyPr/>
          <a:lstStyle/>
          <a:p>
            <a:r>
              <a:rPr lang="en-ZA" sz="1600" dirty="0" smtClean="0"/>
              <a:t>Product selection</a:t>
            </a:r>
            <a:endParaRPr lang="en-ZA" sz="1600" dirty="0"/>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7</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Plan – Do – Measure - Review</a:t>
            </a:r>
            <a:endParaRPr lang="en-ZA" dirty="0"/>
          </a:p>
        </p:txBody>
      </p:sp>
      <p:sp>
        <p:nvSpPr>
          <p:cNvPr id="25" name="AutoShape 7"/>
          <p:cNvSpPr>
            <a:spLocks noChangeArrowheads="1"/>
          </p:cNvSpPr>
          <p:nvPr/>
        </p:nvSpPr>
        <p:spPr bwMode="auto">
          <a:xfrm rot="2700000">
            <a:off x="771862" y="1547272"/>
            <a:ext cx="704850" cy="336550"/>
          </a:xfrm>
          <a:prstGeom prst="rightArrow">
            <a:avLst>
              <a:gd name="adj1" fmla="val 50000"/>
              <a:gd name="adj2" fmla="val 104727"/>
            </a:avLst>
          </a:prstGeom>
          <a:solidFill>
            <a:schemeClr val="accent1"/>
          </a:solidFill>
          <a:ln w="12700">
            <a:solidFill>
              <a:schemeClr val="tx1"/>
            </a:solidFill>
            <a:miter lim="800000"/>
            <a:headEnd/>
            <a:tailEnd/>
          </a:ln>
          <a:effectLst/>
        </p:spPr>
        <p:txBody>
          <a:bodyPr wrap="none" anchor="ctr"/>
          <a:lstStyle/>
          <a:p>
            <a:endParaRPr lang="en-GB">
              <a:solidFill>
                <a:schemeClr val="accent1"/>
              </a:solidFill>
            </a:endParaRPr>
          </a:p>
        </p:txBody>
      </p:sp>
      <p:sp>
        <p:nvSpPr>
          <p:cNvPr id="26" name="AutoShape 8"/>
          <p:cNvSpPr>
            <a:spLocks noChangeArrowheads="1"/>
          </p:cNvSpPr>
          <p:nvPr/>
        </p:nvSpPr>
        <p:spPr bwMode="auto">
          <a:xfrm rot="18900000">
            <a:off x="7851003" y="1555269"/>
            <a:ext cx="704850" cy="338138"/>
          </a:xfrm>
          <a:prstGeom prst="leftArrow">
            <a:avLst>
              <a:gd name="adj1" fmla="val 50000"/>
              <a:gd name="adj2" fmla="val 104216"/>
            </a:avLst>
          </a:prstGeom>
          <a:solidFill>
            <a:schemeClr val="accent1"/>
          </a:solidFill>
          <a:ln w="12700">
            <a:solidFill>
              <a:schemeClr val="tx1"/>
            </a:solidFill>
            <a:miter lim="800000"/>
            <a:headEnd/>
            <a:tailEnd/>
          </a:ln>
          <a:effectLst/>
        </p:spPr>
        <p:txBody>
          <a:bodyPr wrap="none" anchor="ctr"/>
          <a:lstStyle/>
          <a:p>
            <a:endParaRPr lang="en-GB"/>
          </a:p>
        </p:txBody>
      </p:sp>
      <p:sp>
        <p:nvSpPr>
          <p:cNvPr id="27" name="Rectangle 9"/>
          <p:cNvSpPr>
            <a:spLocks noChangeArrowheads="1"/>
          </p:cNvSpPr>
          <p:nvPr/>
        </p:nvSpPr>
        <p:spPr bwMode="auto">
          <a:xfrm>
            <a:off x="0" y="1129016"/>
            <a:ext cx="1602720"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b="1" i="0" dirty="0" smtClean="0">
                <a:solidFill>
                  <a:schemeClr val="accent1"/>
                </a:solidFill>
              </a:rPr>
              <a:t>Initiation control</a:t>
            </a:r>
            <a:endParaRPr lang="en-US" sz="1400" b="1" i="0" dirty="0">
              <a:solidFill>
                <a:schemeClr val="accent1"/>
              </a:solidFill>
            </a:endParaRPr>
          </a:p>
        </p:txBody>
      </p:sp>
      <p:sp>
        <p:nvSpPr>
          <p:cNvPr id="28" name="Rectangle 10"/>
          <p:cNvSpPr>
            <a:spLocks noChangeArrowheads="1"/>
          </p:cNvSpPr>
          <p:nvPr/>
        </p:nvSpPr>
        <p:spPr bwMode="auto">
          <a:xfrm>
            <a:off x="7469145" y="1152292"/>
            <a:ext cx="1674855"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b="1" i="0" dirty="0" smtClean="0">
                <a:solidFill>
                  <a:schemeClr val="accent1"/>
                </a:solidFill>
              </a:rPr>
              <a:t>Explosive energy</a:t>
            </a:r>
            <a:endParaRPr lang="en-US" sz="1400" b="1" i="0" dirty="0">
              <a:solidFill>
                <a:schemeClr val="accent1"/>
              </a:solidFill>
            </a:endParaRPr>
          </a:p>
        </p:txBody>
      </p:sp>
      <p:sp>
        <p:nvSpPr>
          <p:cNvPr id="41" name="Rectangle 22"/>
          <p:cNvSpPr>
            <a:spLocks noChangeArrowheads="1"/>
          </p:cNvSpPr>
          <p:nvPr/>
        </p:nvSpPr>
        <p:spPr bwMode="auto">
          <a:xfrm>
            <a:off x="7709596" y="6014237"/>
            <a:ext cx="1434404"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b="1" i="0" dirty="0" smtClean="0">
                <a:solidFill>
                  <a:schemeClr val="accent1"/>
                </a:solidFill>
              </a:rPr>
              <a:t>Output of rock</a:t>
            </a:r>
            <a:endParaRPr lang="en-US" sz="1400" b="1" i="0" dirty="0">
              <a:solidFill>
                <a:schemeClr val="accent1"/>
              </a:solidFill>
            </a:endParaRPr>
          </a:p>
        </p:txBody>
      </p:sp>
      <p:sp>
        <p:nvSpPr>
          <p:cNvPr id="51" name="Rectangle 41"/>
          <p:cNvSpPr>
            <a:spLocks noChangeArrowheads="1"/>
          </p:cNvSpPr>
          <p:nvPr/>
        </p:nvSpPr>
        <p:spPr bwMode="auto">
          <a:xfrm>
            <a:off x="50800" y="6014237"/>
            <a:ext cx="1436008"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b="1" i="0" dirty="0" smtClean="0">
                <a:solidFill>
                  <a:schemeClr val="accent1"/>
                </a:solidFill>
              </a:rPr>
              <a:t>Physical effort</a:t>
            </a:r>
            <a:endParaRPr lang="en-US" sz="1400" b="1" i="0" dirty="0">
              <a:solidFill>
                <a:schemeClr val="accent1"/>
              </a:solidFill>
            </a:endParaRPr>
          </a:p>
        </p:txBody>
      </p:sp>
      <p:grpSp>
        <p:nvGrpSpPr>
          <p:cNvPr id="5" name="Group 4"/>
          <p:cNvGrpSpPr/>
          <p:nvPr/>
        </p:nvGrpSpPr>
        <p:grpSpPr>
          <a:xfrm>
            <a:off x="154439" y="1686973"/>
            <a:ext cx="8821741" cy="4098925"/>
            <a:chOff x="146050" y="1686973"/>
            <a:chExt cx="8821741" cy="4098925"/>
          </a:xfrm>
        </p:grpSpPr>
        <p:sp>
          <p:nvSpPr>
            <p:cNvPr id="13" name="Oval 4"/>
            <p:cNvSpPr>
              <a:spLocks noChangeArrowheads="1"/>
            </p:cNvSpPr>
            <p:nvPr/>
          </p:nvSpPr>
          <p:spPr bwMode="auto">
            <a:xfrm>
              <a:off x="660400" y="1987011"/>
              <a:ext cx="7477125" cy="3541712"/>
            </a:xfrm>
            <a:prstGeom prst="ellipse">
              <a:avLst/>
            </a:prstGeom>
            <a:noFill/>
            <a:ln w="57150">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Rectangle 12"/>
            <p:cNvSpPr>
              <a:spLocks noChangeArrowheads="1"/>
            </p:cNvSpPr>
            <p:nvPr/>
          </p:nvSpPr>
          <p:spPr bwMode="auto">
            <a:xfrm>
              <a:off x="7335838" y="2374361"/>
              <a:ext cx="1382713"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algn="ctr" defTabSz="1000125">
                <a:spcBef>
                  <a:spcPct val="0"/>
                </a:spcBef>
                <a:buSzTx/>
              </a:pPr>
              <a:r>
                <a:rPr lang="en-US" sz="1800" i="0" dirty="0">
                  <a:solidFill>
                    <a:schemeClr val="accent1">
                      <a:lumMod val="75000"/>
                      <a:lumOff val="25000"/>
                    </a:schemeClr>
                  </a:solidFill>
                </a:rPr>
                <a:t>Detonation</a:t>
              </a:r>
            </a:p>
            <a:p>
              <a:pPr algn="ctr" defTabSz="1000125">
                <a:spcBef>
                  <a:spcPct val="0"/>
                </a:spcBef>
                <a:buSzTx/>
              </a:pPr>
              <a:r>
                <a:rPr lang="en-US" sz="1800" i="0" dirty="0">
                  <a:solidFill>
                    <a:schemeClr val="accent1">
                      <a:lumMod val="75000"/>
                      <a:lumOff val="25000"/>
                    </a:schemeClr>
                  </a:solidFill>
                </a:rPr>
                <a:t>and Energy</a:t>
              </a:r>
            </a:p>
            <a:p>
              <a:pPr algn="ctr" defTabSz="1000125">
                <a:spcBef>
                  <a:spcPct val="0"/>
                </a:spcBef>
                <a:buSzTx/>
              </a:pPr>
              <a:r>
                <a:rPr lang="en-US" sz="1800" i="0" dirty="0">
                  <a:solidFill>
                    <a:schemeClr val="accent1">
                      <a:lumMod val="75000"/>
                      <a:lumOff val="25000"/>
                    </a:schemeClr>
                  </a:solidFill>
                </a:rPr>
                <a:t>Release</a:t>
              </a:r>
            </a:p>
          </p:txBody>
        </p:sp>
        <p:sp>
          <p:nvSpPr>
            <p:cNvPr id="18" name="Oval 13"/>
            <p:cNvSpPr>
              <a:spLocks noChangeArrowheads="1"/>
            </p:cNvSpPr>
            <p:nvPr/>
          </p:nvSpPr>
          <p:spPr bwMode="auto">
            <a:xfrm>
              <a:off x="1955800" y="1886998"/>
              <a:ext cx="1139825" cy="531813"/>
            </a:xfrm>
            <a:prstGeom prst="ellipse">
              <a:avLst/>
            </a:prstGeom>
            <a:solidFill>
              <a:schemeClr val="accent1"/>
            </a:solidFill>
            <a:ln w="28575">
              <a:solidFill>
                <a:schemeClr val="tx1"/>
              </a:solidFill>
              <a:round/>
              <a:headEnd/>
              <a:tailEnd/>
            </a:ln>
            <a:effectLst/>
          </p:spPr>
          <p:txBody>
            <a:bodyPr wrap="square" lIns="100666" tIns="50333" rIns="100666" bIns="50333">
              <a:spAutoFit/>
            </a:bodyPr>
            <a:lstStyle/>
            <a:p>
              <a:endParaRPr lang="en-GB">
                <a:solidFill>
                  <a:schemeClr val="accent1"/>
                </a:solidFill>
              </a:endParaRPr>
            </a:p>
          </p:txBody>
        </p:sp>
        <p:sp>
          <p:nvSpPr>
            <p:cNvPr id="20" name="Rectangle 14"/>
            <p:cNvSpPr>
              <a:spLocks noChangeArrowheads="1"/>
            </p:cNvSpPr>
            <p:nvPr/>
          </p:nvSpPr>
          <p:spPr bwMode="auto">
            <a:xfrm>
              <a:off x="2188682" y="1989953"/>
              <a:ext cx="709847" cy="31709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i="0" dirty="0">
                  <a:solidFill>
                    <a:schemeClr val="bg1"/>
                  </a:solidFill>
                </a:rPr>
                <a:t>starter</a:t>
              </a:r>
            </a:p>
          </p:txBody>
        </p:sp>
        <p:sp>
          <p:nvSpPr>
            <p:cNvPr id="21" name="Oval 15"/>
            <p:cNvSpPr>
              <a:spLocks noChangeArrowheads="1"/>
            </p:cNvSpPr>
            <p:nvPr/>
          </p:nvSpPr>
          <p:spPr bwMode="auto">
            <a:xfrm>
              <a:off x="3656012" y="1686973"/>
              <a:ext cx="1634853" cy="620712"/>
            </a:xfrm>
            <a:prstGeom prst="ellipse">
              <a:avLst/>
            </a:prstGeom>
            <a:solidFill>
              <a:schemeClr val="accent1"/>
            </a:solidFill>
            <a:ln w="28575">
              <a:solidFill>
                <a:schemeClr val="tx1"/>
              </a:solidFill>
              <a:round/>
              <a:headEnd/>
              <a:tailEnd/>
            </a:ln>
            <a:effectLst/>
          </p:spPr>
          <p:txBody>
            <a:bodyPr wrap="square" lIns="100666" tIns="50333" rIns="100666" bIns="50333">
              <a:spAutoFit/>
            </a:bodyPr>
            <a:lstStyle/>
            <a:p>
              <a:endParaRPr lang="en-GB"/>
            </a:p>
          </p:txBody>
        </p:sp>
        <p:sp>
          <p:nvSpPr>
            <p:cNvPr id="22" name="Rectangle 16"/>
            <p:cNvSpPr>
              <a:spLocks noChangeArrowheads="1"/>
            </p:cNvSpPr>
            <p:nvPr/>
          </p:nvSpPr>
          <p:spPr bwMode="auto">
            <a:xfrm>
              <a:off x="3681922" y="1710538"/>
              <a:ext cx="1612900" cy="53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66" tIns="50333" rIns="100666" bIns="50333">
              <a:spAutoFit/>
            </a:bodyPr>
            <a:lstStyle/>
            <a:p>
              <a:pPr algn="ctr" defTabSz="1000125">
                <a:spcBef>
                  <a:spcPct val="0"/>
                </a:spcBef>
                <a:buSzTx/>
              </a:pPr>
              <a:r>
                <a:rPr lang="en-US" sz="1400" i="0" dirty="0">
                  <a:solidFill>
                    <a:schemeClr val="bg1"/>
                  </a:solidFill>
                </a:rPr>
                <a:t>initiation </a:t>
              </a:r>
            </a:p>
            <a:p>
              <a:pPr algn="ctr" defTabSz="1000125">
                <a:spcBef>
                  <a:spcPct val="0"/>
                </a:spcBef>
                <a:buSzTx/>
              </a:pPr>
              <a:r>
                <a:rPr lang="en-US" sz="1400" i="0" dirty="0">
                  <a:solidFill>
                    <a:schemeClr val="bg1"/>
                  </a:solidFill>
                </a:rPr>
                <a:t>devices</a:t>
              </a:r>
            </a:p>
          </p:txBody>
        </p:sp>
        <p:sp>
          <p:nvSpPr>
            <p:cNvPr id="23" name="Oval 17"/>
            <p:cNvSpPr>
              <a:spLocks noChangeArrowheads="1"/>
            </p:cNvSpPr>
            <p:nvPr/>
          </p:nvSpPr>
          <p:spPr bwMode="auto">
            <a:xfrm>
              <a:off x="5676667" y="2067493"/>
              <a:ext cx="1525588" cy="531813"/>
            </a:xfrm>
            <a:prstGeom prst="ellipse">
              <a:avLst/>
            </a:prstGeom>
            <a:solidFill>
              <a:schemeClr val="accent1"/>
            </a:solidFill>
            <a:ln w="28575">
              <a:solidFill>
                <a:schemeClr val="tx1"/>
              </a:solidFill>
              <a:round/>
              <a:headEnd/>
              <a:tailEnd/>
            </a:ln>
            <a:effectLst/>
          </p:spPr>
          <p:txBody>
            <a:bodyPr wrap="square" lIns="100666" tIns="50333" rIns="100666" bIns="50333">
              <a:spAutoFit/>
            </a:bodyPr>
            <a:lstStyle/>
            <a:p>
              <a:endParaRPr lang="en-GB"/>
            </a:p>
          </p:txBody>
        </p:sp>
        <p:sp>
          <p:nvSpPr>
            <p:cNvPr id="24" name="Rectangle 18"/>
            <p:cNvSpPr>
              <a:spLocks noChangeArrowheads="1"/>
            </p:cNvSpPr>
            <p:nvPr/>
          </p:nvSpPr>
          <p:spPr bwMode="auto">
            <a:xfrm>
              <a:off x="5934716" y="2178399"/>
              <a:ext cx="1040066" cy="31709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i="0" dirty="0">
                  <a:solidFill>
                    <a:schemeClr val="bg1"/>
                  </a:solidFill>
                </a:rPr>
                <a:t>explosives</a:t>
              </a:r>
            </a:p>
          </p:txBody>
        </p:sp>
        <p:sp>
          <p:nvSpPr>
            <p:cNvPr id="32" name="Oval 24"/>
            <p:cNvSpPr>
              <a:spLocks noChangeArrowheads="1"/>
            </p:cNvSpPr>
            <p:nvPr/>
          </p:nvSpPr>
          <p:spPr bwMode="auto">
            <a:xfrm>
              <a:off x="7582603" y="4317913"/>
              <a:ext cx="1344613" cy="532451"/>
            </a:xfrm>
            <a:prstGeom prst="ellipse">
              <a:avLst/>
            </a:prstGeom>
            <a:solidFill>
              <a:schemeClr val="accent1">
                <a:lumMod val="75000"/>
                <a:lumOff val="25000"/>
              </a:schemeClr>
            </a:solidFill>
            <a:ln w="28575">
              <a:solidFill>
                <a:schemeClr val="tx1"/>
              </a:solidFill>
              <a:round/>
              <a:headEnd/>
              <a:tailEnd/>
            </a:ln>
            <a:effectLst/>
          </p:spPr>
          <p:txBody>
            <a:bodyPr wrap="square" lIns="100666" tIns="50333" rIns="100666" bIns="50333">
              <a:spAutoFit/>
            </a:bodyPr>
            <a:lstStyle/>
            <a:p>
              <a:endParaRPr lang="en-GB">
                <a:solidFill>
                  <a:schemeClr val="bg1"/>
                </a:solidFill>
              </a:endParaRPr>
            </a:p>
          </p:txBody>
        </p:sp>
        <p:sp>
          <p:nvSpPr>
            <p:cNvPr id="33" name="Rectangle 25"/>
            <p:cNvSpPr>
              <a:spLocks noChangeArrowheads="1"/>
            </p:cNvSpPr>
            <p:nvPr/>
          </p:nvSpPr>
          <p:spPr bwMode="auto">
            <a:xfrm>
              <a:off x="7850206" y="4309524"/>
              <a:ext cx="770761" cy="53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algn="ctr" defTabSz="1000125">
                <a:spcBef>
                  <a:spcPct val="0"/>
                </a:spcBef>
                <a:buSzTx/>
              </a:pPr>
              <a:r>
                <a:rPr lang="en-US" sz="1400" i="0" dirty="0">
                  <a:solidFill>
                    <a:schemeClr val="bg1"/>
                  </a:solidFill>
                </a:rPr>
                <a:t>wasted</a:t>
              </a:r>
            </a:p>
            <a:p>
              <a:pPr algn="ctr" defTabSz="1000125">
                <a:spcBef>
                  <a:spcPct val="0"/>
                </a:spcBef>
                <a:buSzTx/>
              </a:pPr>
              <a:r>
                <a:rPr lang="en-US" sz="1400" i="0" dirty="0">
                  <a:solidFill>
                    <a:schemeClr val="bg1"/>
                  </a:solidFill>
                </a:rPr>
                <a:t>energy</a:t>
              </a:r>
            </a:p>
          </p:txBody>
        </p:sp>
        <p:sp>
          <p:nvSpPr>
            <p:cNvPr id="34" name="Oval 26"/>
            <p:cNvSpPr>
              <a:spLocks noChangeArrowheads="1"/>
            </p:cNvSpPr>
            <p:nvPr/>
          </p:nvSpPr>
          <p:spPr bwMode="auto">
            <a:xfrm>
              <a:off x="6538916" y="4555586"/>
              <a:ext cx="1206500" cy="531813"/>
            </a:xfrm>
            <a:prstGeom prst="ellipse">
              <a:avLst/>
            </a:prstGeom>
            <a:solidFill>
              <a:schemeClr val="accent1">
                <a:lumMod val="75000"/>
                <a:lumOff val="25000"/>
              </a:schemeClr>
            </a:solidFill>
            <a:ln w="28575">
              <a:solidFill>
                <a:schemeClr val="tx1"/>
              </a:solidFill>
              <a:round/>
              <a:headEnd/>
              <a:tailEnd/>
            </a:ln>
            <a:effectLst/>
          </p:spPr>
          <p:txBody>
            <a:bodyPr wrap="square" lIns="100666" tIns="50333" rIns="100666" bIns="50333">
              <a:spAutoFit/>
            </a:bodyPr>
            <a:lstStyle/>
            <a:p>
              <a:endParaRPr lang="en-GB">
                <a:solidFill>
                  <a:schemeClr val="bg1"/>
                </a:solidFill>
              </a:endParaRPr>
            </a:p>
          </p:txBody>
        </p:sp>
        <p:sp>
          <p:nvSpPr>
            <p:cNvPr id="35" name="Rectangle 27"/>
            <p:cNvSpPr>
              <a:spLocks noChangeArrowheads="1"/>
            </p:cNvSpPr>
            <p:nvPr/>
          </p:nvSpPr>
          <p:spPr bwMode="auto">
            <a:xfrm>
              <a:off x="6913118" y="4640175"/>
              <a:ext cx="531914"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algn="ctr" defTabSz="1000125">
                <a:spcBef>
                  <a:spcPct val="0"/>
                </a:spcBef>
                <a:buSzTx/>
              </a:pPr>
              <a:r>
                <a:rPr lang="en-US" sz="1400" i="0" dirty="0" smtClean="0">
                  <a:solidFill>
                    <a:schemeClr val="bg1"/>
                  </a:solidFill>
                </a:rPr>
                <a:t>cast</a:t>
              </a:r>
              <a:endParaRPr lang="en-US" sz="1400" i="0" dirty="0">
                <a:solidFill>
                  <a:schemeClr val="bg1"/>
                </a:solidFill>
              </a:endParaRPr>
            </a:p>
          </p:txBody>
        </p:sp>
        <p:sp>
          <p:nvSpPr>
            <p:cNvPr id="36" name="Oval 28"/>
            <p:cNvSpPr>
              <a:spLocks noChangeArrowheads="1"/>
            </p:cNvSpPr>
            <p:nvPr/>
          </p:nvSpPr>
          <p:spPr bwMode="auto">
            <a:xfrm>
              <a:off x="7115179" y="4908011"/>
              <a:ext cx="1603375" cy="532451"/>
            </a:xfrm>
            <a:prstGeom prst="ellipse">
              <a:avLst/>
            </a:prstGeom>
            <a:solidFill>
              <a:schemeClr val="accent1">
                <a:lumMod val="75000"/>
                <a:lumOff val="25000"/>
              </a:schemeClr>
            </a:solidFill>
            <a:ln w="28575">
              <a:solidFill>
                <a:schemeClr val="tx1"/>
              </a:solidFill>
              <a:round/>
              <a:headEnd/>
              <a:tailEnd/>
            </a:ln>
            <a:effectLst/>
          </p:spPr>
          <p:txBody>
            <a:bodyPr wrap="square" lIns="100666" tIns="50333" rIns="100666" bIns="50333">
              <a:spAutoFit/>
            </a:bodyPr>
            <a:lstStyle/>
            <a:p>
              <a:endParaRPr lang="en-GB">
                <a:solidFill>
                  <a:schemeClr val="bg1"/>
                </a:solidFill>
              </a:endParaRPr>
            </a:p>
          </p:txBody>
        </p:sp>
        <p:sp>
          <p:nvSpPr>
            <p:cNvPr id="37" name="Rectangle 29"/>
            <p:cNvSpPr>
              <a:spLocks noChangeArrowheads="1"/>
            </p:cNvSpPr>
            <p:nvPr/>
          </p:nvSpPr>
          <p:spPr bwMode="auto">
            <a:xfrm>
              <a:off x="7514486" y="5003261"/>
              <a:ext cx="849309"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i="0" dirty="0" smtClean="0">
                  <a:solidFill>
                    <a:schemeClr val="bg1"/>
                  </a:solidFill>
                </a:rPr>
                <a:t>damage</a:t>
              </a:r>
              <a:endParaRPr lang="en-US" sz="1400" i="0" dirty="0">
                <a:solidFill>
                  <a:schemeClr val="bg1"/>
                </a:solidFill>
              </a:endParaRPr>
            </a:p>
          </p:txBody>
        </p:sp>
        <p:sp>
          <p:nvSpPr>
            <p:cNvPr id="38" name="Oval 30"/>
            <p:cNvSpPr>
              <a:spLocks noChangeArrowheads="1"/>
            </p:cNvSpPr>
            <p:nvPr/>
          </p:nvSpPr>
          <p:spPr bwMode="auto">
            <a:xfrm>
              <a:off x="6913566" y="3441161"/>
              <a:ext cx="2054225" cy="531813"/>
            </a:xfrm>
            <a:prstGeom prst="ellipse">
              <a:avLst/>
            </a:prstGeom>
            <a:solidFill>
              <a:schemeClr val="accent1">
                <a:lumMod val="75000"/>
                <a:lumOff val="25000"/>
              </a:schemeClr>
            </a:solidFill>
            <a:ln w="28575">
              <a:solidFill>
                <a:schemeClr val="tx1"/>
              </a:solidFill>
              <a:round/>
              <a:headEnd/>
              <a:tailEnd/>
            </a:ln>
            <a:effectLst/>
          </p:spPr>
          <p:txBody>
            <a:bodyPr lIns="100666" tIns="50333" rIns="100666" bIns="50333">
              <a:spAutoFit/>
            </a:bodyPr>
            <a:lstStyle/>
            <a:p>
              <a:endParaRPr lang="en-GB">
                <a:solidFill>
                  <a:schemeClr val="bg1"/>
                </a:solidFill>
              </a:endParaRPr>
            </a:p>
          </p:txBody>
        </p:sp>
        <p:sp>
          <p:nvSpPr>
            <p:cNvPr id="39" name="Rectangle 31"/>
            <p:cNvSpPr>
              <a:spLocks noChangeArrowheads="1"/>
            </p:cNvSpPr>
            <p:nvPr/>
          </p:nvSpPr>
          <p:spPr bwMode="auto">
            <a:xfrm>
              <a:off x="7115179" y="3538436"/>
              <a:ext cx="1808163" cy="53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66" tIns="50333" rIns="100666" bIns="50333">
              <a:spAutoFit/>
            </a:bodyPr>
            <a:lstStyle/>
            <a:p>
              <a:pPr algn="ctr" defTabSz="1000125">
                <a:spcBef>
                  <a:spcPct val="0"/>
                </a:spcBef>
                <a:buSzTx/>
              </a:pPr>
              <a:r>
                <a:rPr lang="en-US" sz="1400" i="0" dirty="0">
                  <a:solidFill>
                    <a:schemeClr val="bg1"/>
                  </a:solidFill>
                </a:rPr>
                <a:t>fragmentation</a:t>
              </a:r>
            </a:p>
            <a:p>
              <a:pPr algn="ctr" defTabSz="1000125">
                <a:spcBef>
                  <a:spcPct val="0"/>
                </a:spcBef>
                <a:buSzTx/>
              </a:pPr>
              <a:endParaRPr lang="en-US" sz="1400" i="0" dirty="0">
                <a:solidFill>
                  <a:schemeClr val="bg1"/>
                </a:solidFill>
              </a:endParaRPr>
            </a:p>
          </p:txBody>
        </p:sp>
        <p:grpSp>
          <p:nvGrpSpPr>
            <p:cNvPr id="42" name="Group 32"/>
            <p:cNvGrpSpPr>
              <a:grpSpLocks/>
            </p:cNvGrpSpPr>
            <p:nvPr/>
          </p:nvGrpSpPr>
          <p:grpSpPr bwMode="auto">
            <a:xfrm>
              <a:off x="1988497" y="2723611"/>
              <a:ext cx="4366910" cy="1989848"/>
              <a:chOff x="1478" y="1857"/>
              <a:chExt cx="2626" cy="1367"/>
            </a:xfrm>
          </p:grpSpPr>
          <p:sp>
            <p:nvSpPr>
              <p:cNvPr id="43" name="Rectangle 33"/>
              <p:cNvSpPr>
                <a:spLocks noChangeArrowheads="1"/>
              </p:cNvSpPr>
              <p:nvPr/>
            </p:nvSpPr>
            <p:spPr bwMode="auto">
              <a:xfrm>
                <a:off x="2390" y="1857"/>
                <a:ext cx="978" cy="506"/>
              </a:xfrm>
              <a:prstGeom prst="rect">
                <a:avLst/>
              </a:prstGeom>
              <a:noFill/>
              <a:ln w="9525">
                <a:no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326" tIns="60163" rIns="120326" bIns="60163">
                <a:spAutoFit/>
              </a:bodyPr>
              <a:lstStyle/>
              <a:p>
                <a:pPr defTabSz="1000125">
                  <a:spcBef>
                    <a:spcPct val="0"/>
                  </a:spcBef>
                  <a:buSzTx/>
                </a:pPr>
                <a:r>
                  <a:rPr lang="en-US" sz="2000" b="1" i="0">
                    <a:solidFill>
                      <a:schemeClr val="bg1">
                        <a:lumMod val="65000"/>
                      </a:schemeClr>
                    </a:solidFill>
                  </a:rPr>
                  <a:t>BLASTING </a:t>
                </a:r>
              </a:p>
              <a:p>
                <a:pPr defTabSz="1000125">
                  <a:spcBef>
                    <a:spcPct val="0"/>
                  </a:spcBef>
                  <a:buSzTx/>
                </a:pPr>
                <a:r>
                  <a:rPr lang="en-US" sz="2000" b="1" i="0">
                    <a:solidFill>
                      <a:schemeClr val="bg1">
                        <a:lumMod val="65000"/>
                      </a:schemeClr>
                    </a:solidFill>
                  </a:rPr>
                  <a:t>PROCESS</a:t>
                </a:r>
              </a:p>
            </p:txBody>
          </p:sp>
          <p:sp>
            <p:nvSpPr>
              <p:cNvPr id="44" name="Rectangle 34"/>
              <p:cNvSpPr>
                <a:spLocks noChangeArrowheads="1"/>
              </p:cNvSpPr>
              <p:nvPr/>
            </p:nvSpPr>
            <p:spPr bwMode="auto">
              <a:xfrm>
                <a:off x="3350" y="2817"/>
                <a:ext cx="754" cy="295"/>
              </a:xfrm>
              <a:prstGeom prst="rect">
                <a:avLst/>
              </a:prstGeom>
              <a:noFill/>
              <a:ln w="9525">
                <a:no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326" tIns="60163" rIns="120326" bIns="60163">
                <a:spAutoFit/>
              </a:bodyPr>
              <a:lstStyle/>
              <a:p>
                <a:pPr defTabSz="1000125">
                  <a:spcBef>
                    <a:spcPct val="0"/>
                  </a:spcBef>
                  <a:buSzTx/>
                </a:pPr>
                <a:r>
                  <a:rPr lang="en-US" sz="2000" b="1" i="0" dirty="0">
                    <a:solidFill>
                      <a:schemeClr val="bg1">
                        <a:lumMod val="65000"/>
                      </a:schemeClr>
                    </a:solidFill>
                  </a:rPr>
                  <a:t>RESULT</a:t>
                </a:r>
              </a:p>
            </p:txBody>
          </p:sp>
          <p:sp>
            <p:nvSpPr>
              <p:cNvPr id="45" name="Rectangle 35"/>
              <p:cNvSpPr>
                <a:spLocks noChangeArrowheads="1"/>
              </p:cNvSpPr>
              <p:nvPr/>
            </p:nvSpPr>
            <p:spPr bwMode="auto">
              <a:xfrm>
                <a:off x="1478" y="2817"/>
                <a:ext cx="1248" cy="295"/>
              </a:xfrm>
              <a:prstGeom prst="rect">
                <a:avLst/>
              </a:prstGeom>
              <a:noFill/>
              <a:ln w="9525">
                <a:no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326" tIns="60163" rIns="120326" bIns="60163">
                <a:spAutoFit/>
              </a:bodyPr>
              <a:lstStyle/>
              <a:p>
                <a:pPr defTabSz="1000125">
                  <a:spcBef>
                    <a:spcPct val="0"/>
                  </a:spcBef>
                  <a:buSzTx/>
                </a:pPr>
                <a:r>
                  <a:rPr lang="en-US" sz="2000" b="1" i="0">
                    <a:solidFill>
                      <a:schemeClr val="bg1">
                        <a:lumMod val="65000"/>
                      </a:schemeClr>
                    </a:solidFill>
                  </a:rPr>
                  <a:t>PREPARATION</a:t>
                </a:r>
              </a:p>
            </p:txBody>
          </p:sp>
          <p:sp>
            <p:nvSpPr>
              <p:cNvPr id="46" name="AutoShape 36"/>
              <p:cNvSpPr>
                <a:spLocks noChangeArrowheads="1"/>
              </p:cNvSpPr>
              <p:nvPr/>
            </p:nvSpPr>
            <p:spPr bwMode="auto">
              <a:xfrm rot="10740000">
                <a:off x="2818" y="2680"/>
                <a:ext cx="268" cy="544"/>
              </a:xfrm>
              <a:prstGeom prst="rightArrow">
                <a:avLst>
                  <a:gd name="adj1" fmla="val 50000"/>
                  <a:gd name="adj2" fmla="val 91388"/>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326" tIns="60163" rIns="120326" bIns="60163">
                <a:spAutoFit/>
              </a:bodyPr>
              <a:lstStyle/>
              <a:p>
                <a:endParaRPr lang="en-GB">
                  <a:solidFill>
                    <a:schemeClr val="bg1">
                      <a:lumMod val="65000"/>
                    </a:schemeClr>
                  </a:solidFill>
                </a:endParaRPr>
              </a:p>
            </p:txBody>
          </p:sp>
          <p:sp>
            <p:nvSpPr>
              <p:cNvPr id="47" name="AutoShape 37"/>
              <p:cNvSpPr>
                <a:spLocks noChangeArrowheads="1"/>
              </p:cNvSpPr>
              <p:nvPr/>
            </p:nvSpPr>
            <p:spPr bwMode="auto">
              <a:xfrm rot="3120000">
                <a:off x="3135" y="2282"/>
                <a:ext cx="306" cy="476"/>
              </a:xfrm>
              <a:prstGeom prst="rightArrow">
                <a:avLst>
                  <a:gd name="adj1" fmla="val 50000"/>
                  <a:gd name="adj2" fmla="val 91388"/>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326" tIns="60163" rIns="120326" bIns="60163">
                <a:spAutoFit/>
              </a:bodyPr>
              <a:lstStyle/>
              <a:p>
                <a:endParaRPr lang="en-GB">
                  <a:solidFill>
                    <a:schemeClr val="bg1">
                      <a:lumMod val="65000"/>
                    </a:schemeClr>
                  </a:solidFill>
                </a:endParaRPr>
              </a:p>
            </p:txBody>
          </p:sp>
          <p:sp>
            <p:nvSpPr>
              <p:cNvPr id="48" name="AutoShape 38"/>
              <p:cNvSpPr>
                <a:spLocks noChangeArrowheads="1"/>
              </p:cNvSpPr>
              <p:nvPr/>
            </p:nvSpPr>
            <p:spPr bwMode="auto">
              <a:xfrm rot="18000000">
                <a:off x="2127" y="2282"/>
                <a:ext cx="306" cy="476"/>
              </a:xfrm>
              <a:prstGeom prst="rightArrow">
                <a:avLst>
                  <a:gd name="adj1" fmla="val 50000"/>
                  <a:gd name="adj2" fmla="val 91388"/>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326" tIns="60163" rIns="120326" bIns="60163">
                <a:spAutoFit/>
              </a:bodyPr>
              <a:lstStyle/>
              <a:p>
                <a:endParaRPr lang="en-GB">
                  <a:solidFill>
                    <a:schemeClr val="bg1">
                      <a:lumMod val="65000"/>
                    </a:schemeClr>
                  </a:solidFill>
                </a:endParaRPr>
              </a:p>
            </p:txBody>
          </p:sp>
        </p:grpSp>
        <p:sp>
          <p:nvSpPr>
            <p:cNvPr id="64" name="Oval 44"/>
            <p:cNvSpPr>
              <a:spLocks noChangeArrowheads="1"/>
            </p:cNvSpPr>
            <p:nvPr/>
          </p:nvSpPr>
          <p:spPr bwMode="auto">
            <a:xfrm>
              <a:off x="4476751" y="5188999"/>
              <a:ext cx="2062165" cy="596899"/>
            </a:xfrm>
            <a:prstGeom prst="ellipse">
              <a:avLst/>
            </a:prstGeom>
            <a:solidFill>
              <a:schemeClr val="accent1">
                <a:lumMod val="75000"/>
                <a:lumOff val="25000"/>
              </a:schemeClr>
            </a:solidFill>
            <a:ln w="28575">
              <a:solidFill>
                <a:schemeClr val="tx1"/>
              </a:solidFill>
              <a:round/>
              <a:headEnd/>
              <a:tailEnd/>
            </a:ln>
            <a:effectLst/>
          </p:spPr>
          <p:txBody>
            <a:bodyPr wrap="square" lIns="100666" tIns="50333" rIns="100666" bIns="50333">
              <a:spAutoFit/>
            </a:bodyPr>
            <a:lstStyle/>
            <a:p>
              <a:endParaRPr lang="en-GB">
                <a:solidFill>
                  <a:schemeClr val="bg1"/>
                </a:solidFill>
              </a:endParaRPr>
            </a:p>
          </p:txBody>
        </p:sp>
        <p:sp>
          <p:nvSpPr>
            <p:cNvPr id="65" name="Rectangle 45"/>
            <p:cNvSpPr>
              <a:spLocks noChangeArrowheads="1"/>
            </p:cNvSpPr>
            <p:nvPr/>
          </p:nvSpPr>
          <p:spPr bwMode="auto">
            <a:xfrm>
              <a:off x="4708833" y="5211224"/>
              <a:ext cx="1636383" cy="53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algn="ctr" defTabSz="1000125">
                <a:spcBef>
                  <a:spcPct val="0"/>
                </a:spcBef>
                <a:buSzTx/>
              </a:pPr>
              <a:r>
                <a:rPr lang="en-US" sz="1400" i="0" dirty="0" smtClean="0">
                  <a:solidFill>
                    <a:schemeClr val="bg1"/>
                  </a:solidFill>
                </a:rPr>
                <a:t>loading /  </a:t>
              </a:r>
            </a:p>
            <a:p>
              <a:pPr algn="ctr" defTabSz="1000125">
                <a:spcBef>
                  <a:spcPct val="0"/>
                </a:spcBef>
                <a:buSzTx/>
              </a:pPr>
              <a:r>
                <a:rPr lang="en-US" sz="1400" i="0" dirty="0" smtClean="0">
                  <a:solidFill>
                    <a:schemeClr val="bg1"/>
                  </a:solidFill>
                </a:rPr>
                <a:t>cleaning / hauling</a:t>
              </a:r>
              <a:endParaRPr lang="en-US" sz="1400" i="0" dirty="0">
                <a:solidFill>
                  <a:schemeClr val="bg1"/>
                </a:solidFill>
              </a:endParaRPr>
            </a:p>
          </p:txBody>
        </p:sp>
        <p:sp>
          <p:nvSpPr>
            <p:cNvPr id="55" name="Rectangle 47"/>
            <p:cNvSpPr>
              <a:spLocks noChangeArrowheads="1"/>
            </p:cNvSpPr>
            <p:nvPr/>
          </p:nvSpPr>
          <p:spPr bwMode="auto">
            <a:xfrm>
              <a:off x="298450" y="2498186"/>
              <a:ext cx="1535113" cy="93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66" tIns="50333" rIns="100666" bIns="50333">
              <a:spAutoFit/>
            </a:bodyPr>
            <a:lstStyle/>
            <a:p>
              <a:pPr algn="ctr" defTabSz="1000125">
                <a:spcBef>
                  <a:spcPct val="0"/>
                </a:spcBef>
                <a:buSzTx/>
              </a:pPr>
              <a:r>
                <a:rPr lang="en-US" sz="1800" i="0" dirty="0" smtClean="0">
                  <a:solidFill>
                    <a:schemeClr val="accent1"/>
                  </a:solidFill>
                </a:rPr>
                <a:t>Charging-up</a:t>
              </a:r>
              <a:endParaRPr lang="en-US" sz="1800" i="0" dirty="0">
                <a:solidFill>
                  <a:schemeClr val="accent1"/>
                </a:solidFill>
              </a:endParaRPr>
            </a:p>
            <a:p>
              <a:pPr algn="ctr" defTabSz="1000125">
                <a:spcBef>
                  <a:spcPct val="0"/>
                </a:spcBef>
                <a:buSzTx/>
              </a:pPr>
              <a:r>
                <a:rPr lang="en-US" sz="1800" i="0" dirty="0">
                  <a:solidFill>
                    <a:schemeClr val="accent1"/>
                  </a:solidFill>
                </a:rPr>
                <a:t>and </a:t>
              </a:r>
            </a:p>
            <a:p>
              <a:pPr algn="ctr" defTabSz="1000125">
                <a:spcBef>
                  <a:spcPct val="0"/>
                </a:spcBef>
                <a:buSzTx/>
              </a:pPr>
              <a:r>
                <a:rPr lang="en-US" sz="1800" i="0" dirty="0">
                  <a:solidFill>
                    <a:schemeClr val="accent1"/>
                  </a:solidFill>
                </a:rPr>
                <a:t>Stemming</a:t>
              </a:r>
            </a:p>
          </p:txBody>
        </p:sp>
        <p:sp>
          <p:nvSpPr>
            <p:cNvPr id="56" name="Rectangle 48"/>
            <p:cNvSpPr>
              <a:spLocks noChangeArrowheads="1"/>
            </p:cNvSpPr>
            <p:nvPr/>
          </p:nvSpPr>
          <p:spPr bwMode="auto">
            <a:xfrm>
              <a:off x="2067425" y="5106301"/>
              <a:ext cx="2225198" cy="65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algn="ctr" defTabSz="1000125">
                <a:spcBef>
                  <a:spcPct val="0"/>
                </a:spcBef>
                <a:buSzTx/>
              </a:pPr>
              <a:r>
                <a:rPr lang="en-US" sz="1800" i="0" dirty="0">
                  <a:solidFill>
                    <a:schemeClr val="accent1">
                      <a:lumMod val="25000"/>
                      <a:lumOff val="75000"/>
                    </a:schemeClr>
                  </a:solidFill>
                </a:rPr>
                <a:t>Geology</a:t>
              </a:r>
              <a:r>
                <a:rPr lang="en-US" sz="1800" i="0" dirty="0" smtClean="0">
                  <a:solidFill>
                    <a:schemeClr val="accent1">
                      <a:lumMod val="25000"/>
                      <a:lumOff val="75000"/>
                    </a:schemeClr>
                  </a:solidFill>
                </a:rPr>
                <a:t>, Standards</a:t>
              </a:r>
              <a:endParaRPr lang="en-US" sz="1800" i="0" dirty="0">
                <a:solidFill>
                  <a:schemeClr val="accent1">
                    <a:lumMod val="25000"/>
                    <a:lumOff val="75000"/>
                  </a:schemeClr>
                </a:solidFill>
              </a:endParaRPr>
            </a:p>
            <a:p>
              <a:pPr algn="ctr" defTabSz="1000125">
                <a:spcBef>
                  <a:spcPct val="0"/>
                </a:spcBef>
                <a:buSzTx/>
              </a:pPr>
              <a:r>
                <a:rPr lang="en-US" sz="1800" i="0" dirty="0">
                  <a:solidFill>
                    <a:schemeClr val="accent1">
                      <a:lumMod val="25000"/>
                      <a:lumOff val="75000"/>
                    </a:schemeClr>
                  </a:solidFill>
                </a:rPr>
                <a:t>and Support</a:t>
              </a:r>
            </a:p>
          </p:txBody>
        </p:sp>
        <p:sp>
          <p:nvSpPr>
            <p:cNvPr id="57" name="Oval 49"/>
            <p:cNvSpPr>
              <a:spLocks noChangeArrowheads="1"/>
            </p:cNvSpPr>
            <p:nvPr/>
          </p:nvSpPr>
          <p:spPr bwMode="auto">
            <a:xfrm>
              <a:off x="413543" y="4717288"/>
              <a:ext cx="1608138" cy="531813"/>
            </a:xfrm>
            <a:prstGeom prst="ellipse">
              <a:avLst/>
            </a:prstGeom>
            <a:solidFill>
              <a:schemeClr val="accent1">
                <a:lumMod val="25000"/>
                <a:lumOff val="75000"/>
              </a:schemeClr>
            </a:solidFill>
            <a:ln w="28575">
              <a:solidFill>
                <a:schemeClr val="tx1"/>
              </a:solidFill>
              <a:round/>
              <a:headEnd/>
              <a:tailEnd/>
            </a:ln>
            <a:effectLst/>
          </p:spPr>
          <p:txBody>
            <a:bodyPr wrap="square" lIns="100666" tIns="50333" rIns="100666" bIns="50333">
              <a:spAutoFit/>
            </a:bodyPr>
            <a:lstStyle/>
            <a:p>
              <a:endParaRPr lang="en-GB"/>
            </a:p>
          </p:txBody>
        </p:sp>
        <p:sp>
          <p:nvSpPr>
            <p:cNvPr id="58" name="Rectangle 50"/>
            <p:cNvSpPr>
              <a:spLocks noChangeArrowheads="1"/>
            </p:cNvSpPr>
            <p:nvPr/>
          </p:nvSpPr>
          <p:spPr bwMode="auto">
            <a:xfrm>
              <a:off x="688122" y="4818427"/>
              <a:ext cx="1107392"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i="0" dirty="0" smtClean="0">
                  <a:solidFill>
                    <a:schemeClr val="bg1"/>
                  </a:solidFill>
                </a:rPr>
                <a:t>preparation</a:t>
              </a:r>
              <a:endParaRPr lang="en-US" sz="1400" i="0" dirty="0">
                <a:solidFill>
                  <a:schemeClr val="bg1"/>
                </a:solidFill>
              </a:endParaRPr>
            </a:p>
          </p:txBody>
        </p:sp>
        <p:sp>
          <p:nvSpPr>
            <p:cNvPr id="59" name="Oval 51"/>
            <p:cNvSpPr>
              <a:spLocks noChangeArrowheads="1"/>
            </p:cNvSpPr>
            <p:nvPr/>
          </p:nvSpPr>
          <p:spPr bwMode="auto">
            <a:xfrm>
              <a:off x="561975" y="4238086"/>
              <a:ext cx="1311275" cy="531813"/>
            </a:xfrm>
            <a:prstGeom prst="ellipse">
              <a:avLst/>
            </a:prstGeom>
            <a:solidFill>
              <a:schemeClr val="accent1">
                <a:lumMod val="25000"/>
                <a:lumOff val="75000"/>
              </a:schemeClr>
            </a:solidFill>
            <a:ln w="28575">
              <a:solidFill>
                <a:schemeClr val="tx1"/>
              </a:solidFill>
              <a:round/>
              <a:headEnd/>
              <a:tailEnd/>
            </a:ln>
            <a:effectLst/>
          </p:spPr>
          <p:txBody>
            <a:bodyPr wrap="square" lIns="100666" tIns="50333" rIns="100666" bIns="50333">
              <a:spAutoFit/>
            </a:bodyPr>
            <a:lstStyle/>
            <a:p>
              <a:endParaRPr lang="en-GB"/>
            </a:p>
          </p:txBody>
        </p:sp>
        <p:sp>
          <p:nvSpPr>
            <p:cNvPr id="60" name="Rectangle 52"/>
            <p:cNvSpPr>
              <a:spLocks noChangeArrowheads="1"/>
            </p:cNvSpPr>
            <p:nvPr/>
          </p:nvSpPr>
          <p:spPr bwMode="auto">
            <a:xfrm>
              <a:off x="846094" y="4329695"/>
              <a:ext cx="839691" cy="3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i="0" dirty="0">
                  <a:solidFill>
                    <a:schemeClr val="bg1"/>
                  </a:solidFill>
                </a:rPr>
                <a:t>marking</a:t>
              </a:r>
            </a:p>
          </p:txBody>
        </p:sp>
        <p:grpSp>
          <p:nvGrpSpPr>
            <p:cNvPr id="61" name="Group 53"/>
            <p:cNvGrpSpPr>
              <a:grpSpLocks/>
            </p:cNvGrpSpPr>
            <p:nvPr/>
          </p:nvGrpSpPr>
          <p:grpSpPr bwMode="auto">
            <a:xfrm>
              <a:off x="146050" y="3612611"/>
              <a:ext cx="1112838" cy="533400"/>
              <a:chOff x="337" y="2548"/>
              <a:chExt cx="669" cy="367"/>
            </a:xfrm>
            <a:solidFill>
              <a:schemeClr val="accent1">
                <a:lumMod val="25000"/>
                <a:lumOff val="75000"/>
              </a:schemeClr>
            </a:solidFill>
          </p:grpSpPr>
          <p:sp>
            <p:nvSpPr>
              <p:cNvPr id="62" name="Oval 54"/>
              <p:cNvSpPr>
                <a:spLocks noChangeArrowheads="1"/>
              </p:cNvSpPr>
              <p:nvPr/>
            </p:nvSpPr>
            <p:spPr bwMode="auto">
              <a:xfrm>
                <a:off x="337" y="2548"/>
                <a:ext cx="669" cy="367"/>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666" tIns="50333" rIns="100666" bIns="50333">
                <a:spAutoFit/>
              </a:bodyPr>
              <a:lstStyle/>
              <a:p>
                <a:endParaRPr lang="en-GB"/>
              </a:p>
            </p:txBody>
          </p:sp>
          <p:sp>
            <p:nvSpPr>
              <p:cNvPr id="63" name="Rectangle 55"/>
              <p:cNvSpPr>
                <a:spLocks noChangeArrowheads="1"/>
              </p:cNvSpPr>
              <p:nvPr/>
            </p:nvSpPr>
            <p:spPr bwMode="auto">
              <a:xfrm>
                <a:off x="482" y="2608"/>
                <a:ext cx="433" cy="218"/>
              </a:xfrm>
              <a:prstGeom prst="rect">
                <a:avLst/>
              </a:prstGeom>
              <a:noFill/>
              <a:ln w="9525">
                <a:solidFill>
                  <a:schemeClr val="accent1">
                    <a:lumMod val="25000"/>
                    <a:lumOff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666" tIns="50333" rIns="100666" bIns="50333">
                <a:spAutoFit/>
              </a:bodyPr>
              <a:lstStyle/>
              <a:p>
                <a:pPr defTabSz="1000125">
                  <a:spcBef>
                    <a:spcPct val="0"/>
                  </a:spcBef>
                  <a:buSzTx/>
                </a:pPr>
                <a:r>
                  <a:rPr lang="en-US" sz="1400" i="0" dirty="0">
                    <a:solidFill>
                      <a:schemeClr val="bg1"/>
                    </a:solidFill>
                  </a:rPr>
                  <a:t>drilling</a:t>
                </a:r>
              </a:p>
            </p:txBody>
          </p:sp>
        </p:grpSp>
      </p:grpSp>
      <p:sp>
        <p:nvSpPr>
          <p:cNvPr id="67" name="AutoShape 7"/>
          <p:cNvSpPr>
            <a:spLocks noChangeArrowheads="1"/>
          </p:cNvSpPr>
          <p:nvPr/>
        </p:nvSpPr>
        <p:spPr bwMode="auto">
          <a:xfrm rot="18900000" flipV="1">
            <a:off x="781649" y="5583779"/>
            <a:ext cx="704850" cy="336550"/>
          </a:xfrm>
          <a:prstGeom prst="rightArrow">
            <a:avLst>
              <a:gd name="adj1" fmla="val 50000"/>
              <a:gd name="adj2" fmla="val 104727"/>
            </a:avLst>
          </a:prstGeom>
          <a:solidFill>
            <a:schemeClr val="accent1"/>
          </a:solidFill>
          <a:ln w="12700">
            <a:solidFill>
              <a:schemeClr val="tx1"/>
            </a:solidFill>
            <a:miter lim="800000"/>
            <a:headEnd/>
            <a:tailEnd/>
          </a:ln>
          <a:effectLst/>
        </p:spPr>
        <p:txBody>
          <a:bodyPr wrap="none" anchor="ctr"/>
          <a:lstStyle/>
          <a:p>
            <a:endParaRPr lang="en-GB">
              <a:solidFill>
                <a:schemeClr val="accent1"/>
              </a:solidFill>
            </a:endParaRPr>
          </a:p>
        </p:txBody>
      </p:sp>
      <p:sp>
        <p:nvSpPr>
          <p:cNvPr id="68" name="AutoShape 8"/>
          <p:cNvSpPr>
            <a:spLocks noChangeArrowheads="1"/>
          </p:cNvSpPr>
          <p:nvPr/>
        </p:nvSpPr>
        <p:spPr bwMode="auto">
          <a:xfrm rot="2700000" flipH="1">
            <a:off x="7860790" y="5632917"/>
            <a:ext cx="704850" cy="338138"/>
          </a:xfrm>
          <a:prstGeom prst="leftArrow">
            <a:avLst>
              <a:gd name="adj1" fmla="val 50000"/>
              <a:gd name="adj2" fmla="val 104216"/>
            </a:avLst>
          </a:prstGeom>
          <a:solidFill>
            <a:schemeClr val="accent1"/>
          </a:solidFill>
          <a:ln w="12700">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2207545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20" y="7607"/>
            <a:ext cx="6417930" cy="791998"/>
          </a:xfrm>
        </p:spPr>
        <p:txBody>
          <a:bodyPr/>
          <a:lstStyle/>
          <a:p>
            <a:r>
              <a:rPr lang="en-ZA" sz="1600" dirty="0" smtClean="0"/>
              <a:t>Blast optimisation</a:t>
            </a:r>
            <a:endParaRPr lang="en-ZA" sz="1600" dirty="0"/>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8</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Quality ultimately equals quantity</a:t>
            </a:r>
            <a:endParaRPr lang="en-ZA" dirty="0"/>
          </a:p>
        </p:txBody>
      </p:sp>
      <p:sp>
        <p:nvSpPr>
          <p:cNvPr id="2" name="Content Placeholder 1"/>
          <p:cNvSpPr>
            <a:spLocks noGrp="1"/>
          </p:cNvSpPr>
          <p:nvPr>
            <p:ph sz="quarter" idx="19"/>
          </p:nvPr>
        </p:nvSpPr>
        <p:spPr>
          <a:xfrm>
            <a:off x="250826" y="1460499"/>
            <a:ext cx="7316044" cy="3782619"/>
          </a:xfrm>
        </p:spPr>
        <p:txBody>
          <a:bodyPr/>
          <a:lstStyle/>
          <a:p>
            <a:r>
              <a:rPr lang="en-GB" dirty="0" smtClean="0"/>
              <a:t>The objectives of any blast is:</a:t>
            </a:r>
          </a:p>
          <a:p>
            <a:pPr lvl="1"/>
            <a:r>
              <a:rPr lang="en-GB" sz="1600" dirty="0" smtClean="0"/>
              <a:t>Maximum advance per blast</a:t>
            </a:r>
          </a:p>
          <a:p>
            <a:pPr lvl="1"/>
            <a:r>
              <a:rPr lang="en-GB" sz="1600" dirty="0" smtClean="0"/>
              <a:t>Minimise surrounding rock damage</a:t>
            </a:r>
          </a:p>
          <a:p>
            <a:pPr lvl="1"/>
            <a:r>
              <a:rPr lang="en-GB" sz="1600" dirty="0" smtClean="0"/>
              <a:t>Minimise the effort </a:t>
            </a:r>
          </a:p>
          <a:p>
            <a:pPr lvl="1"/>
            <a:r>
              <a:rPr lang="en-GB" sz="1600" dirty="0" smtClean="0"/>
              <a:t>Reduce overall costs (explosives &amp; accessories, time, drilling)</a:t>
            </a:r>
          </a:p>
          <a:p>
            <a:pPr lvl="1"/>
            <a:r>
              <a:rPr lang="en-GB" sz="1600" dirty="0" smtClean="0"/>
              <a:t>Maximise the yield</a:t>
            </a:r>
            <a:endParaRPr lang="en-GB" sz="1600" dirty="0"/>
          </a:p>
        </p:txBody>
      </p:sp>
      <p:sp>
        <p:nvSpPr>
          <p:cNvPr id="9" name="Rounded Rectangle 8"/>
          <p:cNvSpPr/>
          <p:nvPr/>
        </p:nvSpPr>
        <p:spPr bwMode="auto">
          <a:xfrm>
            <a:off x="151001" y="3340601"/>
            <a:ext cx="8833607" cy="1541791"/>
          </a:xfrm>
          <a:prstGeom prst="roundRect">
            <a:avLst/>
          </a:prstGeom>
          <a:solidFill>
            <a:srgbClr val="000F3D"/>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buNone/>
            </a:pPr>
            <a:r>
              <a:rPr lang="en-US" sz="1600" i="1" dirty="0" smtClean="0">
                <a:solidFill>
                  <a:schemeClr val="bg1"/>
                </a:solidFill>
              </a:rPr>
              <a:t>Effective relief = maximum advance with minimal perimeter damage (‘falls of ground’ reduction)</a:t>
            </a:r>
          </a:p>
          <a:p>
            <a:pPr algn="ctr">
              <a:buNone/>
            </a:pPr>
            <a:endParaRPr lang="en-US" sz="1600" i="1" dirty="0" smtClean="0">
              <a:solidFill>
                <a:schemeClr val="bg1"/>
              </a:solidFill>
            </a:endParaRPr>
          </a:p>
          <a:p>
            <a:pPr algn="ctr">
              <a:buNone/>
            </a:pPr>
            <a:r>
              <a:rPr lang="en-US" i="1" dirty="0" smtClean="0">
                <a:solidFill>
                  <a:schemeClr val="bg1"/>
                </a:solidFill>
                <a:latin typeface="Arial" charset="0"/>
              </a:rPr>
              <a:t>36.0cm (advance) = 1.0cm (relief required)</a:t>
            </a:r>
          </a:p>
          <a:p>
            <a:pPr algn="ctr">
              <a:buNone/>
            </a:pPr>
            <a:endParaRPr lang="en-US" i="1" dirty="0">
              <a:solidFill>
                <a:schemeClr val="bg1"/>
              </a:solidFill>
              <a:latin typeface="Arial" charset="0"/>
            </a:endParaRPr>
          </a:p>
          <a:p>
            <a:pPr algn="ctr">
              <a:buNone/>
            </a:pPr>
            <a:r>
              <a:rPr lang="en-US" i="1" dirty="0" smtClean="0">
                <a:solidFill>
                  <a:schemeClr val="bg1"/>
                </a:solidFill>
                <a:latin typeface="Arial" charset="0"/>
              </a:rPr>
              <a:t>ADVANCE IS NOT DETERMINED BY THE SIZE OF THE EXCAVATION!</a:t>
            </a:r>
            <a:endParaRPr lang="en-US" i="1" dirty="0">
              <a:solidFill>
                <a:schemeClr val="bg1"/>
              </a:solidFill>
              <a:latin typeface="Arial" charset="0"/>
            </a:endParaRPr>
          </a:p>
        </p:txBody>
      </p:sp>
      <p:pic>
        <p:nvPicPr>
          <p:cNvPr id="10" name="Picture 2" descr="D:\backup\Explosives &amp; Accessories in general\Product photographs\_MG_019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9403" y="4988221"/>
            <a:ext cx="938700"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backup\Explosives &amp; Accessories in general\Product photographs\_MG_020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3318" y="4988221"/>
            <a:ext cx="2232809"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backup\Explosives &amp; Accessories in general\Product photographs\_MG_455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3553" y="5105667"/>
            <a:ext cx="2112264"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backup\Explosives &amp; Accessories in general\Product photographs\_MG_4549.png"/>
          <p:cNvPicPr>
            <a:picLocks noGrp="1" noChangeAspect="1" noChangeArrowheads="1"/>
          </p:cNvPicPr>
          <p:nvPr>
            <p:ph sz="quarter" idx="19"/>
          </p:nvPr>
        </p:nvPicPr>
        <p:blipFill>
          <a:blip r:embed="rId5" cstate="email">
            <a:extLst>
              <a:ext uri="{28A0092B-C50C-407E-A947-70E740481C1C}">
                <a14:useLocalDpi xmlns:a14="http://schemas.microsoft.com/office/drawing/2010/main"/>
              </a:ext>
            </a:extLst>
          </a:blip>
          <a:srcRect/>
          <a:stretch>
            <a:fillRect/>
          </a:stretch>
        </p:blipFill>
        <p:spPr bwMode="auto">
          <a:xfrm>
            <a:off x="6759696" y="5046944"/>
            <a:ext cx="2112264"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65" y="5535435"/>
            <a:ext cx="1183341"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014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20" y="7607"/>
            <a:ext cx="6417930" cy="791998"/>
          </a:xfrm>
        </p:spPr>
        <p:txBody>
          <a:bodyPr/>
          <a:lstStyle/>
          <a:p>
            <a:r>
              <a:rPr lang="en-ZA" sz="1600" dirty="0" smtClean="0"/>
              <a:t>Blast optimisation</a:t>
            </a:r>
            <a:endParaRPr lang="en-ZA" sz="1600" dirty="0"/>
          </a:p>
        </p:txBody>
      </p:sp>
      <p:sp>
        <p:nvSpPr>
          <p:cNvPr id="4" name="Slide Number Placeholder 3"/>
          <p:cNvSpPr>
            <a:spLocks noGrp="1"/>
          </p:cNvSpPr>
          <p:nvPr>
            <p:ph type="sldNum" sz="quarter" idx="12"/>
          </p:nvPr>
        </p:nvSpPr>
        <p:spPr/>
        <p:txBody>
          <a:bodyPr/>
          <a:lstStyle/>
          <a:p>
            <a:fld id="{BD5E5E83-28C1-425C-8C82-6173C867DEF2}" type="slidenum">
              <a:rPr lang="en-ZA" smtClean="0">
                <a:solidFill>
                  <a:prstClr val="white"/>
                </a:solidFill>
              </a:rPr>
              <a:pPr/>
              <a:t>9</a:t>
            </a:fld>
            <a:endParaRPr lang="en-ZA" dirty="0">
              <a:solidFill>
                <a:prstClr val="white"/>
              </a:solidFill>
            </a:endParaRPr>
          </a:p>
        </p:txBody>
      </p:sp>
      <p:sp>
        <p:nvSpPr>
          <p:cNvPr id="19" name="Text Placeholder 18"/>
          <p:cNvSpPr>
            <a:spLocks noGrp="1"/>
          </p:cNvSpPr>
          <p:nvPr>
            <p:ph type="body" sz="quarter" idx="15"/>
          </p:nvPr>
        </p:nvSpPr>
        <p:spPr>
          <a:xfrm>
            <a:off x="250825" y="788973"/>
            <a:ext cx="8627360" cy="346135"/>
          </a:xfrm>
        </p:spPr>
        <p:txBody>
          <a:bodyPr/>
          <a:lstStyle/>
          <a:p>
            <a:r>
              <a:rPr lang="en-ZA" dirty="0" smtClean="0"/>
              <a:t>Relief + accuracy + correct level of energy = competent perimeter results </a:t>
            </a:r>
            <a:endParaRPr lang="en-ZA"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9"/>
              </p:nvPr>
            </p:nvSpPr>
            <p:spPr>
              <a:xfrm>
                <a:off x="250825" y="1460499"/>
                <a:ext cx="8834451" cy="3782619"/>
              </a:xfrm>
            </p:spPr>
            <p:txBody>
              <a:bodyPr/>
              <a:lstStyle/>
              <a:p>
                <a:pPr marL="0" indent="0">
                  <a:buNone/>
                </a:pPr>
                <a:r>
                  <a:rPr lang="en-GB" sz="1400" dirty="0" smtClean="0"/>
                  <a:t>36.0cm (advance) = 1.0cm (Ø relief hole) 		</a:t>
                </a:r>
                <a:r>
                  <a:rPr lang="en-GB" sz="1400" dirty="0"/>
                  <a:t>Relief hole determination with an 38.0mm drill bit </a:t>
                </a:r>
              </a:p>
              <a:p>
                <a:pPr marL="0" indent="0">
                  <a:buNone/>
                </a:pPr>
                <a:r>
                  <a:rPr lang="en-GB" sz="1400" dirty="0" smtClean="0"/>
                  <a:t>                                                                                                 </a:t>
                </a:r>
              </a:p>
              <a:p>
                <a:pPr marL="0" indent="0">
                  <a:buNone/>
                </a:pPr>
                <a:r>
                  <a:rPr lang="en-GB" sz="1400" dirty="0" smtClean="0"/>
                  <a:t>    Therefore if 3.2m advance / blast is required                          </a:t>
                </a:r>
                <a14:m>
                  <m:oMath xmlns:m="http://schemas.openxmlformats.org/officeDocument/2006/math">
                    <m:f>
                      <m:fPr>
                        <m:type m:val="skw"/>
                        <m:ctrlPr>
                          <a:rPr lang="en-GB" sz="1400" i="1" smtClean="0">
                            <a:latin typeface="Cambria Math"/>
                          </a:rPr>
                        </m:ctrlPr>
                      </m:fPr>
                      <m:num>
                        <m:r>
                          <a:rPr lang="en-US" sz="1400" b="0" i="1" smtClean="0">
                            <a:latin typeface="Cambria Math"/>
                          </a:rPr>
                          <m:t>89²</m:t>
                        </m:r>
                      </m:num>
                      <m:den>
                        <m:r>
                          <a:rPr lang="en-US" sz="1400" b="0" i="1" smtClean="0">
                            <a:latin typeface="Cambria Math"/>
                          </a:rPr>
                          <m:t>38²</m:t>
                        </m:r>
                      </m:den>
                    </m:f>
                  </m:oMath>
                </a14:m>
                <a:r>
                  <a:rPr lang="en-GB" sz="1400" dirty="0" smtClean="0"/>
                  <a:t> = 5.49 holes required </a:t>
                </a:r>
              </a:p>
              <a:p>
                <a:pPr marL="0" indent="0">
                  <a:buNone/>
                </a:pPr>
                <a:r>
                  <a:rPr lang="en-GB" sz="1400" dirty="0"/>
                  <a:t>	</a:t>
                </a:r>
                <a:r>
                  <a:rPr lang="en-GB" sz="1400" dirty="0" smtClean="0"/>
                  <a:t>36 x (</a:t>
                </a:r>
                <a14:m>
                  <m:oMath xmlns:m="http://schemas.openxmlformats.org/officeDocument/2006/math">
                    <m:f>
                      <m:fPr>
                        <m:type m:val="skw"/>
                        <m:ctrlPr>
                          <a:rPr lang="en-GB" sz="1400" i="1" smtClean="0">
                            <a:latin typeface="Cambria Math"/>
                          </a:rPr>
                        </m:ctrlPr>
                      </m:fPr>
                      <m:num>
                        <m:r>
                          <a:rPr lang="en-US" sz="1400" b="0" i="1" smtClean="0">
                            <a:latin typeface="Cambria Math"/>
                          </a:rPr>
                          <m:t>   </m:t>
                        </m:r>
                        <m:r>
                          <a:rPr lang="en-US" sz="1400" b="0" i="1" smtClean="0">
                            <a:latin typeface="Cambria Math"/>
                          </a:rPr>
                          <m:t>𝑥</m:t>
                        </m:r>
                      </m:num>
                      <m:den>
                        <m:r>
                          <a:rPr lang="en-US" sz="1400" b="0" i="1" smtClean="0">
                            <a:latin typeface="Cambria Math"/>
                          </a:rPr>
                          <m:t>10</m:t>
                        </m:r>
                      </m:den>
                    </m:f>
                  </m:oMath>
                </a14:m>
                <a:r>
                  <a:rPr lang="en-GB" sz="1400" dirty="0" smtClean="0"/>
                  <a:t>  ) = 3.2m				= 6 holes required 	</a:t>
                </a:r>
              </a:p>
              <a:p>
                <a:pPr marL="0" indent="0">
                  <a:buNone/>
                </a:pPr>
                <a:r>
                  <a:rPr lang="en-GB" sz="1400" dirty="0"/>
                  <a:t>	 </a:t>
                </a:r>
                <a:r>
                  <a:rPr lang="en-GB" sz="1400" dirty="0" smtClean="0"/>
                  <a:t>               </a:t>
                </a:r>
                <a14:m>
                  <m:oMath xmlns:m="http://schemas.openxmlformats.org/officeDocument/2006/math">
                    <m:r>
                      <a:rPr lang="en-US" sz="1400" i="1">
                        <a:latin typeface="Cambria Math"/>
                      </a:rPr>
                      <m:t> </m:t>
                    </m:r>
                    <m:r>
                      <a:rPr lang="en-US" sz="1400" i="1">
                        <a:latin typeface="Cambria Math"/>
                      </a:rPr>
                      <m:t>𝑥</m:t>
                    </m:r>
                  </m:oMath>
                </a14:m>
                <a:r>
                  <a:rPr lang="en-GB" sz="1400" dirty="0" smtClean="0"/>
                  <a:t>  = 8.9cm			(minimum relief required 3 holes / optimal results 					 require 6 holes) </a:t>
                </a:r>
              </a:p>
              <a:p>
                <a:pPr marL="0" indent="0">
                  <a:buNone/>
                </a:pPr>
                <a:r>
                  <a:rPr lang="en-GB" dirty="0" smtClean="0"/>
                  <a:t>	</a:t>
                </a:r>
                <a:r>
                  <a:rPr lang="en-GB" sz="1600" dirty="0" smtClean="0"/>
                  <a:t>	</a:t>
                </a:r>
                <a:endParaRPr lang="en-GB" sz="16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9"/>
              </p:nvPr>
            </p:nvSpPr>
            <p:spPr>
              <a:xfrm>
                <a:off x="250825" y="1460499"/>
                <a:ext cx="8834451" cy="3782619"/>
              </a:xfrm>
              <a:blipFill rotWithShape="1">
                <a:blip r:embed="rId2"/>
                <a:stretch>
                  <a:fillRect l="-138" t="-645"/>
                </a:stretch>
              </a:blipFill>
            </p:spPr>
            <p:txBody>
              <a:bodyPr/>
              <a:lstStyle/>
              <a:p>
                <a:r>
                  <a:rPr lang="en-GB">
                    <a:noFill/>
                  </a:rPr>
                  <a:t> </a:t>
                </a:r>
              </a:p>
            </p:txBody>
          </p:sp>
        </mc:Fallback>
      </mc:AlternateContent>
      <p:grpSp>
        <p:nvGrpSpPr>
          <p:cNvPr id="14" name="Group 13"/>
          <p:cNvGrpSpPr/>
          <p:nvPr/>
        </p:nvGrpSpPr>
        <p:grpSpPr>
          <a:xfrm>
            <a:off x="852881" y="3229762"/>
            <a:ext cx="7432370" cy="2666303"/>
            <a:chOff x="852881" y="3229762"/>
            <a:chExt cx="7432370" cy="2666303"/>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707" t="31338" r="25291" b="37552"/>
            <a:stretch/>
          </p:blipFill>
          <p:spPr bwMode="auto">
            <a:xfrm>
              <a:off x="4798507" y="3341336"/>
              <a:ext cx="3385895"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rrowheads="1"/>
            </p:cNvPicPr>
            <p:nvPr/>
          </p:nvPicPr>
          <p:blipFill rotWithShape="1">
            <a:blip r:embed="rId4">
              <a:extLst>
                <a:ext uri="{28A0092B-C50C-407E-A947-70E740481C1C}">
                  <a14:useLocalDpi xmlns:a14="http://schemas.microsoft.com/office/drawing/2010/main" val="0"/>
                </a:ext>
              </a:extLst>
            </a:blip>
            <a:srcRect l="12271" t="47706" r="66322" b="22076"/>
            <a:stretch/>
          </p:blipFill>
          <p:spPr bwMode="auto">
            <a:xfrm>
              <a:off x="964734" y="3341336"/>
              <a:ext cx="33832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64734" y="3341336"/>
              <a:ext cx="3371982" cy="246888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p:cNvSpPr/>
            <p:nvPr/>
          </p:nvSpPr>
          <p:spPr>
            <a:xfrm rot="5400000">
              <a:off x="876650" y="32297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6200000" flipH="1">
              <a:off x="3991482" y="32297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p:nvSpPr>
          <p:spPr>
            <a:xfrm rot="16200000" flipV="1">
              <a:off x="852881" y="54206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p:nvSpPr>
          <p:spPr>
            <a:xfrm rot="5400000" flipH="1" flipV="1">
              <a:off x="3992880" y="54206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4688052" y="3247938"/>
              <a:ext cx="3597199" cy="2648127"/>
              <a:chOff x="569053" y="3382162"/>
              <a:chExt cx="3597199" cy="2648127"/>
            </a:xfrm>
          </p:grpSpPr>
          <p:sp>
            <p:nvSpPr>
              <p:cNvPr id="18" name="Rounded Rectangle 17"/>
              <p:cNvSpPr/>
              <p:nvPr/>
            </p:nvSpPr>
            <p:spPr>
              <a:xfrm>
                <a:off x="680906" y="3493736"/>
                <a:ext cx="3371982" cy="246888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Triangle 19"/>
              <p:cNvSpPr/>
              <p:nvPr/>
            </p:nvSpPr>
            <p:spPr>
              <a:xfrm rot="5400000">
                <a:off x="592822" y="33821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rot="16200000" flipH="1">
                <a:off x="3707654" y="3382162"/>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Triangle 21"/>
              <p:cNvSpPr/>
              <p:nvPr/>
            </p:nvSpPr>
            <p:spPr>
              <a:xfrm rot="16200000" flipV="1">
                <a:off x="569053" y="55730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Triangle 22"/>
              <p:cNvSpPr/>
              <p:nvPr/>
            </p:nvSpPr>
            <p:spPr>
              <a:xfrm rot="5400000" flipH="1" flipV="1">
                <a:off x="3709052" y="5573089"/>
                <a:ext cx="457200" cy="4572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TextBox 12"/>
          <p:cNvSpPr txBox="1"/>
          <p:nvPr/>
        </p:nvSpPr>
        <p:spPr>
          <a:xfrm>
            <a:off x="1812022" y="5803786"/>
            <a:ext cx="1705916" cy="523220"/>
          </a:xfrm>
          <a:prstGeom prst="rect">
            <a:avLst/>
          </a:prstGeom>
          <a:noFill/>
        </p:spPr>
        <p:txBody>
          <a:bodyPr wrap="none" rtlCol="0">
            <a:spAutoFit/>
          </a:bodyPr>
          <a:lstStyle/>
          <a:p>
            <a:pPr algn="ctr"/>
            <a:r>
              <a:rPr lang="en-GB" sz="1400" dirty="0" smtClean="0"/>
              <a:t>1.2m x 1.2m tunnel</a:t>
            </a:r>
          </a:p>
          <a:p>
            <a:pPr algn="ctr"/>
            <a:r>
              <a:rPr lang="en-GB" sz="1400" dirty="0" smtClean="0"/>
              <a:t>5.2m advance</a:t>
            </a:r>
          </a:p>
        </p:txBody>
      </p:sp>
      <p:sp>
        <p:nvSpPr>
          <p:cNvPr id="26" name="TextBox 25"/>
          <p:cNvSpPr txBox="1"/>
          <p:nvPr/>
        </p:nvSpPr>
        <p:spPr>
          <a:xfrm>
            <a:off x="5630415" y="5805184"/>
            <a:ext cx="1705916" cy="523220"/>
          </a:xfrm>
          <a:prstGeom prst="rect">
            <a:avLst/>
          </a:prstGeom>
          <a:noFill/>
        </p:spPr>
        <p:txBody>
          <a:bodyPr wrap="none" rtlCol="0">
            <a:spAutoFit/>
          </a:bodyPr>
          <a:lstStyle/>
          <a:p>
            <a:pPr algn="ctr"/>
            <a:r>
              <a:rPr lang="en-GB" sz="1400" dirty="0" smtClean="0"/>
              <a:t>4.2m x 4.2m tunnel</a:t>
            </a:r>
          </a:p>
          <a:p>
            <a:pPr algn="ctr"/>
            <a:r>
              <a:rPr lang="en-GB" sz="1400" dirty="0" smtClean="0"/>
              <a:t>8.54m advance</a:t>
            </a:r>
          </a:p>
        </p:txBody>
      </p:sp>
    </p:spTree>
    <p:extLst>
      <p:ext uri="{BB962C8B-B14F-4D97-AF65-F5344CB8AC3E}">
        <p14:creationId xmlns:p14="http://schemas.microsoft.com/office/powerpoint/2010/main" val="363403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sasol final colour palette">
      <a:dk1>
        <a:srgbClr val="050F28"/>
      </a:dk1>
      <a:lt1>
        <a:sysClr val="window" lastClr="FFFFFF"/>
      </a:lt1>
      <a:dk2>
        <a:srgbClr val="FFFFFF"/>
      </a:dk2>
      <a:lt2>
        <a:srgbClr val="FFFFFF"/>
      </a:lt2>
      <a:accent1>
        <a:srgbClr val="050F28"/>
      </a:accent1>
      <a:accent2>
        <a:srgbClr val="005F91"/>
      </a:accent2>
      <a:accent3>
        <a:srgbClr val="0092D2"/>
      </a:accent3>
      <a:accent4>
        <a:srgbClr val="6D8194"/>
      </a:accent4>
      <a:accent5>
        <a:srgbClr val="3C1B66"/>
      </a:accent5>
      <a:accent6>
        <a:srgbClr val="84C7B9"/>
      </a:accent6>
      <a:hlink>
        <a:srgbClr val="12A9D9"/>
      </a:hlink>
      <a:folHlink>
        <a:srgbClr val="6D819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vid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 Slides">
  <a:themeElements>
    <a:clrScheme name="Custom 2">
      <a:dk1>
        <a:sysClr val="windowText" lastClr="000000"/>
      </a:dk1>
      <a:lt1>
        <a:sysClr val="window" lastClr="FFFFFF"/>
      </a:lt1>
      <a:dk2>
        <a:srgbClr val="0C1533"/>
      </a:dk2>
      <a:lt2>
        <a:srgbClr val="B7CAD5"/>
      </a:lt2>
      <a:accent1>
        <a:srgbClr val="002C52"/>
      </a:accent1>
      <a:accent2>
        <a:srgbClr val="0069A8"/>
      </a:accent2>
      <a:accent3>
        <a:srgbClr val="009DEB"/>
      </a:accent3>
      <a:accent4>
        <a:srgbClr val="00ABEE"/>
      </a:accent4>
      <a:accent5>
        <a:srgbClr val="C81E00"/>
      </a:accent5>
      <a:accent6>
        <a:srgbClr val="ABCB2A"/>
      </a:accent6>
      <a:hlink>
        <a:srgbClr val="7089A4"/>
      </a:hlink>
      <a:folHlink>
        <a:srgbClr val="67A7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losing slides">
  <a:themeElements>
    <a:clrScheme name="Custom 2">
      <a:dk1>
        <a:sysClr val="windowText" lastClr="000000"/>
      </a:dk1>
      <a:lt1>
        <a:sysClr val="window" lastClr="FFFFFF"/>
      </a:lt1>
      <a:dk2>
        <a:srgbClr val="0C1533"/>
      </a:dk2>
      <a:lt2>
        <a:srgbClr val="B7CAD5"/>
      </a:lt2>
      <a:accent1>
        <a:srgbClr val="002C52"/>
      </a:accent1>
      <a:accent2>
        <a:srgbClr val="0069A8"/>
      </a:accent2>
      <a:accent3>
        <a:srgbClr val="009DEB"/>
      </a:accent3>
      <a:accent4>
        <a:srgbClr val="00ABEE"/>
      </a:accent4>
      <a:accent5>
        <a:srgbClr val="C81E00"/>
      </a:accent5>
      <a:accent6>
        <a:srgbClr val="ABCB2A"/>
      </a:accent6>
      <a:hlink>
        <a:srgbClr val="7089A4"/>
      </a:hlink>
      <a:folHlink>
        <a:srgbClr val="67A7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5933</TotalTime>
  <Words>751</Words>
  <Application>Microsoft Office PowerPoint</Application>
  <PresentationFormat>On-screen Show (4:3)</PresentationFormat>
  <Paragraphs>317</Paragraphs>
  <Slides>16</Slides>
  <Notes>0</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Title slides</vt:lpstr>
      <vt:lpstr>Divider slides</vt:lpstr>
      <vt:lpstr>Content Slides</vt:lpstr>
      <vt:lpstr>Closing slides</vt:lpstr>
      <vt:lpstr>SASOL CHEMICALS  BASE CHEMICALS (EXPLOSIVES)</vt:lpstr>
      <vt:lpstr>PowerPoint Presentation</vt:lpstr>
      <vt:lpstr>Eliminating falls of ground</vt:lpstr>
      <vt:lpstr>Eliminating falls of ground</vt:lpstr>
      <vt:lpstr>Eliminating falls of ground</vt:lpstr>
      <vt:lpstr>Eliminating falls of ground</vt:lpstr>
      <vt:lpstr>Product selection</vt:lpstr>
      <vt:lpstr>Blast optimisation</vt:lpstr>
      <vt:lpstr>Blast optimisation</vt:lpstr>
      <vt:lpstr>Blast optimisation</vt:lpstr>
      <vt:lpstr>Blast optimisation</vt:lpstr>
      <vt:lpstr>Blast optimisation</vt:lpstr>
      <vt:lpstr>Blast optimisation</vt:lpstr>
      <vt:lpstr>Accuracy the key to success &amp; sequential firing</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Abbott, Iris (I)</dc:creator>
  <cp:lastModifiedBy>Duncan Laptop</cp:lastModifiedBy>
  <cp:revision>413</cp:revision>
  <cp:lastPrinted>2014-06-26T15:12:29Z</cp:lastPrinted>
  <dcterms:created xsi:type="dcterms:W3CDTF">2014-03-20T12:18:47Z</dcterms:created>
  <dcterms:modified xsi:type="dcterms:W3CDTF">2014-11-12T20:05:01Z</dcterms:modified>
</cp:coreProperties>
</file>