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xls" ContentType="application/vnd.ms-exce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88" r:id="rId2"/>
    <p:sldId id="390" r:id="rId3"/>
    <p:sldId id="348" r:id="rId4"/>
    <p:sldId id="351" r:id="rId5"/>
    <p:sldId id="350" r:id="rId6"/>
    <p:sldId id="352" r:id="rId7"/>
    <p:sldId id="353" r:id="rId8"/>
    <p:sldId id="354" r:id="rId9"/>
    <p:sldId id="389" r:id="rId10"/>
    <p:sldId id="356" r:id="rId11"/>
    <p:sldId id="357" r:id="rId12"/>
    <p:sldId id="358" r:id="rId13"/>
    <p:sldId id="382" r:id="rId14"/>
    <p:sldId id="383" r:id="rId15"/>
    <p:sldId id="384" r:id="rId16"/>
    <p:sldId id="385" r:id="rId17"/>
    <p:sldId id="386" r:id="rId18"/>
    <p:sldId id="387" r:id="rId19"/>
    <p:sldId id="359" r:id="rId20"/>
    <p:sldId id="360" r:id="rId21"/>
    <p:sldId id="361" r:id="rId22"/>
    <p:sldId id="362" r:id="rId23"/>
    <p:sldId id="363" r:id="rId24"/>
    <p:sldId id="364" r:id="rId25"/>
    <p:sldId id="366" r:id="rId26"/>
    <p:sldId id="367" r:id="rId27"/>
    <p:sldId id="368" r:id="rId28"/>
    <p:sldId id="369" r:id="rId29"/>
    <p:sldId id="391" r:id="rId30"/>
    <p:sldId id="365" r:id="rId31"/>
  </p:sldIdLst>
  <p:sldSz cx="9144000" cy="6858000" type="screen4x3"/>
  <p:notesSz cx="6669088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9539" autoAdjust="0"/>
  </p:normalViewPr>
  <p:slideViewPr>
    <p:cSldViewPr>
      <p:cViewPr varScale="1">
        <p:scale>
          <a:sx n="63" d="100"/>
          <a:sy n="63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36"/>
    </p:cViewPr>
  </p:sorterViewPr>
  <p:notesViewPr>
    <p:cSldViewPr>
      <p:cViewPr varScale="1">
        <p:scale>
          <a:sx n="45" d="100"/>
          <a:sy n="45" d="100"/>
        </p:scale>
        <p:origin x="-2770" y="-91"/>
      </p:cViewPr>
      <p:guideLst>
        <p:guide orient="horz" pos="3127"/>
        <p:guide pos="210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4" y="1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2D399-30A4-47A9-B8BF-00EFA72686FD}" type="datetimeFigureOut">
              <a:rPr lang="en-ZA" smtClean="0"/>
              <a:pPr/>
              <a:t>2013/12/10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469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4" y="9430469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3C7EA-A901-48B2-9C01-4143BFA842FE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1129788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4" y="1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4F14F-A185-49CA-AF8F-2AF15733761A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4112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311" y="4715234"/>
            <a:ext cx="5336466" cy="446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469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4" y="9430469"/>
            <a:ext cx="2889341" cy="49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4A033-86D2-4D9F-99C6-EF6218F318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0320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8053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A4A033-86D2-4D9F-99C6-EF6218F318D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="" xmlns:p14="http://schemas.microsoft.com/office/powerpoint/2010/main" val="64696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3400" y="6324600"/>
            <a:ext cx="1974418" cy="365125"/>
          </a:xfrm>
        </p:spPr>
        <p:txBody>
          <a:bodyPr/>
          <a:lstStyle>
            <a:lvl1pPr>
              <a:defRPr sz="1340" baseline="0">
                <a:solidFill>
                  <a:srgbClr val="FF0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34330"/>
            <a:ext cx="2133600" cy="3651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7" descr="cmlogoDE copy"/>
          <p:cNvPicPr>
            <a:picLocks noChangeAspect="1" noChangeArrowheads="1"/>
          </p:cNvPicPr>
          <p:nvPr userDrawn="1"/>
        </p:nvPicPr>
        <p:blipFill>
          <a:blip r:embed="rId2" cstate="screen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aturation sat="35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8937" y="6477000"/>
            <a:ext cx="487599" cy="3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 userDrawn="1"/>
        </p:nvSpPr>
        <p:spPr>
          <a:xfrm>
            <a:off x="516536" y="6570729"/>
            <a:ext cx="1540864" cy="22659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sz="1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Putting South Africa First</a:t>
            </a:r>
            <a:endParaRPr lang="en-ZA" sz="1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12/10/2013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9220200" cy="69342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466013" y="6392863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8012D782-61BA-41AF-BF38-D82F32AF070F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1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1" name="Rectangle 3"/>
          <p:cNvSpPr>
            <a:spLocks/>
          </p:cNvSpPr>
          <p:nvPr/>
        </p:nvSpPr>
        <p:spPr bwMode="auto">
          <a:xfrm>
            <a:off x="2743200" y="1219200"/>
            <a:ext cx="6781800" cy="16764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</a:tabLst>
            </a:pPr>
            <a:endParaRPr lang="en-US" sz="2800" b="1" dirty="0">
              <a:solidFill>
                <a:srgbClr val="FFFFFF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052" name="Rectangle 4"/>
          <p:cNvSpPr>
            <a:spLocks/>
          </p:cNvSpPr>
          <p:nvPr/>
        </p:nvSpPr>
        <p:spPr bwMode="auto">
          <a:xfrm>
            <a:off x="4495800" y="2743200"/>
            <a:ext cx="4292600" cy="381000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endParaRPr lang="en-US" sz="2800" dirty="0">
              <a:solidFill>
                <a:srgbClr val="FFFFFF"/>
              </a:solidFill>
              <a:latin typeface="Georgia" charset="0"/>
              <a:ea typeface="Georgia" charset="0"/>
              <a:cs typeface="Georgia" charset="0"/>
              <a:sym typeface="Georgia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95600" y="838200"/>
            <a:ext cx="6248400" cy="20034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</a:rPr>
              <a:t>The MOSH Leading Practice Adoption System – a leading practice in its own right</a:t>
            </a:r>
            <a:br>
              <a:rPr lang="en-US" b="1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635625" y="2901002"/>
            <a:ext cx="1758950" cy="1411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ZA" sz="2400" dirty="0" smtClean="0">
                <a:solidFill>
                  <a:schemeClr val="bg1"/>
                </a:solidFill>
              </a:rPr>
              <a:t>S Malatji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ZA" sz="2400" dirty="0" smtClean="0">
                <a:solidFill>
                  <a:schemeClr val="bg1"/>
                </a:solidFill>
              </a:rPr>
              <a:t>and </a:t>
            </a:r>
          </a:p>
          <a:p>
            <a:pPr marL="0" indent="0">
              <a:buNone/>
            </a:pPr>
            <a:r>
              <a:rPr lang="en-ZA" sz="2400" dirty="0" smtClean="0">
                <a:solidFill>
                  <a:schemeClr val="bg1"/>
                </a:solidFill>
              </a:rPr>
              <a:t>JM Stewart </a:t>
            </a:r>
          </a:p>
          <a:p>
            <a:pPr marL="0" indent="0">
              <a:buNone/>
            </a:pPr>
            <a:endParaRPr lang="en-ZA" sz="2400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9600" y="49530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Presented at MineSAFE 2013 </a:t>
            </a:r>
          </a:p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22-23 October 2013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ZA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65102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6255" y="685799"/>
            <a:ext cx="8825345" cy="5774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381000" y="762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Systematic process steps of the adoption system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603095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68021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Ongoing provision of specialist support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triped Right Arrow 5"/>
          <p:cNvSpPr/>
          <p:nvPr/>
        </p:nvSpPr>
        <p:spPr>
          <a:xfrm>
            <a:off x="381000" y="914400"/>
            <a:ext cx="8305800" cy="5334000"/>
          </a:xfrm>
          <a:prstGeom prst="stripedRightArrow">
            <a:avLst>
              <a:gd name="adj1" fmla="val 77826"/>
              <a:gd name="adj2" fmla="val 35217"/>
            </a:avLst>
          </a:prstGeom>
          <a:solidFill>
            <a:schemeClr val="bg1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endParaRPr lang="en-US" sz="2000" b="1" dirty="0" smtClean="0">
              <a:solidFill>
                <a:srgbClr val="000000"/>
              </a:solidFill>
              <a:effectLst/>
              <a:latin typeface="Arial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Permanent </a:t>
            </a:r>
            <a:r>
              <a:rPr lang="en-US" sz="2200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full-time specialist secretariat to support Adoption Teams and Process</a:t>
            </a:r>
            <a:endParaRPr lang="en-ZA" sz="22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 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 marL="375920" indent="-28575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Adoption Specialist for each Adoption Team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 marL="375920" indent="-28575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Behaviour Specialist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 marL="375920" indent="-28575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Monitoring Specialist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 marL="375920" indent="-285750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Administrative support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 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rPr>
              <a:t> </a:t>
            </a:r>
            <a:endParaRPr lang="en-ZA" dirty="0">
              <a:effectLst/>
              <a:latin typeface="Arial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MOSH Adoption Teams in key risk areas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58" y="838200"/>
            <a:ext cx="874633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MOSH Adoption Teams in key risk areas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94" y="838200"/>
            <a:ext cx="8736106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2409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MOSH Adoption Teams in key risk areas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5" y="904721"/>
            <a:ext cx="8754035" cy="549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8024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MOSH Adoption Teams in key risk areas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9" y="986118"/>
            <a:ext cx="8851052" cy="5414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698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MOSH Adoption Teams in key risk areas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58" y="914400"/>
            <a:ext cx="8574742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111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Developing an expert understanding of the risk situation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751820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55495"/>
            <a:ext cx="11049000" cy="5829148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="" xmlns:p14="http://schemas.microsoft.com/office/powerpoint/2010/main" val="37162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3151" y="737341"/>
            <a:ext cx="9013371" cy="5734110"/>
          </a:xfrm>
          <a:prstGeom prst="roundRect">
            <a:avLst>
              <a:gd name="adj" fmla="val 38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128650" y="81148"/>
            <a:ext cx="87630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Developing an expert understanding of the risk situation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" y="604368"/>
            <a:ext cx="84582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028700" y="81909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Example of expert model influence diagram for the dust risk</a:t>
            </a:r>
            <a:endParaRPr lang="en-ZA" sz="20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46398" y="1286581"/>
            <a:ext cx="8867189" cy="5142485"/>
            <a:chOff x="97299" y="590771"/>
            <a:chExt cx="8867189" cy="5142485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4122262" y="1247274"/>
              <a:ext cx="0" cy="36004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/>
            <p:cNvSpPr/>
            <p:nvPr/>
          </p:nvSpPr>
          <p:spPr>
            <a:xfrm>
              <a:off x="2555776" y="1796623"/>
              <a:ext cx="1080120" cy="648072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Source / process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477716" y="1077997"/>
              <a:ext cx="1130288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Adequate ventilation for dilution</a:t>
              </a:r>
              <a:endParaRPr lang="en-US" sz="800" dirty="0"/>
            </a:p>
          </p:txBody>
        </p:sp>
        <p:cxnSp>
          <p:nvCxnSpPr>
            <p:cNvPr id="10" name="Straight Arrow Connector 9"/>
            <p:cNvCxnSpPr>
              <a:stCxn id="59" idx="2"/>
              <a:endCxn id="28" idx="4"/>
            </p:cNvCxnSpPr>
            <p:nvPr/>
          </p:nvCxnSpPr>
          <p:spPr>
            <a:xfrm flipH="1" flipV="1">
              <a:off x="2271798" y="3873502"/>
              <a:ext cx="644018" cy="27838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7380312" y="1124744"/>
              <a:ext cx="0" cy="36004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265872" y="922603"/>
              <a:ext cx="0" cy="40290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>
              <a:endCxn id="53" idx="0"/>
            </p:cNvCxnSpPr>
            <p:nvPr/>
          </p:nvCxnSpPr>
          <p:spPr>
            <a:xfrm>
              <a:off x="1133868" y="2005445"/>
              <a:ext cx="431" cy="46861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8388424" y="4221088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71" idx="2"/>
            </p:cNvCxnSpPr>
            <p:nvPr/>
          </p:nvCxnSpPr>
          <p:spPr>
            <a:xfrm>
              <a:off x="1558760" y="1471241"/>
              <a:ext cx="117074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6948264" y="4100879"/>
              <a:ext cx="0" cy="432048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22" idx="6"/>
              <a:endCxn id="24" idx="1"/>
            </p:cNvCxnSpPr>
            <p:nvPr/>
          </p:nvCxnSpPr>
          <p:spPr>
            <a:xfrm>
              <a:off x="7452320" y="3990806"/>
              <a:ext cx="326402" cy="15890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8" idx="6"/>
              <a:endCxn id="20" idx="2"/>
            </p:cNvCxnSpPr>
            <p:nvPr/>
          </p:nvCxnSpPr>
          <p:spPr>
            <a:xfrm>
              <a:off x="3635896" y="2120659"/>
              <a:ext cx="1532660" cy="21602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25" idx="3"/>
              <a:endCxn id="8" idx="2"/>
            </p:cNvCxnSpPr>
            <p:nvPr/>
          </p:nvCxnSpPr>
          <p:spPr>
            <a:xfrm>
              <a:off x="1673928" y="2084655"/>
              <a:ext cx="881848" cy="3600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5168556" y="2084655"/>
              <a:ext cx="1131636" cy="50405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Mobility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076056" y="3020759"/>
              <a:ext cx="1296144" cy="54269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Exposure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516216" y="3740839"/>
              <a:ext cx="936104" cy="49993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Health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4414091" y="3707974"/>
              <a:ext cx="1152128" cy="60943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Biological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7615655" y="4096987"/>
              <a:ext cx="1113490" cy="36004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Outcomes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93808" y="1857409"/>
              <a:ext cx="1080120" cy="4544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Ore Body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Straight Arrow Connector 25"/>
            <p:cNvCxnSpPr>
              <a:stCxn id="21" idx="3"/>
              <a:endCxn id="23" idx="0"/>
            </p:cNvCxnSpPr>
            <p:nvPr/>
          </p:nvCxnSpPr>
          <p:spPr>
            <a:xfrm flipH="1">
              <a:off x="4990155" y="3483976"/>
              <a:ext cx="275717" cy="22399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23" idx="6"/>
              <a:endCxn id="22" idx="2"/>
            </p:cNvCxnSpPr>
            <p:nvPr/>
          </p:nvCxnSpPr>
          <p:spPr>
            <a:xfrm flipV="1">
              <a:off x="5566219" y="3990806"/>
              <a:ext cx="949997" cy="2188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1767742" y="3369446"/>
              <a:ext cx="1008112" cy="504056"/>
            </a:xfrm>
            <a:prstGeom prst="ellipse">
              <a:avLst/>
            </a:prstGeom>
            <a:solidFill>
              <a:srgbClr val="FFDDDD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>
                  <a:solidFill>
                    <a:schemeClr val="tx1"/>
                  </a:solidFill>
                </a:rPr>
                <a:t>Controls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Arrow Connector 28"/>
            <p:cNvCxnSpPr>
              <a:stCxn id="8" idx="3"/>
              <a:endCxn id="28" idx="0"/>
            </p:cNvCxnSpPr>
            <p:nvPr/>
          </p:nvCxnSpPr>
          <p:spPr>
            <a:xfrm flipH="1">
              <a:off x="2271798" y="2349787"/>
              <a:ext cx="442158" cy="1019659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7164288" y="1868631"/>
              <a:ext cx="1152128" cy="50405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 smtClean="0">
                  <a:solidFill>
                    <a:schemeClr val="tx1"/>
                  </a:solidFill>
                </a:rPr>
                <a:t>Insignificant</a:t>
              </a:r>
              <a:endParaRPr 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236296" y="2588711"/>
              <a:ext cx="1080120" cy="57606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 smtClean="0">
                  <a:solidFill>
                    <a:schemeClr val="tx1"/>
                  </a:solidFill>
                </a:rPr>
                <a:t>Significant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Arrow Connector 31"/>
            <p:cNvCxnSpPr>
              <a:stCxn id="21" idx="6"/>
              <a:endCxn id="31" idx="2"/>
            </p:cNvCxnSpPr>
            <p:nvPr/>
          </p:nvCxnSpPr>
          <p:spPr>
            <a:xfrm flipV="1">
              <a:off x="6372200" y="2876743"/>
              <a:ext cx="864096" cy="41536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21" idx="7"/>
              <a:endCxn id="30" idx="3"/>
            </p:cNvCxnSpPr>
            <p:nvPr/>
          </p:nvCxnSpPr>
          <p:spPr>
            <a:xfrm flipV="1">
              <a:off x="6182384" y="2298870"/>
              <a:ext cx="1150629" cy="801364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30" idx="6"/>
            </p:cNvCxnSpPr>
            <p:nvPr/>
          </p:nvCxnSpPr>
          <p:spPr>
            <a:xfrm>
              <a:off x="8316416" y="2120659"/>
              <a:ext cx="504056" cy="10801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8820472" y="2228671"/>
              <a:ext cx="0" cy="155766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8477415" y="3786333"/>
              <a:ext cx="343057" cy="352372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8" idx="5"/>
              <a:endCxn id="21" idx="1"/>
            </p:cNvCxnSpPr>
            <p:nvPr/>
          </p:nvCxnSpPr>
          <p:spPr>
            <a:xfrm>
              <a:off x="3477716" y="2349787"/>
              <a:ext cx="1788156" cy="750447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28" idx="6"/>
              <a:endCxn id="21" idx="2"/>
            </p:cNvCxnSpPr>
            <p:nvPr/>
          </p:nvCxnSpPr>
          <p:spPr>
            <a:xfrm flipV="1">
              <a:off x="2775854" y="3292106"/>
              <a:ext cx="2300202" cy="329368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5004048" y="1323470"/>
              <a:ext cx="788034" cy="3600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</a:rPr>
                <a:t>Ventilation control</a:t>
              </a:r>
            </a:p>
          </p:txBody>
        </p:sp>
        <p:sp>
          <p:nvSpPr>
            <p:cNvPr id="40" name="Oval 39"/>
            <p:cNvSpPr/>
            <p:nvPr/>
          </p:nvSpPr>
          <p:spPr>
            <a:xfrm>
              <a:off x="6525419" y="1416905"/>
              <a:ext cx="936103" cy="455855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>
                  <a:solidFill>
                    <a:schemeClr val="tx1"/>
                  </a:solidFill>
                </a:rPr>
                <a:t>Ventilation management</a:t>
              </a:r>
            </a:p>
          </p:txBody>
        </p:sp>
        <p:cxnSp>
          <p:nvCxnSpPr>
            <p:cNvPr id="41" name="Straight Arrow Connector 40"/>
            <p:cNvCxnSpPr>
              <a:stCxn id="39" idx="4"/>
              <a:endCxn id="20" idx="0"/>
            </p:cNvCxnSpPr>
            <p:nvPr/>
          </p:nvCxnSpPr>
          <p:spPr>
            <a:xfrm>
              <a:off x="5398065" y="1683510"/>
              <a:ext cx="336309" cy="4011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>
              <a:stCxn id="40" idx="3"/>
              <a:endCxn id="20" idx="7"/>
            </p:cNvCxnSpPr>
            <p:nvPr/>
          </p:nvCxnSpPr>
          <p:spPr>
            <a:xfrm flipH="1">
              <a:off x="6134468" y="1806002"/>
              <a:ext cx="528040" cy="35247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Oval 42"/>
            <p:cNvSpPr/>
            <p:nvPr/>
          </p:nvSpPr>
          <p:spPr>
            <a:xfrm>
              <a:off x="4050254" y="1497414"/>
              <a:ext cx="953794" cy="40812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Ventilation planning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44" name="Straight Arrow Connector 43"/>
            <p:cNvCxnSpPr>
              <a:stCxn id="43" idx="5"/>
              <a:endCxn id="20" idx="1"/>
            </p:cNvCxnSpPr>
            <p:nvPr/>
          </p:nvCxnSpPr>
          <p:spPr>
            <a:xfrm>
              <a:off x="4864368" y="1845768"/>
              <a:ext cx="469912" cy="31270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31" idx="4"/>
            </p:cNvCxnSpPr>
            <p:nvPr/>
          </p:nvCxnSpPr>
          <p:spPr>
            <a:xfrm>
              <a:off x="7776356" y="3164775"/>
              <a:ext cx="396044" cy="91229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4427984" y="4532927"/>
              <a:ext cx="1440160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GB" sz="800" dirty="0" err="1" smtClean="0"/>
                <a:t>Xray</a:t>
              </a:r>
              <a:r>
                <a:rPr lang="en-GB" sz="800" dirty="0" smtClean="0"/>
                <a:t> changes (visible tissue change).</a:t>
              </a:r>
              <a:endParaRPr lang="en-US" sz="800" b="1" dirty="0" smtClean="0"/>
            </a:p>
            <a:p>
              <a:r>
                <a:rPr lang="en-GB" sz="800" dirty="0" smtClean="0"/>
                <a:t>Lung function changes as a result of fibrosis (restrictive).</a:t>
              </a:r>
              <a:endParaRPr lang="en-US" sz="800" b="1" dirty="0" smtClean="0"/>
            </a:p>
            <a:p>
              <a:r>
                <a:rPr lang="en-GB" sz="800" dirty="0" smtClean="0"/>
                <a:t>Autoimmune response resulting in increased susceptibility to TB and other connective tissue diseases, e.g. Scleroderma.</a:t>
              </a:r>
              <a:endParaRPr lang="en-US" sz="800" dirty="0"/>
            </a:p>
          </p:txBody>
        </p:sp>
        <p:cxnSp>
          <p:nvCxnSpPr>
            <p:cNvPr id="47" name="Straight Arrow Connector 46"/>
            <p:cNvCxnSpPr>
              <a:stCxn id="23" idx="4"/>
            </p:cNvCxnSpPr>
            <p:nvPr/>
          </p:nvCxnSpPr>
          <p:spPr>
            <a:xfrm>
              <a:off x="4990155" y="4317409"/>
              <a:ext cx="0" cy="236516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940152" y="4532927"/>
              <a:ext cx="1296144" cy="1200329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GB" sz="800" dirty="0" err="1" smtClean="0"/>
                <a:t>Pneumoconioses</a:t>
              </a:r>
              <a:r>
                <a:rPr lang="en-GB" sz="800" dirty="0" smtClean="0"/>
                <a:t> (Silicosis, Coal workers’ </a:t>
              </a:r>
              <a:r>
                <a:rPr lang="en-GB" sz="800" dirty="0" err="1" smtClean="0"/>
                <a:t>Pn</a:t>
              </a:r>
              <a:r>
                <a:rPr lang="en-GB" sz="800" dirty="0" smtClean="0"/>
                <a:t>). </a:t>
              </a:r>
              <a:endParaRPr lang="en-US" sz="800" b="1" dirty="0" smtClean="0"/>
            </a:p>
            <a:p>
              <a:r>
                <a:rPr lang="en-GB" sz="800" dirty="0" smtClean="0"/>
                <a:t>Connective tissue diseases. </a:t>
              </a:r>
              <a:endParaRPr lang="en-US" sz="800" b="1" dirty="0" smtClean="0"/>
            </a:p>
            <a:p>
              <a:r>
                <a:rPr lang="en-GB" sz="800" dirty="0" smtClean="0"/>
                <a:t>Restrictive/ obstructive airways diseases.</a:t>
              </a:r>
              <a:endParaRPr lang="en-US" sz="800" b="1" dirty="0" smtClean="0"/>
            </a:p>
            <a:p>
              <a:r>
                <a:rPr lang="en-GB" sz="800" dirty="0" smtClean="0"/>
                <a:t>TB and o</a:t>
              </a:r>
              <a:r>
                <a:rPr lang="en-ZA" sz="800" dirty="0" err="1" smtClean="0"/>
                <a:t>ther</a:t>
              </a:r>
              <a:r>
                <a:rPr lang="en-ZA" sz="800" dirty="0" smtClean="0"/>
                <a:t> (cardiovascular diseases, pulmonary cancer).</a:t>
              </a:r>
              <a:endParaRPr lang="en-US" sz="800" dirty="0"/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5004048" y="4388911"/>
              <a:ext cx="1944216" cy="0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97299" y="1471241"/>
              <a:ext cx="143629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Drilling, blasting, </a:t>
              </a:r>
              <a:r>
                <a:rPr lang="en-US" sz="800" dirty="0" err="1" smtClean="0"/>
                <a:t>mechanised</a:t>
              </a:r>
              <a:r>
                <a:rPr lang="en-US" sz="800" dirty="0" smtClean="0"/>
                <a:t> mining, </a:t>
              </a:r>
              <a:r>
                <a:rPr lang="en-US" sz="800" dirty="0" err="1" smtClean="0"/>
                <a:t>etc</a:t>
              </a:r>
              <a:endParaRPr lang="en-US" sz="800" dirty="0"/>
            </a:p>
          </p:txBody>
        </p:sp>
        <p:cxnSp>
          <p:nvCxnSpPr>
            <p:cNvPr id="51" name="Straight Arrow Connector 50"/>
            <p:cNvCxnSpPr>
              <a:stCxn id="28" idx="7"/>
              <a:endCxn id="20" idx="3"/>
            </p:cNvCxnSpPr>
            <p:nvPr/>
          </p:nvCxnSpPr>
          <p:spPr>
            <a:xfrm flipV="1">
              <a:off x="2628219" y="2514894"/>
              <a:ext cx="2706061" cy="928369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7308304" y="4653136"/>
              <a:ext cx="1656184" cy="1077218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GB" sz="800" dirty="0" smtClean="0"/>
                <a:t>Silicosis  &amp; TB (Severity of outcomes), morbidity/ mortality/ quality of life.</a:t>
              </a:r>
            </a:p>
            <a:p>
              <a:r>
                <a:rPr lang="en-GB" sz="800" dirty="0" smtClean="0"/>
                <a:t>Family/ societal/ community. Compensation.</a:t>
              </a:r>
              <a:endParaRPr lang="en-US" sz="800" b="1" dirty="0" smtClean="0"/>
            </a:p>
            <a:p>
              <a:r>
                <a:rPr lang="en-GB" sz="800" dirty="0" smtClean="0"/>
                <a:t>Retirement medical surveillance</a:t>
              </a:r>
              <a:endParaRPr lang="en-US" sz="800" b="1" dirty="0" smtClean="0"/>
            </a:p>
            <a:p>
              <a:r>
                <a:rPr lang="en-GB" sz="800" dirty="0" smtClean="0"/>
                <a:t>Dust risk levy, Poor public image</a:t>
              </a:r>
              <a:endParaRPr lang="en-US" sz="800" b="1" dirty="0" smtClean="0"/>
            </a:p>
            <a:p>
              <a:r>
                <a:rPr lang="en-GB" sz="800" dirty="0" smtClean="0"/>
                <a:t>Stock price/ share value .</a:t>
              </a:r>
              <a:endParaRPr lang="en-US" sz="8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173338" y="2474055"/>
              <a:ext cx="1921922" cy="5891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800" dirty="0" smtClean="0">
                  <a:solidFill>
                    <a:schemeClr val="tx1"/>
                  </a:solidFill>
                </a:rPr>
                <a:t>Silica, Asbestos, Coal </a:t>
              </a:r>
            </a:p>
            <a:p>
              <a:r>
                <a:rPr lang="en-US" sz="800" dirty="0" smtClean="0">
                  <a:solidFill>
                    <a:schemeClr val="tx1"/>
                  </a:solidFill>
                </a:rPr>
                <a:t>Hard metals (from tool use such as grinders), lung exposure to certain fumes such as ammonia and chlorine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74930" y="1052850"/>
              <a:ext cx="144016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Correct allocation at the right place</a:t>
              </a:r>
              <a:endParaRPr lang="en-US" sz="8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984107" y="639426"/>
              <a:ext cx="1440160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Effective control mechanisms to be in place and maintained</a:t>
              </a:r>
              <a:endParaRPr lang="en-US" sz="800" dirty="0"/>
            </a:p>
          </p:txBody>
        </p:sp>
        <p:sp>
          <p:nvSpPr>
            <p:cNvPr id="56" name="Oval 55"/>
            <p:cNvSpPr/>
            <p:nvPr/>
          </p:nvSpPr>
          <p:spPr>
            <a:xfrm>
              <a:off x="175537" y="3786333"/>
              <a:ext cx="1147347" cy="58147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Selection / installation</a:t>
              </a:r>
            </a:p>
          </p:txBody>
        </p:sp>
        <p:sp>
          <p:nvSpPr>
            <p:cNvPr id="57" name="Oval 56"/>
            <p:cNvSpPr/>
            <p:nvPr/>
          </p:nvSpPr>
          <p:spPr>
            <a:xfrm>
              <a:off x="732711" y="4414770"/>
              <a:ext cx="1068140" cy="51676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Auditing</a:t>
              </a:r>
            </a:p>
          </p:txBody>
        </p:sp>
        <p:sp>
          <p:nvSpPr>
            <p:cNvPr id="58" name="Oval 57"/>
            <p:cNvSpPr/>
            <p:nvPr/>
          </p:nvSpPr>
          <p:spPr>
            <a:xfrm>
              <a:off x="2144231" y="4448314"/>
              <a:ext cx="1265266" cy="449673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Monitoring</a:t>
              </a:r>
            </a:p>
          </p:txBody>
        </p:sp>
        <p:sp>
          <p:nvSpPr>
            <p:cNvPr id="59" name="Oval 58"/>
            <p:cNvSpPr/>
            <p:nvPr/>
          </p:nvSpPr>
          <p:spPr>
            <a:xfrm>
              <a:off x="2915816" y="3888996"/>
              <a:ext cx="972732" cy="525774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1000" dirty="0">
                  <a:solidFill>
                    <a:schemeClr val="tx1"/>
                  </a:solidFill>
                </a:rPr>
                <a:t>Human Factor</a:t>
              </a:r>
            </a:p>
          </p:txBody>
        </p:sp>
        <p:cxnSp>
          <p:nvCxnSpPr>
            <p:cNvPr id="60" name="Straight Arrow Connector 59"/>
            <p:cNvCxnSpPr>
              <a:stCxn id="56" idx="6"/>
              <a:endCxn id="28" idx="4"/>
            </p:cNvCxnSpPr>
            <p:nvPr/>
          </p:nvCxnSpPr>
          <p:spPr>
            <a:xfrm flipV="1">
              <a:off x="1322884" y="3873502"/>
              <a:ext cx="948914" cy="20357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>
              <a:stCxn id="57" idx="7"/>
              <a:endCxn id="28" idx="4"/>
            </p:cNvCxnSpPr>
            <p:nvPr/>
          </p:nvCxnSpPr>
          <p:spPr>
            <a:xfrm flipV="1">
              <a:off x="1644426" y="3873502"/>
              <a:ext cx="627372" cy="61694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>
              <a:stCxn id="58" idx="1"/>
              <a:endCxn id="28" idx="4"/>
            </p:cNvCxnSpPr>
            <p:nvPr/>
          </p:nvCxnSpPr>
          <p:spPr>
            <a:xfrm flipH="1" flipV="1">
              <a:off x="2271798" y="3873502"/>
              <a:ext cx="57727" cy="64066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Rounded Rectangle 62"/>
            <p:cNvSpPr/>
            <p:nvPr/>
          </p:nvSpPr>
          <p:spPr>
            <a:xfrm>
              <a:off x="562272" y="5110491"/>
              <a:ext cx="2353544" cy="457200"/>
            </a:xfrm>
            <a:prstGeom prst="roundRect">
              <a:avLst/>
            </a:prstGeom>
            <a:solidFill>
              <a:srgbClr val="FFC1C1"/>
            </a:solidFill>
            <a:ln>
              <a:solidFill>
                <a:srgbClr val="FF99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1000" dirty="0" smtClean="0">
                  <a:solidFill>
                    <a:schemeClr val="tx1"/>
                  </a:solidFill>
                </a:rPr>
                <a:t>Control at source was identified as  the area of highest risk  - see  expanded detail on controls below</a:t>
              </a:r>
              <a:endParaRPr lang="en-ZA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64" name="Straight Arrow Connector 63"/>
            <p:cNvCxnSpPr>
              <a:stCxn id="57" idx="6"/>
              <a:endCxn id="58" idx="2"/>
            </p:cNvCxnSpPr>
            <p:nvPr/>
          </p:nvCxnSpPr>
          <p:spPr>
            <a:xfrm>
              <a:off x="1800851" y="4673150"/>
              <a:ext cx="343380" cy="1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ounded Rectangle 64"/>
            <p:cNvSpPr/>
            <p:nvPr/>
          </p:nvSpPr>
          <p:spPr>
            <a:xfrm>
              <a:off x="108057" y="3164775"/>
              <a:ext cx="4014205" cy="1864425"/>
            </a:xfrm>
            <a:prstGeom prst="roundRect">
              <a:avLst/>
            </a:prstGeom>
            <a:noFill/>
            <a:ln w="25400">
              <a:solidFill>
                <a:srgbClr val="FF99CC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66" name="Oval 65"/>
            <p:cNvSpPr/>
            <p:nvPr/>
          </p:nvSpPr>
          <p:spPr>
            <a:xfrm>
              <a:off x="5859740" y="1174895"/>
              <a:ext cx="788034" cy="3600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Production work plan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67" name="Straight Arrow Connector 66"/>
            <p:cNvCxnSpPr>
              <a:stCxn id="66" idx="4"/>
              <a:endCxn id="20" idx="0"/>
            </p:cNvCxnSpPr>
            <p:nvPr/>
          </p:nvCxnSpPr>
          <p:spPr>
            <a:xfrm flipH="1">
              <a:off x="5734374" y="1534935"/>
              <a:ext cx="519383" cy="54972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5697763" y="590771"/>
              <a:ext cx="2311301" cy="3385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Traffic flow, Conveyor belts, Transfer/tip location, Production rate, vehicles, material handling</a:t>
              </a:r>
              <a:endParaRPr lang="en-US" sz="800" dirty="0"/>
            </a:p>
          </p:txBody>
        </p:sp>
        <p:cxnSp>
          <p:nvCxnSpPr>
            <p:cNvPr id="69" name="Straight Connector 68"/>
            <p:cNvCxnSpPr>
              <a:endCxn id="66" idx="0"/>
            </p:cNvCxnSpPr>
            <p:nvPr/>
          </p:nvCxnSpPr>
          <p:spPr>
            <a:xfrm>
              <a:off x="6253757" y="922603"/>
              <a:ext cx="0" cy="25229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Oval 69"/>
            <p:cNvSpPr/>
            <p:nvPr/>
          </p:nvSpPr>
          <p:spPr>
            <a:xfrm>
              <a:off x="1906644" y="868729"/>
              <a:ext cx="788034" cy="3600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Rock transport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1675834" y="1291221"/>
              <a:ext cx="788034" cy="3600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Rock breaking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2701819" y="605535"/>
              <a:ext cx="788034" cy="36004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Rock processing</a:t>
              </a:r>
              <a:endParaRPr lang="en-US" sz="800" dirty="0">
                <a:solidFill>
                  <a:schemeClr val="tx1"/>
                </a:solidFill>
              </a:endParaRPr>
            </a:p>
          </p:txBody>
        </p:sp>
        <p:cxnSp>
          <p:nvCxnSpPr>
            <p:cNvPr id="73" name="Straight Arrow Connector 72"/>
            <p:cNvCxnSpPr>
              <a:stCxn id="71" idx="5"/>
              <a:endCxn id="8" idx="1"/>
            </p:cNvCxnSpPr>
            <p:nvPr/>
          </p:nvCxnSpPr>
          <p:spPr>
            <a:xfrm>
              <a:off x="2348463" y="1598534"/>
              <a:ext cx="365493" cy="29299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70" idx="5"/>
              <a:endCxn id="8" idx="0"/>
            </p:cNvCxnSpPr>
            <p:nvPr/>
          </p:nvCxnSpPr>
          <p:spPr>
            <a:xfrm>
              <a:off x="2579273" y="1176042"/>
              <a:ext cx="516563" cy="62058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>
              <a:stCxn id="72" idx="4"/>
              <a:endCxn id="8" idx="0"/>
            </p:cNvCxnSpPr>
            <p:nvPr/>
          </p:nvCxnSpPr>
          <p:spPr>
            <a:xfrm>
              <a:off x="3095836" y="965575"/>
              <a:ext cx="0" cy="8310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208129" y="1031802"/>
              <a:ext cx="143629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Scraping, loading, hoisting, conveyors etc.</a:t>
              </a:r>
              <a:endParaRPr lang="en-US" sz="8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60529" y="605535"/>
              <a:ext cx="143629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/>
                <a:t>Crushing, tipping, milling, screening, etc.</a:t>
              </a:r>
              <a:endParaRPr lang="en-US" sz="800" dirty="0"/>
            </a:p>
          </p:txBody>
        </p:sp>
        <p:cxnSp>
          <p:nvCxnSpPr>
            <p:cNvPr id="78" name="Straight Connector 77"/>
            <p:cNvCxnSpPr>
              <a:endCxn id="70" idx="2"/>
            </p:cNvCxnSpPr>
            <p:nvPr/>
          </p:nvCxnSpPr>
          <p:spPr>
            <a:xfrm>
              <a:off x="1644426" y="1048749"/>
              <a:ext cx="262218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77" idx="3"/>
              <a:endCxn id="72" idx="2"/>
            </p:cNvCxnSpPr>
            <p:nvPr/>
          </p:nvCxnSpPr>
          <p:spPr>
            <a:xfrm>
              <a:off x="1796826" y="774812"/>
              <a:ext cx="904993" cy="10743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70907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Selection of leading practice with greatest potential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/>
          <p:cNvSpPr/>
          <p:nvPr/>
        </p:nvSpPr>
        <p:spPr>
          <a:xfrm>
            <a:off x="1447800" y="914400"/>
            <a:ext cx="5791200" cy="5669438"/>
          </a:xfrm>
          <a:prstGeom prst="roundRect">
            <a:avLst>
              <a:gd name="adj" fmla="val 1119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914400"/>
            <a:ext cx="7543800" cy="566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Introductory comments</a:t>
            </a:r>
            <a:endParaRPr lang="en-ZA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778" y="1143000"/>
            <a:ext cx="8930244" cy="4902726"/>
          </a:xfrm>
          <a:prstGeom prst="roundRect">
            <a:avLst>
              <a:gd name="adj" fmla="val 7722"/>
            </a:avLst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Much achieved since 2003 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Improvements are due to action  by operational management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Reluctant compliance is unlikely to be sustainable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The key is </a:t>
            </a:r>
            <a:r>
              <a:rPr lang="en-US" sz="2600" i="1" dirty="0" smtClean="0"/>
              <a:t>eager adoption</a:t>
            </a:r>
            <a:r>
              <a:rPr lang="en-US" sz="2600" dirty="0" smtClean="0"/>
              <a:t>, not reluctant compliance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i="1" dirty="0"/>
              <a:t>Adoption</a:t>
            </a:r>
            <a:r>
              <a:rPr lang="en-US" sz="2600" dirty="0"/>
              <a:t> requires people to </a:t>
            </a:r>
            <a:r>
              <a:rPr lang="en-US" sz="2600" dirty="0" smtClean="0"/>
              <a:t>voluntarily change </a:t>
            </a:r>
            <a:r>
              <a:rPr lang="en-US" sz="2600" dirty="0"/>
              <a:t>what they do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The MOSH System addresses this challenge in a special way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This paper provides an overview of the system.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0752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3400" y="990600"/>
            <a:ext cx="8266906" cy="5562600"/>
          </a:xfrm>
          <a:prstGeom prst="roundRect">
            <a:avLst>
              <a:gd name="adj" fmla="val 62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extBox 1"/>
          <p:cNvSpPr txBox="1"/>
          <p:nvPr/>
        </p:nvSpPr>
        <p:spPr>
          <a:xfrm>
            <a:off x="342106" y="228600"/>
            <a:ext cx="84582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Identify potential adoption mines and their key persons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10824882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Identification of mental models and behavioural plans 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611888" y="901683"/>
            <a:ext cx="7902737" cy="5562600"/>
            <a:chOff x="611888" y="901683"/>
            <a:chExt cx="7902737" cy="5562600"/>
          </a:xfrm>
        </p:grpSpPr>
        <p:grpSp>
          <p:nvGrpSpPr>
            <p:cNvPr id="65" name="Group 64"/>
            <p:cNvGrpSpPr/>
            <p:nvPr/>
          </p:nvGrpSpPr>
          <p:grpSpPr>
            <a:xfrm>
              <a:off x="611888" y="901683"/>
              <a:ext cx="7902737" cy="5562600"/>
              <a:chOff x="479264" y="925626"/>
              <a:chExt cx="7902737" cy="5562600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479264" y="925626"/>
                <a:ext cx="7902737" cy="5562600"/>
              </a:xfrm>
              <a:prstGeom prst="roundRect">
                <a:avLst>
                  <a:gd name="adj" fmla="val 475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ZA" sz="4400" dirty="0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717389" y="1194351"/>
                <a:ext cx="7359811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Identify key adopters and other stakeholders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717391" y="1949336"/>
                <a:ext cx="7359809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Develop direct enquiry protocol (procedures / questions)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717393" y="2692490"/>
                <a:ext cx="7359807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Select persons to be interviewed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717395" y="3449428"/>
                <a:ext cx="7359805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Train interviewers and conduct enquiries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2" name="Rounded Rectangle 11"/>
              <p:cNvSpPr/>
              <p:nvPr/>
            </p:nvSpPr>
            <p:spPr>
              <a:xfrm>
                <a:off x="717399" y="4189289"/>
                <a:ext cx="7359803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Analyse responses and establish mental </a:t>
                </a:r>
                <a:r>
                  <a:rPr lang="en-US" sz="1600" b="1" dirty="0" smtClean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model  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3" name="Rounded Rectangle 12"/>
              <p:cNvSpPr/>
              <p:nvPr/>
            </p:nvSpPr>
            <p:spPr>
              <a:xfrm>
                <a:off x="717399" y="5650027"/>
                <a:ext cx="7359801" cy="52217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 dirty="0" smtClean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Develop behavioural communication and leadership behaviour plans  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cxnSp>
            <p:nvCxnSpPr>
              <p:cNvPr id="14" name="Straight Arrow Connector 13"/>
              <p:cNvCxnSpPr>
                <a:stCxn id="8" idx="2"/>
                <a:endCxn id="9" idx="0"/>
              </p:cNvCxnSpPr>
              <p:nvPr/>
            </p:nvCxnSpPr>
            <p:spPr>
              <a:xfrm>
                <a:off x="4397295" y="1731800"/>
                <a:ext cx="0" cy="217536"/>
              </a:xfrm>
              <a:prstGeom prst="straightConnector1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>
                <a:endCxn id="10" idx="0"/>
              </p:cNvCxnSpPr>
              <p:nvPr/>
            </p:nvCxnSpPr>
            <p:spPr>
              <a:xfrm>
                <a:off x="4389987" y="2486786"/>
                <a:ext cx="7310" cy="205705"/>
              </a:xfrm>
              <a:prstGeom prst="straightConnector1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>
                <a:stCxn id="10" idx="2"/>
                <a:endCxn id="11" idx="0"/>
              </p:cNvCxnSpPr>
              <p:nvPr/>
            </p:nvCxnSpPr>
            <p:spPr>
              <a:xfrm>
                <a:off x="4397297" y="3229940"/>
                <a:ext cx="0" cy="219488"/>
              </a:xfrm>
              <a:prstGeom prst="straightConnector1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>
                <a:stCxn id="11" idx="2"/>
                <a:endCxn id="12" idx="0"/>
              </p:cNvCxnSpPr>
              <p:nvPr/>
            </p:nvCxnSpPr>
            <p:spPr>
              <a:xfrm>
                <a:off x="4397298" y="3986877"/>
                <a:ext cx="3" cy="202412"/>
              </a:xfrm>
              <a:prstGeom prst="straightConnector1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4389987" y="5077422"/>
                <a:ext cx="0" cy="309033"/>
              </a:xfrm>
              <a:prstGeom prst="straightConnector1">
                <a:avLst/>
              </a:prstGeom>
              <a:ln w="3810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ounded Rectangle 18"/>
              <p:cNvSpPr/>
              <p:nvPr/>
            </p:nvSpPr>
            <p:spPr>
              <a:xfrm>
                <a:off x="717399" y="4915423"/>
                <a:ext cx="7359801" cy="537449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Review mental model against expert </a:t>
                </a:r>
                <a:r>
                  <a:rPr lang="en-US" sz="1600" b="1" dirty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model and behaviour </a:t>
                </a:r>
                <a:r>
                  <a:rPr lang="en-US" sz="1600" b="1" dirty="0" smtClean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science</a:t>
                </a:r>
                <a:r>
                  <a:rPr lang="en-US" sz="1600" b="1" dirty="0" smtClean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    </a:t>
                </a:r>
                <a:endParaRPr lang="en-ZA" sz="2000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</p:grpSp>
        <p:cxnSp>
          <p:nvCxnSpPr>
            <p:cNvPr id="32" name="Straight Arrow Connector 31"/>
            <p:cNvCxnSpPr>
              <a:stCxn id="12" idx="2"/>
              <a:endCxn id="19" idx="0"/>
            </p:cNvCxnSpPr>
            <p:nvPr/>
          </p:nvCxnSpPr>
          <p:spPr>
            <a:xfrm flipH="1">
              <a:off x="4529924" y="4702795"/>
              <a:ext cx="1" cy="188685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9" idx="2"/>
              <a:endCxn id="13" idx="0"/>
            </p:cNvCxnSpPr>
            <p:nvPr/>
          </p:nvCxnSpPr>
          <p:spPr>
            <a:xfrm>
              <a:off x="4529924" y="5428929"/>
              <a:ext cx="0" cy="197155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Documenting the leading practice at it’s Source Mine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143000" y="1066800"/>
            <a:ext cx="7086599" cy="5257802"/>
            <a:chOff x="0" y="0"/>
            <a:chExt cx="2583180" cy="2552701"/>
          </a:xfrm>
        </p:grpSpPr>
        <p:sp>
          <p:nvSpPr>
            <p:cNvPr id="17" name="Rounded Rectangle 16"/>
            <p:cNvSpPr/>
            <p:nvPr/>
          </p:nvSpPr>
          <p:spPr>
            <a:xfrm>
              <a:off x="22860" y="7620"/>
              <a:ext cx="1043940" cy="44958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Technical details: 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Investigate and document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15240" y="554935"/>
              <a:ext cx="1051560" cy="44196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Leadership detail: 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Investigate and document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0" y="1146865"/>
              <a:ext cx="1066800" cy="44196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Communications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: </a:t>
              </a: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Investigate </a:t>
              </a: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and document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7620" y="1738796"/>
              <a:ext cx="1066800" cy="813905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Example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materials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Symbol"/>
                <a:buChar char="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Training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Communications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Signage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1066800" y="167640"/>
              <a:ext cx="449580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1066800" y="739913"/>
              <a:ext cx="449580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>
              <a:off x="1066800" y="1364136"/>
              <a:ext cx="449580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1064349" y="2145748"/>
              <a:ext cx="449580" cy="0"/>
            </a:xfrm>
            <a:prstGeom prst="straightConnector1">
              <a:avLst/>
            </a:prstGeom>
            <a:ln w="381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ounded Rectangle 24"/>
            <p:cNvSpPr/>
            <p:nvPr/>
          </p:nvSpPr>
          <p:spPr>
            <a:xfrm>
              <a:off x="1516380" y="0"/>
              <a:ext cx="1066800" cy="25527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Detailed Source </a:t>
              </a:r>
              <a:r>
                <a:rPr lang="en-US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</a:t>
              </a:r>
              <a:r>
                <a:rPr lang="en-US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report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Identifying and documenting the full value case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762000" y="1143000"/>
            <a:ext cx="7924800" cy="5334000"/>
            <a:chOff x="0" y="0"/>
            <a:chExt cx="2859405" cy="1767840"/>
          </a:xfrm>
        </p:grpSpPr>
        <p:sp>
          <p:nvSpPr>
            <p:cNvPr id="6" name="Rounded Rectangle 5"/>
            <p:cNvSpPr/>
            <p:nvPr/>
          </p:nvSpPr>
          <p:spPr>
            <a:xfrm>
              <a:off x="0" y="0"/>
              <a:ext cx="1150620" cy="119634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Financial Impacts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Initial cost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Operational cost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Financial benefits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Production 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Etc.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724025" y="0"/>
              <a:ext cx="1135380" cy="1211580"/>
            </a:xfrm>
            <a:prstGeom prst="roundRect">
              <a:avLst>
                <a:gd name="adj" fmla="val 9284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Strategic Impacts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Health &amp; Safety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Relationships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Image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Investor support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342900" lvl="0" indent="-342900">
                <a:lnSpc>
                  <a:spcPct val="150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Etc.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8" name="Left Brace 7"/>
            <p:cNvSpPr/>
            <p:nvPr/>
          </p:nvSpPr>
          <p:spPr>
            <a:xfrm rot="16200000">
              <a:off x="1304147" y="184796"/>
              <a:ext cx="237776" cy="2322195"/>
            </a:xfrm>
            <a:prstGeom prst="leftBrace">
              <a:avLst>
                <a:gd name="adj1" fmla="val 8333"/>
                <a:gd name="adj2" fmla="val 50656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 sz="4800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42925" y="1485900"/>
              <a:ext cx="1874520" cy="28194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20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Generic Value Case   </a:t>
              </a:r>
              <a:endParaRPr lang="en-ZA" sz="24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Provision of a guide to facilitate widespread adoption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1371600" y="871046"/>
            <a:ext cx="6781800" cy="5953780"/>
            <a:chOff x="0" y="0"/>
            <a:chExt cx="4183380" cy="4518660"/>
          </a:xfrm>
        </p:grpSpPr>
        <p:sp>
          <p:nvSpPr>
            <p:cNvPr id="7" name="Rounded Rectangle 6"/>
            <p:cNvSpPr/>
            <p:nvPr/>
          </p:nvSpPr>
          <p:spPr>
            <a:xfrm>
              <a:off x="0" y="0"/>
              <a:ext cx="4183380" cy="4518660"/>
            </a:xfrm>
            <a:prstGeom prst="roundRect">
              <a:avLst>
                <a:gd name="adj" fmla="val 2963"/>
              </a:avLst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 sz="3200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8580" y="114300"/>
              <a:ext cx="960120" cy="876300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Part 1: </a:t>
              </a:r>
              <a:endParaRPr lang="en-US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Strategic </a:t>
              </a: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Context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Bef>
                  <a:spcPts val="6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problem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practice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value case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249680" y="114300"/>
              <a:ext cx="731520" cy="876300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endParaRPr lang="en-US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Part </a:t>
              </a: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2: </a:t>
              </a:r>
              <a:endParaRPr lang="en-US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Detailed </a:t>
              </a: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Adoption </a:t>
              </a: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Guidance</a:t>
              </a: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232660" y="114300"/>
              <a:ext cx="1882140" cy="876300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endParaRPr lang="en-US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endParaRPr lang="en-US" sz="12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2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Part </a:t>
              </a: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3: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Leading Practice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Bef>
                  <a:spcPts val="6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Technical details 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Behavioural communication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71450" indent="-171450"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Leadership behaviour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1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   </a:t>
              </a:r>
              <a:endParaRPr lang="en-ZA" sz="14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580" y="3970020"/>
              <a:ext cx="4008120" cy="432975"/>
            </a:xfrm>
            <a:prstGeom prst="roundRect">
              <a:avLst>
                <a:gd name="adj" fmla="val 872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spcAft>
                  <a:spcPts val="0"/>
                </a:spcAft>
              </a:pPr>
              <a:endParaRPr lang="en-US" sz="14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endParaRPr lang="en-US" sz="14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Detailed </a:t>
              </a:r>
              <a:r>
                <a:rPr lang="en-US" sz="14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appendices: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90170" algn="ctr"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Pro-forma plans - Worksheets -Example materials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2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144780" y="990600"/>
              <a:ext cx="1104900" cy="2819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1981200" y="990600"/>
              <a:ext cx="1988820" cy="28194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597252849"/>
              </p:ext>
            </p:extLst>
          </p:nvPr>
        </p:nvGraphicFramePr>
        <p:xfrm>
          <a:off x="1539292" y="2573966"/>
          <a:ext cx="6441166" cy="3527973"/>
        </p:xfrm>
        <a:graphic>
          <a:graphicData uri="http://schemas.openxmlformats.org/presentationml/2006/ole">
            <p:oleObj spid="_x0000_s19497" name="Worksheet" r:id="rId4" imgW="5798766" imgH="2705028" progId="Excel.Shee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Customisation of leading practice at adoption mines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762000" y="990600"/>
            <a:ext cx="7924800" cy="5486400"/>
            <a:chOff x="0" y="0"/>
            <a:chExt cx="4061460" cy="2225040"/>
          </a:xfrm>
        </p:grpSpPr>
        <p:sp>
          <p:nvSpPr>
            <p:cNvPr id="6" name="Rounded Rectangle 5"/>
            <p:cNvSpPr/>
            <p:nvPr/>
          </p:nvSpPr>
          <p:spPr>
            <a:xfrm>
              <a:off x="0" y="655320"/>
              <a:ext cx="1181100" cy="63246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Review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practice against mine operational standards 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58140" y="0"/>
              <a:ext cx="2887980" cy="31242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5720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marL="457200"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Mine-specific circumstances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0" y="1684020"/>
              <a:ext cx="1181100" cy="52578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Customise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non-core elements of Leading Practice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912620" y="655320"/>
              <a:ext cx="1699260" cy="60960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Conduct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direct enquiries to establish mine-specific mental model issues 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1379220" y="1684020"/>
              <a:ext cx="1287780" cy="52578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Customise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Generic Behavioural Communication Plan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880360" y="1699260"/>
              <a:ext cx="1181100" cy="52578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endParaRPr lang="en-US" sz="16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Customise </a:t>
              </a: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Generic Leadership Behavioural Plan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845820" y="312420"/>
              <a:ext cx="0" cy="34290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>
            <a:xfrm>
              <a:off x="2887980" y="312420"/>
              <a:ext cx="0" cy="34290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4" name="Straight Arrow Connector 13"/>
            <p:cNvCxnSpPr/>
            <p:nvPr/>
          </p:nvCxnSpPr>
          <p:spPr>
            <a:xfrm>
              <a:off x="541020" y="1295400"/>
              <a:ext cx="0" cy="40386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5" name="Straight Arrow Connector 14"/>
            <p:cNvCxnSpPr/>
            <p:nvPr/>
          </p:nvCxnSpPr>
          <p:spPr>
            <a:xfrm>
              <a:off x="2049780" y="1272540"/>
              <a:ext cx="0" cy="42672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>
            <a:xfrm>
              <a:off x="3497580" y="1287780"/>
              <a:ext cx="0" cy="41148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</p:grp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857" y="97972"/>
            <a:ext cx="6520543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Initiation of widespread adoption process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88034" y="640474"/>
            <a:ext cx="8466109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729343" y="1307488"/>
            <a:ext cx="7924800" cy="5181600"/>
            <a:chOff x="0" y="0"/>
            <a:chExt cx="3817620" cy="2857500"/>
          </a:xfrm>
        </p:grpSpPr>
        <p:sp>
          <p:nvSpPr>
            <p:cNvPr id="7" name="Rounded Rectangle 6"/>
            <p:cNvSpPr/>
            <p:nvPr/>
          </p:nvSpPr>
          <p:spPr>
            <a:xfrm>
              <a:off x="2194560" y="403860"/>
              <a:ext cx="1623060" cy="63246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endParaRPr lang="en-US" sz="14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Who </a:t>
              </a:r>
              <a:r>
                <a:rPr lang="en-US" sz="14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to attend?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Managers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Relevant specialists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Other key stakeholders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0" y="1752600"/>
              <a:ext cx="1927860" cy="110490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endParaRPr lang="en-US" sz="1400" b="1" dirty="0" smtClean="0">
                <a:solidFill>
                  <a:srgbClr val="000000"/>
                </a:solidFill>
                <a:effectLst/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r>
                <a:rPr lang="en-US" sz="1400" b="1" dirty="0" smtClean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What </a:t>
              </a:r>
              <a:r>
                <a:rPr lang="en-US" sz="14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is covered?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Leading Practice details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Value case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Behavioural processes 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Leading Practice Adoption Guide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Role and function of COPA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6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Establishment of COPA 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0" y="0"/>
              <a:ext cx="1905000" cy="14478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Workshop Purpose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To initiate the process of facilitating widespread adoption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To establish a Community of Practice for Adoption – a COPA  </a:t>
              </a:r>
              <a:endParaRPr lang="en-ZA" sz="20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180340">
                <a:lnSpc>
                  <a:spcPct val="15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 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929640" y="1447800"/>
              <a:ext cx="0" cy="30480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>
            <a:xfrm flipH="1">
              <a:off x="1905000" y="723900"/>
              <a:ext cx="289560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</p:grpSp>
      <p:sp>
        <p:nvSpPr>
          <p:cNvPr id="13" name="TextBox 12"/>
          <p:cNvSpPr txBox="1"/>
          <p:nvPr/>
        </p:nvSpPr>
        <p:spPr>
          <a:xfrm>
            <a:off x="729343" y="710349"/>
            <a:ext cx="5334000" cy="43088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200" b="1" i="1" dirty="0" smtClean="0"/>
              <a:t>The Leading Practice Adoption Workshop</a:t>
            </a:r>
            <a:endParaRPr lang="en-ZA" sz="2200" b="1" i="1" dirty="0"/>
          </a:p>
        </p:txBody>
      </p: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42047"/>
            <a:ext cx="86106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Establishment of a Community of Practice for Adoption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914400" y="838200"/>
            <a:ext cx="7620000" cy="5715000"/>
            <a:chOff x="0" y="0"/>
            <a:chExt cx="3848100" cy="3718560"/>
          </a:xfrm>
        </p:grpSpPr>
        <p:sp>
          <p:nvSpPr>
            <p:cNvPr id="6" name="Oval 5"/>
            <p:cNvSpPr/>
            <p:nvPr/>
          </p:nvSpPr>
          <p:spPr>
            <a:xfrm>
              <a:off x="121920" y="1089660"/>
              <a:ext cx="1463040" cy="9144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1400" b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COPA</a:t>
              </a:r>
              <a:endParaRPr lang="en-ZA" sz="1400" b="1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300"/>
                </a:spcBef>
              </a:pPr>
              <a:r>
                <a:rPr lang="en-US" sz="1400" b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Provide ongoing facilitation of the adoption process</a:t>
              </a:r>
              <a:endParaRPr lang="en-ZA" sz="1400" b="1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300"/>
                </a:spcBef>
              </a:pPr>
              <a:r>
                <a:rPr lang="en-US" sz="1400" b="1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 </a:t>
              </a:r>
              <a:endParaRPr lang="en-ZA" sz="1400" b="1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0" y="0"/>
              <a:ext cx="1935480" cy="84582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0"/>
                </a:spcAft>
              </a:pPr>
              <a:r>
                <a:rPr lang="en-US" sz="14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Who?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Managers (initially)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Relevant specialists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Adoption Team Manager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spcAft>
                  <a:spcPts val="0"/>
                </a:spcAft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Mine Behavioural Overseer</a:t>
              </a:r>
              <a:endParaRPr lang="en-ZA" sz="1600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0960" y="2263140"/>
              <a:ext cx="1874520" cy="145542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What?</a:t>
              </a:r>
              <a:endParaRPr lang="en-ZA" sz="14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Explain / use Leading Practice Adoption Guide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Provide / arrange training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Problem solving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Provide / arrange assistance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Share adoption experience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Continuous improvement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Mine visits as appropriate  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225040" y="960120"/>
              <a:ext cx="1623060" cy="147828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Modus operandi?</a:t>
              </a:r>
              <a:endParaRPr lang="en-ZA" sz="14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Regular meetings 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Jointly implement Leading Practice Adoption Guide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Work directly with lead adopter mine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marL="285750" indent="-285750">
                <a:spcBef>
                  <a:spcPts val="300"/>
                </a:spcBef>
                <a:buFont typeface="Arial" pitchFamily="34" charset="0"/>
                <a:buChar char="•"/>
              </a:pP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Assist other adoption </a:t>
              </a:r>
              <a:r>
                <a:rPr lang="en-US" sz="1400" dirty="0" smtClean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mines </a:t>
              </a:r>
              <a:r>
                <a:rPr lang="en-US" sz="1400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to extent possible </a:t>
              </a:r>
              <a:endParaRPr lang="en-ZA" sz="1400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  <a:p>
              <a:pPr algn="ctr">
                <a:spcBef>
                  <a:spcPts val="300"/>
                </a:spcBef>
              </a:pPr>
              <a:r>
                <a:rPr lang="en-US" sz="1400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rPr>
                <a:t> </a:t>
              </a:r>
              <a:endParaRPr lang="en-ZA" sz="1400" b="1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845820" y="2004060"/>
              <a:ext cx="0" cy="25908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1" name="Straight Arrow Connector 10"/>
            <p:cNvCxnSpPr/>
            <p:nvPr/>
          </p:nvCxnSpPr>
          <p:spPr>
            <a:xfrm flipH="1">
              <a:off x="1584960" y="1577340"/>
              <a:ext cx="640080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12" name="Straight Arrow Connector 11"/>
            <p:cNvCxnSpPr/>
            <p:nvPr/>
          </p:nvCxnSpPr>
          <p:spPr>
            <a:xfrm>
              <a:off x="845820" y="845820"/>
              <a:ext cx="0" cy="243840"/>
            </a:xfrm>
            <a:prstGeom prst="straightConnector1">
              <a:avLst/>
            </a:prstGeom>
            <a:noFill/>
            <a:ln w="38100" cap="flat" cmpd="sng" algn="ctr">
              <a:solidFill>
                <a:srgbClr val="1F497D">
                  <a:lumMod val="60000"/>
                  <a:lumOff val="40000"/>
                </a:srgbClr>
              </a:solidFill>
              <a:prstDash val="solid"/>
              <a:tailEnd type="triangle"/>
            </a:ln>
            <a:effectLst/>
          </p:spPr>
        </p:cxnSp>
      </p:grp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Continuous improvement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990600" y="866571"/>
            <a:ext cx="7620000" cy="4996695"/>
            <a:chOff x="0" y="0"/>
            <a:chExt cx="4122420" cy="2179320"/>
          </a:xfrm>
        </p:grpSpPr>
        <p:sp>
          <p:nvSpPr>
            <p:cNvPr id="6" name="Rounded Rectangle 5"/>
            <p:cNvSpPr/>
            <p:nvPr/>
          </p:nvSpPr>
          <p:spPr>
            <a:xfrm>
              <a:off x="30480" y="1965960"/>
              <a:ext cx="2948940" cy="21336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Establish COPA and facilitate widespread adoption</a:t>
              </a:r>
              <a:endParaRPr lang="en-ZA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0480" y="1402080"/>
              <a:ext cx="2887980" cy="22098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Investigate / document new practice for adoption</a:t>
              </a:r>
              <a:endParaRPr lang="en-ZA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0" y="777240"/>
              <a:ext cx="2880360" cy="22860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Identify new leading practice with best potential</a:t>
              </a:r>
              <a:endParaRPr lang="en-ZA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0480" y="152400"/>
              <a:ext cx="2400300" cy="228600"/>
            </a:xfrm>
            <a:prstGeom prst="roundRect">
              <a:avLst>
                <a:gd name="adj" fmla="val 8720"/>
              </a:avLst>
            </a:prstGeom>
            <a:solidFill>
              <a:schemeClr val="bg1"/>
            </a:solidFill>
            <a:ln w="31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sz="1600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Disband COPA when no longer needed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  <p:sp>
          <p:nvSpPr>
            <p:cNvPr id="10" name="Down Arrow 9"/>
            <p:cNvSpPr/>
            <p:nvPr/>
          </p:nvSpPr>
          <p:spPr>
            <a:xfrm>
              <a:off x="1104900" y="464820"/>
              <a:ext cx="137160" cy="228600"/>
            </a:xfrm>
            <a:prstGeom prst="downArrow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 sz="4000"/>
            </a:p>
          </p:txBody>
        </p:sp>
        <p:sp>
          <p:nvSpPr>
            <p:cNvPr id="11" name="Down Arrow 10"/>
            <p:cNvSpPr/>
            <p:nvPr/>
          </p:nvSpPr>
          <p:spPr>
            <a:xfrm>
              <a:off x="1104900" y="1082040"/>
              <a:ext cx="137160" cy="228600"/>
            </a:xfrm>
            <a:prstGeom prst="downArrow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 sz="4000"/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1104900" y="1684020"/>
              <a:ext cx="137160" cy="228600"/>
            </a:xfrm>
            <a:prstGeom prst="downArrow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ZA" sz="400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918460" y="0"/>
              <a:ext cx="1203960" cy="2080260"/>
              <a:chOff x="0" y="0"/>
              <a:chExt cx="1203960" cy="2133600"/>
            </a:xfrm>
          </p:grpSpPr>
          <p:sp>
            <p:nvSpPr>
              <p:cNvPr id="14" name="Curved Up Arrow 13"/>
              <p:cNvSpPr/>
              <p:nvPr/>
            </p:nvSpPr>
            <p:spPr>
              <a:xfrm rot="15602172">
                <a:off x="-693420" y="693420"/>
                <a:ext cx="2133600" cy="746760"/>
              </a:xfrm>
              <a:prstGeom prst="curvedUpArrow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ZA" sz="4000"/>
              </a:p>
            </p:txBody>
          </p:sp>
          <p:sp>
            <p:nvSpPr>
              <p:cNvPr id="15" name="Flowchart: Connector 14"/>
              <p:cNvSpPr/>
              <p:nvPr/>
            </p:nvSpPr>
            <p:spPr>
              <a:xfrm>
                <a:off x="60960" y="556260"/>
                <a:ext cx="1143000" cy="1219200"/>
              </a:xfrm>
              <a:prstGeom prst="flowChartConnector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sz="1600" b="1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Cycle of continuous OHS improvement</a:t>
                </a:r>
                <a:endParaRPr lang="en-ZA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</p:grpSp>
      </p:grpSp>
      <p:sp>
        <p:nvSpPr>
          <p:cNvPr id="3" name="TextBox 2"/>
          <p:cNvSpPr txBox="1"/>
          <p:nvPr/>
        </p:nvSpPr>
        <p:spPr>
          <a:xfrm>
            <a:off x="769917" y="6017567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process of continuous improvement never </a:t>
            </a:r>
            <a:r>
              <a:rPr lang="en-US" sz="2400" b="1" dirty="0" smtClean="0"/>
              <a:t>stops</a:t>
            </a:r>
            <a:endParaRPr lang="en-ZA" sz="2400" dirty="0"/>
          </a:p>
        </p:txBody>
      </p: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Concluding  comments</a:t>
            </a:r>
            <a:endParaRPr lang="en-ZA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4889" y="894066"/>
            <a:ext cx="8618022" cy="5382250"/>
          </a:xfrm>
          <a:prstGeom prst="roundRect">
            <a:avLst>
              <a:gd name="adj" fmla="val 7722"/>
            </a:avLst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Industry is committed to Zero Harm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Much achieved since 2003 but there is still much to do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Success will require </a:t>
            </a:r>
            <a:r>
              <a:rPr lang="en-US" sz="2600" i="1" dirty="0" smtClean="0"/>
              <a:t>adoption</a:t>
            </a:r>
            <a:r>
              <a:rPr lang="en-US" sz="2600" dirty="0" smtClean="0"/>
              <a:t> on new or improved practices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i="1" dirty="0" smtClean="0"/>
              <a:t>Adoption</a:t>
            </a:r>
            <a:r>
              <a:rPr lang="en-US" sz="2600" dirty="0" smtClean="0"/>
              <a:t> requires people to change what they do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The key is </a:t>
            </a:r>
            <a:r>
              <a:rPr lang="en-US" sz="2600" i="1" dirty="0" smtClean="0"/>
              <a:t>eager adoption</a:t>
            </a:r>
            <a:r>
              <a:rPr lang="en-US" sz="2600" dirty="0" smtClean="0"/>
              <a:t>, not reluctant compliance</a:t>
            </a:r>
          </a:p>
          <a:p>
            <a:pPr marL="342900" indent="-342900">
              <a:spcBef>
                <a:spcPts val="2400"/>
              </a:spcBef>
              <a:buFont typeface="+mj-lt"/>
              <a:buAutoNum type="arabicPeriod"/>
            </a:pPr>
            <a:r>
              <a:rPr lang="en-US" sz="2600" dirty="0" smtClean="0"/>
              <a:t>The MOSH System addresses this challenge in a special way</a:t>
            </a:r>
          </a:p>
          <a:p>
            <a:pPr algn="ctr">
              <a:spcBef>
                <a:spcPts val="2400"/>
              </a:spcBef>
            </a:pPr>
            <a:r>
              <a:rPr lang="en-US" sz="2800" dirty="0" smtClean="0">
                <a:solidFill>
                  <a:srgbClr val="0070C0"/>
                </a:solidFill>
              </a:rPr>
              <a:t>Involvement and buy-in will determine the benefit mining companies derive from MOSH 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819400" y="5105400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288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24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Motivating context for development of the System</a:t>
            </a:r>
            <a:endParaRPr lang="en-ZA" sz="2800" dirty="0"/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370114" y="1143000"/>
            <a:ext cx="8534400" cy="5361513"/>
          </a:xfrm>
          <a:prstGeom prst="roundRect">
            <a:avLst>
              <a:gd name="adj" fmla="val 9581"/>
            </a:avLst>
          </a:prstGeom>
          <a:solidFill>
            <a:schemeClr val="bg1"/>
          </a:solidFill>
          <a:ln>
            <a:noFill/>
          </a:ln>
          <a:extLst/>
        </p:spPr>
        <p:txBody>
          <a:bodyPr rot="0" vert="horz" wrap="square" lIns="18000" tIns="0" rIns="18000" bIns="0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200" b="1" dirty="0">
                <a:effectLst/>
                <a:latin typeface="Arial"/>
                <a:ea typeface="Times New Roman"/>
                <a:cs typeface="Times New Roman"/>
              </a:rPr>
              <a:t> </a:t>
            </a:r>
            <a:r>
              <a:rPr lang="en-ZA" sz="1200" b="1" dirty="0" smtClean="0">
                <a:effectLst/>
                <a:latin typeface="Arial"/>
                <a:ea typeface="Times New Roman"/>
                <a:cs typeface="Times New Roman"/>
              </a:rPr>
              <a:t>OCCUPATIONAL </a:t>
            </a:r>
            <a:r>
              <a:rPr lang="en-ZA" sz="1200" b="1" dirty="0">
                <a:effectLst/>
                <a:latin typeface="Arial"/>
                <a:ea typeface="Times New Roman"/>
                <a:cs typeface="Times New Roman"/>
              </a:rPr>
              <a:t>SAFETY </a:t>
            </a:r>
            <a:endParaRPr lang="en-ZA" sz="12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i="1" dirty="0">
                <a:effectLst/>
                <a:latin typeface="Arial"/>
                <a:ea typeface="Times New Roman"/>
                <a:cs typeface="Times New Roman"/>
              </a:rPr>
              <a:t>Industry Target: Zero rate of </a:t>
            </a:r>
            <a:r>
              <a:rPr lang="en-US" sz="1400" b="1" i="1" dirty="0">
                <a:solidFill>
                  <a:srgbClr val="FF0000"/>
                </a:solidFill>
                <a:effectLst/>
                <a:latin typeface="Arial"/>
                <a:ea typeface="Times New Roman"/>
                <a:cs typeface="Times New Roman"/>
              </a:rPr>
              <a:t>fatalities and injuries</a:t>
            </a:r>
            <a:endParaRPr lang="en-ZA" sz="1400" dirty="0">
              <a:solidFill>
                <a:srgbClr val="FF0000"/>
              </a:solidFill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100" b="1" i="1" dirty="0">
                <a:effectLst/>
                <a:latin typeface="Arial"/>
                <a:ea typeface="Times New Roman"/>
                <a:cs typeface="Times New Roman"/>
              </a:rPr>
              <a:t>Milestones:</a:t>
            </a:r>
            <a:endParaRPr lang="en-ZA" sz="1100" dirty="0">
              <a:effectLst/>
              <a:latin typeface="Arial"/>
              <a:ea typeface="Times New Roman"/>
              <a:cs typeface="Times New Roman"/>
            </a:endParaRP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b="1" dirty="0">
                <a:effectLst/>
                <a:latin typeface="Arial"/>
                <a:ea typeface="Times New Roman"/>
                <a:cs typeface="Times New Roman"/>
              </a:rPr>
              <a:t>In the Gold Sector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: By 2013 achieve safety performance levels equivalent to current international bench marks for underground metalliferous mines, at the least;</a:t>
            </a: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b="1" dirty="0">
                <a:effectLst/>
                <a:latin typeface="Arial"/>
                <a:ea typeface="Times New Roman"/>
                <a:cs typeface="Times New Roman"/>
              </a:rPr>
              <a:t>In the Platinum, Coal and Other Sectors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: By 2013 achieve constant and continuous improvement equivalent to current international benchmarks, at the least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.</a:t>
            </a: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endParaRPr lang="en-ZA" sz="4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200" b="1" dirty="0">
                <a:effectLst/>
                <a:latin typeface="Arial"/>
                <a:ea typeface="Times New Roman"/>
                <a:cs typeface="Times New Roman"/>
              </a:rPr>
              <a:t>OCCUPATIONAL HEALTH</a:t>
            </a:r>
            <a:endParaRPr lang="en-ZA" sz="12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400" b="1" i="1" dirty="0">
                <a:effectLst/>
                <a:latin typeface="Arial"/>
                <a:ea typeface="Times New Roman"/>
                <a:cs typeface="Times New Roman"/>
              </a:rPr>
              <a:t>Industry Target: Elimination of </a:t>
            </a:r>
            <a:r>
              <a:rPr lang="en-US" sz="1400" b="1" i="1" dirty="0">
                <a:solidFill>
                  <a:srgbClr val="FF0000"/>
                </a:solidFill>
                <a:effectLst/>
                <a:latin typeface="Arial"/>
                <a:ea typeface="Times New Roman"/>
                <a:cs typeface="Times New Roman"/>
              </a:rPr>
              <a:t>Silicosis</a:t>
            </a:r>
            <a:endParaRPr lang="en-ZA" sz="1400" dirty="0">
              <a:solidFill>
                <a:srgbClr val="FF0000"/>
              </a:solidFill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100" b="1" i="1" dirty="0">
                <a:effectLst/>
                <a:latin typeface="Arial"/>
                <a:ea typeface="Times New Roman"/>
                <a:cs typeface="Times New Roman"/>
              </a:rPr>
              <a:t>Milestones:</a:t>
            </a:r>
            <a:endParaRPr lang="en-ZA" sz="1100" dirty="0">
              <a:effectLst/>
              <a:latin typeface="Arial"/>
              <a:ea typeface="Times New Roman"/>
              <a:cs typeface="Times New Roman"/>
            </a:endParaRP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By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2008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, 95% of all exposure measurement results will be below the occupational exposure limit for respirable crystalline silica of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0.1mg/m</a:t>
            </a:r>
            <a:r>
              <a:rPr lang="en-ZA" sz="1400" baseline="30000" dirty="0" smtClean="0">
                <a:effectLst/>
                <a:latin typeface="Arial"/>
                <a:ea typeface="Times New Roman"/>
                <a:cs typeface="Times New Roman"/>
              </a:rPr>
              <a:t>3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 </a:t>
            </a: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After 2013, 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no new cases of silicosis will occur amongst </a:t>
            </a:r>
            <a:r>
              <a:rPr lang="en-ZA" sz="1400" dirty="0" smtClean="0">
                <a:latin typeface="Arial"/>
                <a:ea typeface="Times New Roman"/>
                <a:cs typeface="Times New Roman"/>
              </a:rPr>
              <a:t>individuals unexposed prior to 2008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.</a:t>
            </a: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endParaRPr lang="en-ZA" sz="14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400" b="1" i="1" dirty="0">
                <a:effectLst/>
                <a:latin typeface="Arial"/>
                <a:ea typeface="Times New Roman"/>
                <a:cs typeface="Times New Roman"/>
              </a:rPr>
              <a:t>Industry Target: Elimination of </a:t>
            </a:r>
            <a:r>
              <a:rPr lang="en-ZA" sz="1400" b="1" i="1" dirty="0">
                <a:solidFill>
                  <a:srgbClr val="FF0000"/>
                </a:solidFill>
                <a:effectLst/>
                <a:latin typeface="Arial"/>
                <a:ea typeface="Times New Roman"/>
                <a:cs typeface="Times New Roman"/>
              </a:rPr>
              <a:t>Noise Induced Hearing Loss </a:t>
            </a:r>
            <a:r>
              <a:rPr lang="en-ZA" sz="1400" b="1" i="1" dirty="0">
                <a:effectLst/>
                <a:latin typeface="Arial"/>
                <a:ea typeface="Times New Roman"/>
                <a:cs typeface="Times New Roman"/>
              </a:rPr>
              <a:t>(NIHL</a:t>
            </a:r>
            <a:r>
              <a:rPr lang="en-ZA" sz="1400" b="1" i="1" dirty="0" smtClean="0">
                <a:effectLst/>
                <a:latin typeface="Arial"/>
                <a:ea typeface="Times New Roman"/>
                <a:cs typeface="Times New Roman"/>
              </a:rPr>
              <a:t>)</a:t>
            </a:r>
            <a:endParaRPr lang="en-ZA" sz="14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ZA" sz="1100" b="1" i="1" dirty="0">
                <a:effectLst/>
                <a:latin typeface="Arial"/>
                <a:ea typeface="Times New Roman"/>
                <a:cs typeface="Times New Roman"/>
              </a:rPr>
              <a:t>Milestones:</a:t>
            </a:r>
            <a:endParaRPr lang="en-ZA" sz="1100" dirty="0">
              <a:effectLst/>
              <a:latin typeface="Arial"/>
              <a:ea typeface="Times New Roman"/>
              <a:cs typeface="Times New Roman"/>
            </a:endParaRP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After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2008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,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no 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deterioration in hearing greater than 10% amongst occupationally exposed individuals</a:t>
            </a:r>
          </a:p>
          <a:p>
            <a:pPr marL="152400" indent="-152400">
              <a:spcBef>
                <a:spcPts val="600"/>
              </a:spcBef>
              <a:spcAft>
                <a:spcPts val="0"/>
              </a:spcAft>
            </a:pP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By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2013</a:t>
            </a:r>
            <a:r>
              <a:rPr lang="en-ZA" sz="1400" dirty="0">
                <a:effectLst/>
                <a:latin typeface="Arial"/>
                <a:ea typeface="Times New Roman"/>
                <a:cs typeface="Times New Roman"/>
              </a:rPr>
              <a:t>, the total noise emitted by all equipment installed in any workplace must not exceed a sound pressure level of 110dB (A) at any location in that </a:t>
            </a:r>
            <a:r>
              <a:rPr lang="en-ZA" sz="1400" dirty="0" smtClean="0">
                <a:effectLst/>
                <a:latin typeface="Arial"/>
                <a:ea typeface="Times New Roman"/>
                <a:cs typeface="Times New Roman"/>
              </a:rPr>
              <a:t>workplace</a:t>
            </a:r>
            <a:endParaRPr lang="en-ZA" sz="1400" dirty="0">
              <a:effectLst/>
              <a:latin typeface="Arial"/>
              <a:ea typeface="Times New Roman"/>
              <a:cs typeface="Times New Roman"/>
            </a:endParaRP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0"/>
              </a:spcAft>
            </a:pPr>
            <a:r>
              <a:rPr lang="en-ZA" sz="800" dirty="0">
                <a:effectLst/>
                <a:latin typeface="Arial"/>
                <a:ea typeface="Times New Roman"/>
                <a:cs typeface="Times New Roman"/>
              </a:rPr>
              <a:t> </a:t>
            </a:r>
            <a:endParaRPr lang="en-ZA" sz="1000" dirty="0">
              <a:effectLst/>
              <a:latin typeface="Arial"/>
              <a:ea typeface="Times New Roman"/>
              <a:cs typeface="Times New Roma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400" y="67562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/>
                <a:ea typeface="Times New Roman"/>
                <a:cs typeface="Times New Roman"/>
              </a:rPr>
              <a:t>2013 Tripartite Industry Milestones 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 rot="20391337">
            <a:off x="6728259" y="1484812"/>
            <a:ext cx="133840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Abbreviated</a:t>
            </a:r>
            <a:endParaRPr lang="en-ZA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81000" y="655544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954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16 steps for adoption of a leading practice  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800100" y="914398"/>
            <a:ext cx="7467600" cy="5549741"/>
          </a:xfrm>
          <a:prstGeom prst="roundRect">
            <a:avLst>
              <a:gd name="adj" fmla="val 8151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Facilitate the adoption decision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Secure support for adoption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Establish and effective mine adoption team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Prepare initial plan for adoption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Initiate baseline monitoring programme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Establish effective relationship with the COPA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Update key stakeholders on progress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Plan and conduct direct enquiries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Customise generic behavioural plans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Harmonise leading practice with mine standards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Assess risk and develop final adoption plan for approval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Develop training and communication materials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Brief and train key mine persons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Implement pilot adoption of the practice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Monitor evaluate and report on performance</a:t>
            </a:r>
          </a:p>
          <a:p>
            <a:pPr marL="538163" indent="-538163">
              <a:spcBef>
                <a:spcPts val="400"/>
              </a:spcBef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Finalise and implement mine-wide roll-out plan </a:t>
            </a:r>
            <a:endParaRPr lang="en-ZA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684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Fatality rates for gold mines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38" y="914400"/>
            <a:ext cx="876155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5422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Fatality rates for platinum and coal mines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838200"/>
            <a:ext cx="8610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2030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177" y="1524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/>
              <a:t>Key features of the adoption </a:t>
            </a:r>
            <a:r>
              <a:rPr lang="en-US" sz="2800" b="1" dirty="0" smtClean="0"/>
              <a:t>system - </a:t>
            </a:r>
            <a:r>
              <a:rPr lang="en-US" sz="2400" b="1" dirty="0" smtClean="0"/>
              <a:t>Industry ownership</a:t>
            </a:r>
            <a:endParaRPr lang="en-ZA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64177" y="667419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676400" y="716171"/>
            <a:ext cx="525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Schematic showing the core MOSH Structures</a:t>
            </a:r>
            <a:endParaRPr lang="en-ZA" sz="2000" b="1" dirty="0"/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12863"/>
            <a:ext cx="8305800" cy="524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7559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2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Schematic of the Behaviour Change Process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626845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219392" y="704052"/>
            <a:ext cx="8817508" cy="5772948"/>
            <a:chOff x="219392" y="260648"/>
            <a:chExt cx="8691113" cy="6336704"/>
          </a:xfrm>
        </p:grpSpPr>
        <p:sp>
          <p:nvSpPr>
            <p:cNvPr id="7" name="Rounded Rectangle 6"/>
            <p:cNvSpPr/>
            <p:nvPr/>
          </p:nvSpPr>
          <p:spPr>
            <a:xfrm>
              <a:off x="219392" y="260648"/>
              <a:ext cx="8561200" cy="6336704"/>
            </a:xfrm>
            <a:prstGeom prst="roundRect">
              <a:avLst>
                <a:gd name="adj" fmla="val 11725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5633403" y="3429001"/>
              <a:ext cx="3277102" cy="2945102"/>
              <a:chOff x="5633403" y="3429001"/>
              <a:chExt cx="3277102" cy="2945102"/>
            </a:xfrm>
          </p:grpSpPr>
          <p:pic>
            <p:nvPicPr>
              <p:cNvPr id="36" name="Picture 35" descr="C:\Users\hp\AppData\Local\Microsoft\Windows\Temporary Internet Files\Content.IE5\S7687CZ2\MC900434667[1].wmf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3403" y="3429001"/>
                <a:ext cx="2739928" cy="200327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7" name="Text Box 125"/>
              <p:cNvSpPr txBox="1"/>
              <p:nvPr/>
            </p:nvSpPr>
            <p:spPr>
              <a:xfrm rot="19467364">
                <a:off x="7119486" y="4637031"/>
                <a:ext cx="1791019" cy="23764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637155" algn="ctr"/>
                    <a:tab pos="5274310" algn="r"/>
                  </a:tabLst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 w="6350" cap="flat" cmpd="sng" algn="ctr">
                      <a:solidFill>
                        <a:srgbClr val="054697"/>
                      </a:solidFill>
                      <a:prstDash val="solid"/>
                      <a:round/>
                    </a:ln>
                    <a:solidFill>
                      <a:srgbClr val="F4F1E3"/>
                    </a:solidFill>
                    <a:effectLst>
                      <a:outerShdw blurRad="41275" dist="20320" dir="1800000" algn="tl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Arial"/>
                    <a:ea typeface="Times New Roman"/>
                    <a:cs typeface="Times New Roman"/>
                  </a:rPr>
                  <a:t>New Mental Model</a:t>
                </a:r>
                <a:endParaRPr kumimoji="0" lang="en-ZA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38" name="Text Box 126"/>
              <p:cNvSpPr txBox="1"/>
              <p:nvPr/>
            </p:nvSpPr>
            <p:spPr>
              <a:xfrm>
                <a:off x="6030237" y="3813058"/>
                <a:ext cx="1984759" cy="873480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It makes sense to me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It will improve my safety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Safe production is important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We must make it work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  <a:sym typeface="Wingdings"/>
                  </a:rPr>
                  <a:t>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1" u="none" strike="noStrike" kern="0" cap="none" spc="2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-</a:t>
                </a:r>
                <a:r>
                  <a:rPr kumimoji="0" lang="en-US" sz="1000" b="1" i="1" u="none" strike="noStrike" kern="0" cap="none" spc="2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Well-founded </a:t>
                </a:r>
                <a:r>
                  <a:rPr kumimoji="0" lang="en-US" sz="1000" b="1" i="1" u="none" strike="noStrike" kern="0" cap="none" spc="20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Acceptance-</a:t>
                </a:r>
                <a:r>
                  <a:rPr kumimoji="0" lang="en-US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pic>
            <p:nvPicPr>
              <p:cNvPr id="39" name="Picture 38" descr="C:\Users\hp\AppData\Local\Microsoft\Windows\Temporary Internet Files\Content.IE5\K0O7W0UI\MC900048603[1].wmf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0237" y="5221641"/>
                <a:ext cx="1484428" cy="115246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" name="Group 8"/>
            <p:cNvGrpSpPr/>
            <p:nvPr/>
          </p:nvGrpSpPr>
          <p:grpSpPr>
            <a:xfrm>
              <a:off x="357750" y="3343057"/>
              <a:ext cx="3763486" cy="3031046"/>
              <a:chOff x="357750" y="3343057"/>
              <a:chExt cx="3763486" cy="3031046"/>
            </a:xfrm>
          </p:grpSpPr>
          <p:pic>
            <p:nvPicPr>
              <p:cNvPr id="32" name="Picture 31" descr="C:\Users\hp\AppData\Local\Microsoft\Windows\Temporary Internet Files\Content.IE5\S7687CZ2\MC900434667[1].wmf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750" y="3343057"/>
                <a:ext cx="3006450" cy="187858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Picture 32" descr="C:\Users\hp\AppData\Local\Microsoft\Windows\Temporary Internet Files\Content.IE5\AM1I8PN9\MM900282748[1].gif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0991" y="5075750"/>
                <a:ext cx="1463613" cy="129835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" name="Text Box 149"/>
              <p:cNvSpPr txBox="1"/>
              <p:nvPr/>
            </p:nvSpPr>
            <p:spPr>
              <a:xfrm rot="19467364">
                <a:off x="1855848" y="4528173"/>
                <a:ext cx="2265388" cy="30412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2637155" algn="ctr"/>
                    <a:tab pos="5274310" algn="r"/>
                  </a:tabLst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 w="6350" cap="flat" cmpd="sng" algn="ctr">
                      <a:solidFill>
                        <a:srgbClr val="054697"/>
                      </a:solidFill>
                      <a:prstDash val="solid"/>
                      <a:round/>
                    </a:ln>
                    <a:solidFill>
                      <a:srgbClr val="F4F1E3"/>
                    </a:solidFill>
                    <a:effectLst>
                      <a:outerShdw blurRad="41275" dist="20320" dir="1800000" algn="tl">
                        <a:srgbClr val="000000">
                          <a:alpha val="40000"/>
                        </a:srgbClr>
                      </a:outerShdw>
                    </a:effectLst>
                    <a:uLnTx/>
                    <a:uFillTx/>
                    <a:latin typeface="Arial"/>
                    <a:ea typeface="Times New Roman"/>
                    <a:cs typeface="Times New Roman"/>
                  </a:rPr>
                  <a:t>Existing Mental Model</a:t>
                </a:r>
                <a:endParaRPr kumimoji="0" lang="en-ZA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35" name="Text Box 150"/>
              <p:cNvSpPr txBox="1"/>
              <p:nvPr/>
            </p:nvSpPr>
            <p:spPr>
              <a:xfrm>
                <a:off x="879128" y="3685712"/>
                <a:ext cx="1964904" cy="763792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Misperceptions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Poor understanding 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Knowledge gaps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Disbelief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Misperceptions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  <a:sym typeface="Wingdings"/>
                  </a:rPr>
                  <a:t></a:t>
                </a:r>
                <a:endParaRPr kumimoji="0" lang="en-ZA" sz="9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900" b="1" i="1" u="none" strike="noStrike" kern="0" cap="none" spc="2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-Misplaced </a:t>
                </a:r>
                <a:r>
                  <a:rPr kumimoji="0" lang="en-US" sz="900" b="1" i="1" u="none" strike="noStrike" kern="0" cap="none" spc="20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R</a:t>
                </a:r>
                <a:r>
                  <a:rPr kumimoji="0" lang="en-US" sz="1000" b="1" i="1" u="none" strike="noStrike" kern="0" cap="none" spc="20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esistance</a:t>
                </a:r>
                <a:r>
                  <a:rPr kumimoji="0" lang="en-US" sz="900" b="1" i="1" u="none" strike="noStrike" kern="0" cap="none" spc="20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-</a:t>
                </a:r>
                <a:r>
                  <a:rPr kumimoji="0" lang="en-ZA" sz="9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680819" y="428945"/>
              <a:ext cx="4224173" cy="2750927"/>
              <a:chOff x="2680819" y="428945"/>
              <a:chExt cx="4224173" cy="275092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3508662" y="1989123"/>
                <a:ext cx="1598367" cy="1190749"/>
              </a:xfrm>
              <a:prstGeom prst="rect">
                <a:avLst/>
              </a:prstGeom>
              <a:noFill/>
              <a:ln w="19050" cap="flat" cmpd="sng" algn="ctr">
                <a:solidFill>
                  <a:srgbClr val="FF0000"/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Comparison  to identify communication and leadership requirements</a:t>
                </a:r>
                <a:endParaRPr kumimoji="0" lang="en-Z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680819" y="428945"/>
                <a:ext cx="3254051" cy="1240107"/>
              </a:xfrm>
              <a:prstGeom prst="ellipse">
                <a:avLst/>
              </a:prstGeom>
              <a:pattFill prst="smCheck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ln w="12700" cap="flat" cmpd="sng" algn="ctr">
                <a:solidFill>
                  <a:srgbClr val="4F81BD">
                    <a:shade val="50000"/>
                  </a:srgbClr>
                </a:solidFill>
                <a:prstDash val="dash"/>
              </a:ln>
              <a:effectLst/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  <a:endParaRPr kumimoji="0" lang="en-ZA" sz="10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0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</a:p>
            </p:txBody>
          </p:sp>
          <p:sp>
            <p:nvSpPr>
              <p:cNvPr id="24" name="Text Box 138"/>
              <p:cNvSpPr txBox="1"/>
              <p:nvPr/>
            </p:nvSpPr>
            <p:spPr>
              <a:xfrm>
                <a:off x="3268144" y="571269"/>
                <a:ext cx="2079402" cy="26556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Best Available Knowledge</a:t>
                </a:r>
                <a:endParaRPr kumimoji="0" lang="en-ZA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2981115" y="916755"/>
                <a:ext cx="1259834" cy="445918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Expert model of risk </a:t>
                </a: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situation</a:t>
                </a: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  <a:endParaRPr kumimoji="0" lang="en-ZA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26" name="Rounded Rectangle 25"/>
              <p:cNvSpPr/>
              <p:nvPr/>
            </p:nvSpPr>
            <p:spPr>
              <a:xfrm>
                <a:off x="4336377" y="913780"/>
                <a:ext cx="1297027" cy="436057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Established behaviour </a:t>
                </a:r>
                <a:r>
                  <a:rPr kumimoji="0" lang="en-US" sz="1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science</a:t>
                </a:r>
                <a:r>
                  <a:rPr kumimoji="0" lang="en-US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 </a:t>
                </a:r>
                <a:endParaRPr kumimoji="0" lang="en-ZA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>
                <a:off x="2738684" y="2132436"/>
                <a:ext cx="66144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28" name="Straight Arrow Connector 27"/>
              <p:cNvCxnSpPr/>
              <p:nvPr/>
            </p:nvCxnSpPr>
            <p:spPr>
              <a:xfrm flipV="1">
                <a:off x="5174098" y="2132436"/>
                <a:ext cx="1730894" cy="9899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5174098" y="2777282"/>
                <a:ext cx="346895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30" name="Straight Arrow Connector 29"/>
              <p:cNvCxnSpPr/>
              <p:nvPr/>
            </p:nvCxnSpPr>
            <p:spPr>
              <a:xfrm flipV="1">
                <a:off x="4174914" y="1669052"/>
                <a:ext cx="0" cy="280542"/>
              </a:xfrm>
              <a:prstGeom prst="straightConnector1">
                <a:avLst/>
              </a:prstGeom>
              <a:noFill/>
              <a:ln w="44450" cap="flat" cmpd="sng" algn="ctr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4499992" y="1708581"/>
                <a:ext cx="0" cy="280542"/>
              </a:xfrm>
              <a:prstGeom prst="straightConnector1">
                <a:avLst/>
              </a:prstGeom>
              <a:noFill/>
              <a:ln w="44450" cap="flat" cmpd="sng" algn="ctr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11" name="Group 10"/>
            <p:cNvGrpSpPr/>
            <p:nvPr/>
          </p:nvGrpSpPr>
          <p:grpSpPr>
            <a:xfrm>
              <a:off x="5577058" y="1669052"/>
              <a:ext cx="2796273" cy="1987466"/>
              <a:chOff x="5577058" y="1669052"/>
              <a:chExt cx="2796273" cy="1987466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5577058" y="2424297"/>
                <a:ext cx="1445557" cy="732520"/>
              </a:xfrm>
              <a:prstGeom prst="rect">
                <a:avLst/>
              </a:prstGeom>
              <a:noFill/>
              <a:ln w="1905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Behavioural communication </a:t>
                </a: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plan</a:t>
                </a:r>
                <a:endParaRPr kumimoji="0" lang="en-ZA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969602" y="1669052"/>
                <a:ext cx="1403729" cy="673626"/>
              </a:xfrm>
              <a:prstGeom prst="rect">
                <a:avLst/>
              </a:prstGeom>
              <a:noFill/>
              <a:ln w="1905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Leadership behaviour </a:t>
                </a:r>
                <a:r>
                  <a:rPr kumimoji="0" lang="en-US" sz="12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plan</a:t>
                </a:r>
                <a:endParaRPr kumimoji="0" lang="en-ZA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20" name="Down Arrow 19"/>
              <p:cNvSpPr/>
              <p:nvPr/>
            </p:nvSpPr>
            <p:spPr>
              <a:xfrm>
                <a:off x="7548337" y="2424297"/>
                <a:ext cx="330268" cy="1232221"/>
              </a:xfrm>
              <a:prstGeom prst="downArrow">
                <a:avLst/>
              </a:pr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0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Down Arrow 20"/>
              <p:cNvSpPr/>
              <p:nvPr/>
            </p:nvSpPr>
            <p:spPr>
              <a:xfrm>
                <a:off x="6300603" y="3188984"/>
                <a:ext cx="346398" cy="446051"/>
              </a:xfrm>
              <a:prstGeom prst="downArrow">
                <a:avLst/>
              </a:prstGeom>
              <a:noFill/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ZA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878521" y="1848852"/>
              <a:ext cx="1802298" cy="1512431"/>
              <a:chOff x="878521" y="1848852"/>
              <a:chExt cx="1802298" cy="1512431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879127" y="1848852"/>
                <a:ext cx="1801692" cy="486226"/>
              </a:xfrm>
              <a:prstGeom prst="rect">
                <a:avLst/>
              </a:prstGeom>
              <a:noFill/>
              <a:ln w="1905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Analysis </a:t>
                </a: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to </a:t>
                </a: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establish </a:t>
                </a: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Mental </a:t>
                </a: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Model </a:t>
                </a:r>
                <a:endParaRPr kumimoji="0" lang="en-Z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 flipV="1">
                <a:off x="1834597" y="2321156"/>
                <a:ext cx="0" cy="24067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15" name="Rectangle 14"/>
              <p:cNvSpPr/>
              <p:nvPr/>
            </p:nvSpPr>
            <p:spPr>
              <a:xfrm>
                <a:off x="878521" y="2580026"/>
                <a:ext cx="1802298" cy="385483"/>
              </a:xfrm>
              <a:prstGeom prst="rect">
                <a:avLst/>
              </a:prstGeom>
              <a:noFill/>
              <a:ln w="1905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15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/>
                    <a:cs typeface="Times New Roman"/>
                  </a:rPr>
                  <a:t>Direct enquiry process</a:t>
                </a:r>
                <a:endParaRPr kumimoji="0" lang="en-ZA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/>
                  <a:ea typeface="Times New Roman"/>
                  <a:cs typeface="Times New Roman"/>
                </a:endParaRPr>
              </a:p>
            </p:txBody>
          </p:sp>
          <p:cxnSp>
            <p:nvCxnSpPr>
              <p:cNvPr id="16" name="Straight Arrow Connector 15"/>
              <p:cNvCxnSpPr/>
              <p:nvPr/>
            </p:nvCxnSpPr>
            <p:spPr>
              <a:xfrm>
                <a:off x="1641188" y="3016686"/>
                <a:ext cx="0" cy="344597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17" name="Straight Arrow Connector 16"/>
              <p:cNvCxnSpPr/>
              <p:nvPr/>
            </p:nvCxnSpPr>
            <p:spPr>
              <a:xfrm flipV="1">
                <a:off x="1867739" y="3016686"/>
                <a:ext cx="0" cy="32637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</p:grpSp>
    </p:spTree>
    <p:extLst>
      <p:ext uri="{BB962C8B-B14F-4D97-AF65-F5344CB8AC3E}">
        <p14:creationId xmlns="" xmlns:p14="http://schemas.microsoft.com/office/powerpoint/2010/main" val="17950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Simple logic of the MOSH process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7518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1143000" y="990600"/>
            <a:ext cx="6858000" cy="5257799"/>
            <a:chOff x="0" y="91440"/>
            <a:chExt cx="3794760" cy="2263140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533400"/>
              <a:ext cx="3794760" cy="1821180"/>
              <a:chOff x="0" y="0"/>
              <a:chExt cx="4061460" cy="1821180"/>
            </a:xfrm>
          </p:grpSpPr>
          <p:sp>
            <p:nvSpPr>
              <p:cNvPr id="9" name="Rounded Rectangle 8"/>
              <p:cNvSpPr/>
              <p:nvPr/>
            </p:nvSpPr>
            <p:spPr>
              <a:xfrm>
                <a:off x="0" y="0"/>
                <a:ext cx="4061460" cy="426720"/>
              </a:xfrm>
              <a:prstGeom prst="roundRect">
                <a:avLst/>
              </a:prstGeom>
              <a:solidFill>
                <a:schemeClr val="bg1"/>
              </a:solidFill>
              <a:ln w="635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Step 1</a:t>
                </a:r>
                <a:endParaRPr lang="en-ZA" dirty="0">
                  <a:effectLst/>
                  <a:latin typeface="Arial"/>
                  <a:ea typeface="Times New Roman"/>
                  <a:cs typeface="Times New Roman"/>
                </a:endParaRPr>
              </a:p>
              <a:p>
                <a:pPr algn="ctr"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000000"/>
                    </a:solidFill>
                    <a:effectLst/>
                    <a:latin typeface="Arial"/>
                    <a:ea typeface="Times New Roman"/>
                    <a:cs typeface="Times New Roman"/>
                  </a:rPr>
                  <a:t>Identify the leading practice with the greatest OHS benefit </a:t>
                </a:r>
                <a:endParaRPr lang="en-ZA" dirty="0">
                  <a:effectLst/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0" y="678180"/>
                <a:ext cx="4061460" cy="426720"/>
              </a:xfrm>
              <a:prstGeom prst="roundRect">
                <a:avLst/>
              </a:prstGeom>
              <a:solidFill>
                <a:schemeClr val="bg1"/>
              </a:solidFill>
              <a:ln w="635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en-US" b="1" dirty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Step 2</a:t>
                </a:r>
                <a:endParaRPr lang="en-ZA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endParaRPr>
              </a:p>
              <a:p>
                <a:pPr algn="ctr">
                  <a:spcBef>
                    <a:spcPts val="600"/>
                  </a:spcBef>
                </a:pPr>
                <a:r>
                  <a:rPr lang="en-US" b="1" dirty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Document the leading practice, including behavioral plans </a:t>
                </a:r>
                <a:endParaRPr lang="en-ZA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0" y="1394460"/>
                <a:ext cx="4061460" cy="426720"/>
              </a:xfrm>
              <a:prstGeom prst="roundRect">
                <a:avLst/>
              </a:prstGeom>
              <a:solidFill>
                <a:schemeClr val="bg1"/>
              </a:solidFill>
              <a:ln w="6350" cap="flat" cmpd="sng" algn="ctr">
                <a:solidFill>
                  <a:srgbClr val="0070C0"/>
                </a:solidFill>
                <a:prstDash val="solid"/>
              </a:ln>
              <a:effectLst/>
            </p:spPr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en-US" b="1" dirty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Step 3</a:t>
                </a:r>
                <a:endParaRPr lang="en-ZA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endParaRPr>
              </a:p>
              <a:p>
                <a:pPr algn="ctr">
                  <a:spcBef>
                    <a:spcPts val="600"/>
                  </a:spcBef>
                </a:pPr>
                <a:r>
                  <a:rPr lang="en-US" b="1" dirty="0">
                    <a:solidFill>
                      <a:srgbClr val="000000"/>
                    </a:solidFill>
                    <a:latin typeface="Arial"/>
                    <a:ea typeface="Times New Roman"/>
                    <a:cs typeface="Times New Roman"/>
                  </a:rPr>
                  <a:t>Facilitate widespread adoption of the leading practice </a:t>
                </a:r>
                <a:endParaRPr lang="en-ZA" b="1" dirty="0">
                  <a:solidFill>
                    <a:srgbClr val="000000"/>
                  </a:solidFill>
                  <a:latin typeface="Arial"/>
                  <a:ea typeface="Times New Roman"/>
                  <a:cs typeface="Times New Roman"/>
                </a:endParaRPr>
              </a:p>
            </p:txBody>
          </p:sp>
          <p:sp>
            <p:nvSpPr>
              <p:cNvPr id="12" name="Down Arrow 11"/>
              <p:cNvSpPr/>
              <p:nvPr/>
            </p:nvSpPr>
            <p:spPr>
              <a:xfrm>
                <a:off x="1965960" y="480060"/>
                <a:ext cx="114300" cy="152400"/>
              </a:xfrm>
              <a:prstGeom prst="downArrow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ZA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Down Arrow 12"/>
              <p:cNvSpPr/>
              <p:nvPr/>
            </p:nvSpPr>
            <p:spPr>
              <a:xfrm>
                <a:off x="1965960" y="1173480"/>
                <a:ext cx="114300" cy="152400"/>
              </a:xfrm>
              <a:prstGeom prst="downArrow">
                <a:avLst/>
              </a:prstGeom>
              <a:solidFill>
                <a:schemeClr val="bg1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ZA"/>
              </a:p>
            </p:txBody>
          </p:sp>
        </p:grpSp>
        <p:sp>
          <p:nvSpPr>
            <p:cNvPr id="8" name="Rounded Rectangle 7"/>
            <p:cNvSpPr/>
            <p:nvPr/>
          </p:nvSpPr>
          <p:spPr>
            <a:xfrm>
              <a:off x="960120" y="91440"/>
              <a:ext cx="1836420" cy="289560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rot="0" spcFirstLastPara="0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50000"/>
                </a:lnSpc>
                <a:spcBef>
                  <a:spcPts val="60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0000"/>
                  </a:solidFill>
                  <a:effectLst/>
                  <a:latin typeface="Arial"/>
                  <a:ea typeface="Times New Roman"/>
                  <a:cs typeface="Times New Roman"/>
                </a:rPr>
                <a:t>The basic MOSH process </a:t>
              </a:r>
              <a:endParaRPr lang="en-ZA" dirty="0">
                <a:effectLst/>
                <a:latin typeface="Arial"/>
                <a:ea typeface="Times New Roman"/>
                <a:cs typeface="Times New Roman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4769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76200"/>
            <a:ext cx="8305800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Systematic process steps of the adoption system</a:t>
            </a:r>
            <a:endParaRPr lang="en-ZA" sz="2800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599420"/>
            <a:ext cx="8305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33400" y="685800"/>
            <a:ext cx="8382000" cy="586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83820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694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5132</TotalTime>
  <Words>1179</Words>
  <Application>Microsoft Office PowerPoint</Application>
  <PresentationFormat>On-screen Show (4:3)</PresentationFormat>
  <Paragraphs>325</Paragraphs>
  <Slides>30</Slides>
  <Notes>30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Theme3</vt:lpstr>
      <vt:lpstr>Worksheet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303</cp:revision>
  <cp:lastPrinted>2013-10-15T09:20:28Z</cp:lastPrinted>
  <dcterms:created xsi:type="dcterms:W3CDTF">2012-08-02T11:34:04Z</dcterms:created>
  <dcterms:modified xsi:type="dcterms:W3CDTF">2013-12-10T09:01:23Z</dcterms:modified>
</cp:coreProperties>
</file>