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68" r:id="rId2"/>
    <p:sldMasterId id="2147483660" r:id="rId3"/>
  </p:sldMasterIdLst>
  <p:notesMasterIdLst>
    <p:notesMasterId r:id="rId33"/>
  </p:notesMasterIdLst>
  <p:sldIdLst>
    <p:sldId id="260" r:id="rId4"/>
    <p:sldId id="297" r:id="rId5"/>
    <p:sldId id="272" r:id="rId6"/>
    <p:sldId id="274" r:id="rId7"/>
    <p:sldId id="273" r:id="rId8"/>
    <p:sldId id="275" r:id="rId9"/>
    <p:sldId id="294" r:id="rId10"/>
    <p:sldId id="300" r:id="rId11"/>
    <p:sldId id="281" r:id="rId12"/>
    <p:sldId id="301" r:id="rId13"/>
    <p:sldId id="302" r:id="rId14"/>
    <p:sldId id="279" r:id="rId15"/>
    <p:sldId id="305" r:id="rId16"/>
    <p:sldId id="277" r:id="rId17"/>
    <p:sldId id="278" r:id="rId18"/>
    <p:sldId id="280" r:id="rId19"/>
    <p:sldId id="293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306" r:id="rId30"/>
    <p:sldId id="303" r:id="rId31"/>
    <p:sldId id="304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98" y="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Historicallmines1904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wnloads\2013_Jan-Oct2013_Accidents%20(1)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wnloads\2013_Jan-Oct2013_Accidents%20(1)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wnloads\2013_Jan-Oct2013_Accidents%20(1)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wnloads\2013_Jan-Oct2013_Accidents%20(1)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wnloads\2013_Jan-Oct2013_Accidents%20(1)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wnloads\2013_Jan-Oct2013_Accidents%20(1)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wnloads\2013_Jan-Oct2013_Accidents%20(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2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2013_Jan-Oct2013_Acciden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2013_Jan-Oct2013_Accident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2013_Jan-Oct2013_Acciden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2013_Jan-Oct2013_Acciden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wnloads\2013_Jan-Oct2013_Accidents%20(1)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wnloads\2013_Jan-Oct2013_Accidents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/>
              <a:t>All Fatalities in All SA Mines</a:t>
            </a:r>
          </a:p>
          <a:p>
            <a:pPr>
              <a:defRPr/>
            </a:pPr>
            <a:r>
              <a:rPr lang="en-ZA"/>
              <a:t>1904 to 2012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>
              <a:solidFill>
                <a:srgbClr val="FFFF00"/>
              </a:solidFill>
            </a:ln>
          </c:spPr>
          <c:marker>
            <c:symbol val="none"/>
          </c:marker>
          <c:cat>
            <c:numRef>
              <c:f>Historictable!$F$9:$F$117</c:f>
              <c:numCache>
                <c:formatCode>General</c:formatCode>
                <c:ptCount val="109"/>
                <c:pt idx="0">
                  <c:v>1904</c:v>
                </c:pt>
                <c:pt idx="1">
                  <c:v>1905</c:v>
                </c:pt>
                <c:pt idx="2">
                  <c:v>1906</c:v>
                </c:pt>
                <c:pt idx="3">
                  <c:v>1907</c:v>
                </c:pt>
                <c:pt idx="4">
                  <c:v>1908</c:v>
                </c:pt>
                <c:pt idx="5">
                  <c:v>1909</c:v>
                </c:pt>
                <c:pt idx="6">
                  <c:v>1910</c:v>
                </c:pt>
                <c:pt idx="7">
                  <c:v>1911</c:v>
                </c:pt>
                <c:pt idx="8">
                  <c:v>1912</c:v>
                </c:pt>
                <c:pt idx="9">
                  <c:v>1913</c:v>
                </c:pt>
                <c:pt idx="10">
                  <c:v>1914</c:v>
                </c:pt>
                <c:pt idx="11">
                  <c:v>1915</c:v>
                </c:pt>
                <c:pt idx="12">
                  <c:v>1916</c:v>
                </c:pt>
                <c:pt idx="13">
                  <c:v>1917</c:v>
                </c:pt>
                <c:pt idx="14">
                  <c:v>1918</c:v>
                </c:pt>
                <c:pt idx="15">
                  <c:v>1919</c:v>
                </c:pt>
                <c:pt idx="16">
                  <c:v>1920</c:v>
                </c:pt>
                <c:pt idx="17">
                  <c:v>1921</c:v>
                </c:pt>
                <c:pt idx="18">
                  <c:v>1922</c:v>
                </c:pt>
                <c:pt idx="19">
                  <c:v>1923</c:v>
                </c:pt>
                <c:pt idx="20">
                  <c:v>1924</c:v>
                </c:pt>
                <c:pt idx="21">
                  <c:v>1925</c:v>
                </c:pt>
                <c:pt idx="22">
                  <c:v>1926</c:v>
                </c:pt>
                <c:pt idx="23">
                  <c:v>1927</c:v>
                </c:pt>
                <c:pt idx="24">
                  <c:v>1928</c:v>
                </c:pt>
                <c:pt idx="25">
                  <c:v>1929</c:v>
                </c:pt>
                <c:pt idx="26">
                  <c:v>1930</c:v>
                </c:pt>
                <c:pt idx="27">
                  <c:v>1931</c:v>
                </c:pt>
                <c:pt idx="28">
                  <c:v>1932</c:v>
                </c:pt>
                <c:pt idx="29">
                  <c:v>1933</c:v>
                </c:pt>
                <c:pt idx="30">
                  <c:v>1934</c:v>
                </c:pt>
                <c:pt idx="31">
                  <c:v>1935</c:v>
                </c:pt>
                <c:pt idx="32">
                  <c:v>1936</c:v>
                </c:pt>
                <c:pt idx="33">
                  <c:v>1937</c:v>
                </c:pt>
                <c:pt idx="34">
                  <c:v>1938</c:v>
                </c:pt>
                <c:pt idx="35">
                  <c:v>1939</c:v>
                </c:pt>
                <c:pt idx="36">
                  <c:v>1940</c:v>
                </c:pt>
                <c:pt idx="37">
                  <c:v>1941</c:v>
                </c:pt>
                <c:pt idx="38">
                  <c:v>1942</c:v>
                </c:pt>
                <c:pt idx="39">
                  <c:v>1943</c:v>
                </c:pt>
                <c:pt idx="40">
                  <c:v>1944</c:v>
                </c:pt>
                <c:pt idx="41">
                  <c:v>1945</c:v>
                </c:pt>
                <c:pt idx="42">
                  <c:v>1946</c:v>
                </c:pt>
                <c:pt idx="43">
                  <c:v>1947</c:v>
                </c:pt>
                <c:pt idx="44">
                  <c:v>1948</c:v>
                </c:pt>
                <c:pt idx="45">
                  <c:v>1949</c:v>
                </c:pt>
                <c:pt idx="46">
                  <c:v>1950</c:v>
                </c:pt>
                <c:pt idx="47">
                  <c:v>1951</c:v>
                </c:pt>
                <c:pt idx="48">
                  <c:v>1952</c:v>
                </c:pt>
                <c:pt idx="49">
                  <c:v>1953</c:v>
                </c:pt>
                <c:pt idx="50">
                  <c:v>1954</c:v>
                </c:pt>
                <c:pt idx="51">
                  <c:v>1955</c:v>
                </c:pt>
                <c:pt idx="52">
                  <c:v>1956</c:v>
                </c:pt>
                <c:pt idx="53">
                  <c:v>1957</c:v>
                </c:pt>
                <c:pt idx="54">
                  <c:v>1958</c:v>
                </c:pt>
                <c:pt idx="55">
                  <c:v>1959</c:v>
                </c:pt>
                <c:pt idx="56">
                  <c:v>1960</c:v>
                </c:pt>
                <c:pt idx="57">
                  <c:v>1961</c:v>
                </c:pt>
                <c:pt idx="58">
                  <c:v>1962</c:v>
                </c:pt>
                <c:pt idx="59">
                  <c:v>1963</c:v>
                </c:pt>
                <c:pt idx="60">
                  <c:v>1964</c:v>
                </c:pt>
                <c:pt idx="61">
                  <c:v>1965</c:v>
                </c:pt>
                <c:pt idx="62">
                  <c:v>1966</c:v>
                </c:pt>
                <c:pt idx="63">
                  <c:v>1967</c:v>
                </c:pt>
                <c:pt idx="64">
                  <c:v>1968</c:v>
                </c:pt>
                <c:pt idx="65">
                  <c:v>1969</c:v>
                </c:pt>
                <c:pt idx="66">
                  <c:v>1970</c:v>
                </c:pt>
                <c:pt idx="67">
                  <c:v>1971</c:v>
                </c:pt>
                <c:pt idx="68">
                  <c:v>1972</c:v>
                </c:pt>
                <c:pt idx="69">
                  <c:v>1973</c:v>
                </c:pt>
                <c:pt idx="70">
                  <c:v>1974</c:v>
                </c:pt>
                <c:pt idx="71">
                  <c:v>1975</c:v>
                </c:pt>
                <c:pt idx="72">
                  <c:v>1976</c:v>
                </c:pt>
                <c:pt idx="73">
                  <c:v>1977</c:v>
                </c:pt>
                <c:pt idx="74">
                  <c:v>1978</c:v>
                </c:pt>
                <c:pt idx="75">
                  <c:v>1979</c:v>
                </c:pt>
                <c:pt idx="76">
                  <c:v>1980</c:v>
                </c:pt>
                <c:pt idx="77">
                  <c:v>1981</c:v>
                </c:pt>
                <c:pt idx="78">
                  <c:v>1982</c:v>
                </c:pt>
                <c:pt idx="79">
                  <c:v>1983</c:v>
                </c:pt>
                <c:pt idx="80">
                  <c:v>1984</c:v>
                </c:pt>
                <c:pt idx="81">
                  <c:v>1985</c:v>
                </c:pt>
                <c:pt idx="82">
                  <c:v>1986</c:v>
                </c:pt>
                <c:pt idx="83">
                  <c:v>1987</c:v>
                </c:pt>
                <c:pt idx="84">
                  <c:v>1988</c:v>
                </c:pt>
                <c:pt idx="85">
                  <c:v>1989</c:v>
                </c:pt>
                <c:pt idx="86">
                  <c:v>1990</c:v>
                </c:pt>
                <c:pt idx="87">
                  <c:v>1991</c:v>
                </c:pt>
                <c:pt idx="88">
                  <c:v>1992</c:v>
                </c:pt>
                <c:pt idx="89">
                  <c:v>1993</c:v>
                </c:pt>
                <c:pt idx="90">
                  <c:v>1994</c:v>
                </c:pt>
                <c:pt idx="91">
                  <c:v>1995</c:v>
                </c:pt>
                <c:pt idx="92">
                  <c:v>1996</c:v>
                </c:pt>
                <c:pt idx="93">
                  <c:v>1997</c:v>
                </c:pt>
                <c:pt idx="94">
                  <c:v>1998</c:v>
                </c:pt>
                <c:pt idx="95">
                  <c:v>1999</c:v>
                </c:pt>
                <c:pt idx="96">
                  <c:v>2000</c:v>
                </c:pt>
                <c:pt idx="97">
                  <c:v>2001</c:v>
                </c:pt>
                <c:pt idx="98">
                  <c:v>2002</c:v>
                </c:pt>
                <c:pt idx="99">
                  <c:v>2003</c:v>
                </c:pt>
                <c:pt idx="100">
                  <c:v>2004</c:v>
                </c:pt>
                <c:pt idx="101">
                  <c:v>2005</c:v>
                </c:pt>
                <c:pt idx="102">
                  <c:v>2006</c:v>
                </c:pt>
                <c:pt idx="103">
                  <c:v>2007</c:v>
                </c:pt>
                <c:pt idx="104">
                  <c:v>2008</c:v>
                </c:pt>
                <c:pt idx="105">
                  <c:v>2009</c:v>
                </c:pt>
                <c:pt idx="106">
                  <c:v>2010</c:v>
                </c:pt>
                <c:pt idx="107">
                  <c:v>2011</c:v>
                </c:pt>
                <c:pt idx="108">
                  <c:v>2012</c:v>
                </c:pt>
              </c:numCache>
            </c:numRef>
          </c:cat>
          <c:val>
            <c:numRef>
              <c:f>Historictable!$G$9:$G$117</c:f>
              <c:numCache>
                <c:formatCode>General</c:formatCode>
                <c:ptCount val="109"/>
                <c:pt idx="0">
                  <c:v>438</c:v>
                </c:pt>
                <c:pt idx="1">
                  <c:v>846</c:v>
                </c:pt>
                <c:pt idx="2">
                  <c:v>997</c:v>
                </c:pt>
                <c:pt idx="3">
                  <c:v>938</c:v>
                </c:pt>
                <c:pt idx="4">
                  <c:v>793</c:v>
                </c:pt>
                <c:pt idx="5">
                  <c:v>1054</c:v>
                </c:pt>
                <c:pt idx="6">
                  <c:v>915</c:v>
                </c:pt>
                <c:pt idx="7">
                  <c:v>1061</c:v>
                </c:pt>
                <c:pt idx="8">
                  <c:v>987</c:v>
                </c:pt>
                <c:pt idx="9">
                  <c:v>992</c:v>
                </c:pt>
                <c:pt idx="10">
                  <c:v>741</c:v>
                </c:pt>
                <c:pt idx="11">
                  <c:v>776</c:v>
                </c:pt>
                <c:pt idx="12">
                  <c:v>808</c:v>
                </c:pt>
                <c:pt idx="13">
                  <c:v>664</c:v>
                </c:pt>
                <c:pt idx="14">
                  <c:v>612</c:v>
                </c:pt>
                <c:pt idx="15">
                  <c:v>607</c:v>
                </c:pt>
                <c:pt idx="16">
                  <c:v>613</c:v>
                </c:pt>
                <c:pt idx="17">
                  <c:v>525</c:v>
                </c:pt>
                <c:pt idx="18">
                  <c:v>437</c:v>
                </c:pt>
                <c:pt idx="19">
                  <c:v>637</c:v>
                </c:pt>
                <c:pt idx="20">
                  <c:v>667</c:v>
                </c:pt>
                <c:pt idx="21">
                  <c:v>600</c:v>
                </c:pt>
                <c:pt idx="22">
                  <c:v>735</c:v>
                </c:pt>
                <c:pt idx="23">
                  <c:v>742</c:v>
                </c:pt>
                <c:pt idx="24">
                  <c:v>671</c:v>
                </c:pt>
                <c:pt idx="25">
                  <c:v>726</c:v>
                </c:pt>
                <c:pt idx="26">
                  <c:v>749</c:v>
                </c:pt>
                <c:pt idx="27">
                  <c:v>646</c:v>
                </c:pt>
                <c:pt idx="28">
                  <c:v>631</c:v>
                </c:pt>
                <c:pt idx="29">
                  <c:v>678</c:v>
                </c:pt>
                <c:pt idx="30">
                  <c:v>689</c:v>
                </c:pt>
                <c:pt idx="31">
                  <c:v>861</c:v>
                </c:pt>
                <c:pt idx="32">
                  <c:v>850</c:v>
                </c:pt>
                <c:pt idx="33">
                  <c:v>869</c:v>
                </c:pt>
                <c:pt idx="34">
                  <c:v>820</c:v>
                </c:pt>
                <c:pt idx="35">
                  <c:v>780</c:v>
                </c:pt>
                <c:pt idx="36">
                  <c:v>789</c:v>
                </c:pt>
                <c:pt idx="37">
                  <c:v>803</c:v>
                </c:pt>
                <c:pt idx="38">
                  <c:v>734</c:v>
                </c:pt>
                <c:pt idx="39">
                  <c:v>734</c:v>
                </c:pt>
                <c:pt idx="40">
                  <c:v>699</c:v>
                </c:pt>
                <c:pt idx="41">
                  <c:v>668</c:v>
                </c:pt>
                <c:pt idx="42">
                  <c:v>684</c:v>
                </c:pt>
                <c:pt idx="43">
                  <c:v>614</c:v>
                </c:pt>
                <c:pt idx="44">
                  <c:v>626</c:v>
                </c:pt>
                <c:pt idx="45">
                  <c:v>673</c:v>
                </c:pt>
                <c:pt idx="46">
                  <c:v>695</c:v>
                </c:pt>
                <c:pt idx="47">
                  <c:v>736</c:v>
                </c:pt>
                <c:pt idx="48">
                  <c:v>766</c:v>
                </c:pt>
                <c:pt idx="49">
                  <c:v>761</c:v>
                </c:pt>
                <c:pt idx="50">
                  <c:v>781</c:v>
                </c:pt>
                <c:pt idx="51">
                  <c:v>713</c:v>
                </c:pt>
                <c:pt idx="52">
                  <c:v>816</c:v>
                </c:pt>
                <c:pt idx="53">
                  <c:v>765</c:v>
                </c:pt>
                <c:pt idx="54">
                  <c:v>766</c:v>
                </c:pt>
                <c:pt idx="55">
                  <c:v>816</c:v>
                </c:pt>
                <c:pt idx="56">
                  <c:v>1214</c:v>
                </c:pt>
                <c:pt idx="57">
                  <c:v>786</c:v>
                </c:pt>
                <c:pt idx="58">
                  <c:v>783</c:v>
                </c:pt>
                <c:pt idx="59">
                  <c:v>785</c:v>
                </c:pt>
                <c:pt idx="60">
                  <c:v>771</c:v>
                </c:pt>
                <c:pt idx="61">
                  <c:v>839</c:v>
                </c:pt>
                <c:pt idx="62">
                  <c:v>775</c:v>
                </c:pt>
                <c:pt idx="63">
                  <c:v>777</c:v>
                </c:pt>
                <c:pt idx="64">
                  <c:v>692</c:v>
                </c:pt>
                <c:pt idx="65">
                  <c:v>838</c:v>
                </c:pt>
                <c:pt idx="66">
                  <c:v>770</c:v>
                </c:pt>
                <c:pt idx="67">
                  <c:v>765</c:v>
                </c:pt>
                <c:pt idx="68">
                  <c:v>700</c:v>
                </c:pt>
                <c:pt idx="69">
                  <c:v>737</c:v>
                </c:pt>
                <c:pt idx="70">
                  <c:v>791</c:v>
                </c:pt>
                <c:pt idx="71">
                  <c:v>765</c:v>
                </c:pt>
                <c:pt idx="72">
                  <c:v>796</c:v>
                </c:pt>
                <c:pt idx="73">
                  <c:v>890</c:v>
                </c:pt>
                <c:pt idx="74">
                  <c:v>877</c:v>
                </c:pt>
                <c:pt idx="75">
                  <c:v>832</c:v>
                </c:pt>
                <c:pt idx="76">
                  <c:v>861</c:v>
                </c:pt>
                <c:pt idx="77">
                  <c:v>838</c:v>
                </c:pt>
                <c:pt idx="78">
                  <c:v>807</c:v>
                </c:pt>
                <c:pt idx="79">
                  <c:v>831</c:v>
                </c:pt>
                <c:pt idx="80">
                  <c:v>740</c:v>
                </c:pt>
                <c:pt idx="81">
                  <c:v>707</c:v>
                </c:pt>
                <c:pt idx="82">
                  <c:v>808</c:v>
                </c:pt>
                <c:pt idx="83">
                  <c:v>755</c:v>
                </c:pt>
                <c:pt idx="84">
                  <c:v>675</c:v>
                </c:pt>
                <c:pt idx="85">
                  <c:v>743</c:v>
                </c:pt>
                <c:pt idx="86">
                  <c:v>681</c:v>
                </c:pt>
                <c:pt idx="87">
                  <c:v>605</c:v>
                </c:pt>
                <c:pt idx="88">
                  <c:v>552</c:v>
                </c:pt>
                <c:pt idx="89">
                  <c:v>586</c:v>
                </c:pt>
                <c:pt idx="90">
                  <c:v>460</c:v>
                </c:pt>
                <c:pt idx="91">
                  <c:v>508</c:v>
                </c:pt>
                <c:pt idx="92">
                  <c:v>412</c:v>
                </c:pt>
                <c:pt idx="93">
                  <c:v>344</c:v>
                </c:pt>
                <c:pt idx="94">
                  <c:v>322</c:v>
                </c:pt>
                <c:pt idx="95">
                  <c:v>270</c:v>
                </c:pt>
                <c:pt idx="96">
                  <c:v>239</c:v>
                </c:pt>
                <c:pt idx="97">
                  <c:v>239</c:v>
                </c:pt>
                <c:pt idx="98">
                  <c:v>234</c:v>
                </c:pt>
                <c:pt idx="99">
                  <c:v>270</c:v>
                </c:pt>
                <c:pt idx="100">
                  <c:v>246</c:v>
                </c:pt>
                <c:pt idx="101">
                  <c:v>200</c:v>
                </c:pt>
                <c:pt idx="102">
                  <c:v>200</c:v>
                </c:pt>
                <c:pt idx="103">
                  <c:v>220</c:v>
                </c:pt>
                <c:pt idx="104">
                  <c:v>171</c:v>
                </c:pt>
                <c:pt idx="105">
                  <c:v>168</c:v>
                </c:pt>
                <c:pt idx="106">
                  <c:v>127</c:v>
                </c:pt>
                <c:pt idx="107">
                  <c:v>123</c:v>
                </c:pt>
                <c:pt idx="108">
                  <c:v>112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024320"/>
        <c:axId val="82025856"/>
      </c:lineChart>
      <c:catAx>
        <c:axId val="82024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2025856"/>
        <c:crosses val="autoZero"/>
        <c:auto val="1"/>
        <c:lblAlgn val="ctr"/>
        <c:lblOffset val="100"/>
        <c:noMultiLvlLbl val="0"/>
      </c:catAx>
      <c:valAx>
        <c:axId val="8202585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ZA" sz="1600"/>
                  <a:t>No of Fatalities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2024320"/>
        <c:crosses val="autoZero"/>
        <c:crossBetween val="between"/>
      </c:valAx>
    </c:plotArea>
    <c:plotVisOnly val="1"/>
    <c:dispBlanksAs val="gap"/>
    <c:showDLblsOverMax val="0"/>
  </c:chart>
  <c:spPr>
    <a:solidFill>
      <a:schemeClr val="tx1">
        <a:lumMod val="75000"/>
        <a:lumOff val="25000"/>
      </a:schemeClr>
    </a:solidFill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 dirty="0"/>
              <a:t>Allocated Days Lost For Gold Mine Fatalities and Reportable </a:t>
            </a:r>
            <a:r>
              <a:rPr lang="en-ZA" dirty="0" smtClean="0"/>
              <a:t>Injuries  </a:t>
            </a:r>
            <a:r>
              <a:rPr lang="en-ZA" dirty="0"/>
              <a:t>(Jan - Sept 2013)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FF00"/>
            </a:solidFill>
          </c:spPr>
          <c:invertIfNegative val="0"/>
          <c:cat>
            <c:strRef>
              <c:f>Sheet1!$AJ$21:$AJ$35</c:f>
              <c:strCache>
                <c:ptCount val="15"/>
                <c:pt idx="0">
                  <c:v>FoG/insufficient support</c:v>
                </c:pt>
                <c:pt idx="1">
                  <c:v>Rock dislodged while installing/handling support</c:v>
                </c:pt>
                <c:pt idx="2">
                  <c:v>FoG during barring h/w</c:v>
                </c:pt>
                <c:pt idx="3">
                  <c:v>Rock dislodged from h/w during watering down/cleaning/face preparation</c:v>
                </c:pt>
                <c:pt idx="4">
                  <c:v>Rock from h/w while drilling/charging face</c:v>
                </c:pt>
                <c:pt idx="5">
                  <c:v>Rock dislodged from h/w while barring face</c:v>
                </c:pt>
                <c:pt idx="6">
                  <c:v>Rock dislodged from face/sw during cleaning/barring</c:v>
                </c:pt>
                <c:pt idx="7">
                  <c:v>Seismic event</c:v>
                </c:pt>
                <c:pt idx="8">
                  <c:v>Rock from face during drilling</c:v>
                </c:pt>
                <c:pt idx="9">
                  <c:v>Rock dislodged from face while charging up</c:v>
                </c:pt>
                <c:pt idx="10">
                  <c:v>Attaching equipment to rock</c:v>
                </c:pt>
                <c:pt idx="11">
                  <c:v>Rock from s/w while drilling h/w</c:v>
                </c:pt>
                <c:pt idx="12">
                  <c:v>layout/design</c:v>
                </c:pt>
                <c:pt idx="13">
                  <c:v>Subsidence</c:v>
                </c:pt>
                <c:pt idx="14">
                  <c:v>FoG Highwall</c:v>
                </c:pt>
              </c:strCache>
            </c:strRef>
          </c:cat>
          <c:val>
            <c:numRef>
              <c:f>Sheet1!$AK$21:$AK$35</c:f>
              <c:numCache>
                <c:formatCode>General</c:formatCode>
                <c:ptCount val="15"/>
                <c:pt idx="0">
                  <c:v>44482</c:v>
                </c:pt>
                <c:pt idx="1">
                  <c:v>13317</c:v>
                </c:pt>
                <c:pt idx="2">
                  <c:v>8511</c:v>
                </c:pt>
                <c:pt idx="3">
                  <c:v>7177</c:v>
                </c:pt>
                <c:pt idx="4">
                  <c:v>6847</c:v>
                </c:pt>
                <c:pt idx="5">
                  <c:v>6280</c:v>
                </c:pt>
                <c:pt idx="6">
                  <c:v>2710</c:v>
                </c:pt>
                <c:pt idx="7">
                  <c:v>1475</c:v>
                </c:pt>
                <c:pt idx="8">
                  <c:v>928</c:v>
                </c:pt>
                <c:pt idx="9">
                  <c:v>192</c:v>
                </c:pt>
                <c:pt idx="10">
                  <c:v>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282176"/>
        <c:axId val="83288064"/>
      </c:barChart>
      <c:catAx>
        <c:axId val="83282176"/>
        <c:scaling>
          <c:orientation val="minMax"/>
        </c:scaling>
        <c:delete val="0"/>
        <c:axPos val="b"/>
        <c:majorTickMark val="out"/>
        <c:minorTickMark val="none"/>
        <c:tickLblPos val="nextTo"/>
        <c:crossAx val="83288064"/>
        <c:crosses val="autoZero"/>
        <c:auto val="1"/>
        <c:lblAlgn val="ctr"/>
        <c:lblOffset val="100"/>
        <c:noMultiLvlLbl val="0"/>
      </c:catAx>
      <c:valAx>
        <c:axId val="8328806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ZA" sz="1400"/>
                  <a:t>ALlocated Days Lost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32821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 dirty="0"/>
              <a:t>Allocated Days Lost For Gold Mine Reportable Injuries             </a:t>
            </a:r>
            <a:r>
              <a:rPr lang="en-ZA" dirty="0" smtClean="0"/>
              <a:t>                    </a:t>
            </a:r>
            <a:r>
              <a:rPr lang="en-ZA" dirty="0"/>
              <a:t>(Jan - Sept 2013)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</c:spPr>
          <c:invertIfNegative val="0"/>
          <c:cat>
            <c:strRef>
              <c:f>Sheet1!$AJ$38:$AJ$52</c:f>
              <c:strCache>
                <c:ptCount val="15"/>
                <c:pt idx="0">
                  <c:v>FoG/insufficient support</c:v>
                </c:pt>
                <c:pt idx="1">
                  <c:v>Rock dislodged while installing/handling support</c:v>
                </c:pt>
                <c:pt idx="2">
                  <c:v>FoG during barring h/w</c:v>
                </c:pt>
                <c:pt idx="3">
                  <c:v>Rock dislodged from h/w during watering down/cleaning/face preparation</c:v>
                </c:pt>
                <c:pt idx="4">
                  <c:v>Rock from h/w while drilling/charging face</c:v>
                </c:pt>
                <c:pt idx="5">
                  <c:v>Rock dislodged from h/w while barring face</c:v>
                </c:pt>
                <c:pt idx="6">
                  <c:v>Rock dislodged from face/sw during cleaning/barring</c:v>
                </c:pt>
                <c:pt idx="7">
                  <c:v>Seismic event</c:v>
                </c:pt>
                <c:pt idx="8">
                  <c:v>Rock from face during drilling</c:v>
                </c:pt>
                <c:pt idx="9">
                  <c:v>Rock dislodged from face while charging up</c:v>
                </c:pt>
                <c:pt idx="10">
                  <c:v>Attaching equipment to rock</c:v>
                </c:pt>
                <c:pt idx="11">
                  <c:v>Rock from s/w while drilling h/w</c:v>
                </c:pt>
                <c:pt idx="12">
                  <c:v>layout/design</c:v>
                </c:pt>
                <c:pt idx="13">
                  <c:v>Subsidence</c:v>
                </c:pt>
                <c:pt idx="14">
                  <c:v>FoG Highwall</c:v>
                </c:pt>
              </c:strCache>
            </c:strRef>
          </c:cat>
          <c:val>
            <c:numRef>
              <c:f>Sheet1!$AK$38:$AK$52</c:f>
              <c:numCache>
                <c:formatCode>General</c:formatCode>
                <c:ptCount val="15"/>
                <c:pt idx="0">
                  <c:v>14482</c:v>
                </c:pt>
                <c:pt idx="1">
                  <c:v>1317</c:v>
                </c:pt>
                <c:pt idx="2">
                  <c:v>2511</c:v>
                </c:pt>
                <c:pt idx="3">
                  <c:v>1177</c:v>
                </c:pt>
                <c:pt idx="4">
                  <c:v>847</c:v>
                </c:pt>
                <c:pt idx="5">
                  <c:v>280</c:v>
                </c:pt>
                <c:pt idx="6">
                  <c:v>2710</c:v>
                </c:pt>
                <c:pt idx="7">
                  <c:v>1475</c:v>
                </c:pt>
                <c:pt idx="8">
                  <c:v>928</c:v>
                </c:pt>
                <c:pt idx="9">
                  <c:v>192</c:v>
                </c:pt>
                <c:pt idx="10">
                  <c:v>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390848"/>
        <c:axId val="83392384"/>
      </c:barChart>
      <c:catAx>
        <c:axId val="83390848"/>
        <c:scaling>
          <c:orientation val="minMax"/>
        </c:scaling>
        <c:delete val="0"/>
        <c:axPos val="b"/>
        <c:majorTickMark val="out"/>
        <c:minorTickMark val="none"/>
        <c:tickLblPos val="nextTo"/>
        <c:crossAx val="83392384"/>
        <c:crosses val="autoZero"/>
        <c:auto val="1"/>
        <c:lblAlgn val="ctr"/>
        <c:lblOffset val="100"/>
        <c:noMultiLvlLbl val="0"/>
      </c:catAx>
      <c:valAx>
        <c:axId val="833923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Allocated Lost Days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33908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/>
              <a:t>Allocated Days Lost for Platinum Mines Fatalities and Reportable Injuries (Jan - Sept 2013)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FF00"/>
            </a:solidFill>
          </c:spPr>
          <c:invertIfNegative val="0"/>
          <c:cat>
            <c:strRef>
              <c:f>Sheet1!$AB$285:$AB$299</c:f>
              <c:strCache>
                <c:ptCount val="15"/>
                <c:pt idx="0">
                  <c:v>FoG/insufficient support</c:v>
                </c:pt>
                <c:pt idx="1">
                  <c:v>Rock dislodged while installing/handling support</c:v>
                </c:pt>
                <c:pt idx="2">
                  <c:v>FoG during barring h/w</c:v>
                </c:pt>
                <c:pt idx="3">
                  <c:v>Rock dislodged from h/w during watering down/cleaning/face preparation</c:v>
                </c:pt>
                <c:pt idx="4">
                  <c:v>Rock from h/w while drilling/charging face</c:v>
                </c:pt>
                <c:pt idx="5">
                  <c:v>Rock dislodged from h/w while barring face</c:v>
                </c:pt>
                <c:pt idx="6">
                  <c:v>Rock dislodged from face/sw during cleaning/barring</c:v>
                </c:pt>
                <c:pt idx="7">
                  <c:v>Seismic event</c:v>
                </c:pt>
                <c:pt idx="8">
                  <c:v>Rock from face during drilling</c:v>
                </c:pt>
                <c:pt idx="9">
                  <c:v>Rock dislodged from face while charging up</c:v>
                </c:pt>
                <c:pt idx="10">
                  <c:v>Attaching equipment to rock</c:v>
                </c:pt>
                <c:pt idx="11">
                  <c:v>Rock from s/w while drilling h/w</c:v>
                </c:pt>
                <c:pt idx="12">
                  <c:v>layout/design</c:v>
                </c:pt>
                <c:pt idx="13">
                  <c:v>Subsidence</c:v>
                </c:pt>
                <c:pt idx="14">
                  <c:v>FoG Highwall</c:v>
                </c:pt>
              </c:strCache>
            </c:strRef>
          </c:cat>
          <c:val>
            <c:numRef>
              <c:f>Sheet1!$AC$285:$AC$299</c:f>
              <c:numCache>
                <c:formatCode>General</c:formatCode>
                <c:ptCount val="15"/>
                <c:pt idx="0">
                  <c:v>27462</c:v>
                </c:pt>
                <c:pt idx="1">
                  <c:v>20946</c:v>
                </c:pt>
                <c:pt idx="2">
                  <c:v>8793</c:v>
                </c:pt>
                <c:pt idx="3">
                  <c:v>6844</c:v>
                </c:pt>
                <c:pt idx="4">
                  <c:v>8990</c:v>
                </c:pt>
                <c:pt idx="6">
                  <c:v>242</c:v>
                </c:pt>
                <c:pt idx="7">
                  <c:v>783</c:v>
                </c:pt>
                <c:pt idx="8">
                  <c:v>1606</c:v>
                </c:pt>
                <c:pt idx="9">
                  <c:v>14</c:v>
                </c:pt>
                <c:pt idx="11">
                  <c:v>271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405824"/>
        <c:axId val="83428096"/>
      </c:barChart>
      <c:catAx>
        <c:axId val="83405824"/>
        <c:scaling>
          <c:orientation val="minMax"/>
        </c:scaling>
        <c:delete val="0"/>
        <c:axPos val="b"/>
        <c:majorTickMark val="out"/>
        <c:minorTickMark val="none"/>
        <c:tickLblPos val="nextTo"/>
        <c:crossAx val="83428096"/>
        <c:crosses val="autoZero"/>
        <c:auto val="1"/>
        <c:lblAlgn val="ctr"/>
        <c:lblOffset val="100"/>
        <c:noMultiLvlLbl val="0"/>
      </c:catAx>
      <c:valAx>
        <c:axId val="8342809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en-ZA" sz="1100"/>
                  <a:t>Allocated Days Lost 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34058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 dirty="0"/>
              <a:t>Allocated Days Lost for Platinum Mines Reportable Injuries </a:t>
            </a:r>
            <a:r>
              <a:rPr lang="en-ZA" dirty="0" smtClean="0"/>
              <a:t>                    (</a:t>
            </a:r>
            <a:r>
              <a:rPr lang="en-ZA" dirty="0"/>
              <a:t>Jan - Sept 2013)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</c:spPr>
          <c:invertIfNegative val="0"/>
          <c:cat>
            <c:strRef>
              <c:f>Sheet1!$AG$285:$AG$299</c:f>
              <c:strCache>
                <c:ptCount val="15"/>
                <c:pt idx="0">
                  <c:v>FoG/insufficient support</c:v>
                </c:pt>
                <c:pt idx="1">
                  <c:v>Rock dislodged while installing/handling support</c:v>
                </c:pt>
                <c:pt idx="2">
                  <c:v>FoG during barring h/w</c:v>
                </c:pt>
                <c:pt idx="3">
                  <c:v>Rock dislodged from h/w during watering down/cleaning/face preparation</c:v>
                </c:pt>
                <c:pt idx="4">
                  <c:v>Rock from h/w while drilling/charging face</c:v>
                </c:pt>
                <c:pt idx="5">
                  <c:v>Rock dislodged from h/w while barring face</c:v>
                </c:pt>
                <c:pt idx="6">
                  <c:v>Rock dislodged from face/sw during cleaning/barring</c:v>
                </c:pt>
                <c:pt idx="7">
                  <c:v>Seismic event</c:v>
                </c:pt>
                <c:pt idx="8">
                  <c:v>Rock from face during drilling</c:v>
                </c:pt>
                <c:pt idx="9">
                  <c:v>Rock dislodged from face while charging up</c:v>
                </c:pt>
                <c:pt idx="10">
                  <c:v>Attaching equipment to rock</c:v>
                </c:pt>
                <c:pt idx="11">
                  <c:v>Rock from s/w while drilling h/w</c:v>
                </c:pt>
                <c:pt idx="12">
                  <c:v>layout/design</c:v>
                </c:pt>
                <c:pt idx="13">
                  <c:v>Subsidence</c:v>
                </c:pt>
                <c:pt idx="14">
                  <c:v>FoG Highwall</c:v>
                </c:pt>
              </c:strCache>
            </c:strRef>
          </c:cat>
          <c:val>
            <c:numRef>
              <c:f>Sheet1!$AH$285:$AH$299</c:f>
              <c:numCache>
                <c:formatCode>General</c:formatCode>
                <c:ptCount val="15"/>
                <c:pt idx="0">
                  <c:v>3462</c:v>
                </c:pt>
                <c:pt idx="1">
                  <c:v>2946</c:v>
                </c:pt>
                <c:pt idx="2">
                  <c:v>2793</c:v>
                </c:pt>
                <c:pt idx="3">
                  <c:v>844</c:v>
                </c:pt>
                <c:pt idx="4">
                  <c:v>2990</c:v>
                </c:pt>
                <c:pt idx="6">
                  <c:v>242</c:v>
                </c:pt>
                <c:pt idx="7">
                  <c:v>783</c:v>
                </c:pt>
                <c:pt idx="8">
                  <c:v>1606</c:v>
                </c:pt>
                <c:pt idx="9">
                  <c:v>14</c:v>
                </c:pt>
                <c:pt idx="11">
                  <c:v>271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465344"/>
        <c:axId val="83466880"/>
      </c:barChart>
      <c:catAx>
        <c:axId val="83465344"/>
        <c:scaling>
          <c:orientation val="minMax"/>
        </c:scaling>
        <c:delete val="0"/>
        <c:axPos val="b"/>
        <c:majorTickMark val="out"/>
        <c:minorTickMark val="none"/>
        <c:tickLblPos val="nextTo"/>
        <c:crossAx val="83466880"/>
        <c:crosses val="autoZero"/>
        <c:auto val="1"/>
        <c:lblAlgn val="ctr"/>
        <c:lblOffset val="100"/>
        <c:noMultiLvlLbl val="0"/>
      </c:catAx>
      <c:valAx>
        <c:axId val="8346688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en-ZA" sz="1100"/>
                  <a:t>Allocated</a:t>
                </a:r>
                <a:r>
                  <a:rPr lang="en-ZA" sz="1100" baseline="0"/>
                  <a:t> Days Lost</a:t>
                </a:r>
                <a:endParaRPr lang="en-ZA" sz="11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34653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 dirty="0"/>
              <a:t>Allocated Days Lost</a:t>
            </a:r>
            <a:r>
              <a:rPr lang="en-ZA" baseline="0" dirty="0"/>
              <a:t> for Coal Mine Reportable Injuries (No </a:t>
            </a:r>
            <a:r>
              <a:rPr lang="en-ZA" baseline="0" dirty="0" err="1"/>
              <a:t>Fatals</a:t>
            </a:r>
            <a:r>
              <a:rPr lang="en-ZA" baseline="0" dirty="0" smtClean="0"/>
              <a:t>)         </a:t>
            </a:r>
            <a:r>
              <a:rPr lang="en-ZA" baseline="0" dirty="0"/>
              <a:t>(Jan - Sept 2013)</a:t>
            </a:r>
            <a:endParaRPr lang="en-ZA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cat>
            <c:strRef>
              <c:f>Sheet1!$AB$200:$AB$214</c:f>
              <c:strCache>
                <c:ptCount val="15"/>
                <c:pt idx="0">
                  <c:v>FoG/insufficient support</c:v>
                </c:pt>
                <c:pt idx="1">
                  <c:v>Rock dislodged while installing/handling support</c:v>
                </c:pt>
                <c:pt idx="2">
                  <c:v>FoG during barring h/w</c:v>
                </c:pt>
                <c:pt idx="3">
                  <c:v>Rock dislodged from h/w during watering down/cleaning/face preparation</c:v>
                </c:pt>
                <c:pt idx="4">
                  <c:v>Rock from h/w while drilling/charging face</c:v>
                </c:pt>
                <c:pt idx="5">
                  <c:v>Rock dislodged from h/w while barring face</c:v>
                </c:pt>
                <c:pt idx="6">
                  <c:v>Rock dislodged from face/sw during cleaning/barring</c:v>
                </c:pt>
                <c:pt idx="7">
                  <c:v>Seismic event</c:v>
                </c:pt>
                <c:pt idx="8">
                  <c:v>Rock from face during drilling</c:v>
                </c:pt>
                <c:pt idx="9">
                  <c:v>Rock dislodged from face while charging up</c:v>
                </c:pt>
                <c:pt idx="10">
                  <c:v>Attaching equipment to rock</c:v>
                </c:pt>
                <c:pt idx="11">
                  <c:v>Rock from s/w while drilling h/w</c:v>
                </c:pt>
                <c:pt idx="12">
                  <c:v>layout/design</c:v>
                </c:pt>
                <c:pt idx="13">
                  <c:v>Subsidence</c:v>
                </c:pt>
                <c:pt idx="14">
                  <c:v>FoG Highwall</c:v>
                </c:pt>
              </c:strCache>
            </c:strRef>
          </c:cat>
          <c:val>
            <c:numRef>
              <c:f>Sheet1!$AC$200:$AC$214</c:f>
              <c:numCache>
                <c:formatCode>General</c:formatCode>
                <c:ptCount val="15"/>
                <c:pt idx="0">
                  <c:v>1995</c:v>
                </c:pt>
                <c:pt idx="1">
                  <c:v>446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479552"/>
        <c:axId val="94180096"/>
      </c:barChart>
      <c:catAx>
        <c:axId val="83479552"/>
        <c:scaling>
          <c:orientation val="minMax"/>
        </c:scaling>
        <c:delete val="0"/>
        <c:axPos val="b"/>
        <c:majorTickMark val="out"/>
        <c:minorTickMark val="none"/>
        <c:tickLblPos val="nextTo"/>
        <c:crossAx val="94180096"/>
        <c:crosses val="autoZero"/>
        <c:auto val="1"/>
        <c:lblAlgn val="ctr"/>
        <c:lblOffset val="100"/>
        <c:noMultiLvlLbl val="0"/>
      </c:catAx>
      <c:valAx>
        <c:axId val="9418009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en-ZA" sz="1100"/>
                  <a:t>Allocate</a:t>
                </a:r>
                <a:r>
                  <a:rPr lang="en-ZA" sz="1100" baseline="0"/>
                  <a:t>d Days Lost</a:t>
                </a:r>
                <a:endParaRPr lang="en-ZA" sz="11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34795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/>
              <a:t>Allocated Days Lost for</a:t>
            </a:r>
            <a:r>
              <a:rPr lang="en-ZA" baseline="0"/>
              <a:t> Other Mines Fatalities and Reportable Injuries (Jan - Sept 2013)</a:t>
            </a:r>
            <a:endParaRPr lang="en-ZA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FF00"/>
            </a:solidFill>
          </c:spPr>
          <c:invertIfNegative val="0"/>
          <c:cat>
            <c:strRef>
              <c:f>Sheet1!$AB$247:$AB$261</c:f>
              <c:strCache>
                <c:ptCount val="15"/>
                <c:pt idx="0">
                  <c:v>FoG/insufficient support</c:v>
                </c:pt>
                <c:pt idx="1">
                  <c:v>Rock dislodged while installing/handling support</c:v>
                </c:pt>
                <c:pt idx="2">
                  <c:v>FoG during barring h/w</c:v>
                </c:pt>
                <c:pt idx="3">
                  <c:v>Rock dislodged from h/w during watering down/cleaning/face preparation</c:v>
                </c:pt>
                <c:pt idx="4">
                  <c:v>Rock from h/w while drilling/charging face</c:v>
                </c:pt>
                <c:pt idx="5">
                  <c:v>Rock dislodged from h/w while barring face</c:v>
                </c:pt>
                <c:pt idx="6">
                  <c:v>Rock dislodged from face/sw during cleaning/barring</c:v>
                </c:pt>
                <c:pt idx="7">
                  <c:v>Seismic event</c:v>
                </c:pt>
                <c:pt idx="8">
                  <c:v>Rock from face during drilling</c:v>
                </c:pt>
                <c:pt idx="9">
                  <c:v>Rock dislodged from face while charging up</c:v>
                </c:pt>
                <c:pt idx="10">
                  <c:v>Attaching equipment to rock</c:v>
                </c:pt>
                <c:pt idx="11">
                  <c:v>Rock from s/w while drilling h/w</c:v>
                </c:pt>
                <c:pt idx="12">
                  <c:v>layout/design</c:v>
                </c:pt>
                <c:pt idx="13">
                  <c:v>Subsidence</c:v>
                </c:pt>
                <c:pt idx="14">
                  <c:v>FoG Highwall</c:v>
                </c:pt>
              </c:strCache>
            </c:strRef>
          </c:cat>
          <c:val>
            <c:numRef>
              <c:f>Sheet1!$AC$247:$AC$261</c:f>
              <c:numCache>
                <c:formatCode>General</c:formatCode>
                <c:ptCount val="15"/>
                <c:pt idx="0">
                  <c:v>820</c:v>
                </c:pt>
                <c:pt idx="1">
                  <c:v>168</c:v>
                </c:pt>
                <c:pt idx="2">
                  <c:v>519</c:v>
                </c:pt>
                <c:pt idx="4">
                  <c:v>469</c:v>
                </c:pt>
                <c:pt idx="8">
                  <c:v>64</c:v>
                </c:pt>
                <c:pt idx="9">
                  <c:v>6000</c:v>
                </c:pt>
                <c:pt idx="14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209152"/>
        <c:axId val="94210688"/>
      </c:barChart>
      <c:catAx>
        <c:axId val="94209152"/>
        <c:scaling>
          <c:orientation val="minMax"/>
        </c:scaling>
        <c:delete val="0"/>
        <c:axPos val="b"/>
        <c:majorTickMark val="none"/>
        <c:minorTickMark val="none"/>
        <c:tickLblPos val="nextTo"/>
        <c:crossAx val="94210688"/>
        <c:crosses val="autoZero"/>
        <c:auto val="1"/>
        <c:lblAlgn val="ctr"/>
        <c:lblOffset val="100"/>
        <c:noMultiLvlLbl val="0"/>
      </c:catAx>
      <c:valAx>
        <c:axId val="942106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100"/>
                </a:pPr>
                <a:r>
                  <a:rPr lang="en-ZA" sz="1100"/>
                  <a:t>Allocated Days Lost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942091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/>
              <a:t>Allocate Days Lost for Other Mines Reportable Injuries (Jan - Sept 2013)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</c:spPr>
          <c:invertIfNegative val="0"/>
          <c:cat>
            <c:strRef>
              <c:f>Sheet1!$AF$247:$AF$261</c:f>
              <c:strCache>
                <c:ptCount val="15"/>
                <c:pt idx="0">
                  <c:v>FoG/insufficient support</c:v>
                </c:pt>
                <c:pt idx="1">
                  <c:v>Rock dislodged while installing/handling support</c:v>
                </c:pt>
                <c:pt idx="2">
                  <c:v>FoG during barring h/w</c:v>
                </c:pt>
                <c:pt idx="3">
                  <c:v>Rock dislodged from h/w during watering down/cleaning/face preparation</c:v>
                </c:pt>
                <c:pt idx="4">
                  <c:v>Rock from h/w while drilling/charging face</c:v>
                </c:pt>
                <c:pt idx="5">
                  <c:v>Rock dislodged from h/w while barring face</c:v>
                </c:pt>
                <c:pt idx="6">
                  <c:v>Rock dislodged from face/sw during cleaning/barring</c:v>
                </c:pt>
                <c:pt idx="7">
                  <c:v>Seismic event</c:v>
                </c:pt>
                <c:pt idx="8">
                  <c:v>Rock from face during drilling</c:v>
                </c:pt>
                <c:pt idx="9">
                  <c:v>Rock dislodged from face while charging up</c:v>
                </c:pt>
                <c:pt idx="10">
                  <c:v>Attaching equipment to rock</c:v>
                </c:pt>
                <c:pt idx="11">
                  <c:v>Rock from s/w while drilling h/w</c:v>
                </c:pt>
                <c:pt idx="12">
                  <c:v>layout/design</c:v>
                </c:pt>
                <c:pt idx="13">
                  <c:v>Subsidence</c:v>
                </c:pt>
                <c:pt idx="14">
                  <c:v>FoG Highwall</c:v>
                </c:pt>
              </c:strCache>
            </c:strRef>
          </c:cat>
          <c:val>
            <c:numRef>
              <c:f>Sheet1!$AG$247:$AG$261</c:f>
              <c:numCache>
                <c:formatCode>General</c:formatCode>
                <c:ptCount val="15"/>
                <c:pt idx="0">
                  <c:v>820</c:v>
                </c:pt>
                <c:pt idx="1">
                  <c:v>168</c:v>
                </c:pt>
                <c:pt idx="2">
                  <c:v>519</c:v>
                </c:pt>
                <c:pt idx="4">
                  <c:v>469</c:v>
                </c:pt>
                <c:pt idx="8">
                  <c:v>64</c:v>
                </c:pt>
                <c:pt idx="9">
                  <c:v>0</c:v>
                </c:pt>
                <c:pt idx="14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514176"/>
        <c:axId val="94520064"/>
      </c:barChart>
      <c:catAx>
        <c:axId val="94514176"/>
        <c:scaling>
          <c:orientation val="minMax"/>
        </c:scaling>
        <c:delete val="0"/>
        <c:axPos val="b"/>
        <c:majorTickMark val="out"/>
        <c:minorTickMark val="none"/>
        <c:tickLblPos val="nextTo"/>
        <c:crossAx val="94520064"/>
        <c:crosses val="autoZero"/>
        <c:auto val="1"/>
        <c:lblAlgn val="ctr"/>
        <c:lblOffset val="100"/>
        <c:noMultiLvlLbl val="0"/>
      </c:catAx>
      <c:valAx>
        <c:axId val="9452006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ZA"/>
                  <a:t>Allocated Days Lost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45141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/>
              <a:t>Fatality and Reportable</a:t>
            </a:r>
            <a:r>
              <a:rPr lang="en-ZA" baseline="0"/>
              <a:t> Injury Rates for SA Mining - 2003 to 2013</a:t>
            </a:r>
            <a:endParaRPr lang="en-ZA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Sheet1!$C$2</c:f>
              <c:strCache>
                <c:ptCount val="1"/>
                <c:pt idx="0">
                  <c:v>All Reportable injuries</c:v>
                </c:pt>
              </c:strCache>
            </c:strRef>
          </c:tx>
          <c:marker>
            <c:symbol val="none"/>
          </c:marker>
          <c:cat>
            <c:numRef>
              <c:f>Sheet1!$B$3:$B$13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Sheet1!$C$3:$C$13</c:f>
              <c:numCache>
                <c:formatCode>General</c:formatCode>
                <c:ptCount val="11"/>
                <c:pt idx="0">
                  <c:v>4.6900000000000004</c:v>
                </c:pt>
                <c:pt idx="1">
                  <c:v>4.3899999999999997</c:v>
                </c:pt>
                <c:pt idx="2">
                  <c:v>4.0599999999999996</c:v>
                </c:pt>
                <c:pt idx="3">
                  <c:v>4.13</c:v>
                </c:pt>
                <c:pt idx="4">
                  <c:v>3.62</c:v>
                </c:pt>
                <c:pt idx="5">
                  <c:v>3.2</c:v>
                </c:pt>
                <c:pt idx="6">
                  <c:v>3.43</c:v>
                </c:pt>
                <c:pt idx="7">
                  <c:v>3.25</c:v>
                </c:pt>
                <c:pt idx="8">
                  <c:v>3</c:v>
                </c:pt>
                <c:pt idx="9">
                  <c:v>2.91</c:v>
                </c:pt>
                <c:pt idx="10">
                  <c:v>2.84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Sheet1!$D$2</c:f>
              <c:strCache>
                <c:ptCount val="1"/>
                <c:pt idx="0">
                  <c:v>All Reportable FoG Injuries</c:v>
                </c:pt>
              </c:strCache>
            </c:strRef>
          </c:tx>
          <c:marker>
            <c:symbol val="none"/>
          </c:marker>
          <c:cat>
            <c:numRef>
              <c:f>Sheet1!$B$3:$B$13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Sheet1!$D$3:$D$13</c:f>
              <c:numCache>
                <c:formatCode>General</c:formatCode>
                <c:ptCount val="11"/>
                <c:pt idx="0">
                  <c:v>1.22</c:v>
                </c:pt>
                <c:pt idx="1">
                  <c:v>1.1100000000000001</c:v>
                </c:pt>
                <c:pt idx="2">
                  <c:v>1.1200000000000001</c:v>
                </c:pt>
                <c:pt idx="3">
                  <c:v>1.08</c:v>
                </c:pt>
                <c:pt idx="4">
                  <c:v>0.94</c:v>
                </c:pt>
                <c:pt idx="5">
                  <c:v>0.7</c:v>
                </c:pt>
                <c:pt idx="6">
                  <c:v>0.69</c:v>
                </c:pt>
                <c:pt idx="7">
                  <c:v>0.68</c:v>
                </c:pt>
                <c:pt idx="8">
                  <c:v>0.6</c:v>
                </c:pt>
                <c:pt idx="9">
                  <c:v>0.56999999999999995</c:v>
                </c:pt>
                <c:pt idx="10">
                  <c:v>0.42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Sheet1!$E$2</c:f>
              <c:strCache>
                <c:ptCount val="1"/>
                <c:pt idx="0">
                  <c:v>All Fatals</c:v>
                </c:pt>
              </c:strCache>
            </c:strRef>
          </c:tx>
          <c:marker>
            <c:symbol val="none"/>
          </c:marker>
          <c:cat>
            <c:numRef>
              <c:f>Sheet1!$B$3:$B$13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Sheet1!$E$3:$E$13</c:f>
              <c:numCache>
                <c:formatCode>General</c:formatCode>
                <c:ptCount val="11"/>
                <c:pt idx="0">
                  <c:v>0.28599999999999998</c:v>
                </c:pt>
                <c:pt idx="1">
                  <c:v>0.25</c:v>
                </c:pt>
                <c:pt idx="2">
                  <c:v>0.21</c:v>
                </c:pt>
                <c:pt idx="3">
                  <c:v>0.2</c:v>
                </c:pt>
                <c:pt idx="4">
                  <c:v>0.21</c:v>
                </c:pt>
                <c:pt idx="5">
                  <c:v>0.15</c:v>
                </c:pt>
                <c:pt idx="6">
                  <c:v>0.14799999999999999</c:v>
                </c:pt>
                <c:pt idx="7">
                  <c:v>0.12</c:v>
                </c:pt>
                <c:pt idx="8">
                  <c:v>0.11</c:v>
                </c:pt>
                <c:pt idx="9">
                  <c:v>9.6000000000000002E-2</c:v>
                </c:pt>
                <c:pt idx="10">
                  <c:v>8.1000000000000003E-2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Sheet1!$F$2</c:f>
              <c:strCache>
                <c:ptCount val="1"/>
                <c:pt idx="0">
                  <c:v>FoG Fatals</c:v>
                </c:pt>
              </c:strCache>
            </c:strRef>
          </c:tx>
          <c:marker>
            <c:symbol val="none"/>
          </c:marker>
          <c:cat>
            <c:numRef>
              <c:f>Sheet1!$B$3:$B$13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Sheet1!$F$3:$F$13</c:f>
              <c:numCache>
                <c:formatCode>General</c:formatCode>
                <c:ptCount val="11"/>
                <c:pt idx="0">
                  <c:v>0.14099999999999999</c:v>
                </c:pt>
                <c:pt idx="1">
                  <c:v>0.1</c:v>
                </c:pt>
                <c:pt idx="2">
                  <c:v>8.4000000000000005E-2</c:v>
                </c:pt>
                <c:pt idx="3">
                  <c:v>6.9000000000000006E-2</c:v>
                </c:pt>
                <c:pt idx="4">
                  <c:v>0.08</c:v>
                </c:pt>
                <c:pt idx="5">
                  <c:v>0.05</c:v>
                </c:pt>
                <c:pt idx="6">
                  <c:v>6.0999999999999999E-2</c:v>
                </c:pt>
                <c:pt idx="7">
                  <c:v>4.65E-2</c:v>
                </c:pt>
                <c:pt idx="8">
                  <c:v>3.4599999999999999E-2</c:v>
                </c:pt>
                <c:pt idx="9">
                  <c:v>2.1000000000000001E-2</c:v>
                </c:pt>
                <c:pt idx="10">
                  <c:v>2.7E-2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421632"/>
        <c:axId val="84423424"/>
      </c:lineChart>
      <c:catAx>
        <c:axId val="84421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4423424"/>
        <c:crosses val="autoZero"/>
        <c:auto val="1"/>
        <c:lblAlgn val="ctr"/>
        <c:lblOffset val="100"/>
        <c:noMultiLvlLbl val="0"/>
      </c:catAx>
      <c:valAx>
        <c:axId val="8442342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ZA"/>
                  <a:t>Fatalities or Reportable Injuries per million hours worked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44216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tx2">
        <a:lumMod val="20000"/>
        <a:lumOff val="80000"/>
      </a:schemeClr>
    </a:solidFill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/>
              <a:t>Fatality and Reportable</a:t>
            </a:r>
            <a:r>
              <a:rPr lang="en-ZA" baseline="0"/>
              <a:t> Injury Rates for SA Mining - 2003 to 2013</a:t>
            </a:r>
            <a:endParaRPr lang="en-ZA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2003</c:v>
                </c:pt>
              </c:strCache>
            </c:strRef>
          </c:tx>
          <c:cat>
            <c:strRef>
              <c:f>Sheet1!$C$2:$F$2</c:f>
              <c:strCache>
                <c:ptCount val="4"/>
                <c:pt idx="0">
                  <c:v>All Reportable injuries</c:v>
                </c:pt>
                <c:pt idx="1">
                  <c:v>All Reportable FoG Injuries</c:v>
                </c:pt>
                <c:pt idx="2">
                  <c:v>All Fatals</c:v>
                </c:pt>
                <c:pt idx="3">
                  <c:v>FoG Fatals</c:v>
                </c:pt>
              </c:strCache>
            </c:strRef>
          </c:cat>
          <c:val>
            <c:numRef>
              <c:f>Sheet1!$C$3:$F$3</c:f>
              <c:numCache>
                <c:formatCode>General</c:formatCode>
                <c:ptCount val="4"/>
                <c:pt idx="0">
                  <c:v>4.6900000000000004</c:v>
                </c:pt>
                <c:pt idx="1">
                  <c:v>1.22</c:v>
                </c:pt>
                <c:pt idx="2">
                  <c:v>0.28599999999999998</c:v>
                </c:pt>
                <c:pt idx="3">
                  <c:v>0.14099999999999999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Sheet1!$B$4</c:f>
              <c:strCache>
                <c:ptCount val="1"/>
                <c:pt idx="0">
                  <c:v>2004</c:v>
                </c:pt>
              </c:strCache>
            </c:strRef>
          </c:tx>
          <c:cat>
            <c:strRef>
              <c:f>Sheet1!$C$2:$F$2</c:f>
              <c:strCache>
                <c:ptCount val="4"/>
                <c:pt idx="0">
                  <c:v>All Reportable injuries</c:v>
                </c:pt>
                <c:pt idx="1">
                  <c:v>All Reportable FoG Injuries</c:v>
                </c:pt>
                <c:pt idx="2">
                  <c:v>All Fatals</c:v>
                </c:pt>
                <c:pt idx="3">
                  <c:v>FoG Fatals</c:v>
                </c:pt>
              </c:strCache>
            </c:strRef>
          </c:cat>
          <c:val>
            <c:numRef>
              <c:f>Sheet1!$C$4:$F$4</c:f>
              <c:numCache>
                <c:formatCode>General</c:formatCode>
                <c:ptCount val="4"/>
                <c:pt idx="0">
                  <c:v>4.3899999999999997</c:v>
                </c:pt>
                <c:pt idx="1">
                  <c:v>1.1100000000000001</c:v>
                </c:pt>
                <c:pt idx="2">
                  <c:v>0.25</c:v>
                </c:pt>
                <c:pt idx="3">
                  <c:v>0.1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Sheet1!$B$5</c:f>
              <c:strCache>
                <c:ptCount val="1"/>
                <c:pt idx="0">
                  <c:v>2005</c:v>
                </c:pt>
              </c:strCache>
            </c:strRef>
          </c:tx>
          <c:cat>
            <c:strRef>
              <c:f>Sheet1!$C$2:$F$2</c:f>
              <c:strCache>
                <c:ptCount val="4"/>
                <c:pt idx="0">
                  <c:v>All Reportable injuries</c:v>
                </c:pt>
                <c:pt idx="1">
                  <c:v>All Reportable FoG Injuries</c:v>
                </c:pt>
                <c:pt idx="2">
                  <c:v>All Fatals</c:v>
                </c:pt>
                <c:pt idx="3">
                  <c:v>FoG Fatals</c:v>
                </c:pt>
              </c:strCache>
            </c:strRef>
          </c:cat>
          <c:val>
            <c:numRef>
              <c:f>Sheet1!$C$5:$F$5</c:f>
              <c:numCache>
                <c:formatCode>General</c:formatCode>
                <c:ptCount val="4"/>
                <c:pt idx="0">
                  <c:v>4.0599999999999996</c:v>
                </c:pt>
                <c:pt idx="1">
                  <c:v>1.1200000000000001</c:v>
                </c:pt>
                <c:pt idx="2">
                  <c:v>0.21</c:v>
                </c:pt>
                <c:pt idx="3">
                  <c:v>8.4000000000000005E-2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Sheet1!$B$6</c:f>
              <c:strCache>
                <c:ptCount val="1"/>
                <c:pt idx="0">
                  <c:v>2006</c:v>
                </c:pt>
              </c:strCache>
            </c:strRef>
          </c:tx>
          <c:cat>
            <c:strRef>
              <c:f>Sheet1!$C$2:$F$2</c:f>
              <c:strCache>
                <c:ptCount val="4"/>
                <c:pt idx="0">
                  <c:v>All Reportable injuries</c:v>
                </c:pt>
                <c:pt idx="1">
                  <c:v>All Reportable FoG Injuries</c:v>
                </c:pt>
                <c:pt idx="2">
                  <c:v>All Fatals</c:v>
                </c:pt>
                <c:pt idx="3">
                  <c:v>FoG Fatals</c:v>
                </c:pt>
              </c:strCache>
            </c:strRef>
          </c:cat>
          <c:val>
            <c:numRef>
              <c:f>Sheet1!$C$6:$F$6</c:f>
              <c:numCache>
                <c:formatCode>General</c:formatCode>
                <c:ptCount val="4"/>
                <c:pt idx="0">
                  <c:v>4.13</c:v>
                </c:pt>
                <c:pt idx="1">
                  <c:v>1.08</c:v>
                </c:pt>
                <c:pt idx="2">
                  <c:v>0.2</c:v>
                </c:pt>
                <c:pt idx="3">
                  <c:v>6.9000000000000006E-2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Sheet1!$B$7</c:f>
              <c:strCache>
                <c:ptCount val="1"/>
                <c:pt idx="0">
                  <c:v>2007</c:v>
                </c:pt>
              </c:strCache>
            </c:strRef>
          </c:tx>
          <c:cat>
            <c:strRef>
              <c:f>Sheet1!$C$2:$F$2</c:f>
              <c:strCache>
                <c:ptCount val="4"/>
                <c:pt idx="0">
                  <c:v>All Reportable injuries</c:v>
                </c:pt>
                <c:pt idx="1">
                  <c:v>All Reportable FoG Injuries</c:v>
                </c:pt>
                <c:pt idx="2">
                  <c:v>All Fatals</c:v>
                </c:pt>
                <c:pt idx="3">
                  <c:v>FoG Fatals</c:v>
                </c:pt>
              </c:strCache>
            </c:strRef>
          </c:cat>
          <c:val>
            <c:numRef>
              <c:f>Sheet1!$C$7:$F$7</c:f>
              <c:numCache>
                <c:formatCode>General</c:formatCode>
                <c:ptCount val="4"/>
                <c:pt idx="0">
                  <c:v>3.62</c:v>
                </c:pt>
                <c:pt idx="1">
                  <c:v>0.94</c:v>
                </c:pt>
                <c:pt idx="2">
                  <c:v>0.21</c:v>
                </c:pt>
                <c:pt idx="3">
                  <c:v>0.08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Sheet1!$B$8</c:f>
              <c:strCache>
                <c:ptCount val="1"/>
                <c:pt idx="0">
                  <c:v>2008</c:v>
                </c:pt>
              </c:strCache>
            </c:strRef>
          </c:tx>
          <c:cat>
            <c:strRef>
              <c:f>Sheet1!$C$2:$F$2</c:f>
              <c:strCache>
                <c:ptCount val="4"/>
                <c:pt idx="0">
                  <c:v>All Reportable injuries</c:v>
                </c:pt>
                <c:pt idx="1">
                  <c:v>All Reportable FoG Injuries</c:v>
                </c:pt>
                <c:pt idx="2">
                  <c:v>All Fatals</c:v>
                </c:pt>
                <c:pt idx="3">
                  <c:v>FoG Fatals</c:v>
                </c:pt>
              </c:strCache>
            </c:strRef>
          </c:cat>
          <c:val>
            <c:numRef>
              <c:f>Sheet1!$C$8:$F$8</c:f>
              <c:numCache>
                <c:formatCode>General</c:formatCode>
                <c:ptCount val="4"/>
                <c:pt idx="0">
                  <c:v>3.2</c:v>
                </c:pt>
                <c:pt idx="1">
                  <c:v>0.7</c:v>
                </c:pt>
                <c:pt idx="2">
                  <c:v>0.15</c:v>
                </c:pt>
                <c:pt idx="3">
                  <c:v>0.05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Sheet1!$B$9</c:f>
              <c:strCache>
                <c:ptCount val="1"/>
                <c:pt idx="0">
                  <c:v>2009</c:v>
                </c:pt>
              </c:strCache>
            </c:strRef>
          </c:tx>
          <c:cat>
            <c:strRef>
              <c:f>Sheet1!$C$2:$F$2</c:f>
              <c:strCache>
                <c:ptCount val="4"/>
                <c:pt idx="0">
                  <c:v>All Reportable injuries</c:v>
                </c:pt>
                <c:pt idx="1">
                  <c:v>All Reportable FoG Injuries</c:v>
                </c:pt>
                <c:pt idx="2">
                  <c:v>All Fatals</c:v>
                </c:pt>
                <c:pt idx="3">
                  <c:v>FoG Fatals</c:v>
                </c:pt>
              </c:strCache>
            </c:strRef>
          </c:cat>
          <c:val>
            <c:numRef>
              <c:f>Sheet1!$C$9:$F$9</c:f>
              <c:numCache>
                <c:formatCode>General</c:formatCode>
                <c:ptCount val="4"/>
                <c:pt idx="0">
                  <c:v>3.43</c:v>
                </c:pt>
                <c:pt idx="1">
                  <c:v>0.69</c:v>
                </c:pt>
                <c:pt idx="2">
                  <c:v>0.14799999999999999</c:v>
                </c:pt>
                <c:pt idx="3">
                  <c:v>6.0999999999999999E-2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Sheet1!$B$10</c:f>
              <c:strCache>
                <c:ptCount val="1"/>
                <c:pt idx="0">
                  <c:v>2010</c:v>
                </c:pt>
              </c:strCache>
            </c:strRef>
          </c:tx>
          <c:cat>
            <c:strRef>
              <c:f>Sheet1!$C$2:$F$2</c:f>
              <c:strCache>
                <c:ptCount val="4"/>
                <c:pt idx="0">
                  <c:v>All Reportable injuries</c:v>
                </c:pt>
                <c:pt idx="1">
                  <c:v>All Reportable FoG Injuries</c:v>
                </c:pt>
                <c:pt idx="2">
                  <c:v>All Fatals</c:v>
                </c:pt>
                <c:pt idx="3">
                  <c:v>FoG Fatals</c:v>
                </c:pt>
              </c:strCache>
            </c:strRef>
          </c:cat>
          <c:val>
            <c:numRef>
              <c:f>Sheet1!$C$10:$F$10</c:f>
              <c:numCache>
                <c:formatCode>General</c:formatCode>
                <c:ptCount val="4"/>
                <c:pt idx="0">
                  <c:v>3.25</c:v>
                </c:pt>
                <c:pt idx="1">
                  <c:v>0.68</c:v>
                </c:pt>
                <c:pt idx="2">
                  <c:v>0.12</c:v>
                </c:pt>
                <c:pt idx="3">
                  <c:v>4.65E-2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Sheet1!$B$11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Sheet1!$C$2:$F$2</c:f>
              <c:strCache>
                <c:ptCount val="4"/>
                <c:pt idx="0">
                  <c:v>All Reportable injuries</c:v>
                </c:pt>
                <c:pt idx="1">
                  <c:v>All Reportable FoG Injuries</c:v>
                </c:pt>
                <c:pt idx="2">
                  <c:v>All Fatals</c:v>
                </c:pt>
                <c:pt idx="3">
                  <c:v>FoG Fatals</c:v>
                </c:pt>
              </c:strCache>
            </c:strRef>
          </c:cat>
          <c:val>
            <c:numRef>
              <c:f>Sheet1!$C$11:$F$11</c:f>
              <c:numCache>
                <c:formatCode>General</c:formatCode>
                <c:ptCount val="4"/>
                <c:pt idx="0">
                  <c:v>3</c:v>
                </c:pt>
                <c:pt idx="1">
                  <c:v>0.6</c:v>
                </c:pt>
                <c:pt idx="2">
                  <c:v>0.11</c:v>
                </c:pt>
                <c:pt idx="3">
                  <c:v>3.4599999999999999E-2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Sheet1!$B$12</c:f>
              <c:strCache>
                <c:ptCount val="1"/>
                <c:pt idx="0">
                  <c:v>2012</c:v>
                </c:pt>
              </c:strCache>
            </c:strRef>
          </c:tx>
          <c:cat>
            <c:strRef>
              <c:f>Sheet1!$C$2:$F$2</c:f>
              <c:strCache>
                <c:ptCount val="4"/>
                <c:pt idx="0">
                  <c:v>All Reportable injuries</c:v>
                </c:pt>
                <c:pt idx="1">
                  <c:v>All Reportable FoG Injuries</c:v>
                </c:pt>
                <c:pt idx="2">
                  <c:v>All Fatals</c:v>
                </c:pt>
                <c:pt idx="3">
                  <c:v>FoG Fatals</c:v>
                </c:pt>
              </c:strCache>
            </c:strRef>
          </c:cat>
          <c:val>
            <c:numRef>
              <c:f>Sheet1!$C$12:$F$12</c:f>
              <c:numCache>
                <c:formatCode>General</c:formatCode>
                <c:ptCount val="4"/>
                <c:pt idx="0">
                  <c:v>2.91</c:v>
                </c:pt>
                <c:pt idx="1">
                  <c:v>0.56999999999999995</c:v>
                </c:pt>
                <c:pt idx="2">
                  <c:v>9.6000000000000002E-2</c:v>
                </c:pt>
                <c:pt idx="3">
                  <c:v>2.1000000000000001E-2</c:v>
                </c:pt>
              </c:numCache>
            </c:numRef>
          </c:val>
          <c:smooth val="0"/>
        </c:ser>
        <c:ser>
          <c:idx val="10"/>
          <c:order val="10"/>
          <c:tx>
            <c:strRef>
              <c:f>Sheet1!$B$13</c:f>
              <c:strCache>
                <c:ptCount val="1"/>
                <c:pt idx="0">
                  <c:v>2013</c:v>
                </c:pt>
              </c:strCache>
            </c:strRef>
          </c:tx>
          <c:cat>
            <c:strRef>
              <c:f>Sheet1!$C$2:$F$2</c:f>
              <c:strCache>
                <c:ptCount val="4"/>
                <c:pt idx="0">
                  <c:v>All Reportable injuries</c:v>
                </c:pt>
                <c:pt idx="1">
                  <c:v>All Reportable FoG Injuries</c:v>
                </c:pt>
                <c:pt idx="2">
                  <c:v>All Fatals</c:v>
                </c:pt>
                <c:pt idx="3">
                  <c:v>FoG Fatals</c:v>
                </c:pt>
              </c:strCache>
            </c:strRef>
          </c:cat>
          <c:val>
            <c:numRef>
              <c:f>Sheet1!$C$13:$F$13</c:f>
              <c:numCache>
                <c:formatCode>General</c:formatCode>
                <c:ptCount val="4"/>
                <c:pt idx="0">
                  <c:v>2.84</c:v>
                </c:pt>
                <c:pt idx="1">
                  <c:v>0.42</c:v>
                </c:pt>
                <c:pt idx="2">
                  <c:v>8.1000000000000003E-2</c:v>
                </c:pt>
                <c:pt idx="3">
                  <c:v>2.7E-2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370944"/>
        <c:axId val="84372480"/>
      </c:lineChart>
      <c:catAx>
        <c:axId val="84370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4372480"/>
        <c:crosses val="autoZero"/>
        <c:auto val="1"/>
        <c:lblAlgn val="ctr"/>
        <c:lblOffset val="100"/>
        <c:noMultiLvlLbl val="0"/>
      </c:catAx>
      <c:valAx>
        <c:axId val="8437248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ZA"/>
                  <a:t>Fatalities</a:t>
                </a:r>
                <a:r>
                  <a:rPr lang="en-ZA" baseline="0"/>
                  <a:t> or Reportable Injuries per million hours worked</a:t>
                </a:r>
                <a:endParaRPr lang="en-ZA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43709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tx2">
        <a:lumMod val="20000"/>
        <a:lumOff val="80000"/>
      </a:schemeClr>
    </a:solidFill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 dirty="0" err="1" smtClean="0"/>
              <a:t>FoG</a:t>
            </a:r>
            <a:r>
              <a:rPr lang="en-ZA" dirty="0" smtClean="0"/>
              <a:t> - Gold </a:t>
            </a:r>
            <a:r>
              <a:rPr lang="en-ZA" dirty="0"/>
              <a:t>Mines (Jan - Sept 2013)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'FoG '!$AP$19</c:f>
              <c:strCache>
                <c:ptCount val="1"/>
                <c:pt idx="0">
                  <c:v>Fatals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'FoG '!$AO$20:$AO$32</c:f>
              <c:strCache>
                <c:ptCount val="13"/>
                <c:pt idx="0">
                  <c:v>FoG/insufficient support</c:v>
                </c:pt>
                <c:pt idx="1">
                  <c:v>Seismic event</c:v>
                </c:pt>
                <c:pt idx="2">
                  <c:v>Rock dislodged from face/sw during cleaning/barring</c:v>
                </c:pt>
                <c:pt idx="3">
                  <c:v>Rock from face during drilling</c:v>
                </c:pt>
                <c:pt idx="4">
                  <c:v>Rock dislodged while installing/handling support</c:v>
                </c:pt>
                <c:pt idx="5">
                  <c:v>FoG during barring h/w</c:v>
                </c:pt>
                <c:pt idx="6">
                  <c:v>Rock from h/w while drilling/charging face</c:v>
                </c:pt>
                <c:pt idx="7">
                  <c:v>Rock dislodged from h/w during watering down/cleaning</c:v>
                </c:pt>
                <c:pt idx="8">
                  <c:v>Rock dislodged from face while charging up</c:v>
                </c:pt>
                <c:pt idx="9">
                  <c:v>Rock dislodged from h/w while barring face</c:v>
                </c:pt>
                <c:pt idx="10">
                  <c:v>Rock from s/w while drilling h/w</c:v>
                </c:pt>
                <c:pt idx="11">
                  <c:v>layout/design</c:v>
                </c:pt>
                <c:pt idx="12">
                  <c:v>Subsidence</c:v>
                </c:pt>
              </c:strCache>
            </c:strRef>
          </c:cat>
          <c:val>
            <c:numRef>
              <c:f>'FoG '!$AP$20:$AP$32</c:f>
              <c:numCache>
                <c:formatCode>General</c:formatCode>
                <c:ptCount val="13"/>
                <c:pt idx="0">
                  <c:v>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</c:ser>
        <c:ser>
          <c:idx val="1"/>
          <c:order val="1"/>
          <c:tx>
            <c:strRef>
              <c:f>'FoG '!$AQ$19</c:f>
              <c:strCache>
                <c:ptCount val="1"/>
                <c:pt idx="0">
                  <c:v>Injuries</c:v>
                </c:pt>
              </c:strCache>
            </c:strRef>
          </c:tx>
          <c:invertIfNegative val="0"/>
          <c:cat>
            <c:strRef>
              <c:f>'FoG '!$AO$20:$AO$32</c:f>
              <c:strCache>
                <c:ptCount val="13"/>
                <c:pt idx="0">
                  <c:v>FoG/insufficient support</c:v>
                </c:pt>
                <c:pt idx="1">
                  <c:v>Seismic event</c:v>
                </c:pt>
                <c:pt idx="2">
                  <c:v>Rock dislodged from face/sw during cleaning/barring</c:v>
                </c:pt>
                <c:pt idx="3">
                  <c:v>Rock from face during drilling</c:v>
                </c:pt>
                <c:pt idx="4">
                  <c:v>Rock dislodged while installing/handling support</c:v>
                </c:pt>
                <c:pt idx="5">
                  <c:v>FoG during barring h/w</c:v>
                </c:pt>
                <c:pt idx="6">
                  <c:v>Rock from h/w while drilling/charging face</c:v>
                </c:pt>
                <c:pt idx="7">
                  <c:v>Rock dislodged from h/w during watering down/cleaning</c:v>
                </c:pt>
                <c:pt idx="8">
                  <c:v>Rock dislodged from face while charging up</c:v>
                </c:pt>
                <c:pt idx="9">
                  <c:v>Rock dislodged from h/w while barring face</c:v>
                </c:pt>
                <c:pt idx="10">
                  <c:v>Rock from s/w while drilling h/w</c:v>
                </c:pt>
                <c:pt idx="11">
                  <c:v>layout/design</c:v>
                </c:pt>
                <c:pt idx="12">
                  <c:v>Subsidence</c:v>
                </c:pt>
              </c:strCache>
            </c:strRef>
          </c:cat>
          <c:val>
            <c:numRef>
              <c:f>'FoG '!$AQ$20:$AQ$32</c:f>
              <c:numCache>
                <c:formatCode>General</c:formatCode>
                <c:ptCount val="13"/>
                <c:pt idx="0">
                  <c:v>39</c:v>
                </c:pt>
                <c:pt idx="1">
                  <c:v>23</c:v>
                </c:pt>
                <c:pt idx="2">
                  <c:v>22</c:v>
                </c:pt>
                <c:pt idx="3">
                  <c:v>17</c:v>
                </c:pt>
                <c:pt idx="4">
                  <c:v>16</c:v>
                </c:pt>
                <c:pt idx="5">
                  <c:v>16</c:v>
                </c:pt>
                <c:pt idx="6">
                  <c:v>13</c:v>
                </c:pt>
                <c:pt idx="7">
                  <c:v>11</c:v>
                </c:pt>
                <c:pt idx="8">
                  <c:v>9</c:v>
                </c:pt>
                <c:pt idx="9">
                  <c:v>2</c:v>
                </c:pt>
                <c:pt idx="10">
                  <c:v>1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</c:ser>
        <c:ser>
          <c:idx val="2"/>
          <c:order val="2"/>
          <c:tx>
            <c:strRef>
              <c:f>'FoG '!$AR$19</c:f>
              <c:strCache>
                <c:ptCount val="1"/>
                <c:pt idx="0">
                  <c:v>Incidents</c:v>
                </c:pt>
              </c:strCache>
            </c:strRef>
          </c:tx>
          <c:invertIfNegative val="0"/>
          <c:cat>
            <c:strRef>
              <c:f>'FoG '!$AO$20:$AO$32</c:f>
              <c:strCache>
                <c:ptCount val="13"/>
                <c:pt idx="0">
                  <c:v>FoG/insufficient support</c:v>
                </c:pt>
                <c:pt idx="1">
                  <c:v>Seismic event</c:v>
                </c:pt>
                <c:pt idx="2">
                  <c:v>Rock dislodged from face/sw during cleaning/barring</c:v>
                </c:pt>
                <c:pt idx="3">
                  <c:v>Rock from face during drilling</c:v>
                </c:pt>
                <c:pt idx="4">
                  <c:v>Rock dislodged while installing/handling support</c:v>
                </c:pt>
                <c:pt idx="5">
                  <c:v>FoG during barring h/w</c:v>
                </c:pt>
                <c:pt idx="6">
                  <c:v>Rock from h/w while drilling/charging face</c:v>
                </c:pt>
                <c:pt idx="7">
                  <c:v>Rock dislodged from h/w during watering down/cleaning</c:v>
                </c:pt>
                <c:pt idx="8">
                  <c:v>Rock dislodged from face while charging up</c:v>
                </c:pt>
                <c:pt idx="9">
                  <c:v>Rock dislodged from h/w while barring face</c:v>
                </c:pt>
                <c:pt idx="10">
                  <c:v>Rock from s/w while drilling h/w</c:v>
                </c:pt>
                <c:pt idx="11">
                  <c:v>layout/design</c:v>
                </c:pt>
                <c:pt idx="12">
                  <c:v>Subsidence</c:v>
                </c:pt>
              </c:strCache>
            </c:strRef>
          </c:cat>
          <c:val>
            <c:numRef>
              <c:f>'FoG '!$AR$20:$AR$32</c:f>
              <c:numCache>
                <c:formatCode>General</c:formatCode>
                <c:ptCount val="13"/>
                <c:pt idx="0">
                  <c:v>2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738048"/>
        <c:axId val="84739584"/>
      </c:barChart>
      <c:catAx>
        <c:axId val="84738048"/>
        <c:scaling>
          <c:orientation val="minMax"/>
        </c:scaling>
        <c:delete val="0"/>
        <c:axPos val="b"/>
        <c:majorTickMark val="out"/>
        <c:minorTickMark val="none"/>
        <c:tickLblPos val="nextTo"/>
        <c:crossAx val="84739584"/>
        <c:crosses val="autoZero"/>
        <c:auto val="1"/>
        <c:lblAlgn val="ctr"/>
        <c:lblOffset val="100"/>
        <c:noMultiLvlLbl val="0"/>
      </c:catAx>
      <c:valAx>
        <c:axId val="847395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ZA" sz="1400"/>
                  <a:t>No</a:t>
                </a:r>
                <a:r>
                  <a:rPr lang="en-ZA" sz="1400" baseline="0"/>
                  <a:t> of Occurences</a:t>
                </a:r>
                <a:endParaRPr lang="en-ZA" sz="14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473804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 dirty="0" err="1" smtClean="0"/>
              <a:t>FoG</a:t>
            </a:r>
            <a:r>
              <a:rPr lang="en-ZA" dirty="0" smtClean="0"/>
              <a:t> - Platinum </a:t>
            </a:r>
            <a:r>
              <a:rPr lang="en-ZA" dirty="0"/>
              <a:t>Mines (Jan - Sept 2013)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081701844654489"/>
          <c:y val="0.10150051698987259"/>
          <c:w val="0.75960440621390835"/>
          <c:h val="0.454111939026104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'FoG '!$AZ$267</c:f>
              <c:strCache>
                <c:ptCount val="1"/>
                <c:pt idx="0">
                  <c:v>Fatals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'FoG '!$AY$268:$AY$280</c:f>
              <c:strCache>
                <c:ptCount val="13"/>
                <c:pt idx="0">
                  <c:v>FoG/insufficient support</c:v>
                </c:pt>
                <c:pt idx="1">
                  <c:v>Seismic event</c:v>
                </c:pt>
                <c:pt idx="2">
                  <c:v>Rock dislodged from face/sw during cleaning/barring</c:v>
                </c:pt>
                <c:pt idx="3">
                  <c:v>Rock from face during drilling</c:v>
                </c:pt>
                <c:pt idx="4">
                  <c:v>Rock dislodged while installing/handling support</c:v>
                </c:pt>
                <c:pt idx="5">
                  <c:v>FoG during barring h/w</c:v>
                </c:pt>
                <c:pt idx="6">
                  <c:v>Rock from h/w while drilling/charging face</c:v>
                </c:pt>
                <c:pt idx="7">
                  <c:v>Rock dislodged from h/w during watering down/cleaning</c:v>
                </c:pt>
                <c:pt idx="8">
                  <c:v>Rock dislodged from face while charging up</c:v>
                </c:pt>
                <c:pt idx="9">
                  <c:v>Rock dislodged from h/w while barring face</c:v>
                </c:pt>
                <c:pt idx="10">
                  <c:v>Rock from s/w while drilling h/w</c:v>
                </c:pt>
                <c:pt idx="11">
                  <c:v>layout/design</c:v>
                </c:pt>
                <c:pt idx="12">
                  <c:v>Subsidence</c:v>
                </c:pt>
              </c:strCache>
            </c:strRef>
          </c:cat>
          <c:val>
            <c:numRef>
              <c:f>'FoG '!$AZ$268:$AZ$280</c:f>
              <c:numCache>
                <c:formatCode>General</c:formatCode>
                <c:ptCount val="13"/>
                <c:pt idx="0">
                  <c:v>4</c:v>
                </c:pt>
                <c:pt idx="4">
                  <c:v>4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ser>
          <c:idx val="1"/>
          <c:order val="1"/>
          <c:tx>
            <c:strRef>
              <c:f>'FoG '!$BA$267</c:f>
              <c:strCache>
                <c:ptCount val="1"/>
                <c:pt idx="0">
                  <c:v>Injuries</c:v>
                </c:pt>
              </c:strCache>
            </c:strRef>
          </c:tx>
          <c:invertIfNegative val="0"/>
          <c:cat>
            <c:strRef>
              <c:f>'FoG '!$AY$268:$AY$280</c:f>
              <c:strCache>
                <c:ptCount val="13"/>
                <c:pt idx="0">
                  <c:v>FoG/insufficient support</c:v>
                </c:pt>
                <c:pt idx="1">
                  <c:v>Seismic event</c:v>
                </c:pt>
                <c:pt idx="2">
                  <c:v>Rock dislodged from face/sw during cleaning/barring</c:v>
                </c:pt>
                <c:pt idx="3">
                  <c:v>Rock from face during drilling</c:v>
                </c:pt>
                <c:pt idx="4">
                  <c:v>Rock dislodged while installing/handling support</c:v>
                </c:pt>
                <c:pt idx="5">
                  <c:v>FoG during barring h/w</c:v>
                </c:pt>
                <c:pt idx="6">
                  <c:v>Rock from h/w while drilling/charging face</c:v>
                </c:pt>
                <c:pt idx="7">
                  <c:v>Rock dislodged from h/w during watering down/cleaning</c:v>
                </c:pt>
                <c:pt idx="8">
                  <c:v>Rock dislodged from face while charging up</c:v>
                </c:pt>
                <c:pt idx="9">
                  <c:v>Rock dislodged from h/w while barring face</c:v>
                </c:pt>
                <c:pt idx="10">
                  <c:v>Rock from s/w while drilling h/w</c:v>
                </c:pt>
                <c:pt idx="11">
                  <c:v>layout/design</c:v>
                </c:pt>
                <c:pt idx="12">
                  <c:v>Subsidence</c:v>
                </c:pt>
              </c:strCache>
            </c:strRef>
          </c:cat>
          <c:val>
            <c:numRef>
              <c:f>'FoG '!$BA$268:$BA$280</c:f>
              <c:numCache>
                <c:formatCode>General</c:formatCode>
                <c:ptCount val="13"/>
                <c:pt idx="0">
                  <c:v>32</c:v>
                </c:pt>
                <c:pt idx="1">
                  <c:v>5</c:v>
                </c:pt>
                <c:pt idx="2">
                  <c:v>6</c:v>
                </c:pt>
                <c:pt idx="3">
                  <c:v>15</c:v>
                </c:pt>
                <c:pt idx="4">
                  <c:v>38</c:v>
                </c:pt>
                <c:pt idx="5">
                  <c:v>26</c:v>
                </c:pt>
                <c:pt idx="6">
                  <c:v>5</c:v>
                </c:pt>
                <c:pt idx="7">
                  <c:v>12</c:v>
                </c:pt>
                <c:pt idx="10">
                  <c:v>6</c:v>
                </c:pt>
              </c:numCache>
            </c:numRef>
          </c:val>
        </c:ser>
        <c:ser>
          <c:idx val="2"/>
          <c:order val="2"/>
          <c:tx>
            <c:strRef>
              <c:f>'FoG '!$BB$267</c:f>
              <c:strCache>
                <c:ptCount val="1"/>
                <c:pt idx="0">
                  <c:v>Incidents</c:v>
                </c:pt>
              </c:strCache>
            </c:strRef>
          </c:tx>
          <c:invertIfNegative val="0"/>
          <c:cat>
            <c:strRef>
              <c:f>'FoG '!$AY$268:$AY$280</c:f>
              <c:strCache>
                <c:ptCount val="13"/>
                <c:pt idx="0">
                  <c:v>FoG/insufficient support</c:v>
                </c:pt>
                <c:pt idx="1">
                  <c:v>Seismic event</c:v>
                </c:pt>
                <c:pt idx="2">
                  <c:v>Rock dislodged from face/sw during cleaning/barring</c:v>
                </c:pt>
                <c:pt idx="3">
                  <c:v>Rock from face during drilling</c:v>
                </c:pt>
                <c:pt idx="4">
                  <c:v>Rock dislodged while installing/handling support</c:v>
                </c:pt>
                <c:pt idx="5">
                  <c:v>FoG during barring h/w</c:v>
                </c:pt>
                <c:pt idx="6">
                  <c:v>Rock from h/w while drilling/charging face</c:v>
                </c:pt>
                <c:pt idx="7">
                  <c:v>Rock dislodged from h/w during watering down/cleaning</c:v>
                </c:pt>
                <c:pt idx="8">
                  <c:v>Rock dislodged from face while charging up</c:v>
                </c:pt>
                <c:pt idx="9">
                  <c:v>Rock dislodged from h/w while barring face</c:v>
                </c:pt>
                <c:pt idx="10">
                  <c:v>Rock from s/w while drilling h/w</c:v>
                </c:pt>
                <c:pt idx="11">
                  <c:v>layout/design</c:v>
                </c:pt>
                <c:pt idx="12">
                  <c:v>Subsidence</c:v>
                </c:pt>
              </c:strCache>
            </c:strRef>
          </c:cat>
          <c:val>
            <c:numRef>
              <c:f>'FoG '!$BB$268:$BB$280</c:f>
              <c:numCache>
                <c:formatCode>General</c:formatCode>
                <c:ptCount val="13"/>
                <c:pt idx="0">
                  <c:v>21</c:v>
                </c:pt>
                <c:pt idx="6">
                  <c:v>0</c:v>
                </c:pt>
                <c:pt idx="11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791296"/>
        <c:axId val="84792832"/>
      </c:barChart>
      <c:catAx>
        <c:axId val="84791296"/>
        <c:scaling>
          <c:orientation val="minMax"/>
        </c:scaling>
        <c:delete val="0"/>
        <c:axPos val="b"/>
        <c:majorTickMark val="none"/>
        <c:minorTickMark val="none"/>
        <c:tickLblPos val="nextTo"/>
        <c:crossAx val="84792832"/>
        <c:crosses val="autoZero"/>
        <c:auto val="1"/>
        <c:lblAlgn val="ctr"/>
        <c:lblOffset val="100"/>
        <c:noMultiLvlLbl val="0"/>
      </c:catAx>
      <c:valAx>
        <c:axId val="8479283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ZA" sz="1400"/>
                  <a:t>No of Occurences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8479129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 dirty="0" err="1" smtClean="0"/>
              <a:t>FoG</a:t>
            </a:r>
            <a:r>
              <a:rPr lang="en-ZA" dirty="0" smtClean="0"/>
              <a:t> - Coal </a:t>
            </a:r>
            <a:r>
              <a:rPr lang="en-ZA" dirty="0"/>
              <a:t>Mines (Jan</a:t>
            </a:r>
            <a:r>
              <a:rPr lang="en-ZA" baseline="0" dirty="0"/>
              <a:t> - Sept 2013)</a:t>
            </a:r>
            <a:endParaRPr lang="en-ZA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'FoG '!$AZ$195</c:f>
              <c:strCache>
                <c:ptCount val="1"/>
                <c:pt idx="0">
                  <c:v>Fatals</c:v>
                </c:pt>
              </c:strCache>
            </c:strRef>
          </c:tx>
          <c:invertIfNegative val="0"/>
          <c:cat>
            <c:strRef>
              <c:f>'FoG '!$AY$196:$AY$208</c:f>
              <c:strCache>
                <c:ptCount val="13"/>
                <c:pt idx="0">
                  <c:v>FoG/insufficient support</c:v>
                </c:pt>
                <c:pt idx="1">
                  <c:v>Seismic event</c:v>
                </c:pt>
                <c:pt idx="2">
                  <c:v>Rock dislodged from face/sw during cleaning/barring</c:v>
                </c:pt>
                <c:pt idx="3">
                  <c:v>Rock from face during drilling</c:v>
                </c:pt>
                <c:pt idx="4">
                  <c:v>Rock dislodged while installing/handling support</c:v>
                </c:pt>
                <c:pt idx="5">
                  <c:v>FoG during barring h/w</c:v>
                </c:pt>
                <c:pt idx="6">
                  <c:v>Rock from h/w while drilling/charging face</c:v>
                </c:pt>
                <c:pt idx="7">
                  <c:v>Rock dislodged from h/w during watering down/cleaning</c:v>
                </c:pt>
                <c:pt idx="8">
                  <c:v>Rock dislodged from face while charging up</c:v>
                </c:pt>
                <c:pt idx="9">
                  <c:v>Rock dislodged from h/w while barring face</c:v>
                </c:pt>
                <c:pt idx="10">
                  <c:v>Rock from s/w while drilling h/w</c:v>
                </c:pt>
                <c:pt idx="11">
                  <c:v>layout/design</c:v>
                </c:pt>
                <c:pt idx="12">
                  <c:v>Subsidence</c:v>
                </c:pt>
              </c:strCache>
            </c:strRef>
          </c:cat>
          <c:val>
            <c:numRef>
              <c:f>'FoG '!$AZ$196:$AZ$208</c:f>
              <c:numCache>
                <c:formatCode>General</c:formatCode>
                <c:ptCount val="13"/>
              </c:numCache>
            </c:numRef>
          </c:val>
        </c:ser>
        <c:ser>
          <c:idx val="1"/>
          <c:order val="1"/>
          <c:tx>
            <c:strRef>
              <c:f>'FoG '!$BA$195</c:f>
              <c:strCache>
                <c:ptCount val="1"/>
                <c:pt idx="0">
                  <c:v>Injuries</c:v>
                </c:pt>
              </c:strCache>
            </c:strRef>
          </c:tx>
          <c:invertIfNegative val="0"/>
          <c:cat>
            <c:strRef>
              <c:f>'FoG '!$AY$196:$AY$208</c:f>
              <c:strCache>
                <c:ptCount val="13"/>
                <c:pt idx="0">
                  <c:v>FoG/insufficient support</c:v>
                </c:pt>
                <c:pt idx="1">
                  <c:v>Seismic event</c:v>
                </c:pt>
                <c:pt idx="2">
                  <c:v>Rock dislodged from face/sw during cleaning/barring</c:v>
                </c:pt>
                <c:pt idx="3">
                  <c:v>Rock from face during drilling</c:v>
                </c:pt>
                <c:pt idx="4">
                  <c:v>Rock dislodged while installing/handling support</c:v>
                </c:pt>
                <c:pt idx="5">
                  <c:v>FoG during barring h/w</c:v>
                </c:pt>
                <c:pt idx="6">
                  <c:v>Rock from h/w while drilling/charging face</c:v>
                </c:pt>
                <c:pt idx="7">
                  <c:v>Rock dislodged from h/w during watering down/cleaning</c:v>
                </c:pt>
                <c:pt idx="8">
                  <c:v>Rock dislodged from face while charging up</c:v>
                </c:pt>
                <c:pt idx="9">
                  <c:v>Rock dislodged from h/w while barring face</c:v>
                </c:pt>
                <c:pt idx="10">
                  <c:v>Rock from s/w while drilling h/w</c:v>
                </c:pt>
                <c:pt idx="11">
                  <c:v>layout/design</c:v>
                </c:pt>
                <c:pt idx="12">
                  <c:v>Subsidence</c:v>
                </c:pt>
              </c:strCache>
            </c:strRef>
          </c:cat>
          <c:val>
            <c:numRef>
              <c:f>'FoG '!$BA$196:$BA$208</c:f>
              <c:numCache>
                <c:formatCode>General</c:formatCode>
                <c:ptCount val="13"/>
                <c:pt idx="0">
                  <c:v>15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</c:numCache>
            </c:numRef>
          </c:val>
        </c:ser>
        <c:ser>
          <c:idx val="2"/>
          <c:order val="2"/>
          <c:tx>
            <c:strRef>
              <c:f>'FoG '!$BB$195</c:f>
              <c:strCache>
                <c:ptCount val="1"/>
                <c:pt idx="0">
                  <c:v>Incidents</c:v>
                </c:pt>
              </c:strCache>
            </c:strRef>
          </c:tx>
          <c:invertIfNegative val="0"/>
          <c:cat>
            <c:strRef>
              <c:f>'FoG '!$AY$196:$AY$208</c:f>
              <c:strCache>
                <c:ptCount val="13"/>
                <c:pt idx="0">
                  <c:v>FoG/insufficient support</c:v>
                </c:pt>
                <c:pt idx="1">
                  <c:v>Seismic event</c:v>
                </c:pt>
                <c:pt idx="2">
                  <c:v>Rock dislodged from face/sw during cleaning/barring</c:v>
                </c:pt>
                <c:pt idx="3">
                  <c:v>Rock from face during drilling</c:v>
                </c:pt>
                <c:pt idx="4">
                  <c:v>Rock dislodged while installing/handling support</c:v>
                </c:pt>
                <c:pt idx="5">
                  <c:v>FoG during barring h/w</c:v>
                </c:pt>
                <c:pt idx="6">
                  <c:v>Rock from h/w while drilling/charging face</c:v>
                </c:pt>
                <c:pt idx="7">
                  <c:v>Rock dislodged from h/w during watering down/cleaning</c:v>
                </c:pt>
                <c:pt idx="8">
                  <c:v>Rock dislodged from face while charging up</c:v>
                </c:pt>
                <c:pt idx="9">
                  <c:v>Rock dislodged from h/w while barring face</c:v>
                </c:pt>
                <c:pt idx="10">
                  <c:v>Rock from s/w while drilling h/w</c:v>
                </c:pt>
                <c:pt idx="11">
                  <c:v>layout/design</c:v>
                </c:pt>
                <c:pt idx="12">
                  <c:v>Subsidence</c:v>
                </c:pt>
              </c:strCache>
            </c:strRef>
          </c:cat>
          <c:val>
            <c:numRef>
              <c:f>'FoG '!$BB$196:$BB$208</c:f>
              <c:numCache>
                <c:formatCode>General</c:formatCode>
                <c:ptCount val="13"/>
                <c:pt idx="0">
                  <c:v>12</c:v>
                </c:pt>
                <c:pt idx="2">
                  <c:v>0</c:v>
                </c:pt>
                <c:pt idx="11">
                  <c:v>7</c:v>
                </c:pt>
                <c:pt idx="1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2946432"/>
        <c:axId val="92947968"/>
      </c:barChart>
      <c:catAx>
        <c:axId val="92946432"/>
        <c:scaling>
          <c:orientation val="minMax"/>
        </c:scaling>
        <c:delete val="0"/>
        <c:axPos val="b"/>
        <c:majorTickMark val="out"/>
        <c:minorTickMark val="none"/>
        <c:tickLblPos val="nextTo"/>
        <c:crossAx val="92947968"/>
        <c:crosses val="autoZero"/>
        <c:auto val="1"/>
        <c:lblAlgn val="ctr"/>
        <c:lblOffset val="100"/>
        <c:noMultiLvlLbl val="0"/>
      </c:catAx>
      <c:valAx>
        <c:axId val="9294796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ZA" sz="1400"/>
                  <a:t>No.</a:t>
                </a:r>
                <a:r>
                  <a:rPr lang="en-ZA" sz="1400" baseline="0"/>
                  <a:t> of  Occurences</a:t>
                </a:r>
                <a:endParaRPr lang="en-ZA" sz="14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294643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 dirty="0" err="1" smtClean="0"/>
              <a:t>FoG</a:t>
            </a:r>
            <a:r>
              <a:rPr lang="en-ZA" dirty="0" smtClean="0"/>
              <a:t> - Other </a:t>
            </a:r>
            <a:r>
              <a:rPr lang="en-ZA" dirty="0"/>
              <a:t>Mines (Jan -Sept 2013)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'FoG '!$BB$235</c:f>
              <c:strCache>
                <c:ptCount val="1"/>
                <c:pt idx="0">
                  <c:v>Fatals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'FoG '!$BA$236:$BA$249</c:f>
              <c:strCache>
                <c:ptCount val="14"/>
                <c:pt idx="0">
                  <c:v>FoG/insufficient support</c:v>
                </c:pt>
                <c:pt idx="1">
                  <c:v>Seismic event</c:v>
                </c:pt>
                <c:pt idx="2">
                  <c:v>Rock dislodged from face/sw during cleaning/barring</c:v>
                </c:pt>
                <c:pt idx="3">
                  <c:v>Rock from face during drilling</c:v>
                </c:pt>
                <c:pt idx="4">
                  <c:v>Rock dislodged while installing/handling support</c:v>
                </c:pt>
                <c:pt idx="5">
                  <c:v>FoG during barring h/w</c:v>
                </c:pt>
                <c:pt idx="6">
                  <c:v>Rock from h/w while drilling/charging face</c:v>
                </c:pt>
                <c:pt idx="7">
                  <c:v>Rock dislodged from h/w during watering down/cleaning</c:v>
                </c:pt>
                <c:pt idx="8">
                  <c:v>Rock dislodged from face while charging up</c:v>
                </c:pt>
                <c:pt idx="9">
                  <c:v>Rock dislodged from h/w while barring face</c:v>
                </c:pt>
                <c:pt idx="10">
                  <c:v>Rock from s/w while drilling h/w</c:v>
                </c:pt>
                <c:pt idx="11">
                  <c:v>layout/design</c:v>
                </c:pt>
                <c:pt idx="12">
                  <c:v>Subsidence</c:v>
                </c:pt>
                <c:pt idx="13">
                  <c:v>Highwall</c:v>
                </c:pt>
              </c:strCache>
            </c:strRef>
          </c:cat>
          <c:val>
            <c:numRef>
              <c:f>'FoG '!$BB$236:$BB$249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er>
          <c:idx val="1"/>
          <c:order val="1"/>
          <c:tx>
            <c:strRef>
              <c:f>'FoG '!$BC$235</c:f>
              <c:strCache>
                <c:ptCount val="1"/>
                <c:pt idx="0">
                  <c:v>Injuries</c:v>
                </c:pt>
              </c:strCache>
            </c:strRef>
          </c:tx>
          <c:invertIfNegative val="0"/>
          <c:cat>
            <c:strRef>
              <c:f>'FoG '!$BA$236:$BA$249</c:f>
              <c:strCache>
                <c:ptCount val="14"/>
                <c:pt idx="0">
                  <c:v>FoG/insufficient support</c:v>
                </c:pt>
                <c:pt idx="1">
                  <c:v>Seismic event</c:v>
                </c:pt>
                <c:pt idx="2">
                  <c:v>Rock dislodged from face/sw during cleaning/barring</c:v>
                </c:pt>
                <c:pt idx="3">
                  <c:v>Rock from face during drilling</c:v>
                </c:pt>
                <c:pt idx="4">
                  <c:v>Rock dislodged while installing/handling support</c:v>
                </c:pt>
                <c:pt idx="5">
                  <c:v>FoG during barring h/w</c:v>
                </c:pt>
                <c:pt idx="6">
                  <c:v>Rock from h/w while drilling/charging face</c:v>
                </c:pt>
                <c:pt idx="7">
                  <c:v>Rock dislodged from h/w during watering down/cleaning</c:v>
                </c:pt>
                <c:pt idx="8">
                  <c:v>Rock dislodged from face while charging up</c:v>
                </c:pt>
                <c:pt idx="9">
                  <c:v>Rock dislodged from h/w while barring face</c:v>
                </c:pt>
                <c:pt idx="10">
                  <c:v>Rock from s/w while drilling h/w</c:v>
                </c:pt>
                <c:pt idx="11">
                  <c:v>layout/design</c:v>
                </c:pt>
                <c:pt idx="12">
                  <c:v>Subsidence</c:v>
                </c:pt>
                <c:pt idx="13">
                  <c:v>Highwall</c:v>
                </c:pt>
              </c:strCache>
            </c:strRef>
          </c:cat>
          <c:val>
            <c:numRef>
              <c:f>'FoG '!$BC$236:$BC$249</c:f>
              <c:numCache>
                <c:formatCode>General</c:formatCode>
                <c:ptCount val="14"/>
                <c:pt idx="0">
                  <c:v>5</c:v>
                </c:pt>
                <c:pt idx="2">
                  <c:v>0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7">
                  <c:v>1</c:v>
                </c:pt>
                <c:pt idx="13">
                  <c:v>1</c:v>
                </c:pt>
              </c:numCache>
            </c:numRef>
          </c:val>
        </c:ser>
        <c:ser>
          <c:idx val="2"/>
          <c:order val="2"/>
          <c:tx>
            <c:strRef>
              <c:f>'FoG '!$BD$235</c:f>
              <c:strCache>
                <c:ptCount val="1"/>
                <c:pt idx="0">
                  <c:v>Incidents</c:v>
                </c:pt>
              </c:strCache>
            </c:strRef>
          </c:tx>
          <c:invertIfNegative val="0"/>
          <c:cat>
            <c:strRef>
              <c:f>'FoG '!$BA$236:$BA$249</c:f>
              <c:strCache>
                <c:ptCount val="14"/>
                <c:pt idx="0">
                  <c:v>FoG/insufficient support</c:v>
                </c:pt>
                <c:pt idx="1">
                  <c:v>Seismic event</c:v>
                </c:pt>
                <c:pt idx="2">
                  <c:v>Rock dislodged from face/sw during cleaning/barring</c:v>
                </c:pt>
                <c:pt idx="3">
                  <c:v>Rock from face during drilling</c:v>
                </c:pt>
                <c:pt idx="4">
                  <c:v>Rock dislodged while installing/handling support</c:v>
                </c:pt>
                <c:pt idx="5">
                  <c:v>FoG during barring h/w</c:v>
                </c:pt>
                <c:pt idx="6">
                  <c:v>Rock from h/w while drilling/charging face</c:v>
                </c:pt>
                <c:pt idx="7">
                  <c:v>Rock dislodged from h/w during watering down/cleaning</c:v>
                </c:pt>
                <c:pt idx="8">
                  <c:v>Rock dislodged from face while charging up</c:v>
                </c:pt>
                <c:pt idx="9">
                  <c:v>Rock dislodged from h/w while barring face</c:v>
                </c:pt>
                <c:pt idx="10">
                  <c:v>Rock from s/w while drilling h/w</c:v>
                </c:pt>
                <c:pt idx="11">
                  <c:v>layout/design</c:v>
                </c:pt>
                <c:pt idx="12">
                  <c:v>Subsidence</c:v>
                </c:pt>
                <c:pt idx="13">
                  <c:v>Highwall</c:v>
                </c:pt>
              </c:strCache>
            </c:strRef>
          </c:cat>
          <c:val>
            <c:numRef>
              <c:f>'FoG '!$BD$236:$BD$249</c:f>
              <c:numCache>
                <c:formatCode>General</c:formatCode>
                <c:ptCount val="14"/>
                <c:pt idx="0">
                  <c:v>2</c:v>
                </c:pt>
                <c:pt idx="11">
                  <c:v>1</c:v>
                </c:pt>
                <c:pt idx="12">
                  <c:v>1</c:v>
                </c:pt>
                <c:pt idx="1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16064"/>
        <c:axId val="93017600"/>
      </c:barChart>
      <c:catAx>
        <c:axId val="93016064"/>
        <c:scaling>
          <c:orientation val="minMax"/>
        </c:scaling>
        <c:delete val="0"/>
        <c:axPos val="b"/>
        <c:majorTickMark val="none"/>
        <c:minorTickMark val="none"/>
        <c:tickLblPos val="nextTo"/>
        <c:crossAx val="93017600"/>
        <c:crosses val="autoZero"/>
        <c:auto val="1"/>
        <c:lblAlgn val="ctr"/>
        <c:lblOffset val="100"/>
        <c:noMultiLvlLbl val="0"/>
      </c:catAx>
      <c:valAx>
        <c:axId val="9301760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ZA" sz="1400"/>
                  <a:t>No</a:t>
                </a:r>
                <a:r>
                  <a:rPr lang="en-ZA" sz="1400" baseline="0"/>
                  <a:t> of Occurences</a:t>
                </a:r>
                <a:endParaRPr lang="en-ZA" sz="140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9301606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 dirty="0"/>
              <a:t>Allocated Days Lost For All Mines Fatalities and Reportable Injuries </a:t>
            </a:r>
            <a:r>
              <a:rPr lang="en-ZA" dirty="0" smtClean="0"/>
              <a:t>(Jan </a:t>
            </a:r>
            <a:r>
              <a:rPr lang="en-ZA" dirty="0"/>
              <a:t>-  Sept </a:t>
            </a:r>
            <a:r>
              <a:rPr lang="en-ZA" dirty="0" smtClean="0"/>
              <a:t>2013)</a:t>
            </a:r>
            <a:endParaRPr lang="en-ZA" dirty="0"/>
          </a:p>
        </c:rich>
      </c:tx>
      <c:layout>
        <c:manualLayout>
          <c:xMode val="edge"/>
          <c:yMode val="edge"/>
          <c:x val="0.12456492203323462"/>
          <c:y val="1.2025179020512873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FF00"/>
            </a:solidFill>
          </c:spPr>
          <c:invertIfNegative val="0"/>
          <c:cat>
            <c:strRef>
              <c:f>Sheet1!$BB$4:$BB$18</c:f>
              <c:strCache>
                <c:ptCount val="15"/>
                <c:pt idx="0">
                  <c:v>FoG/insufficient support</c:v>
                </c:pt>
                <c:pt idx="1">
                  <c:v>Rock dislodged while installing/handling support</c:v>
                </c:pt>
                <c:pt idx="2">
                  <c:v>FoG during barring h/w</c:v>
                </c:pt>
                <c:pt idx="3">
                  <c:v>Rock dislodged from h/w during watering down/cleaning/face preparation</c:v>
                </c:pt>
                <c:pt idx="4">
                  <c:v>Rock from h/w while drilling/charging face</c:v>
                </c:pt>
                <c:pt idx="5">
                  <c:v>Rock dislodged from h/w while barring face</c:v>
                </c:pt>
                <c:pt idx="6">
                  <c:v>Rock dislodged from face/sw during cleaning/barring</c:v>
                </c:pt>
                <c:pt idx="7">
                  <c:v>Seismic event</c:v>
                </c:pt>
                <c:pt idx="8">
                  <c:v>Rock from face during drilling</c:v>
                </c:pt>
                <c:pt idx="9">
                  <c:v>Rock dislodged from face while charging up</c:v>
                </c:pt>
                <c:pt idx="10">
                  <c:v>Attaching equipment to rock</c:v>
                </c:pt>
                <c:pt idx="11">
                  <c:v>Rock from s/w while drilling h/w</c:v>
                </c:pt>
                <c:pt idx="12">
                  <c:v>layout/design</c:v>
                </c:pt>
                <c:pt idx="13">
                  <c:v>Subsidence</c:v>
                </c:pt>
                <c:pt idx="14">
                  <c:v>FoG Highwall</c:v>
                </c:pt>
              </c:strCache>
            </c:strRef>
          </c:cat>
          <c:val>
            <c:numRef>
              <c:f>Sheet1!$BC$4:$BC$18</c:f>
              <c:numCache>
                <c:formatCode>General</c:formatCode>
                <c:ptCount val="15"/>
                <c:pt idx="0">
                  <c:v>74759</c:v>
                </c:pt>
                <c:pt idx="1">
                  <c:v>34877</c:v>
                </c:pt>
                <c:pt idx="2">
                  <c:v>17823</c:v>
                </c:pt>
                <c:pt idx="3">
                  <c:v>14021</c:v>
                </c:pt>
                <c:pt idx="4">
                  <c:v>16306</c:v>
                </c:pt>
                <c:pt idx="5">
                  <c:v>6280</c:v>
                </c:pt>
                <c:pt idx="6">
                  <c:v>2952</c:v>
                </c:pt>
                <c:pt idx="7">
                  <c:v>2258</c:v>
                </c:pt>
                <c:pt idx="8">
                  <c:v>2598</c:v>
                </c:pt>
                <c:pt idx="9">
                  <c:v>6206</c:v>
                </c:pt>
                <c:pt idx="10">
                  <c:v>47</c:v>
                </c:pt>
                <c:pt idx="11">
                  <c:v>271</c:v>
                </c:pt>
                <c:pt idx="12">
                  <c:v>0</c:v>
                </c:pt>
                <c:pt idx="13">
                  <c:v>0</c:v>
                </c:pt>
                <c:pt idx="14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47040"/>
        <c:axId val="93048832"/>
      </c:barChart>
      <c:catAx>
        <c:axId val="93047040"/>
        <c:scaling>
          <c:orientation val="minMax"/>
        </c:scaling>
        <c:delete val="0"/>
        <c:axPos val="b"/>
        <c:majorTickMark val="out"/>
        <c:minorTickMark val="none"/>
        <c:tickLblPos val="nextTo"/>
        <c:crossAx val="93048832"/>
        <c:crosses val="autoZero"/>
        <c:auto val="1"/>
        <c:lblAlgn val="ctr"/>
        <c:lblOffset val="100"/>
        <c:noMultiLvlLbl val="0"/>
      </c:catAx>
      <c:valAx>
        <c:axId val="9304883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ZA" sz="1200"/>
                  <a:t>Allocated Days Lost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30470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 dirty="0"/>
              <a:t>Allocated Days Lost For All Mines Reportable Injuries </a:t>
            </a:r>
            <a:r>
              <a:rPr lang="en-ZA" dirty="0" smtClean="0"/>
              <a:t> (Jan </a:t>
            </a:r>
            <a:r>
              <a:rPr lang="en-ZA" dirty="0"/>
              <a:t>- Sept </a:t>
            </a:r>
            <a:r>
              <a:rPr lang="en-ZA" dirty="0" smtClean="0"/>
              <a:t>2013)</a:t>
            </a:r>
            <a:endParaRPr lang="en-ZA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</c:spPr>
          <c:invertIfNegative val="0"/>
          <c:cat>
            <c:strRef>
              <c:f>Sheet1!$BB$24:$BB$38</c:f>
              <c:strCache>
                <c:ptCount val="15"/>
                <c:pt idx="0">
                  <c:v>FoG/insufficient support</c:v>
                </c:pt>
                <c:pt idx="1">
                  <c:v>Rock dislodged while installing/handling support</c:v>
                </c:pt>
                <c:pt idx="2">
                  <c:v>FoG during barring h/w</c:v>
                </c:pt>
                <c:pt idx="3">
                  <c:v>Rock dislodged from h/w during watering down/cleaning/face preparation</c:v>
                </c:pt>
                <c:pt idx="4">
                  <c:v>Rock from h/w while drilling/charging face</c:v>
                </c:pt>
                <c:pt idx="5">
                  <c:v>Rock dislodged from h/w while barring face</c:v>
                </c:pt>
                <c:pt idx="6">
                  <c:v>Rock dislodged from face/sw during cleaning/barring</c:v>
                </c:pt>
                <c:pt idx="7">
                  <c:v>Seismic event</c:v>
                </c:pt>
                <c:pt idx="8">
                  <c:v>Rock from face during drilling</c:v>
                </c:pt>
                <c:pt idx="9">
                  <c:v>Rock dislodged from face while charging up</c:v>
                </c:pt>
                <c:pt idx="10">
                  <c:v>Attaching equipment to rock</c:v>
                </c:pt>
                <c:pt idx="11">
                  <c:v>Rock from s/w while drilling h/w</c:v>
                </c:pt>
                <c:pt idx="12">
                  <c:v>layout/design</c:v>
                </c:pt>
                <c:pt idx="13">
                  <c:v>Subsidence</c:v>
                </c:pt>
                <c:pt idx="14">
                  <c:v>FoG Highwall</c:v>
                </c:pt>
              </c:strCache>
            </c:strRef>
          </c:cat>
          <c:val>
            <c:numRef>
              <c:f>Sheet1!$BC$24:$BC$38</c:f>
              <c:numCache>
                <c:formatCode>General</c:formatCode>
                <c:ptCount val="15"/>
                <c:pt idx="0">
                  <c:v>20759</c:v>
                </c:pt>
                <c:pt idx="1">
                  <c:v>4877</c:v>
                </c:pt>
                <c:pt idx="2">
                  <c:v>5823</c:v>
                </c:pt>
                <c:pt idx="3">
                  <c:v>2021</c:v>
                </c:pt>
                <c:pt idx="4">
                  <c:v>4306</c:v>
                </c:pt>
                <c:pt idx="5">
                  <c:v>280</c:v>
                </c:pt>
                <c:pt idx="6">
                  <c:v>2952</c:v>
                </c:pt>
                <c:pt idx="7">
                  <c:v>2258</c:v>
                </c:pt>
                <c:pt idx="8">
                  <c:v>2598</c:v>
                </c:pt>
                <c:pt idx="9">
                  <c:v>206</c:v>
                </c:pt>
                <c:pt idx="10">
                  <c:v>47</c:v>
                </c:pt>
                <c:pt idx="11">
                  <c:v>271</c:v>
                </c:pt>
                <c:pt idx="12">
                  <c:v>0</c:v>
                </c:pt>
                <c:pt idx="13">
                  <c:v>0</c:v>
                </c:pt>
                <c:pt idx="14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239296"/>
        <c:axId val="83240832"/>
      </c:barChart>
      <c:catAx>
        <c:axId val="83239296"/>
        <c:scaling>
          <c:orientation val="minMax"/>
        </c:scaling>
        <c:delete val="0"/>
        <c:axPos val="b"/>
        <c:majorTickMark val="none"/>
        <c:minorTickMark val="none"/>
        <c:tickLblPos val="nextTo"/>
        <c:crossAx val="83240832"/>
        <c:crosses val="autoZero"/>
        <c:auto val="1"/>
        <c:lblAlgn val="ctr"/>
        <c:lblOffset val="100"/>
        <c:noMultiLvlLbl val="0"/>
      </c:catAx>
      <c:valAx>
        <c:axId val="8324083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/>
                </a:pPr>
                <a:r>
                  <a:rPr lang="en-ZA" sz="1200"/>
                  <a:t>Allocated Days Lost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832392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0.375</cdr:x>
      <cdr:y>0.64198</cdr:y>
    </cdr:from>
    <cdr:to>
      <cdr:x>0.41071</cdr:x>
      <cdr:y>0.7037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024336" y="3744416"/>
          <a:ext cx="28803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ZA" sz="1100" dirty="0"/>
        </a:p>
      </cdr:txBody>
    </cdr:sp>
  </cdr:relSizeAnchor>
  <cdr:relSizeAnchor xmlns:cdr="http://schemas.openxmlformats.org/drawingml/2006/chartDrawing">
    <cdr:from>
      <cdr:x>0.58036</cdr:x>
      <cdr:y>0.79012</cdr:y>
    </cdr:from>
    <cdr:to>
      <cdr:x>0.69374</cdr:x>
      <cdr:y>0.9469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680520" y="46085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ZA" sz="1100" dirty="0"/>
        </a:p>
      </cdr:txBody>
    </cdr:sp>
  </cdr:relSizeAnchor>
  <cdr:relSizeAnchor xmlns:cdr="http://schemas.openxmlformats.org/drawingml/2006/chartDrawing">
    <cdr:from>
      <cdr:x>0.5625</cdr:x>
      <cdr:y>0.80247</cdr:y>
    </cdr:from>
    <cdr:to>
      <cdr:x>0.67588</cdr:x>
      <cdr:y>0.95924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536504" y="468052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ZA" sz="1800" dirty="0" smtClean="0"/>
            <a:t>72% improvement</a:t>
          </a:r>
          <a:endParaRPr lang="en-ZA" sz="1800" dirty="0"/>
        </a:p>
      </cdr:txBody>
    </cdr:sp>
  </cdr:relSizeAnchor>
  <cdr:relSizeAnchor xmlns:cdr="http://schemas.openxmlformats.org/drawingml/2006/chartDrawing">
    <cdr:from>
      <cdr:x>0.76786</cdr:x>
      <cdr:y>0.84323</cdr:y>
    </cdr:from>
    <cdr:to>
      <cdr:x>0.88124</cdr:x>
      <cdr:y>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6192688" y="491824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ZA" sz="1800" dirty="0" smtClean="0"/>
            <a:t>81% improvement</a:t>
          </a:r>
          <a:endParaRPr lang="en-ZA" sz="18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72CC1-8692-40BC-8567-66E6BFDD90C2}" type="datetimeFigureOut">
              <a:rPr lang="en-ZA" smtClean="0"/>
              <a:t>2013/11/27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93D7A-54F8-46CA-AC37-793F40159D5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87531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596BE0E-547C-4F4C-83BF-A6CFFF173311}" type="slidenum">
              <a:rPr lang="en-GB" sz="1200" b="0" smtClean="0"/>
              <a:pPr/>
              <a:t>4</a:t>
            </a:fld>
            <a:endParaRPr lang="en-GB" sz="1200" b="0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203" y="4344999"/>
            <a:ext cx="5033596" cy="4113202"/>
          </a:xfrm>
          <a:noFill/>
        </p:spPr>
        <p:txBody>
          <a:bodyPr/>
          <a:lstStyle/>
          <a:p>
            <a:r>
              <a:rPr lang="en-US" smtClean="0"/>
              <a:t>All mining sectors except gold in SA are expected to achieve current best practice of international mining by 2013. </a:t>
            </a:r>
          </a:p>
          <a:p>
            <a:endParaRPr lang="en-US" smtClean="0"/>
          </a:p>
          <a:p>
            <a:r>
              <a:rPr lang="en-US" smtClean="0"/>
              <a:t>The current average fatality rate for international mines is shown in the figure and is 0,08 fatalities per million hours worked.</a:t>
            </a:r>
          </a:p>
          <a:p>
            <a:endParaRPr lang="en-US" smtClean="0"/>
          </a:p>
          <a:p>
            <a:r>
              <a:rPr lang="en-US" smtClean="0"/>
              <a:t>The 2013 benchmark of 0,03 is also shown. This assumes that SA mining operations will improve their fatality rate by 20% per year and the international operations will improve by 10 % per year until 2013.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4AAE288-E560-4D43-B139-314804221DB1}" type="slidenum">
              <a:rPr lang="en-GB" sz="1200" b="0" smtClean="0"/>
              <a:pPr/>
              <a:t>5</a:t>
            </a:fld>
            <a:endParaRPr lang="en-GB" sz="1200" b="0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BACBD8F-3BF6-4ED6-A56C-B954ED0F7776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25" y="706438"/>
            <a:ext cx="4519613" cy="3389312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88" y="4378325"/>
            <a:ext cx="5038725" cy="4094163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11/27/2013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39340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2013/11/27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6999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2013/11/27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7598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2013/11/27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83908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2013/11/27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685676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2013/11/27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9150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11/27/2013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3934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11/27/2013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261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CA81-E2FC-4272-AF16-848A31BB51B3}" type="datetime1">
              <a:rPr lang="en-US" smtClean="0"/>
              <a:pPr/>
              <a:t>11/27/2013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689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11/27/2013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261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CA81-E2FC-4272-AF16-848A31BB51B3}" type="datetime1">
              <a:rPr lang="en-US" smtClean="0"/>
              <a:pPr/>
              <a:t>11/27/2013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689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2013/11/27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40918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2013/11/27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28726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2013/11/27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37961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2013/11/27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34963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2013/11/27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03204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2013/11/27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47217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11/27/2013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8597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9706B-871C-4E37-A1E8-E79ACA95F5AB}" type="datetimeFigureOut">
              <a:rPr lang="en-ZA" smtClean="0"/>
              <a:t>2013/11/27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07752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11/27/2013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85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38586" y="764704"/>
            <a:ext cx="6588224" cy="1470025"/>
          </a:xfrm>
        </p:spPr>
        <p:txBody>
          <a:bodyPr>
            <a:normAutofit fontScale="90000"/>
          </a:bodyPr>
          <a:lstStyle/>
          <a:p>
            <a:r>
              <a:rPr lang="en-ZA" b="1" dirty="0" smtClean="0">
                <a:solidFill>
                  <a:schemeClr val="bg1"/>
                </a:solidFill>
              </a:rPr>
              <a:t>Mining Industry </a:t>
            </a:r>
            <a:br>
              <a:rPr lang="en-ZA" b="1" dirty="0" smtClean="0">
                <a:solidFill>
                  <a:schemeClr val="bg1"/>
                </a:solidFill>
              </a:rPr>
            </a:br>
            <a:r>
              <a:rPr lang="en-ZA" b="1" dirty="0" err="1" smtClean="0">
                <a:solidFill>
                  <a:schemeClr val="bg1"/>
                </a:solidFill>
              </a:rPr>
              <a:t>FoG</a:t>
            </a:r>
            <a:r>
              <a:rPr lang="en-ZA" b="1" dirty="0" smtClean="0">
                <a:solidFill>
                  <a:schemeClr val="bg1"/>
                </a:solidFill>
              </a:rPr>
              <a:t> Safety Performance</a:t>
            </a:r>
            <a:br>
              <a:rPr lang="en-ZA" b="1" dirty="0" smtClean="0">
                <a:solidFill>
                  <a:schemeClr val="bg1"/>
                </a:solidFill>
              </a:rPr>
            </a:br>
            <a:r>
              <a:rPr lang="en-ZA" b="1" dirty="0" smtClean="0">
                <a:solidFill>
                  <a:schemeClr val="bg1"/>
                </a:solidFill>
              </a:rPr>
              <a:t>  2013                                 (Based on </a:t>
            </a:r>
            <a:r>
              <a:rPr lang="en-ZA" b="1" dirty="0" smtClean="0">
                <a:solidFill>
                  <a:schemeClr val="bg1"/>
                </a:solidFill>
              </a:rPr>
              <a:t>January </a:t>
            </a:r>
            <a:r>
              <a:rPr lang="en-ZA" b="1" dirty="0" smtClean="0">
                <a:solidFill>
                  <a:schemeClr val="bg1"/>
                </a:solidFill>
              </a:rPr>
              <a:t>to </a:t>
            </a:r>
            <a:r>
              <a:rPr lang="en-ZA" b="1" dirty="0" smtClean="0">
                <a:solidFill>
                  <a:schemeClr val="bg1"/>
                </a:solidFill>
              </a:rPr>
              <a:t>25 November </a:t>
            </a:r>
            <a:r>
              <a:rPr lang="en-ZA" b="1" dirty="0" smtClean="0">
                <a:solidFill>
                  <a:schemeClr val="bg1"/>
                </a:solidFill>
              </a:rPr>
              <a:t>2013)</a:t>
            </a:r>
            <a:endParaRPr lang="en-ZA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1760" y="4149080"/>
            <a:ext cx="6400800" cy="1752600"/>
          </a:xfrm>
        </p:spPr>
        <p:txBody>
          <a:bodyPr/>
          <a:lstStyle/>
          <a:p>
            <a:r>
              <a:rPr lang="en-ZA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Duncan Adams</a:t>
            </a:r>
          </a:p>
          <a:p>
            <a:r>
              <a:rPr lang="en-ZA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CoM</a:t>
            </a:r>
            <a:r>
              <a:rPr lang="en-ZA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– MOSH Learning Hub</a:t>
            </a:r>
          </a:p>
          <a:p>
            <a:r>
              <a:rPr lang="en-ZA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29 November </a:t>
            </a:r>
            <a:r>
              <a:rPr lang="en-ZA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2013</a:t>
            </a:r>
            <a:endParaRPr lang="en-ZA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7141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7350227"/>
              </p:ext>
            </p:extLst>
          </p:nvPr>
        </p:nvGraphicFramePr>
        <p:xfrm>
          <a:off x="683568" y="260648"/>
          <a:ext cx="7560839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724102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6491852"/>
              </p:ext>
            </p:extLst>
          </p:nvPr>
        </p:nvGraphicFramePr>
        <p:xfrm>
          <a:off x="323528" y="260648"/>
          <a:ext cx="8064896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79712" y="980728"/>
            <a:ext cx="1906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39% improvement</a:t>
            </a:r>
            <a:endParaRPr lang="en-ZA" dirty="0"/>
          </a:p>
        </p:txBody>
      </p:sp>
      <p:sp>
        <p:nvSpPr>
          <p:cNvPr id="4" name="TextBox 3"/>
          <p:cNvSpPr txBox="1"/>
          <p:nvPr/>
        </p:nvSpPr>
        <p:spPr>
          <a:xfrm>
            <a:off x="3488005" y="4149080"/>
            <a:ext cx="1906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66% improvement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2954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37925"/>
              </p:ext>
            </p:extLst>
          </p:nvPr>
        </p:nvGraphicFramePr>
        <p:xfrm>
          <a:off x="0" y="0"/>
          <a:ext cx="9036496" cy="6741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605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9952" y="476672"/>
            <a:ext cx="4762872" cy="5649491"/>
          </a:xfrm>
        </p:spPr>
        <p:txBody>
          <a:bodyPr>
            <a:normAutofit fontScale="77500" lnSpcReduction="20000"/>
          </a:bodyPr>
          <a:lstStyle/>
          <a:p>
            <a:r>
              <a:rPr lang="en-ZA" dirty="0">
                <a:solidFill>
                  <a:schemeClr val="bg1"/>
                </a:solidFill>
              </a:rPr>
              <a:t>A rock dislodged from the hanging wall, struck him and was fatally injured</a:t>
            </a:r>
            <a:r>
              <a:rPr lang="en-ZA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ZA" dirty="0">
                <a:solidFill>
                  <a:schemeClr val="bg1"/>
                </a:solidFill>
              </a:rPr>
              <a:t>A SEISMIC EVENT OCCURRED CAUSING A SHAKEDOWN INJURIES 3 EMPLOYEES THAT WAS BUSY INSTALLING A WINCH IN TE WINCH CUBBY</a:t>
            </a:r>
            <a:r>
              <a:rPr lang="en-ZA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ZA" dirty="0">
                <a:solidFill>
                  <a:schemeClr val="bg1"/>
                </a:solidFill>
              </a:rPr>
              <a:t>Whilst cleaning face a rock dislodged from the hanging wall and struck him</a:t>
            </a:r>
            <a:r>
              <a:rPr lang="en-ZA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ZA" dirty="0">
                <a:solidFill>
                  <a:schemeClr val="bg1"/>
                </a:solidFill>
              </a:rPr>
              <a:t>WHILST INJ WA HOLDING INTO POSITIO, HIS CO-WORKER WAS HITTING ITS HEAD WITH A BOARD WITH A HAMMER, A ROCK DISLODGED FROM HANGING AND STRUCK INJ.</a:t>
            </a:r>
          </a:p>
        </p:txBody>
      </p:sp>
    </p:spTree>
    <p:extLst>
      <p:ext uri="{BB962C8B-B14F-4D97-AF65-F5344CB8AC3E}">
        <p14:creationId xmlns:p14="http://schemas.microsoft.com/office/powerpoint/2010/main" val="21095734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1398098"/>
              </p:ext>
            </p:extLst>
          </p:nvPr>
        </p:nvGraphicFramePr>
        <p:xfrm>
          <a:off x="251520" y="260648"/>
          <a:ext cx="8579676" cy="6310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2856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6258848"/>
              </p:ext>
            </p:extLst>
          </p:nvPr>
        </p:nvGraphicFramePr>
        <p:xfrm>
          <a:off x="179512" y="116632"/>
          <a:ext cx="8856983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7270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287411"/>
              </p:ext>
            </p:extLst>
          </p:nvPr>
        </p:nvGraphicFramePr>
        <p:xfrm>
          <a:off x="179512" y="116632"/>
          <a:ext cx="8784975" cy="6552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06452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1840" y="404664"/>
            <a:ext cx="5470376" cy="4176463"/>
          </a:xfrm>
        </p:spPr>
        <p:txBody>
          <a:bodyPr>
            <a:normAutofit/>
          </a:bodyPr>
          <a:lstStyle/>
          <a:p>
            <a:r>
              <a:rPr lang="en-ZA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Applying Allocated Days Lost </a:t>
            </a:r>
            <a:endParaRPr lang="en-ZA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537971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573645"/>
              </p:ext>
            </p:extLst>
          </p:nvPr>
        </p:nvGraphicFramePr>
        <p:xfrm>
          <a:off x="179512" y="116632"/>
          <a:ext cx="8208912" cy="6624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69739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0377839"/>
              </p:ext>
            </p:extLst>
          </p:nvPr>
        </p:nvGraphicFramePr>
        <p:xfrm>
          <a:off x="179512" y="116632"/>
          <a:ext cx="8784976" cy="6552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280102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6483279"/>
              </p:ext>
            </p:extLst>
          </p:nvPr>
        </p:nvGraphicFramePr>
        <p:xfrm>
          <a:off x="467544" y="548680"/>
          <a:ext cx="7765627" cy="5393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46604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7201364"/>
              </p:ext>
            </p:extLst>
          </p:nvPr>
        </p:nvGraphicFramePr>
        <p:xfrm>
          <a:off x="179512" y="44624"/>
          <a:ext cx="8712968" cy="6696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33381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1934982"/>
              </p:ext>
            </p:extLst>
          </p:nvPr>
        </p:nvGraphicFramePr>
        <p:xfrm>
          <a:off x="107504" y="116632"/>
          <a:ext cx="8928992" cy="6624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28630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056490"/>
              </p:ext>
            </p:extLst>
          </p:nvPr>
        </p:nvGraphicFramePr>
        <p:xfrm>
          <a:off x="107504" y="116632"/>
          <a:ext cx="8928992" cy="6624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01980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0022524"/>
              </p:ext>
            </p:extLst>
          </p:nvPr>
        </p:nvGraphicFramePr>
        <p:xfrm>
          <a:off x="179512" y="116632"/>
          <a:ext cx="8856984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29491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8785772"/>
              </p:ext>
            </p:extLst>
          </p:nvPr>
        </p:nvGraphicFramePr>
        <p:xfrm>
          <a:off x="251520" y="116632"/>
          <a:ext cx="8712968" cy="6552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908298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7340401"/>
              </p:ext>
            </p:extLst>
          </p:nvPr>
        </p:nvGraphicFramePr>
        <p:xfrm>
          <a:off x="251520" y="116632"/>
          <a:ext cx="8712967" cy="6552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1139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2140257"/>
              </p:ext>
            </p:extLst>
          </p:nvPr>
        </p:nvGraphicFramePr>
        <p:xfrm>
          <a:off x="179512" y="116633"/>
          <a:ext cx="8784975" cy="6624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66958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en-ZA" dirty="0" smtClean="0">
                <a:solidFill>
                  <a:srgbClr val="FFFF00"/>
                </a:solidFill>
              </a:rPr>
              <a:t>Current Netting and Bolting LP may have helped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2780928"/>
            <a:ext cx="7704856" cy="2857872"/>
          </a:xfrm>
        </p:spPr>
        <p:txBody>
          <a:bodyPr/>
          <a:lstStyle/>
          <a:p>
            <a:r>
              <a:rPr lang="en-ZA" dirty="0" smtClean="0"/>
              <a:t>6 out of 22 </a:t>
            </a:r>
            <a:r>
              <a:rPr lang="en-ZA" dirty="0" err="1" smtClean="0"/>
              <a:t>Fatals</a:t>
            </a:r>
            <a:r>
              <a:rPr lang="en-ZA" dirty="0" smtClean="0"/>
              <a:t> (27%)</a:t>
            </a:r>
          </a:p>
          <a:p>
            <a:endParaRPr lang="en-ZA" dirty="0" smtClean="0"/>
          </a:p>
          <a:p>
            <a:r>
              <a:rPr lang="en-ZA" dirty="0" smtClean="0"/>
              <a:t>100 out of 400 Reportable Injuries(25%)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2947756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Conclusions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Overall significant improvement in safety</a:t>
            </a:r>
          </a:p>
          <a:p>
            <a:r>
              <a:rPr lang="en-ZA" dirty="0" err="1" smtClean="0"/>
              <a:t>FoG</a:t>
            </a:r>
            <a:r>
              <a:rPr lang="en-ZA" dirty="0" smtClean="0"/>
              <a:t> improved at a greater rate than the average for the industry</a:t>
            </a:r>
          </a:p>
          <a:p>
            <a:r>
              <a:rPr lang="en-ZA" dirty="0" err="1" smtClean="0"/>
              <a:t>FoG</a:t>
            </a:r>
            <a:r>
              <a:rPr lang="en-ZA" dirty="0" smtClean="0"/>
              <a:t> Fatalities improved more than </a:t>
            </a:r>
            <a:r>
              <a:rPr lang="en-ZA" dirty="0" err="1" smtClean="0"/>
              <a:t>FoG</a:t>
            </a:r>
            <a:r>
              <a:rPr lang="en-ZA" dirty="0" smtClean="0"/>
              <a:t> reportable injuries</a:t>
            </a:r>
          </a:p>
          <a:p>
            <a:r>
              <a:rPr lang="en-ZA" dirty="0" smtClean="0"/>
              <a:t>Five categories make up &gt; 90% of </a:t>
            </a:r>
            <a:r>
              <a:rPr lang="en-ZA" dirty="0" err="1" smtClean="0"/>
              <a:t>FoG</a:t>
            </a:r>
            <a:r>
              <a:rPr lang="en-ZA" dirty="0" smtClean="0"/>
              <a:t> safety losses</a:t>
            </a:r>
          </a:p>
          <a:p>
            <a:r>
              <a:rPr lang="en-ZA" dirty="0" smtClean="0"/>
              <a:t>Current LPs are designed to address these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13629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Five Problem Areas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No Support/insufficient support</a:t>
            </a:r>
          </a:p>
          <a:p>
            <a:r>
              <a:rPr lang="en-ZA" dirty="0" smtClean="0"/>
              <a:t>Installing support</a:t>
            </a:r>
          </a:p>
          <a:p>
            <a:r>
              <a:rPr lang="en-ZA" dirty="0" smtClean="0"/>
              <a:t>Barring the </a:t>
            </a:r>
            <a:r>
              <a:rPr lang="en-ZA" dirty="0" err="1" smtClean="0"/>
              <a:t>hangingwall</a:t>
            </a:r>
            <a:endParaRPr lang="en-ZA" dirty="0" smtClean="0"/>
          </a:p>
          <a:p>
            <a:r>
              <a:rPr lang="en-ZA" dirty="0" smtClean="0"/>
              <a:t>Face preparation and cleaning</a:t>
            </a:r>
          </a:p>
          <a:p>
            <a:r>
              <a:rPr lang="en-ZA" dirty="0" smtClean="0"/>
              <a:t>Drilling and charging of face</a:t>
            </a:r>
          </a:p>
          <a:p>
            <a:endParaRPr lang="en-ZA" dirty="0" smtClean="0"/>
          </a:p>
          <a:p>
            <a:endParaRPr lang="en-ZA" dirty="0" smtClean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04416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7922133"/>
              </p:ext>
            </p:extLst>
          </p:nvPr>
        </p:nvGraphicFramePr>
        <p:xfrm>
          <a:off x="683568" y="692696"/>
          <a:ext cx="7994158" cy="5616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Chart" r:id="rId3" imgW="6381885" imgH="4476840" progId="MSGraph.Chart.8">
                  <p:embed followColorScheme="full"/>
                </p:oleObj>
              </mc:Choice>
              <mc:Fallback>
                <p:oleObj name="Chart" r:id="rId3" imgW="6381885" imgH="447684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692696"/>
                        <a:ext cx="7994158" cy="561662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2267744" y="3663135"/>
            <a:ext cx="58326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263687" y="4558565"/>
            <a:ext cx="58326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263687" y="329380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0.08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63687" y="425304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0.03</a:t>
            </a:r>
            <a:endParaRPr lang="en-Z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8691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0870938"/>
              </p:ext>
            </p:extLst>
          </p:nvPr>
        </p:nvGraphicFramePr>
        <p:xfrm>
          <a:off x="393700" y="0"/>
          <a:ext cx="8455025" cy="594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Chart" r:id="rId4" imgW="6381885" imgH="4476840" progId="MSGraph.Chart.8">
                  <p:embed followColorScheme="full"/>
                </p:oleObj>
              </mc:Choice>
              <mc:Fallback>
                <p:oleObj name="Chart" r:id="rId4" imgW="6381885" imgH="447684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0"/>
                        <a:ext cx="8455025" cy="594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1268413" y="4203700"/>
            <a:ext cx="7323137" cy="127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16038" y="4264025"/>
            <a:ext cx="23971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00066"/>
                    </a:gs>
                    <a:gs pos="50000">
                      <a:srgbClr val="ACACCD"/>
                    </a:gs>
                    <a:gs pos="100000">
                      <a:srgbClr val="000066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1600">
                <a:latin typeface="Arial" charset="0"/>
              </a:rPr>
              <a:t>2013 benchmark – 0,03</a:t>
            </a: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1268413" y="3363913"/>
            <a:ext cx="7323137" cy="127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526213" y="2733675"/>
            <a:ext cx="1968500" cy="63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00066"/>
                    </a:gs>
                    <a:gs pos="50000">
                      <a:srgbClr val="ACACCD"/>
                    </a:gs>
                    <a:gs pos="100000">
                      <a:srgbClr val="000066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1600">
                <a:latin typeface="Arial" charset="0"/>
              </a:rPr>
              <a:t>Intern. Benchmark</a:t>
            </a:r>
          </a:p>
          <a:p>
            <a:pPr eaLnBrk="1" hangingPunct="1">
              <a:spcBef>
                <a:spcPct val="20000"/>
              </a:spcBef>
            </a:pPr>
            <a:r>
              <a:rPr lang="en-US" sz="1600">
                <a:latin typeface="Arial" charset="0"/>
              </a:rPr>
              <a:t>2003 level – 0,08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6773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5282389"/>
              </p:ext>
            </p:extLst>
          </p:nvPr>
        </p:nvGraphicFramePr>
        <p:xfrm>
          <a:off x="395536" y="260648"/>
          <a:ext cx="8455025" cy="594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Chart" r:id="rId4" imgW="6381885" imgH="4476840" progId="MSGraph.Chart.8">
                  <p:embed followColorScheme="full"/>
                </p:oleObj>
              </mc:Choice>
              <mc:Fallback>
                <p:oleObj name="Chart" r:id="rId4" imgW="6381885" imgH="447684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60648"/>
                        <a:ext cx="8455025" cy="594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7843" name="Line 3"/>
          <p:cNvSpPr>
            <a:spLocks noChangeShapeType="1"/>
          </p:cNvSpPr>
          <p:nvPr/>
        </p:nvSpPr>
        <p:spPr bwMode="auto">
          <a:xfrm>
            <a:off x="1776413" y="3548063"/>
            <a:ext cx="5976937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547844" name="Line 4"/>
          <p:cNvSpPr>
            <a:spLocks noChangeShapeType="1"/>
          </p:cNvSpPr>
          <p:nvPr/>
        </p:nvSpPr>
        <p:spPr bwMode="auto">
          <a:xfrm>
            <a:off x="6372225" y="2552700"/>
            <a:ext cx="0" cy="9366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547845" name="Text Box 5"/>
          <p:cNvSpPr txBox="1">
            <a:spLocks noChangeArrowheads="1"/>
          </p:cNvSpPr>
          <p:nvPr/>
        </p:nvSpPr>
        <p:spPr bwMode="auto">
          <a:xfrm>
            <a:off x="6516688" y="2451100"/>
            <a:ext cx="21907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dirty="0">
                <a:solidFill>
                  <a:schemeClr val="bg1"/>
                </a:solidFill>
                <a:latin typeface="Arial" charset="0"/>
              </a:rPr>
              <a:t>Intern. Benchmark</a:t>
            </a:r>
          </a:p>
          <a:p>
            <a:pPr algn="l" eaLnBrk="1" hangingPunct="1"/>
            <a:r>
              <a:rPr lang="en-US" sz="1800" dirty="0">
                <a:solidFill>
                  <a:schemeClr val="bg1"/>
                </a:solidFill>
                <a:latin typeface="Arial" charset="0"/>
              </a:rPr>
              <a:t>2003 level</a:t>
            </a:r>
          </a:p>
          <a:p>
            <a:pPr algn="l" eaLnBrk="1" hangingPunct="1"/>
            <a:r>
              <a:rPr lang="en-US" sz="1800" dirty="0">
                <a:solidFill>
                  <a:schemeClr val="bg1"/>
                </a:solidFill>
                <a:latin typeface="Arial" charset="0"/>
              </a:rPr>
              <a:t>0,15</a:t>
            </a:r>
          </a:p>
        </p:txBody>
      </p:sp>
      <p:sp>
        <p:nvSpPr>
          <p:cNvPr id="547846" name="Text Box 6"/>
          <p:cNvSpPr txBox="1">
            <a:spLocks noChangeArrowheads="1"/>
          </p:cNvSpPr>
          <p:nvPr/>
        </p:nvSpPr>
        <p:spPr bwMode="auto">
          <a:xfrm>
            <a:off x="3501231" y="1158691"/>
            <a:ext cx="12636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dirty="0">
                <a:solidFill>
                  <a:srgbClr val="0066FF"/>
                </a:solidFill>
                <a:latin typeface="Arial" charset="0"/>
              </a:rPr>
              <a:t>SA Gold</a:t>
            </a:r>
          </a:p>
          <a:p>
            <a:pPr algn="l" eaLnBrk="1" hangingPunct="1"/>
            <a:r>
              <a:rPr lang="en-US" sz="1800" dirty="0">
                <a:solidFill>
                  <a:srgbClr val="0066FF"/>
                </a:solidFill>
                <a:latin typeface="Arial" charset="0"/>
              </a:rPr>
              <a:t>2004 level</a:t>
            </a:r>
          </a:p>
          <a:p>
            <a:pPr algn="l" eaLnBrk="1" hangingPunct="1"/>
            <a:r>
              <a:rPr lang="en-US" sz="1800" dirty="0">
                <a:solidFill>
                  <a:srgbClr val="0066FF"/>
                </a:solidFill>
                <a:latin typeface="Arial" charset="0"/>
              </a:rPr>
              <a:t>0,28</a:t>
            </a:r>
          </a:p>
        </p:txBody>
      </p:sp>
      <p:sp>
        <p:nvSpPr>
          <p:cNvPr id="547847" name="Line 7"/>
          <p:cNvSpPr>
            <a:spLocks noChangeShapeType="1"/>
          </p:cNvSpPr>
          <p:nvPr/>
        </p:nvSpPr>
        <p:spPr bwMode="auto">
          <a:xfrm>
            <a:off x="3419475" y="1773238"/>
            <a:ext cx="0" cy="7191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547848" name="Line 8"/>
          <p:cNvSpPr>
            <a:spLocks noChangeShapeType="1"/>
          </p:cNvSpPr>
          <p:nvPr/>
        </p:nvSpPr>
        <p:spPr bwMode="auto">
          <a:xfrm>
            <a:off x="1776413" y="4246563"/>
            <a:ext cx="5976937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547849" name="Text Box 9"/>
          <p:cNvSpPr txBox="1">
            <a:spLocks noChangeArrowheads="1"/>
          </p:cNvSpPr>
          <p:nvPr/>
        </p:nvSpPr>
        <p:spPr bwMode="auto">
          <a:xfrm>
            <a:off x="1303338" y="3946525"/>
            <a:ext cx="23971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00066"/>
                    </a:gs>
                    <a:gs pos="50000">
                      <a:srgbClr val="ACACCD"/>
                    </a:gs>
                    <a:gs pos="100000">
                      <a:srgbClr val="000066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1600" dirty="0">
                <a:solidFill>
                  <a:schemeClr val="bg1"/>
                </a:solidFill>
                <a:latin typeface="Arial" charset="0"/>
              </a:rPr>
              <a:t>2013 benchmark – 0,05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659839" y="2030710"/>
            <a:ext cx="127470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dirty="0">
                <a:solidFill>
                  <a:srgbClr val="0066FF"/>
                </a:solidFill>
                <a:latin typeface="Arial" charset="0"/>
              </a:rPr>
              <a:t>SA Gold</a:t>
            </a:r>
          </a:p>
          <a:p>
            <a:pPr algn="l" eaLnBrk="1" hangingPunct="1"/>
            <a:r>
              <a:rPr lang="en-US" sz="1800" dirty="0" smtClean="0">
                <a:solidFill>
                  <a:srgbClr val="0066FF"/>
                </a:solidFill>
                <a:latin typeface="Arial" charset="0"/>
              </a:rPr>
              <a:t>2003 </a:t>
            </a:r>
            <a:r>
              <a:rPr lang="en-US" sz="1800" dirty="0">
                <a:solidFill>
                  <a:srgbClr val="0066FF"/>
                </a:solidFill>
                <a:latin typeface="Arial" charset="0"/>
              </a:rPr>
              <a:t>level</a:t>
            </a:r>
          </a:p>
          <a:p>
            <a:pPr algn="l" eaLnBrk="1" hangingPunct="1"/>
            <a:r>
              <a:rPr lang="en-US" sz="1800" dirty="0" smtClean="0">
                <a:solidFill>
                  <a:srgbClr val="0066FF"/>
                </a:solidFill>
                <a:latin typeface="Arial" charset="0"/>
              </a:rPr>
              <a:t>0,35</a:t>
            </a:r>
            <a:endParaRPr lang="en-US" sz="1800" dirty="0">
              <a:solidFill>
                <a:srgbClr val="0066FF"/>
              </a:solidFill>
              <a:latin typeface="Arial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3003848" y="2091740"/>
            <a:ext cx="0" cy="817354"/>
          </a:xfrm>
          <a:prstGeom prst="straightConnector1">
            <a:avLst/>
          </a:prstGeom>
          <a:ln w="41275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2903848" y="1951064"/>
            <a:ext cx="200000" cy="17415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8202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843" grpId="0" animBg="1"/>
      <p:bldP spid="547844" grpId="0" animBg="1"/>
      <p:bldP spid="547845" grpId="0" autoUpdateAnimBg="0"/>
      <p:bldP spid="547846" grpId="0" autoUpdateAnimBg="0"/>
      <p:bldP spid="547847" grpId="0" animBg="1"/>
      <p:bldP spid="547848" grpId="0" animBg="1"/>
      <p:bldP spid="547849" grpId="0"/>
      <p:bldP spid="1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>
                <a:solidFill>
                  <a:srgbClr val="FFFF00"/>
                </a:solidFill>
              </a:rPr>
              <a:t>Other Mines</a:t>
            </a:r>
            <a:endParaRPr lang="en-ZA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rgbClr val="00B0F0"/>
                </a:solidFill>
              </a:rPr>
              <a:t>The rate up until the </a:t>
            </a:r>
            <a:r>
              <a:rPr lang="en-ZA" dirty="0" smtClean="0">
                <a:solidFill>
                  <a:srgbClr val="00B0F0"/>
                </a:solidFill>
              </a:rPr>
              <a:t>25 November </a:t>
            </a:r>
            <a:r>
              <a:rPr lang="en-ZA" dirty="0" smtClean="0">
                <a:solidFill>
                  <a:srgbClr val="00B0F0"/>
                </a:solidFill>
              </a:rPr>
              <a:t>2013 is </a:t>
            </a:r>
            <a:r>
              <a:rPr lang="en-ZA" dirty="0" smtClean="0">
                <a:solidFill>
                  <a:srgbClr val="00B0F0"/>
                </a:solidFill>
              </a:rPr>
              <a:t>0.098 </a:t>
            </a:r>
            <a:r>
              <a:rPr lang="en-ZA" dirty="0" smtClean="0">
                <a:solidFill>
                  <a:srgbClr val="00B0F0"/>
                </a:solidFill>
              </a:rPr>
              <a:t>fatalities per million hours worked</a:t>
            </a:r>
          </a:p>
          <a:p>
            <a:endParaRPr lang="en-ZA" dirty="0" smtClean="0"/>
          </a:p>
          <a:p>
            <a:pPr lvl="1"/>
            <a:r>
              <a:rPr lang="en-ZA" dirty="0"/>
              <a:t>It is far below the Gold which is at </a:t>
            </a:r>
            <a:r>
              <a:rPr lang="en-ZA" dirty="0" smtClean="0"/>
              <a:t>0.135 </a:t>
            </a:r>
            <a:r>
              <a:rPr lang="en-ZA" dirty="0"/>
              <a:t>fatalities per million hours worked</a:t>
            </a:r>
          </a:p>
          <a:p>
            <a:pPr lvl="1"/>
            <a:r>
              <a:rPr lang="en-ZA" dirty="0" smtClean="0"/>
              <a:t>This </a:t>
            </a:r>
            <a:r>
              <a:rPr lang="en-ZA" dirty="0" smtClean="0"/>
              <a:t>is a rate </a:t>
            </a:r>
            <a:r>
              <a:rPr lang="en-ZA" dirty="0" smtClean="0"/>
              <a:t>above </a:t>
            </a:r>
            <a:r>
              <a:rPr lang="en-ZA" dirty="0" smtClean="0"/>
              <a:t>Platinum which is at </a:t>
            </a:r>
            <a:r>
              <a:rPr lang="en-ZA" dirty="0" smtClean="0"/>
              <a:t>0.069 </a:t>
            </a:r>
            <a:r>
              <a:rPr lang="en-ZA" dirty="0" smtClean="0"/>
              <a:t>fatalities per million hours worked</a:t>
            </a:r>
          </a:p>
          <a:p>
            <a:pPr lvl="1"/>
            <a:r>
              <a:rPr lang="en-ZA" dirty="0" smtClean="0"/>
              <a:t>It </a:t>
            </a:r>
            <a:r>
              <a:rPr lang="en-ZA" dirty="0" smtClean="0"/>
              <a:t>is above Coal which is at </a:t>
            </a:r>
            <a:r>
              <a:rPr lang="en-ZA" dirty="0" smtClean="0"/>
              <a:t>0.047 </a:t>
            </a:r>
            <a:r>
              <a:rPr lang="en-ZA" dirty="0" smtClean="0"/>
              <a:t>fatalities per million hours worked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866021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635896" y="1700808"/>
            <a:ext cx="5508104" cy="316835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about Falls of Ground ?</a:t>
            </a:r>
            <a:endParaRPr lang="en-ZA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351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6837099"/>
              </p:ext>
            </p:extLst>
          </p:nvPr>
        </p:nvGraphicFramePr>
        <p:xfrm>
          <a:off x="-135677" y="-94234"/>
          <a:ext cx="9296400" cy="702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Chart" r:id="rId4" imgW="7220085" imgH="5638710" progId="MSGraph.Chart.8">
                  <p:embed followColorScheme="full"/>
                </p:oleObj>
              </mc:Choice>
              <mc:Fallback>
                <p:oleObj name="Chart" r:id="rId4" imgW="7220085" imgH="563871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35677" y="-94234"/>
                        <a:ext cx="9296400" cy="702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7" name="Text Box 3"/>
          <p:cNvSpPr txBox="1">
            <a:spLocks noChangeArrowheads="1"/>
          </p:cNvSpPr>
          <p:nvPr/>
        </p:nvSpPr>
        <p:spPr bwMode="auto">
          <a:xfrm rot="16200000">
            <a:off x="-1838654" y="3208338"/>
            <a:ext cx="3771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00066"/>
                    </a:gs>
                    <a:gs pos="50000">
                      <a:srgbClr val="ACACCD"/>
                    </a:gs>
                    <a:gs pos="100000">
                      <a:srgbClr val="000066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 b="1" dirty="0" smtClean="0"/>
              <a:t>Fatalities/million </a:t>
            </a:r>
            <a:r>
              <a:rPr lang="en-GB" sz="1600" b="1" dirty="0"/>
              <a:t>hours worked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80112" y="2276872"/>
            <a:ext cx="3153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b="1" dirty="0" smtClean="0"/>
              <a:t>Total Industry Improvement</a:t>
            </a:r>
            <a:endParaRPr lang="en-ZA" sz="2000" b="1" dirty="0"/>
          </a:p>
          <a:p>
            <a:r>
              <a:rPr lang="en-ZA" sz="2000" b="1" dirty="0" smtClean="0"/>
              <a:t>2003-2013 –  72%</a:t>
            </a:r>
            <a:endParaRPr lang="en-ZA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11560" y="3102235"/>
            <a:ext cx="25895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b="1" dirty="0" err="1" smtClean="0"/>
              <a:t>Rockfall</a:t>
            </a:r>
            <a:r>
              <a:rPr lang="en-ZA" sz="2000" b="1" dirty="0" smtClean="0"/>
              <a:t>  Improvement</a:t>
            </a:r>
            <a:endParaRPr lang="en-ZA" sz="2000" b="1" dirty="0"/>
          </a:p>
          <a:p>
            <a:r>
              <a:rPr lang="en-ZA" sz="2000" b="1" dirty="0" smtClean="0"/>
              <a:t>2003-2013 – 76%</a:t>
            </a:r>
            <a:endParaRPr lang="en-ZA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11560" y="4725144"/>
            <a:ext cx="27543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b="1" dirty="0" err="1" smtClean="0"/>
              <a:t>Rockburst</a:t>
            </a:r>
            <a:r>
              <a:rPr lang="en-ZA" sz="2000" b="1" dirty="0" smtClean="0"/>
              <a:t> Improvement</a:t>
            </a:r>
            <a:endParaRPr lang="en-ZA" sz="2000" b="1" dirty="0"/>
          </a:p>
          <a:p>
            <a:r>
              <a:rPr lang="en-ZA" sz="2000" b="1" dirty="0" smtClean="0"/>
              <a:t>2003-2013 – 90%</a:t>
            </a:r>
            <a:endParaRPr lang="en-ZA" sz="20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7910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err="1" smtClean="0">
                <a:solidFill>
                  <a:srgbClr val="FFFF00"/>
                </a:solidFill>
              </a:rPr>
              <a:t>FoG</a:t>
            </a:r>
            <a:r>
              <a:rPr lang="en-ZA" dirty="0" smtClean="0">
                <a:solidFill>
                  <a:srgbClr val="FFFF00"/>
                </a:solidFill>
              </a:rPr>
              <a:t> Fatalities in 2013 (Jan – </a:t>
            </a:r>
            <a:r>
              <a:rPr lang="en-ZA" dirty="0" smtClean="0">
                <a:solidFill>
                  <a:srgbClr val="FFFF00"/>
                </a:solidFill>
              </a:rPr>
              <a:t>25 Nov)</a:t>
            </a:r>
            <a:endParaRPr lang="en-ZA" dirty="0" smtClean="0">
              <a:solidFill>
                <a:srgbClr val="FFFF00"/>
              </a:solidFill>
            </a:endParaRPr>
          </a:p>
          <a:p>
            <a:pPr lvl="1"/>
            <a:r>
              <a:rPr lang="en-ZA" dirty="0" smtClean="0"/>
              <a:t>Gold -  </a:t>
            </a:r>
            <a:r>
              <a:rPr lang="en-ZA" dirty="0" smtClean="0"/>
              <a:t>13</a:t>
            </a:r>
            <a:endParaRPr lang="en-ZA" dirty="0" smtClean="0"/>
          </a:p>
          <a:p>
            <a:pPr lvl="1"/>
            <a:r>
              <a:rPr lang="en-ZA" dirty="0" smtClean="0"/>
              <a:t>Platinum -  </a:t>
            </a:r>
            <a:r>
              <a:rPr lang="en-ZA" dirty="0" smtClean="0"/>
              <a:t>12</a:t>
            </a:r>
            <a:endParaRPr lang="en-ZA" dirty="0" smtClean="0"/>
          </a:p>
          <a:p>
            <a:pPr lvl="1"/>
            <a:r>
              <a:rPr lang="en-ZA" dirty="0" smtClean="0"/>
              <a:t>Other -   </a:t>
            </a:r>
            <a:r>
              <a:rPr lang="en-ZA" dirty="0" smtClean="0"/>
              <a:t>3</a:t>
            </a:r>
            <a:endParaRPr lang="en-ZA" dirty="0" smtClean="0"/>
          </a:p>
          <a:p>
            <a:pPr lvl="1"/>
            <a:r>
              <a:rPr lang="en-ZA" dirty="0" smtClean="0"/>
              <a:t>Coal -  0</a:t>
            </a:r>
          </a:p>
          <a:p>
            <a:r>
              <a:rPr lang="en-ZA" dirty="0" smtClean="0">
                <a:solidFill>
                  <a:srgbClr val="FFFF00"/>
                </a:solidFill>
              </a:rPr>
              <a:t>Total for 2013(Jan – </a:t>
            </a:r>
            <a:r>
              <a:rPr lang="en-ZA" smtClean="0">
                <a:solidFill>
                  <a:srgbClr val="FFFF00"/>
                </a:solidFill>
              </a:rPr>
              <a:t>25 Nov) </a:t>
            </a:r>
            <a:r>
              <a:rPr lang="en-ZA" smtClean="0">
                <a:solidFill>
                  <a:srgbClr val="FFFF00"/>
                </a:solidFill>
              </a:rPr>
              <a:t>- </a:t>
            </a:r>
            <a:r>
              <a:rPr lang="en-ZA" smtClean="0">
                <a:solidFill>
                  <a:srgbClr val="FFFF00"/>
                </a:solidFill>
              </a:rPr>
              <a:t>28</a:t>
            </a:r>
            <a:endParaRPr lang="en-ZA" dirty="0" smtClean="0">
              <a:solidFill>
                <a:srgbClr val="FFFF00"/>
              </a:solidFill>
            </a:endParaRPr>
          </a:p>
          <a:p>
            <a:r>
              <a:rPr lang="en-ZA" dirty="0" smtClean="0"/>
              <a:t>Total for 2012 - 26</a:t>
            </a:r>
            <a:endParaRPr lang="en-ZA" dirty="0"/>
          </a:p>
          <a:p>
            <a:pPr marL="457200" lvl="1" indent="0">
              <a:buNone/>
            </a:pPr>
            <a:endParaRPr lang="en-ZA" dirty="0" smtClean="0"/>
          </a:p>
        </p:txBody>
      </p:sp>
    </p:spTree>
    <p:extLst>
      <p:ext uri="{BB962C8B-B14F-4D97-AF65-F5344CB8AC3E}">
        <p14:creationId xmlns:p14="http://schemas.microsoft.com/office/powerpoint/2010/main" val="26769928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4598</TotalTime>
  <Words>706</Words>
  <Application>Microsoft Office PowerPoint</Application>
  <PresentationFormat>On-screen Show (4:3)</PresentationFormat>
  <Paragraphs>108</Paragraphs>
  <Slides>29</Slides>
  <Notes>3</Notes>
  <HiddenSlides>1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1_Theme3</vt:lpstr>
      <vt:lpstr>Custom Design</vt:lpstr>
      <vt:lpstr>Theme3</vt:lpstr>
      <vt:lpstr>Microsoft Graph Chart</vt:lpstr>
      <vt:lpstr>Chart</vt:lpstr>
      <vt:lpstr>Mining Industry  FoG Safety Performance   2013                                 (Based on January to 25 November 2013)</vt:lpstr>
      <vt:lpstr>PowerPoint Presentation</vt:lpstr>
      <vt:lpstr>PowerPoint Presentation</vt:lpstr>
      <vt:lpstr>PowerPoint Presentation</vt:lpstr>
      <vt:lpstr>PowerPoint Presentation</vt:lpstr>
      <vt:lpstr>Other Mines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Applying Allocated Days Lost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Current Netting and Bolting LP may have helped</vt:lpstr>
      <vt:lpstr>Conclusions</vt:lpstr>
      <vt:lpstr>Five Problem Areas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Duncan Laptop</dc:creator>
  <cp:lastModifiedBy>Duncan Laptop</cp:lastModifiedBy>
  <cp:revision>77</cp:revision>
  <dcterms:created xsi:type="dcterms:W3CDTF">2013-07-19T13:30:11Z</dcterms:created>
  <dcterms:modified xsi:type="dcterms:W3CDTF">2013-11-27T13:37:04Z</dcterms:modified>
</cp:coreProperties>
</file>