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9" r:id="rId4"/>
    <p:sldId id="263" r:id="rId5"/>
    <p:sldId id="257" r:id="rId6"/>
    <p:sldId id="267" r:id="rId7"/>
    <p:sldId id="268" r:id="rId8"/>
    <p:sldId id="271" r:id="rId9"/>
    <p:sldId id="270" r:id="rId10"/>
    <p:sldId id="259" r:id="rId11"/>
    <p:sldId id="260" r:id="rId12"/>
    <p:sldId id="261" r:id="rId13"/>
    <p:sldId id="264" r:id="rId14"/>
    <p:sldId id="265" r:id="rId15"/>
    <p:sldId id="266" r:id="rId16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uncan%20Laptop\Documents\Safety%20Data\Fatals%20per%20commodity%20from%201988%20-%202010%20plus%20Rock%20Related_June%202013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ZA"/>
            </a:pPr>
            <a:r>
              <a:rPr lang="en-ZA"/>
              <a:t>Reportable Injuries</a:t>
            </a:r>
            <a:r>
              <a:rPr lang="en-ZA" baseline="0"/>
              <a:t> 2012</a:t>
            </a:r>
            <a:endParaRPr lang="en-ZA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1F497D">
                <a:lumMod val="75000"/>
              </a:srgbClr>
            </a:solidFill>
          </c:spPr>
          <c:invertIfNegative val="0"/>
          <c:cat>
            <c:strRef>
              <c:f>Sheet2!$C$94:$K$94</c:f>
              <c:strCache>
                <c:ptCount val="9"/>
                <c:pt idx="0">
                  <c:v>Rock Related</c:v>
                </c:pt>
                <c:pt idx="1">
                  <c:v>Machinery</c:v>
                </c:pt>
                <c:pt idx="2">
                  <c:v>Transport &amp; Mining</c:v>
                </c:pt>
                <c:pt idx="3">
                  <c:v>General</c:v>
                </c:pt>
                <c:pt idx="4">
                  <c:v>Conveyances</c:v>
                </c:pt>
                <c:pt idx="5">
                  <c:v>Electrical</c:v>
                </c:pt>
                <c:pt idx="6">
                  <c:v>Fires</c:v>
                </c:pt>
                <c:pt idx="7">
                  <c:v>Explosives</c:v>
                </c:pt>
                <c:pt idx="8">
                  <c:v>Heat Exhaustion</c:v>
                </c:pt>
              </c:strCache>
            </c:strRef>
          </c:cat>
          <c:val>
            <c:numRef>
              <c:f>Sheet2!$C$95:$K$95</c:f>
              <c:numCache>
                <c:formatCode>General</c:formatCode>
                <c:ptCount val="9"/>
                <c:pt idx="0">
                  <c:v>593</c:v>
                </c:pt>
                <c:pt idx="1">
                  <c:v>226</c:v>
                </c:pt>
                <c:pt idx="2">
                  <c:v>563</c:v>
                </c:pt>
                <c:pt idx="3">
                  <c:v>1750</c:v>
                </c:pt>
                <c:pt idx="4">
                  <c:v>23</c:v>
                </c:pt>
                <c:pt idx="5">
                  <c:v>17</c:v>
                </c:pt>
                <c:pt idx="6">
                  <c:v>11</c:v>
                </c:pt>
                <c:pt idx="7">
                  <c:v>13</c:v>
                </c:pt>
                <c:pt idx="8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688000"/>
        <c:axId val="116689536"/>
      </c:barChart>
      <c:catAx>
        <c:axId val="1166880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lang="en-ZA" sz="1400" b="1"/>
            </a:pPr>
            <a:endParaRPr lang="en-US"/>
          </a:p>
        </c:txPr>
        <c:crossAx val="116689536"/>
        <c:crosses val="autoZero"/>
        <c:auto val="1"/>
        <c:lblAlgn val="ctr"/>
        <c:lblOffset val="100"/>
        <c:noMultiLvlLbl val="0"/>
      </c:catAx>
      <c:valAx>
        <c:axId val="116689536"/>
        <c:scaling>
          <c:orientation val="minMax"/>
        </c:scaling>
        <c:delete val="0"/>
        <c:axPos val="l"/>
        <c:majorGridlines>
          <c:spPr>
            <a:ln>
              <a:solidFill>
                <a:srgbClr val="000000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lang="en-ZA" sz="1400" b="1"/>
            </a:pPr>
            <a:endParaRPr lang="en-US"/>
          </a:p>
        </c:txPr>
        <c:crossAx val="116688000"/>
        <c:crosses val="autoZero"/>
        <c:crossBetween val="between"/>
      </c:valAx>
      <c:spPr>
        <a:ln>
          <a:solidFill>
            <a:srgbClr val="000000"/>
          </a:solidFill>
        </a:ln>
      </c:spPr>
    </c:plotArea>
    <c:plotVisOnly val="1"/>
    <c:dispBlanksAs val="gap"/>
    <c:showDLblsOverMax val="0"/>
  </c:chart>
  <c:spPr>
    <a:solidFill>
      <a:srgbClr val="4F81BD">
        <a:lumMod val="20000"/>
        <a:lumOff val="80000"/>
      </a:srgbClr>
    </a:solidFill>
    <a:ln>
      <a:solidFill>
        <a:srgbClr val="000000"/>
      </a:solidFill>
    </a:ln>
  </c:sp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11/29/2013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The behavioural stuff: some reflections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FOG </a:t>
            </a:r>
            <a:r>
              <a:rPr lang="en-ZA" dirty="0" err="1" smtClean="0"/>
              <a:t>Copa</a:t>
            </a:r>
            <a:endParaRPr lang="en-ZA" dirty="0" smtClean="0"/>
          </a:p>
          <a:p>
            <a:r>
              <a:rPr lang="en-ZA" dirty="0" smtClean="0"/>
              <a:t>29 November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" y="838200"/>
            <a:ext cx="78867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857231"/>
            <a:ext cx="8599142" cy="52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14355"/>
            <a:ext cx="8539333" cy="536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91440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The shift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2166935"/>
            <a:ext cx="4104456" cy="34778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Traditional way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 know how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 tell you what to do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You do as I tell you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 hold you accountable for executing my instruction</a:t>
            </a:r>
            <a:endParaRPr lang="en-Z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2157824"/>
            <a:ext cx="4104456" cy="34778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Coaching way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You know how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You tell me what you’re going to do and how I can support you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You do what you commit yourself to do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 hold you accountable for executing your own plan</a:t>
            </a:r>
            <a:endParaRPr lang="en-ZA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ZA" sz="3600" dirty="0" smtClean="0">
                <a:solidFill>
                  <a:schemeClr val="bg1"/>
                </a:solidFill>
              </a:rPr>
              <a:t>The bottom line: Desired Leadership Behaviour to ensure the LP is embraced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629400" y="1828800"/>
            <a:ext cx="1676400" cy="99060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P</a:t>
            </a:r>
            <a:r>
              <a:rPr lang="en-US" sz="2400" dirty="0" smtClean="0">
                <a:solidFill>
                  <a:srgbClr val="002060"/>
                </a:solidFill>
              </a:rPr>
              <a:t>ositive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7767" y="2057400"/>
            <a:ext cx="526963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When you see desired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- react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29400" y="3124200"/>
            <a:ext cx="1676400" cy="99060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en-US" sz="2400" dirty="0" smtClean="0">
                <a:solidFill>
                  <a:srgbClr val="002060"/>
                </a:solidFill>
              </a:rPr>
              <a:t>mmediate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29400" y="4419600"/>
            <a:ext cx="1676400" cy="99060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C</a:t>
            </a:r>
            <a:r>
              <a:rPr lang="en-US" sz="2400" dirty="0" smtClean="0">
                <a:solidFill>
                  <a:srgbClr val="002060"/>
                </a:solidFill>
              </a:rPr>
              <a:t>ertain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7767" y="3409890"/>
            <a:ext cx="526963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When you see undesired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- coach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7767" y="4315361"/>
            <a:ext cx="526963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 Unconditional management support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Respectful and caring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Open communication to lowest levels,</a:t>
            </a:r>
          </a:p>
          <a:p>
            <a:r>
              <a:rPr lang="en-US" sz="2000" dirty="0" smtClean="0"/>
              <a:t>    listen!</a:t>
            </a:r>
            <a:endParaRPr lang="en-ZA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457200"/>
            <a:ext cx="8429684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The way forward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143000"/>
            <a:ext cx="8458200" cy="206210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</a:rPr>
              <a:t>Formally constitute an interest group</a:t>
            </a:r>
          </a:p>
          <a:p>
            <a:pPr lv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Involve the whole industry (currently only </a:t>
            </a:r>
            <a:r>
              <a:rPr lang="en-US" sz="2400" dirty="0" err="1" smtClean="0">
                <a:solidFill>
                  <a:srgbClr val="FFFF00"/>
                </a:solidFill>
              </a:rPr>
              <a:t>Angloplats</a:t>
            </a:r>
            <a:r>
              <a:rPr lang="en-US" sz="2400" dirty="0" smtClean="0">
                <a:solidFill>
                  <a:srgbClr val="FFFF00"/>
                </a:solidFill>
              </a:rPr>
              <a:t>, AGA, ARM, Harmony, </a:t>
            </a:r>
            <a:r>
              <a:rPr lang="en-US" sz="2400" dirty="0" err="1" smtClean="0">
                <a:solidFill>
                  <a:srgbClr val="FFFF00"/>
                </a:solidFill>
              </a:rPr>
              <a:t>Implats</a:t>
            </a:r>
            <a:r>
              <a:rPr lang="en-US" sz="2400" dirty="0" smtClean="0">
                <a:solidFill>
                  <a:srgbClr val="FFFF00"/>
                </a:solidFill>
              </a:rPr>
              <a:t>, </a:t>
            </a:r>
            <a:r>
              <a:rPr lang="en-US" sz="2400" dirty="0" err="1" smtClean="0">
                <a:solidFill>
                  <a:srgbClr val="FFFF00"/>
                </a:solidFill>
              </a:rPr>
              <a:t>Lonmin</a:t>
            </a:r>
            <a:r>
              <a:rPr lang="en-US" sz="2400" dirty="0" smtClean="0">
                <a:solidFill>
                  <a:srgbClr val="FFFF00"/>
                </a:solidFill>
              </a:rPr>
              <a:t>, </a:t>
            </a:r>
            <a:r>
              <a:rPr lang="en-US" sz="2400" dirty="0" err="1" smtClean="0">
                <a:solidFill>
                  <a:srgbClr val="FFFF00"/>
                </a:solidFill>
              </a:rPr>
              <a:t>Sibanye</a:t>
            </a:r>
            <a:r>
              <a:rPr lang="en-US" sz="2400" dirty="0" smtClean="0">
                <a:solidFill>
                  <a:srgbClr val="FFFF00"/>
                </a:solidFill>
              </a:rPr>
              <a:t>, Goldfields)</a:t>
            </a:r>
          </a:p>
          <a:p>
            <a:pPr lvl="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 Get the best available knowledge to participate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596" y="3214686"/>
            <a:ext cx="8458200" cy="243143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bg1"/>
                </a:solidFill>
              </a:rPr>
              <a:t>Search for LP’s in the areas of: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Communication materials</a:t>
            </a:r>
            <a:endParaRPr lang="en-ZA" sz="2400" dirty="0" smtClean="0">
              <a:solidFill>
                <a:srgbClr val="FFFF00"/>
              </a:solidFill>
            </a:endParaRPr>
          </a:p>
          <a:p>
            <a:pPr marL="171450" lvl="0" indent="-17145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Behaviour</a:t>
            </a:r>
            <a:r>
              <a:rPr lang="en-US" sz="2400" dirty="0" smtClean="0">
                <a:solidFill>
                  <a:srgbClr val="FFFF00"/>
                </a:solidFill>
              </a:rPr>
              <a:t> standards</a:t>
            </a:r>
          </a:p>
          <a:p>
            <a:pPr marL="171450" lvl="0" indent="-17145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Training </a:t>
            </a:r>
            <a:r>
              <a:rPr lang="en-US" sz="2400" dirty="0" err="1" smtClean="0">
                <a:solidFill>
                  <a:srgbClr val="FFFF00"/>
                </a:solidFill>
              </a:rPr>
              <a:t>programmes</a:t>
            </a:r>
            <a:r>
              <a:rPr lang="en-US" sz="2400" dirty="0" smtClean="0">
                <a:solidFill>
                  <a:srgbClr val="FFFF00"/>
                </a:solidFill>
              </a:rPr>
              <a:t>  </a:t>
            </a:r>
          </a:p>
          <a:p>
            <a:pPr marL="171450" lvl="0" indent="-171450">
              <a:buFont typeface="Arial" pitchFamily="34" charset="0"/>
              <a:buChar char="•"/>
              <a:defRPr/>
            </a:pPr>
            <a:r>
              <a:rPr lang="en-US" sz="2400" dirty="0" err="1" smtClean="0">
                <a:solidFill>
                  <a:srgbClr val="FFFF00"/>
                </a:solidFill>
              </a:rPr>
              <a:t>Behavioural</a:t>
            </a:r>
            <a:r>
              <a:rPr lang="en-US" sz="2400" dirty="0" smtClean="0">
                <a:solidFill>
                  <a:srgbClr val="FFFF00"/>
                </a:solidFill>
              </a:rPr>
              <a:t> change interventions</a:t>
            </a:r>
            <a:endParaRPr lang="en-ZA" sz="2400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 Measurement tools</a:t>
            </a:r>
            <a:endParaRPr lang="en-ZA" sz="24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1857364"/>
            <a:ext cx="4807726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The diagnosis ….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  The literature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  Our leaders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  Our people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175" y="471488"/>
            <a:ext cx="786765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463" y="542925"/>
            <a:ext cx="783907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28600"/>
            <a:ext cx="914400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Interviews held with some 20 senior managers/executives, including  five CEO’s: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143000"/>
            <a:ext cx="83058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“Involve people” (see also ‘Involvement’ above)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“Create a thorough understanding of the system.”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“Listen to feedback from people on the ground.”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“Engage people”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“Empower people and communicate continuously”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“Positive re-enforcement - give credit where credit is due”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“Walk the talk, live the values”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“Lead by example”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“Take personal ownership”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“Explain to crews why things are done and how it will make a difference”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“Unequivocal support for the system”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“Be a MOSH ambassador”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GB" sz="1600" dirty="0" smtClean="0">
                <a:solidFill>
                  <a:schemeClr val="bg1"/>
                </a:solidFill>
              </a:rPr>
              <a:t>The following were cited as barriers to adoption: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“Where GM’s show resistance, it will not happen”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“(The desired behaviour) is not our natural style”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“Leaders are not disciplined enough to walk the talk”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“(Leaders are weak in) people issues, in particular the ability of supervisors to work with people”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“They need to communicate better”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“Supervisors do not listen enough and are not asking enough about the constraints”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“Blame culture and 1970’s and 80’s management styles.  The new breed of workers does not respond to it”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0"/>
            <a:r>
              <a:rPr lang="en-GB" sz="1600" dirty="0" smtClean="0">
                <a:solidFill>
                  <a:schemeClr val="bg1"/>
                </a:solidFill>
              </a:rPr>
              <a:t>“Lack of leadership”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GB" sz="1600" dirty="0" smtClean="0">
                <a:solidFill>
                  <a:schemeClr val="bg1"/>
                </a:solidFill>
              </a:rPr>
              <a:t> 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rot="20101268">
            <a:off x="153160" y="3065384"/>
            <a:ext cx="8686800" cy="15668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Bottom Line: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Our supervisors are not good at getting the best out of their people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We know what style of leadership will work, but how do we make it stick?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014" y="142852"/>
            <a:ext cx="8503266" cy="6194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347" y="266816"/>
            <a:ext cx="8689371" cy="630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16" y="2551837"/>
            <a:ext cx="714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Towards a </a:t>
            </a:r>
            <a:r>
              <a:rPr lang="en-US" sz="5400" dirty="0" err="1" smtClean="0">
                <a:solidFill>
                  <a:schemeClr val="bg1"/>
                </a:solidFill>
              </a:rPr>
              <a:t>behavioural</a:t>
            </a:r>
            <a:r>
              <a:rPr lang="en-US" sz="5400" dirty="0" smtClean="0">
                <a:solidFill>
                  <a:schemeClr val="bg1"/>
                </a:solidFill>
              </a:rPr>
              <a:t> leading practice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8212876"/>
              </p:ext>
            </p:extLst>
          </p:nvPr>
        </p:nvGraphicFramePr>
        <p:xfrm>
          <a:off x="285720" y="428605"/>
          <a:ext cx="8572560" cy="6072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FFFFFF"/>
    </a:dk2>
    <a:lt2>
      <a:srgbClr val="000000"/>
    </a:lt2>
    <a:accent1>
      <a:srgbClr val="00CC99"/>
    </a:accent1>
    <a:accent2>
      <a:srgbClr val="3333FF"/>
    </a:accent2>
    <a:accent3>
      <a:srgbClr val="FFFFFF"/>
    </a:accent3>
    <a:accent4>
      <a:srgbClr val="000000"/>
    </a:accent4>
    <a:accent5>
      <a:srgbClr val="AAE2CA"/>
    </a:accent5>
    <a:accent6>
      <a:srgbClr val="2D2DE7"/>
    </a:accent6>
    <a:hlink>
      <a:srgbClr val="CCCCFF"/>
    </a:hlink>
    <a:folHlink>
      <a:srgbClr val="000000"/>
    </a:folHlink>
  </a:clrScheme>
  <a:fontScheme name="Blank Presentatio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64</TotalTime>
  <Words>460</Words>
  <Application>Microsoft Office PowerPoint</Application>
  <PresentationFormat>On-screen Show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The behavioural stuff: some reflections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bottom line: Desired Leadership Behaviour to ensure the LP is embraced</vt:lpstr>
      <vt:lpstr> 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Duncan Laptop</cp:lastModifiedBy>
  <cp:revision>9</cp:revision>
  <dcterms:created xsi:type="dcterms:W3CDTF">2012-08-02T11:34:04Z</dcterms:created>
  <dcterms:modified xsi:type="dcterms:W3CDTF">2013-11-29T06:35:47Z</dcterms:modified>
</cp:coreProperties>
</file>