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304" r:id="rId2"/>
    <p:sldId id="447" r:id="rId3"/>
    <p:sldId id="448" r:id="rId4"/>
    <p:sldId id="450" r:id="rId5"/>
    <p:sldId id="451" r:id="rId6"/>
    <p:sldId id="460" r:id="rId7"/>
    <p:sldId id="449" r:id="rId8"/>
    <p:sldId id="461" r:id="rId9"/>
    <p:sldId id="405" r:id="rId10"/>
    <p:sldId id="426" r:id="rId11"/>
    <p:sldId id="457" r:id="rId12"/>
    <p:sldId id="432" r:id="rId13"/>
    <p:sldId id="435" r:id="rId14"/>
    <p:sldId id="458" r:id="rId15"/>
    <p:sldId id="459" r:id="rId16"/>
    <p:sldId id="436" r:id="rId17"/>
    <p:sldId id="441" r:id="rId18"/>
    <p:sldId id="440" r:id="rId19"/>
    <p:sldId id="442" r:id="rId20"/>
    <p:sldId id="443" r:id="rId21"/>
    <p:sldId id="439" r:id="rId22"/>
    <p:sldId id="456" r:id="rId23"/>
    <p:sldId id="454" r:id="rId24"/>
    <p:sldId id="444" r:id="rId25"/>
    <p:sldId id="422" r:id="rId26"/>
    <p:sldId id="446" r:id="rId27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5D5635"/>
    <a:srgbClr val="C49F00"/>
    <a:srgbClr val="5B5433"/>
    <a:srgbClr val="786F44"/>
    <a:srgbClr val="A2965C"/>
    <a:srgbClr val="FFCC66"/>
    <a:srgbClr val="FCA11C"/>
    <a:srgbClr val="F55F23"/>
    <a:srgbClr val="E6BA00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1" autoAdjust="0"/>
    <p:restoredTop sz="93153" autoAdjust="0"/>
  </p:normalViewPr>
  <p:slideViewPr>
    <p:cSldViewPr>
      <p:cViewPr>
        <p:scale>
          <a:sx n="66" d="100"/>
          <a:sy n="66" d="100"/>
        </p:scale>
        <p:origin x="-7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2" y="-108"/>
      </p:cViewPr>
      <p:guideLst>
        <p:guide orient="horz" pos="313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ndre\Documents\Documents\1%20MOSH\Stats\Christopher\Accidentcontributors201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Andre\Documents\Documents\1%20MOSH\Stats\Christopher\Accidentcontributors201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ndre\Documents\Documents\1%20MOSH\Stats\Christopher\Accidentcontributors2012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Andre\Documents\Documents\1%20MOSH\Stats\Christopher\Accidentcontributors2012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Andre\Documents\Documents\1%20MOSH\Stats\Christopher\Accidentcontributors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plotArea>
      <c:layout>
        <c:manualLayout>
          <c:layoutTarget val="inner"/>
          <c:xMode val="edge"/>
          <c:yMode val="edge"/>
          <c:x val="0.13309951881014873"/>
          <c:y val="0.23288188976377952"/>
          <c:w val="0.71605314960629918"/>
          <c:h val="0.63028182414698164"/>
        </c:manualLayout>
      </c:layout>
      <c:barChart>
        <c:barDir val="col"/>
        <c:grouping val="clustered"/>
        <c:ser>
          <c:idx val="0"/>
          <c:order val="0"/>
          <c:tx>
            <c:strRef>
              <c:f>Sheet1!$B$95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Sheet1!$A$96:$A$100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Sheet1!$B$96:$B$100</c:f>
              <c:numCache>
                <c:formatCode>General</c:formatCode>
                <c:ptCount val="5"/>
                <c:pt idx="0">
                  <c:v>32</c:v>
                </c:pt>
                <c:pt idx="1">
                  <c:v>9</c:v>
                </c:pt>
                <c:pt idx="2">
                  <c:v>0</c:v>
                </c:pt>
                <c:pt idx="3">
                  <c:v>2</c:v>
                </c:pt>
                <c:pt idx="4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Sheet1!$C$95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Sheet1!$A$96:$A$100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Sheet1!$C$96:$C$100</c:f>
              <c:numCache>
                <c:formatCode>General</c:formatCode>
                <c:ptCount val="5"/>
                <c:pt idx="0">
                  <c:v>35</c:v>
                </c:pt>
                <c:pt idx="1">
                  <c:v>12</c:v>
                </c:pt>
                <c:pt idx="2">
                  <c:v>3</c:v>
                </c:pt>
                <c:pt idx="3">
                  <c:v>0</c:v>
                </c:pt>
                <c:pt idx="4">
                  <c:v>9</c:v>
                </c:pt>
              </c:numCache>
            </c:numRef>
          </c:val>
        </c:ser>
        <c:axId val="83516800"/>
        <c:axId val="85666432"/>
      </c:barChart>
      <c:catAx>
        <c:axId val="83516800"/>
        <c:scaling>
          <c:orientation val="minMax"/>
        </c:scaling>
        <c:axPos val="b"/>
        <c:tickLblPos val="nextTo"/>
        <c:txPr>
          <a:bodyPr/>
          <a:lstStyle/>
          <a:p>
            <a:pPr>
              <a:defRPr sz="1500" baseline="0"/>
            </a:pPr>
            <a:endParaRPr lang="en-US"/>
          </a:p>
        </c:txPr>
        <c:crossAx val="85666432"/>
        <c:crosses val="autoZero"/>
        <c:lblAlgn val="ctr"/>
        <c:lblOffset val="100"/>
      </c:catAx>
      <c:valAx>
        <c:axId val="85666432"/>
        <c:scaling>
          <c:orientation val="minMax"/>
        </c:scaling>
        <c:axPos val="l"/>
        <c:majorGridlines/>
        <c:numFmt formatCode="General" sourceLinked="1"/>
        <c:tickLblPos val="nextTo"/>
        <c:crossAx val="83516800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r"/>
      <c:layout>
        <c:manualLayout>
          <c:xMode val="edge"/>
          <c:yMode val="edge"/>
          <c:x val="0.86953123850172964"/>
          <c:y val="0.4486552478821963"/>
          <c:w val="0.12112296710574731"/>
          <c:h val="0.10268932783650202"/>
        </c:manualLayout>
      </c:layout>
      <c:txPr>
        <a:bodyPr/>
        <a:lstStyle/>
        <a:p>
          <a:pPr>
            <a:defRPr sz="1400" baseline="0"/>
          </a:pPr>
          <a:endParaRPr lang="en-US"/>
        </a:p>
      </c:txPr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plotArea>
      <c:layout>
        <c:manualLayout>
          <c:layoutTarget val="inner"/>
          <c:xMode val="edge"/>
          <c:yMode val="edge"/>
          <c:x val="0.13309951881014873"/>
          <c:y val="0.23288188976377952"/>
          <c:w val="0.71605314960629918"/>
          <c:h val="0.63028182414698164"/>
        </c:manualLayout>
      </c:layout>
      <c:barChart>
        <c:barDir val="col"/>
        <c:grouping val="clustered"/>
        <c:ser>
          <c:idx val="0"/>
          <c:order val="0"/>
          <c:cat>
            <c:strRef>
              <c:f>Sheet1!$A$88:$A$92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Sheet1!$B$88:$B$92</c:f>
              <c:numCache>
                <c:formatCode>General</c:formatCode>
                <c:ptCount val="5"/>
                <c:pt idx="0">
                  <c:v>7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cat>
            <c:strRef>
              <c:f>Sheet1!$A$88:$A$92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Sheet1!$C$88:$C$92</c:f>
              <c:numCache>
                <c:formatCode>General</c:formatCode>
                <c:ptCount val="5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6106112"/>
        <c:axId val="86107648"/>
      </c:barChart>
      <c:catAx>
        <c:axId val="86106112"/>
        <c:scaling>
          <c:orientation val="minMax"/>
        </c:scaling>
        <c:axPos val="b"/>
        <c:tickLblPos val="nextTo"/>
        <c:crossAx val="86107648"/>
        <c:crosses val="autoZero"/>
        <c:auto val="1"/>
        <c:lblAlgn val="ctr"/>
        <c:lblOffset val="100"/>
      </c:catAx>
      <c:valAx>
        <c:axId val="86107648"/>
        <c:scaling>
          <c:orientation val="minMax"/>
        </c:scaling>
        <c:axPos val="l"/>
        <c:majorGridlines/>
        <c:numFmt formatCode="General" sourceLinked="1"/>
        <c:tickLblPos val="nextTo"/>
        <c:crossAx val="86106112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r"/>
      <c:layout/>
    </c:legend>
    <c:plotVisOnly val="1"/>
  </c:chart>
  <c:txPr>
    <a:bodyPr/>
    <a:lstStyle/>
    <a:p>
      <a:pPr>
        <a:defRPr sz="800" baseline="0"/>
      </a:pPr>
      <a:endParaRPr lang="en-US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plotArea>
      <c:layout>
        <c:manualLayout>
          <c:layoutTarget val="inner"/>
          <c:xMode val="edge"/>
          <c:yMode val="edge"/>
          <c:x val="0.13309951881014873"/>
          <c:y val="0.23288188976377952"/>
          <c:w val="0.71605314960629918"/>
          <c:h val="0.63028182414698164"/>
        </c:manualLayout>
      </c:layout>
      <c:barChart>
        <c:barDir val="col"/>
        <c:grouping val="clustered"/>
        <c:ser>
          <c:idx val="0"/>
          <c:order val="0"/>
          <c:tx>
            <c:strRef>
              <c:f>Sheet1!$B$79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Sheet1!$A$80:$A$84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Sheet1!$B$80:$B$84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Sheet1!$C$79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Sheet1!$A$80:$A$84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Sheet1!$C$80:$C$84</c:f>
              <c:numCache>
                <c:formatCode>General</c:formatCode>
                <c:ptCount val="5"/>
                <c:pt idx="0">
                  <c:v>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axId val="86210048"/>
        <c:axId val="86211584"/>
      </c:barChart>
      <c:catAx>
        <c:axId val="86210048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aseline="0"/>
            </a:pPr>
            <a:endParaRPr lang="en-US"/>
          </a:p>
        </c:txPr>
        <c:crossAx val="86211584"/>
        <c:crosses val="autoZero"/>
        <c:auto val="1"/>
        <c:lblAlgn val="ctr"/>
        <c:lblOffset val="100"/>
      </c:catAx>
      <c:valAx>
        <c:axId val="86211584"/>
        <c:scaling>
          <c:orientation val="minMax"/>
        </c:scaling>
        <c:axPos val="l"/>
        <c:majorGridlines/>
        <c:numFmt formatCode="General" sourceLinked="1"/>
        <c:tickLblPos val="nextTo"/>
        <c:crossAx val="86210048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r"/>
      <c:layout/>
    </c:legend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plotArea>
      <c:layout>
        <c:manualLayout>
          <c:layoutTarget val="inner"/>
          <c:xMode val="edge"/>
          <c:yMode val="edge"/>
          <c:x val="0.13309951881014873"/>
          <c:y val="0.23288188976377952"/>
          <c:w val="0.71605314960629918"/>
          <c:h val="0.63028182414698164"/>
        </c:manualLayout>
      </c:layout>
      <c:barChart>
        <c:barDir val="col"/>
        <c:grouping val="clustered"/>
        <c:ser>
          <c:idx val="0"/>
          <c:order val="0"/>
          <c:tx>
            <c:strRef>
              <c:f>Sheet1!$B$71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Sheet1!$A$72:$A$76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Sheet1!$B$72:$B$76</c:f>
              <c:numCache>
                <c:formatCode>General</c:formatCode>
                <c:ptCount val="5"/>
                <c:pt idx="0">
                  <c:v>8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Sheet1!$C$71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Sheet1!$A$72:$A$76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Sheet1!$C$72:$C$76</c:f>
              <c:numCache>
                <c:formatCode>General</c:formatCode>
                <c:ptCount val="5"/>
                <c:pt idx="0">
                  <c:v>11</c:v>
                </c:pt>
                <c:pt idx="1">
                  <c:v>7</c:v>
                </c:pt>
                <c:pt idx="2">
                  <c:v>1</c:v>
                </c:pt>
                <c:pt idx="3">
                  <c:v>0</c:v>
                </c:pt>
                <c:pt idx="4">
                  <c:v>6</c:v>
                </c:pt>
              </c:numCache>
            </c:numRef>
          </c:val>
        </c:ser>
        <c:axId val="86658048"/>
        <c:axId val="86663936"/>
      </c:barChart>
      <c:catAx>
        <c:axId val="86658048"/>
        <c:scaling>
          <c:orientation val="minMax"/>
        </c:scaling>
        <c:axPos val="b"/>
        <c:tickLblPos val="nextTo"/>
        <c:crossAx val="86663936"/>
        <c:crosses val="autoZero"/>
        <c:auto val="1"/>
        <c:lblAlgn val="ctr"/>
        <c:lblOffset val="100"/>
      </c:catAx>
      <c:valAx>
        <c:axId val="86663936"/>
        <c:scaling>
          <c:orientation val="minMax"/>
        </c:scaling>
        <c:axPos val="l"/>
        <c:majorGridlines/>
        <c:numFmt formatCode="General" sourceLinked="1"/>
        <c:tickLblPos val="nextTo"/>
        <c:crossAx val="86658048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r"/>
      <c:layout/>
    </c:legend>
    <c:plotVisOnly val="1"/>
  </c:chart>
  <c:txPr>
    <a:bodyPr/>
    <a:lstStyle/>
    <a:p>
      <a:pPr>
        <a:defRPr sz="800" baseline="0"/>
      </a:pPr>
      <a:endParaRPr lang="en-US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ZA"/>
  <c:chart>
    <c:plotArea>
      <c:layout>
        <c:manualLayout>
          <c:layoutTarget val="inner"/>
          <c:xMode val="edge"/>
          <c:yMode val="edge"/>
          <c:x val="0.13309951881014873"/>
          <c:y val="0.23288188976377952"/>
          <c:w val="0.71605314960629918"/>
          <c:h val="0.63028182414698164"/>
        </c:manualLayout>
      </c:layout>
      <c:barChart>
        <c:barDir val="col"/>
        <c:grouping val="clustered"/>
        <c:ser>
          <c:idx val="0"/>
          <c:order val="0"/>
          <c:tx>
            <c:strRef>
              <c:f>Sheet1!$B$63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Sheet1!$A$64:$A$68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Sheet1!$B$64:$B$68</c:f>
              <c:numCache>
                <c:formatCode>General</c:formatCode>
                <c:ptCount val="5"/>
                <c:pt idx="0">
                  <c:v>13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Sheet1!$C$63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Sheet1!$A$64:$A$68</c:f>
              <c:strCache>
                <c:ptCount val="5"/>
                <c:pt idx="0">
                  <c:v>All</c:v>
                </c:pt>
                <c:pt idx="1">
                  <c:v>FOG</c:v>
                </c:pt>
                <c:pt idx="2">
                  <c:v>Rockburst</c:v>
                </c:pt>
                <c:pt idx="3">
                  <c:v>Strainburst</c:v>
                </c:pt>
                <c:pt idx="4">
                  <c:v>Gravity</c:v>
                </c:pt>
              </c:strCache>
            </c:strRef>
          </c:cat>
          <c:val>
            <c:numRef>
              <c:f>Sheet1!$C$64:$C$68</c:f>
              <c:numCache>
                <c:formatCode>General</c:formatCode>
                <c:ptCount val="5"/>
                <c:pt idx="0">
                  <c:v>15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</c:ser>
        <c:axId val="86680320"/>
        <c:axId val="86681856"/>
      </c:barChart>
      <c:catAx>
        <c:axId val="86680320"/>
        <c:scaling>
          <c:orientation val="minMax"/>
        </c:scaling>
        <c:axPos val="b"/>
        <c:tickLblPos val="nextTo"/>
        <c:crossAx val="86681856"/>
        <c:crosses val="autoZero"/>
        <c:auto val="1"/>
        <c:lblAlgn val="ctr"/>
        <c:lblOffset val="100"/>
      </c:catAx>
      <c:valAx>
        <c:axId val="86681856"/>
        <c:scaling>
          <c:orientation val="minMax"/>
        </c:scaling>
        <c:axPos val="l"/>
        <c:majorGridlines/>
        <c:numFmt formatCode="General" sourceLinked="1"/>
        <c:tickLblPos val="nextTo"/>
        <c:crossAx val="86680320"/>
        <c:crosses val="autoZero"/>
        <c:crossBetween val="between"/>
      </c:valAx>
      <c:spPr>
        <a:ln>
          <a:solidFill>
            <a:schemeClr val="accent1"/>
          </a:solidFill>
        </a:ln>
      </c:spPr>
    </c:plotArea>
    <c:legend>
      <c:legendPos val="r"/>
      <c:layout/>
    </c:legend>
    <c:plotVisOnly val="1"/>
  </c:chart>
  <c:txPr>
    <a:bodyPr/>
    <a:lstStyle/>
    <a:p>
      <a:pPr>
        <a:defRPr sz="800" baseline="0"/>
      </a:pPr>
      <a:endParaRPr lang="en-US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0.08411</cdr:x>
      <cdr:y>0.0875</cdr:y>
    </cdr:from>
    <cdr:to>
      <cdr:x>0.92523</cdr:x>
      <cdr:y>0.175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85800" y="496034"/>
          <a:ext cx="6857999" cy="496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ZA" sz="2400" dirty="0" smtClean="0"/>
            <a:t>Fatalities All Commodities </a:t>
          </a:r>
          <a:r>
            <a:rPr lang="en-ZA" sz="2400" dirty="0"/>
            <a:t>1st qtr 2011 and 2012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0.125</cdr:x>
      <cdr:y>0.0875</cdr:y>
    </cdr:from>
    <cdr:to>
      <cdr:x>0.85208</cdr:x>
      <cdr:y>0.175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" y="266700"/>
          <a:ext cx="33242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ZA" sz="1100" dirty="0" smtClean="0"/>
            <a:t>Fatalities Other</a:t>
          </a:r>
          <a:r>
            <a:rPr lang="en-ZA" sz="1100" baseline="0" dirty="0" smtClean="0"/>
            <a:t> </a:t>
          </a:r>
          <a:r>
            <a:rPr lang="en-ZA" sz="1100" baseline="0" dirty="0"/>
            <a:t>Mines </a:t>
          </a:r>
          <a:r>
            <a:rPr lang="en-ZA" sz="1100" dirty="0"/>
            <a:t> 1st qtr 2011 and 2012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0.125</cdr:x>
      <cdr:y>0.0875</cdr:y>
    </cdr:from>
    <cdr:to>
      <cdr:x>0.85208</cdr:x>
      <cdr:y>0.175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" y="266700"/>
          <a:ext cx="33242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ZA" sz="1100" dirty="0" smtClean="0"/>
            <a:t>Fatalities Coal </a:t>
          </a:r>
          <a:r>
            <a:rPr lang="en-ZA" sz="1100" dirty="0"/>
            <a:t>Mines 1st qtr 2011 and 2012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0.125</cdr:x>
      <cdr:y>0.0875</cdr:y>
    </cdr:from>
    <cdr:to>
      <cdr:x>0.85208</cdr:x>
      <cdr:y>0.175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1500" y="266700"/>
          <a:ext cx="33242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ZA" sz="1100" dirty="0" smtClean="0"/>
            <a:t>Fatalities Platinum </a:t>
          </a:r>
          <a:r>
            <a:rPr lang="en-ZA" sz="1100" dirty="0"/>
            <a:t>Mines 1st qtr 2011 and 2012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0.125</cdr:x>
      <cdr:y>0.07626</cdr:y>
    </cdr:from>
    <cdr:to>
      <cdr:x>0.85208</cdr:x>
      <cdr:y>0.16376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0291" y="129302"/>
          <a:ext cx="2444679" cy="148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ZA" sz="1100" dirty="0" smtClean="0"/>
            <a:t>Fatalities Gold  </a:t>
          </a:r>
          <a:r>
            <a:rPr lang="en-ZA" sz="1100" dirty="0"/>
            <a:t>Mines 1st qtr 2011 and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326C3-F569-435F-8705-C1001C3232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348778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D56AF9-12C6-4521-8B69-8AF7315278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6798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85275" y="9446257"/>
            <a:ext cx="2971092" cy="49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8B0CDB0-9748-422F-A74F-EF9B61E6D990}" type="slidenum">
              <a:rPr lang="en-US" sz="1200"/>
              <a:pPr algn="r"/>
              <a:t>4</a:t>
            </a:fld>
            <a:endParaRPr lang="en-US" sz="120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idx="14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65CCD-6536-4B08-B1AB-BA841AF6D31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65CCD-6536-4B08-B1AB-BA841AF6D31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SACEPA Conference - Secunda - 25 January 2012</a:t>
            </a:r>
            <a:endParaRPr lang="en-US" dirty="0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ZA" dirty="0" smtClean="0"/>
              <a:t>MOSH Entry Examination and Making Safe 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D087-DD67-432F-AE7C-561AACD1A7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3F88E-C514-4938-B79C-5704FC577A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548DFF-F035-47BA-B54E-0D81A1E74C1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A9194-7A10-4ACA-8AA2-7A4CD7D0AF0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59EC4-DEAD-418A-94A6-5503B55D8C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FA9C3-E540-4529-831D-E2C969502C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E85050-BCE0-4668-AEF2-9AF4E0DB248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E7215-4DDC-4300-99A0-91656B231E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E73B3-922C-465C-B1F8-422172F5CA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9FBCC5-C038-497B-951B-4C2D85BC67F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B5941-94C9-44B3-B907-9EA4BA0E3E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E8AEDB-4DD6-49D5-AD12-FACFAC1965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Excel_Worksheet1.xlsx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88800"/>
          </a:solidFill>
          <a:ln>
            <a:solidFill>
              <a:srgbClr val="C49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304800" y="0"/>
            <a:ext cx="4000496" cy="6858000"/>
          </a:xfrm>
          <a:prstGeom prst="rect">
            <a:avLst/>
          </a:prstGeom>
          <a:solidFill>
            <a:srgbClr val="E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51" name="Group 20"/>
          <p:cNvGrpSpPr>
            <a:grpSpLocks/>
          </p:cNvGrpSpPr>
          <p:nvPr/>
        </p:nvGrpSpPr>
        <p:grpSpPr bwMode="auto">
          <a:xfrm>
            <a:off x="0" y="0"/>
            <a:ext cx="9143999" cy="1428736"/>
            <a:chOff x="118" y="119"/>
            <a:chExt cx="5467" cy="823"/>
          </a:xfrm>
        </p:grpSpPr>
        <p:pic>
          <p:nvPicPr>
            <p:cNvPr id="205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8" y="119"/>
              <a:ext cx="766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3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67" y="119"/>
              <a:ext cx="618" cy="8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5" y="119"/>
              <a:ext cx="4082" cy="82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7" descr="cmlogoDE copy"/>
          <p:cNvPicPr>
            <a:picLocks noChangeAspect="1" noChangeArrowheads="1"/>
          </p:cNvPicPr>
          <p:nvPr/>
        </p:nvPicPr>
        <p:blipFill>
          <a:blip r:embed="rId6" cstate="screen">
            <a:biLevel thresh="50000"/>
          </a:blip>
          <a:srcRect/>
          <a:stretch>
            <a:fillRect/>
          </a:stretch>
        </p:blipFill>
        <p:spPr bwMode="auto">
          <a:xfrm>
            <a:off x="8072462" y="6143644"/>
            <a:ext cx="903287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/>
        </p:nvCxnSpPr>
        <p:spPr>
          <a:xfrm>
            <a:off x="142844" y="6500834"/>
            <a:ext cx="7786742" cy="1588"/>
          </a:xfrm>
          <a:prstGeom prst="line">
            <a:avLst/>
          </a:prstGeom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 txBox="1">
            <a:spLocks/>
          </p:cNvSpPr>
          <p:nvPr/>
        </p:nvSpPr>
        <p:spPr bwMode="auto">
          <a:xfrm>
            <a:off x="0" y="1821873"/>
            <a:ext cx="8153400" cy="997527"/>
          </a:xfrm>
          <a:prstGeom prst="rect">
            <a:avLst/>
          </a:prstGeom>
          <a:solidFill>
            <a:srgbClr val="000000">
              <a:alpha val="6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Chamber of Mines of South Africa</a:t>
            </a:r>
          </a:p>
          <a:p>
            <a:pPr lvl="0" eaLnBrk="0" hangingPunct="0">
              <a:defRPr/>
            </a:pPr>
            <a:r>
              <a:rPr lang="en-GB" sz="2800" b="1" dirty="0" smtClean="0">
                <a:solidFill>
                  <a:schemeClr val="bg1"/>
                </a:solidFill>
              </a:rPr>
              <a:t>				               Learning Hub</a:t>
            </a:r>
            <a:endParaRPr kumimoji="0" lang="en-ZA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C49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214810" y="3143248"/>
            <a:ext cx="4622017" cy="2571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4286248" y="6514426"/>
            <a:ext cx="37147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 smtClean="0">
                <a:latin typeface="Tahoma" pitchFamily="34" charset="0"/>
                <a:cs typeface="Tahoma" pitchFamily="34" charset="0"/>
              </a:rPr>
              <a:t>Working together for a sustainable future since 1889</a:t>
            </a:r>
            <a:endParaRPr lang="en-US" sz="1100" i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6215082"/>
            <a:ext cx="29706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 smtClean="0"/>
              <a:t>CHAMBER OF MINES OF SOUTH AFRICA</a:t>
            </a:r>
            <a:endParaRPr lang="en-US" sz="600" b="1" dirty="0"/>
          </a:p>
        </p:txBody>
      </p:sp>
      <p:sp>
        <p:nvSpPr>
          <p:cNvPr id="16" name="Subtitle 15"/>
          <p:cNvSpPr>
            <a:spLocks noGrp="1"/>
          </p:cNvSpPr>
          <p:nvPr>
            <p:ph type="subTitle" idx="1"/>
          </p:nvPr>
        </p:nvSpPr>
        <p:spPr>
          <a:xfrm>
            <a:off x="0" y="4038600"/>
            <a:ext cx="3657600" cy="1905000"/>
          </a:xfrm>
        </p:spPr>
        <p:txBody>
          <a:bodyPr>
            <a:normAutofit fontScale="92500" lnSpcReduction="10000"/>
          </a:bodyPr>
          <a:lstStyle/>
          <a:p>
            <a:r>
              <a:rPr lang="en-ZA" sz="3600" b="1" dirty="0" smtClean="0">
                <a:solidFill>
                  <a:srgbClr val="5D5635"/>
                </a:solidFill>
              </a:rPr>
              <a:t>MOSH FOG Leading Practice Adoption Team</a:t>
            </a:r>
          </a:p>
          <a:p>
            <a:r>
              <a:rPr lang="en-ZA" sz="2600" b="1" dirty="0" smtClean="0">
                <a:solidFill>
                  <a:srgbClr val="5D5635"/>
                </a:solidFill>
              </a:rPr>
              <a:t>3 May </a:t>
            </a:r>
            <a:r>
              <a:rPr lang="en-ZA" sz="2600" b="1" dirty="0" smtClean="0">
                <a:solidFill>
                  <a:srgbClr val="5D5635"/>
                </a:solidFill>
              </a:rPr>
              <a:t>2012</a:t>
            </a:r>
            <a:endParaRPr lang="en-ZA" sz="2600" b="1" dirty="0">
              <a:solidFill>
                <a:srgbClr val="5D5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Our Brief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57200" y="1524000"/>
            <a:ext cx="8281292" cy="4306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Find the Leading Practice(s) that have the highest potential for reducing uncontrolled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falls of ground and facilitate eager adoption thereof by the rest of the industry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Our (MOSH) Programme 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57200" y="1524000"/>
            <a:ext cx="8281292" cy="4306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Identify the Leading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Practice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baseline="0" dirty="0" smtClean="0">
                <a:latin typeface="+mn-lt"/>
                <a:cs typeface="+mn-cs"/>
              </a:rPr>
              <a:t>Document at Source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Demonstrate at Demonstration Site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latin typeface="+mn-lt"/>
                <a:cs typeface="+mn-cs"/>
              </a:rPr>
              <a:t>Post Demonstration Workshop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Issue Leading Practice Adoption Guide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latin typeface="+mn-lt"/>
                <a:cs typeface="+mn-cs"/>
              </a:rPr>
              <a:t>Set up COPA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Roll out to Industry by way of COPA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traight Connector 42"/>
          <p:cNvCxnSpPr>
            <a:stCxn id="22" idx="3"/>
          </p:cNvCxnSpPr>
          <p:nvPr/>
        </p:nvCxnSpPr>
        <p:spPr>
          <a:xfrm flipV="1">
            <a:off x="6184004" y="2743200"/>
            <a:ext cx="597796" cy="794"/>
          </a:xfrm>
          <a:prstGeom prst="line">
            <a:avLst/>
          </a:prstGeom>
          <a:ln w="25400">
            <a:solidFill>
              <a:schemeClr val="tx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ZA" sz="3200" b="1" dirty="0" smtClean="0">
                <a:latin typeface="Arial" pitchFamily="34" charset="0"/>
                <a:ea typeface="+mj-ea"/>
                <a:cs typeface="Arial" pitchFamily="34" charset="0"/>
              </a:rPr>
              <a:t>FOG Adoption Team Structure </a:t>
            </a:r>
            <a:r>
              <a:rPr lang="en-ZA" sz="1600" b="1" dirty="0" smtClean="0">
                <a:latin typeface="Arial" pitchFamily="34" charset="0"/>
                <a:ea typeface="+mj-ea"/>
                <a:cs typeface="Arial" pitchFamily="34" charset="0"/>
              </a:rPr>
              <a:t>(Directive and Developmental)</a:t>
            </a:r>
            <a:endParaRPr kumimoji="0" lang="en-ZA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719064" y="8382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auto">
          <a:xfrm>
            <a:off x="2405754" y="1447800"/>
            <a:ext cx="3455987" cy="1085850"/>
          </a:xfrm>
          <a:prstGeom prst="rect">
            <a:avLst/>
          </a:prstGeom>
          <a:solidFill>
            <a:srgbClr val="C0C0C0">
              <a:alpha val="17999"/>
            </a:srgbClr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/>
              <a:t>Chamber of Mines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/>
              <a:t>Learning Hub</a:t>
            </a:r>
            <a:endParaRPr lang="en-US" sz="1600" b="1" dirty="0"/>
          </a:p>
          <a:p>
            <a:pPr algn="ctr">
              <a:spcBef>
                <a:spcPct val="50000"/>
              </a:spcBef>
            </a:pPr>
            <a:endParaRPr lang="en-US" sz="1600" dirty="0"/>
          </a:p>
        </p:txBody>
      </p:sp>
      <p:sp>
        <p:nvSpPr>
          <p:cNvPr id="14" name="Text Box 26"/>
          <p:cNvSpPr txBox="1">
            <a:spLocks noChangeArrowheads="1"/>
          </p:cNvSpPr>
          <p:nvPr/>
        </p:nvSpPr>
        <p:spPr bwMode="auto">
          <a:xfrm>
            <a:off x="222319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A van Zyl</a:t>
            </a:r>
          </a:p>
        </p:txBody>
      </p:sp>
      <p:sp>
        <p:nvSpPr>
          <p:cNvPr id="15" name="Text Box 28"/>
          <p:cNvSpPr txBox="1">
            <a:spLocks noChangeArrowheads="1"/>
          </p:cNvSpPr>
          <p:nvPr/>
        </p:nvSpPr>
        <p:spPr bwMode="auto">
          <a:xfrm>
            <a:off x="424554" y="36290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ARM 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R Kersten</a:t>
            </a:r>
          </a:p>
        </p:txBody>
      </p: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2151754" y="3643312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Harmony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K Brentley</a:t>
            </a:r>
          </a:p>
        </p:txBody>
      </p:sp>
      <p:sp>
        <p:nvSpPr>
          <p:cNvPr id="19" name="Text Box 30"/>
          <p:cNvSpPr txBox="1">
            <a:spLocks noChangeArrowheads="1"/>
          </p:cNvSpPr>
          <p:nvPr/>
        </p:nvSpPr>
        <p:spPr bwMode="auto">
          <a:xfrm>
            <a:off x="3862285" y="3648938"/>
            <a:ext cx="1583804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Gold Fields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F  Malan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3880169" y="4421807"/>
            <a:ext cx="1585913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Lonmin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M du Plessis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5545035" y="3641725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AGA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G Dukes</a:t>
            </a:r>
          </a:p>
        </p:txBody>
      </p:sp>
      <p:sp>
        <p:nvSpPr>
          <p:cNvPr id="22" name="Text Box 43"/>
          <p:cNvSpPr txBox="1">
            <a:spLocks noChangeArrowheads="1"/>
          </p:cNvSpPr>
          <p:nvPr/>
        </p:nvSpPr>
        <p:spPr bwMode="auto">
          <a:xfrm>
            <a:off x="4312341" y="2262187"/>
            <a:ext cx="1871663" cy="963613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Adoption Manager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D Adams</a:t>
            </a:r>
          </a:p>
        </p:txBody>
      </p:sp>
      <p:sp>
        <p:nvSpPr>
          <p:cNvPr id="23" name="Text Box 44"/>
          <p:cNvSpPr txBox="1">
            <a:spLocks noChangeArrowheads="1"/>
          </p:cNvSpPr>
          <p:nvPr/>
        </p:nvSpPr>
        <p:spPr bwMode="auto">
          <a:xfrm>
            <a:off x="424554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AA Plat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K  le Bron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Text Box 45"/>
          <p:cNvSpPr txBox="1">
            <a:spLocks noChangeArrowheads="1"/>
          </p:cNvSpPr>
          <p:nvPr/>
        </p:nvSpPr>
        <p:spPr bwMode="auto">
          <a:xfrm>
            <a:off x="2134291" y="4421187"/>
            <a:ext cx="1584325" cy="719138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Xstrata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W v Aarde</a:t>
            </a:r>
          </a:p>
        </p:txBody>
      </p:sp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7264396" y="3629719"/>
            <a:ext cx="1584325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EXXARO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F Baker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6" name="Text Box 47"/>
          <p:cNvSpPr txBox="1">
            <a:spLocks noChangeArrowheads="1"/>
          </p:cNvSpPr>
          <p:nvPr/>
        </p:nvSpPr>
        <p:spPr bwMode="auto">
          <a:xfrm>
            <a:off x="5536353" y="5213895"/>
            <a:ext cx="1585913" cy="707886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Petra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C Grove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5545035" y="441960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Impala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E du Toit</a:t>
            </a:r>
          </a:p>
        </p:txBody>
      </p:sp>
      <p:sp>
        <p:nvSpPr>
          <p:cNvPr id="28" name="Text Box 49"/>
          <p:cNvSpPr txBox="1">
            <a:spLocks noChangeArrowheads="1"/>
          </p:cNvSpPr>
          <p:nvPr/>
        </p:nvSpPr>
        <p:spPr bwMode="auto">
          <a:xfrm>
            <a:off x="424554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NUM 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Dr W Lipinsky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9" name="Text Box 50"/>
          <p:cNvSpPr txBox="1">
            <a:spLocks noChangeArrowheads="1"/>
          </p:cNvSpPr>
          <p:nvPr/>
        </p:nvSpPr>
        <p:spPr bwMode="auto">
          <a:xfrm>
            <a:off x="2134291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Solidarity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L McMaster</a:t>
            </a:r>
          </a:p>
        </p:txBody>
      </p:sp>
      <p:sp>
        <p:nvSpPr>
          <p:cNvPr id="30" name="Text Box 51"/>
          <p:cNvSpPr txBox="1">
            <a:spLocks noChangeArrowheads="1"/>
          </p:cNvSpPr>
          <p:nvPr/>
        </p:nvSpPr>
        <p:spPr bwMode="auto">
          <a:xfrm>
            <a:off x="3862025" y="5213350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UASA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A v Heerden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7265189" y="5213350"/>
            <a:ext cx="1582738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BECSA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1"/>
                </a:solidFill>
              </a:rPr>
              <a:t>D Neal</a:t>
            </a:r>
          </a:p>
        </p:txBody>
      </p:sp>
      <p:sp>
        <p:nvSpPr>
          <p:cNvPr id="32" name="Line 54"/>
          <p:cNvSpPr>
            <a:spLocks noChangeShapeType="1"/>
          </p:cNvSpPr>
          <p:nvPr/>
        </p:nvSpPr>
        <p:spPr bwMode="auto">
          <a:xfrm>
            <a:off x="1215129" y="3413125"/>
            <a:ext cx="6842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3" name="Line 56"/>
          <p:cNvSpPr>
            <a:spLocks noChangeShapeType="1"/>
          </p:cNvSpPr>
          <p:nvPr/>
        </p:nvSpPr>
        <p:spPr bwMode="auto">
          <a:xfrm>
            <a:off x="12151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4" name="Line 57"/>
          <p:cNvSpPr>
            <a:spLocks noChangeShapeType="1"/>
          </p:cNvSpPr>
          <p:nvPr/>
        </p:nvSpPr>
        <p:spPr bwMode="auto">
          <a:xfrm>
            <a:off x="28724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5" name="Line 58"/>
          <p:cNvSpPr>
            <a:spLocks noChangeShapeType="1"/>
          </p:cNvSpPr>
          <p:nvPr/>
        </p:nvSpPr>
        <p:spPr bwMode="auto">
          <a:xfrm>
            <a:off x="459967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6" name="Line 59"/>
          <p:cNvSpPr>
            <a:spLocks noChangeShapeType="1"/>
          </p:cNvSpPr>
          <p:nvPr/>
        </p:nvSpPr>
        <p:spPr bwMode="auto">
          <a:xfrm>
            <a:off x="6257029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7" name="Line 60"/>
          <p:cNvSpPr>
            <a:spLocks noChangeShapeType="1"/>
          </p:cNvSpPr>
          <p:nvPr/>
        </p:nvSpPr>
        <p:spPr bwMode="auto">
          <a:xfrm>
            <a:off x="8057254" y="3413125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8" name="Line 61"/>
          <p:cNvSpPr>
            <a:spLocks noChangeShapeType="1"/>
          </p:cNvSpPr>
          <p:nvPr/>
        </p:nvSpPr>
        <p:spPr bwMode="auto">
          <a:xfrm>
            <a:off x="4193279" y="2549525"/>
            <a:ext cx="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39" name="Line 62"/>
          <p:cNvSpPr>
            <a:spLocks noChangeShapeType="1"/>
          </p:cNvSpPr>
          <p:nvPr/>
        </p:nvSpPr>
        <p:spPr bwMode="auto">
          <a:xfrm>
            <a:off x="4096441" y="2549525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ZA" dirty="0"/>
          </a:p>
        </p:txBody>
      </p:sp>
      <p:sp>
        <p:nvSpPr>
          <p:cNvPr id="40" name="Text Box 63"/>
          <p:cNvSpPr txBox="1">
            <a:spLocks noChangeArrowheads="1"/>
          </p:cNvSpPr>
          <p:nvPr/>
        </p:nvSpPr>
        <p:spPr bwMode="auto">
          <a:xfrm>
            <a:off x="7264396" y="4421807"/>
            <a:ext cx="1584325" cy="719137"/>
          </a:xfrm>
          <a:prstGeom prst="rect">
            <a:avLst/>
          </a:prstGeom>
          <a:solidFill>
            <a:schemeClr val="accent1"/>
          </a:solidFill>
          <a:ln w="158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Sasol</a:t>
            </a:r>
          </a:p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K Louw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1" name="Text Box 43"/>
          <p:cNvSpPr txBox="1">
            <a:spLocks noChangeArrowheads="1"/>
          </p:cNvSpPr>
          <p:nvPr/>
        </p:nvSpPr>
        <p:spPr bwMode="auto">
          <a:xfrm>
            <a:off x="6629400" y="2214553"/>
            <a:ext cx="2252663" cy="954107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FOG </a:t>
            </a:r>
            <a:r>
              <a:rPr lang="en-US" sz="1600" b="1" dirty="0" smtClean="0">
                <a:solidFill>
                  <a:schemeClr val="bg1"/>
                </a:solidFill>
              </a:rPr>
              <a:t>Adoption Specialist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C Legodi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Text Box 43"/>
          <p:cNvSpPr txBox="1">
            <a:spLocks noChangeArrowheads="1"/>
          </p:cNvSpPr>
          <p:nvPr/>
        </p:nvSpPr>
        <p:spPr bwMode="auto">
          <a:xfrm>
            <a:off x="16645" y="1101045"/>
            <a:ext cx="2252663" cy="1077218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FOG Sponsor    Neville Nicolau    CEO Anglo American Platinum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" name="Elbow Connector 2"/>
          <p:cNvCxnSpPr>
            <a:stCxn id="42" idx="2"/>
            <a:endCxn id="14" idx="1"/>
          </p:cNvCxnSpPr>
          <p:nvPr/>
        </p:nvCxnSpPr>
        <p:spPr>
          <a:xfrm rot="16200000" flipH="1">
            <a:off x="1400219" y="1921021"/>
            <a:ext cx="565731" cy="1080214"/>
          </a:xfrm>
          <a:prstGeom prst="bentConnector2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b="1" dirty="0" smtClean="0"/>
              <a:t>MOSH – FOG COPA Arrangements </a:t>
            </a:r>
            <a:r>
              <a:rPr lang="en-US" sz="1600" b="1" dirty="0" smtClean="0"/>
              <a:t>(Roll out)</a:t>
            </a:r>
            <a:endParaRPr kumimoji="0" lang="en-ZA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-990600" y="8382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ZA" sz="2600" b="1" dirty="0" smtClean="0">
              <a:latin typeface="+mn-lt"/>
              <a:cs typeface="+mn-cs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33400" y="1066800"/>
            <a:ext cx="8382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rgbClr val="292929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8313" y="1412776"/>
            <a:ext cx="8497911" cy="4706704"/>
            <a:chOff x="468313" y="1412776"/>
            <a:chExt cx="8497911" cy="4706704"/>
          </a:xfrm>
        </p:grpSpPr>
        <p:sp>
          <p:nvSpPr>
            <p:cNvPr id="14" name="Rectangle 40"/>
            <p:cNvSpPr>
              <a:spLocks noChangeArrowheads="1"/>
            </p:cNvSpPr>
            <p:nvPr/>
          </p:nvSpPr>
          <p:spPr bwMode="auto">
            <a:xfrm>
              <a:off x="2217738" y="3600450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15" name="Rectangle 41"/>
            <p:cNvSpPr>
              <a:spLocks noChangeArrowheads="1"/>
            </p:cNvSpPr>
            <p:nvPr/>
          </p:nvSpPr>
          <p:spPr bwMode="auto">
            <a:xfrm>
              <a:off x="3886200" y="3600450"/>
              <a:ext cx="1728788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7" name="Rectangle 38"/>
            <p:cNvSpPr>
              <a:spLocks noChangeArrowheads="1"/>
            </p:cNvSpPr>
            <p:nvPr/>
          </p:nvSpPr>
          <p:spPr bwMode="auto">
            <a:xfrm>
              <a:off x="468313" y="3600450"/>
              <a:ext cx="1728787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Rectangle 36"/>
            <p:cNvSpPr>
              <a:spLocks noChangeArrowheads="1"/>
            </p:cNvSpPr>
            <p:nvPr/>
          </p:nvSpPr>
          <p:spPr bwMode="auto">
            <a:xfrm>
              <a:off x="3898900" y="3600450"/>
              <a:ext cx="1728788" cy="2449513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3743325" y="1850956"/>
              <a:ext cx="1871663" cy="1323439"/>
            </a:xfrm>
            <a:prstGeom prst="rect">
              <a:avLst/>
            </a:prstGeom>
            <a:solidFill>
              <a:schemeClr val="accent1"/>
            </a:solidFill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>
                  <a:solidFill>
                    <a:schemeClr val="bg1"/>
                  </a:solidFill>
                </a:rPr>
                <a:t>FOG Adoption Team </a:t>
              </a:r>
              <a:r>
                <a:rPr lang="en-US" sz="1600" b="1" dirty="0" smtClean="0">
                  <a:solidFill>
                    <a:schemeClr val="bg1"/>
                  </a:solidFill>
                </a:rPr>
                <a:t>Manager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 dirty="0" smtClean="0">
                  <a:solidFill>
                    <a:schemeClr val="bg1"/>
                  </a:solidFill>
                </a:rPr>
                <a:t>A </a:t>
              </a:r>
              <a:r>
                <a:rPr lang="en-US" sz="1600" dirty="0">
                  <a:solidFill>
                    <a:schemeClr val="bg1"/>
                  </a:solidFill>
                </a:rPr>
                <a:t>van </a:t>
              </a:r>
              <a:r>
                <a:rPr lang="en-US" sz="1600" dirty="0" smtClean="0">
                  <a:solidFill>
                    <a:schemeClr val="bg1"/>
                  </a:solidFill>
                </a:rPr>
                <a:t>Zyl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 dirty="0" smtClean="0">
                  <a:solidFill>
                    <a:schemeClr val="bg1"/>
                  </a:solidFill>
                </a:rPr>
                <a:t>D Adams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3968115" y="36577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EXXARO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3968115" y="402457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>
                  <a:solidFill>
                    <a:schemeClr val="bg1"/>
                  </a:solidFill>
                </a:rPr>
                <a:t>SASOL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1331913" y="3357563"/>
              <a:ext cx="6804025" cy="269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 flipH="1">
              <a:off x="1330325" y="3357563"/>
              <a:ext cx="1588" cy="24288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" name="Line 28"/>
            <p:cNvSpPr>
              <a:spLocks noChangeShapeType="1"/>
            </p:cNvSpPr>
            <p:nvPr/>
          </p:nvSpPr>
          <p:spPr bwMode="auto">
            <a:xfrm>
              <a:off x="29511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" name="Line 29"/>
            <p:cNvSpPr>
              <a:spLocks noChangeShapeType="1"/>
            </p:cNvSpPr>
            <p:nvPr/>
          </p:nvSpPr>
          <p:spPr bwMode="auto">
            <a:xfrm>
              <a:off x="467836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Line 30"/>
            <p:cNvSpPr>
              <a:spLocks noChangeShapeType="1"/>
            </p:cNvSpPr>
            <p:nvPr/>
          </p:nvSpPr>
          <p:spPr bwMode="auto">
            <a:xfrm>
              <a:off x="6335713" y="33845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>
              <a:off x="8135938" y="3384550"/>
              <a:ext cx="36462" cy="141260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" name="Line 32"/>
            <p:cNvSpPr>
              <a:spLocks noChangeShapeType="1"/>
            </p:cNvSpPr>
            <p:nvPr/>
          </p:nvSpPr>
          <p:spPr bwMode="auto">
            <a:xfrm>
              <a:off x="4678363" y="3168650"/>
              <a:ext cx="0" cy="215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7380312" y="4804087"/>
              <a:ext cx="1585912" cy="338554"/>
            </a:xfrm>
            <a:prstGeom prst="rect">
              <a:avLst/>
            </a:prstGeom>
            <a:solidFill>
              <a:srgbClr val="C0C0C0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/>
                <a:t>N-Cape?</a:t>
              </a:r>
            </a:p>
          </p:txBody>
        </p:sp>
        <p:sp>
          <p:nvSpPr>
            <p:cNvPr id="31" name="Rectangle 37"/>
            <p:cNvSpPr>
              <a:spLocks noChangeArrowheads="1"/>
            </p:cNvSpPr>
            <p:nvPr/>
          </p:nvSpPr>
          <p:spPr bwMode="auto">
            <a:xfrm>
              <a:off x="4391025" y="5726113"/>
              <a:ext cx="831850" cy="366712"/>
            </a:xfrm>
            <a:prstGeom prst="rect">
              <a:avLst/>
            </a:prstGeom>
            <a:solidFill>
              <a:schemeClr val="bg2">
                <a:lumMod val="75000"/>
                <a:alpha val="36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COAL</a:t>
              </a:r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862013" y="5726113"/>
              <a:ext cx="844550" cy="366712"/>
            </a:xfrm>
            <a:prstGeom prst="rect">
              <a:avLst/>
            </a:prstGeom>
            <a:solidFill>
              <a:srgbClr val="FFFF00">
                <a:alpha val="71000"/>
              </a:srgbClr>
            </a:solidFill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/>
                <a:t>GOLD</a:t>
              </a:r>
            </a:p>
          </p:txBody>
        </p:sp>
        <p:sp>
          <p:nvSpPr>
            <p:cNvPr id="33" name="Rectangle 42"/>
            <p:cNvSpPr>
              <a:spLocks noChangeArrowheads="1"/>
            </p:cNvSpPr>
            <p:nvPr/>
          </p:nvSpPr>
          <p:spPr bwMode="auto">
            <a:xfrm>
              <a:off x="2316162" y="5726112"/>
              <a:ext cx="1463750" cy="367184"/>
            </a:xfrm>
            <a:prstGeom prst="rect">
              <a:avLst/>
            </a:prstGeom>
            <a:solidFill>
              <a:srgbClr val="CC66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b="1" dirty="0"/>
                <a:t>BUSHVELD</a:t>
              </a:r>
            </a:p>
          </p:txBody>
        </p:sp>
        <p:sp>
          <p:nvSpPr>
            <p:cNvPr id="34" name="Rectangle 43"/>
            <p:cNvSpPr>
              <a:spLocks noChangeArrowheads="1"/>
            </p:cNvSpPr>
            <p:nvPr/>
          </p:nvSpPr>
          <p:spPr bwMode="auto">
            <a:xfrm>
              <a:off x="1331640" y="1412776"/>
              <a:ext cx="70625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COPA’s for the </a:t>
              </a:r>
              <a:r>
                <a:rPr lang="en-US" b="1" dirty="0" smtClean="0"/>
                <a:t>Introduction and Adoption of Leading Practices</a:t>
              </a:r>
              <a:endParaRPr lang="en-US" b="1" dirty="0"/>
            </a:p>
          </p:txBody>
        </p:sp>
        <p:sp>
          <p:nvSpPr>
            <p:cNvPr id="35" name="Text Box 25"/>
            <p:cNvSpPr txBox="1">
              <a:spLocks noChangeArrowheads="1"/>
            </p:cNvSpPr>
            <p:nvPr/>
          </p:nvSpPr>
          <p:spPr bwMode="auto">
            <a:xfrm>
              <a:off x="3968115" y="437020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TOTAL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 Box 25"/>
            <p:cNvSpPr txBox="1">
              <a:spLocks noChangeArrowheads="1"/>
            </p:cNvSpPr>
            <p:nvPr/>
          </p:nvSpPr>
          <p:spPr bwMode="auto">
            <a:xfrm>
              <a:off x="3968115" y="471584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ATC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3968115" y="506148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BHP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3968115" y="54071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OTHERS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40"/>
            <p:cNvSpPr>
              <a:spLocks noChangeArrowheads="1"/>
            </p:cNvSpPr>
            <p:nvPr/>
          </p:nvSpPr>
          <p:spPr bwMode="auto">
            <a:xfrm>
              <a:off x="5652120" y="3606924"/>
              <a:ext cx="1655762" cy="2449513"/>
            </a:xfrm>
            <a:prstGeom prst="rect">
              <a:avLst/>
            </a:prstGeom>
            <a:solidFill>
              <a:schemeClr val="accent1">
                <a:alpha val="33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b="1" dirty="0"/>
            </a:p>
            <a:p>
              <a:pPr algn="ctr"/>
              <a:endParaRPr lang="en-US" b="1" dirty="0"/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5995144" y="5750148"/>
              <a:ext cx="979755" cy="369332"/>
            </a:xfrm>
            <a:prstGeom prst="rect">
              <a:avLst/>
            </a:prstGeom>
            <a:solidFill>
              <a:srgbClr val="09E533">
                <a:alpha val="51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E-LIMB</a:t>
              </a:r>
              <a:endParaRPr lang="en-US" b="1" dirty="0"/>
            </a:p>
          </p:txBody>
        </p:sp>
        <p:sp>
          <p:nvSpPr>
            <p:cNvPr id="41" name="Text Box 20"/>
            <p:cNvSpPr txBox="1">
              <a:spLocks noChangeArrowheads="1"/>
            </p:cNvSpPr>
            <p:nvPr/>
          </p:nvSpPr>
          <p:spPr bwMode="auto">
            <a:xfrm>
              <a:off x="539552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GOLD FIELDS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2" name="Text Box 25"/>
            <p:cNvSpPr txBox="1">
              <a:spLocks noChangeArrowheads="1"/>
            </p:cNvSpPr>
            <p:nvPr/>
          </p:nvSpPr>
          <p:spPr bwMode="auto">
            <a:xfrm>
              <a:off x="539552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AGA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 Box 25"/>
            <p:cNvSpPr txBox="1">
              <a:spLocks noChangeArrowheads="1"/>
            </p:cNvSpPr>
            <p:nvPr/>
          </p:nvSpPr>
          <p:spPr bwMode="auto">
            <a:xfrm>
              <a:off x="539552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HARMONY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 Box 25"/>
            <p:cNvSpPr txBox="1">
              <a:spLocks noChangeArrowheads="1"/>
            </p:cNvSpPr>
            <p:nvPr/>
          </p:nvSpPr>
          <p:spPr bwMode="auto">
            <a:xfrm>
              <a:off x="539552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DRD GOLD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 Box 25"/>
            <p:cNvSpPr txBox="1">
              <a:spLocks noChangeArrowheads="1"/>
            </p:cNvSpPr>
            <p:nvPr/>
          </p:nvSpPr>
          <p:spPr bwMode="auto">
            <a:xfrm>
              <a:off x="539552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R. URANIUM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6" name="Text Box 25"/>
            <p:cNvSpPr txBox="1">
              <a:spLocks noChangeArrowheads="1"/>
            </p:cNvSpPr>
            <p:nvPr/>
          </p:nvSpPr>
          <p:spPr bwMode="auto">
            <a:xfrm>
              <a:off x="539552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SIMMERS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7" name="Text Box 20"/>
            <p:cNvSpPr txBox="1">
              <a:spLocks noChangeArrowheads="1"/>
            </p:cNvSpPr>
            <p:nvPr/>
          </p:nvSpPr>
          <p:spPr bwMode="auto">
            <a:xfrm>
              <a:off x="2267744" y="364502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LONMIN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 Box 25"/>
            <p:cNvSpPr txBox="1">
              <a:spLocks noChangeArrowheads="1"/>
            </p:cNvSpPr>
            <p:nvPr/>
          </p:nvSpPr>
          <p:spPr bwMode="auto">
            <a:xfrm>
              <a:off x="2267744" y="400336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ANGLO PLAT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9" name="Text Box 25"/>
            <p:cNvSpPr txBox="1">
              <a:spLocks noChangeArrowheads="1"/>
            </p:cNvSpPr>
            <p:nvPr/>
          </p:nvSpPr>
          <p:spPr bwMode="auto">
            <a:xfrm>
              <a:off x="2267744" y="434900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UNION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0" name="Text Box 25"/>
            <p:cNvSpPr txBox="1">
              <a:spLocks noChangeArrowheads="1"/>
            </p:cNvSpPr>
            <p:nvPr/>
          </p:nvSpPr>
          <p:spPr bwMode="auto">
            <a:xfrm>
              <a:off x="2267744" y="469463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 Plats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2267744" y="504027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XSTRATA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 Box 25"/>
            <p:cNvSpPr txBox="1">
              <a:spLocks noChangeArrowheads="1"/>
            </p:cNvSpPr>
            <p:nvPr/>
          </p:nvSpPr>
          <p:spPr bwMode="auto">
            <a:xfrm>
              <a:off x="2267744" y="538591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OTHERS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 Box 20"/>
            <p:cNvSpPr txBox="1">
              <a:spLocks noChangeArrowheads="1"/>
            </p:cNvSpPr>
            <p:nvPr/>
          </p:nvSpPr>
          <p:spPr bwMode="auto">
            <a:xfrm>
              <a:off x="5677520" y="3646726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AA PLATINUM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 Box 25"/>
            <p:cNvSpPr txBox="1">
              <a:spLocks noChangeArrowheads="1"/>
            </p:cNvSpPr>
            <p:nvPr/>
          </p:nvSpPr>
          <p:spPr bwMode="auto">
            <a:xfrm>
              <a:off x="5677520" y="4005064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IMPLATS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 Box 25"/>
            <p:cNvSpPr txBox="1">
              <a:spLocks noChangeArrowheads="1"/>
            </p:cNvSpPr>
            <p:nvPr/>
          </p:nvSpPr>
          <p:spPr bwMode="auto">
            <a:xfrm>
              <a:off x="5677520" y="4350702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ASA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6" name="Text Box 25"/>
            <p:cNvSpPr txBox="1">
              <a:spLocks noChangeArrowheads="1"/>
            </p:cNvSpPr>
            <p:nvPr/>
          </p:nvSpPr>
          <p:spPr bwMode="auto">
            <a:xfrm>
              <a:off x="5677520" y="4696340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ARM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7" name="Text Box 25"/>
            <p:cNvSpPr txBox="1">
              <a:spLocks noChangeArrowheads="1"/>
            </p:cNvSpPr>
            <p:nvPr/>
          </p:nvSpPr>
          <p:spPr bwMode="auto">
            <a:xfrm>
              <a:off x="5677520" y="504197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E. CHROME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 Box 25"/>
            <p:cNvSpPr txBox="1">
              <a:spLocks noChangeArrowheads="1"/>
            </p:cNvSpPr>
            <p:nvPr/>
          </p:nvSpPr>
          <p:spPr bwMode="auto">
            <a:xfrm>
              <a:off x="5677520" y="5387618"/>
              <a:ext cx="1584325" cy="338554"/>
            </a:xfrm>
            <a:prstGeom prst="rect">
              <a:avLst/>
            </a:prstGeom>
            <a:solidFill>
              <a:schemeClr val="accent1"/>
            </a:solidFill>
            <a:ln w="158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 anchorCtr="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smtClean="0">
                  <a:solidFill>
                    <a:schemeClr val="bg1"/>
                  </a:solidFill>
                </a:rPr>
                <a:t>NKOMATI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457200"/>
          <a:ext cx="8153400" cy="5668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" name="Group 4"/>
          <p:cNvGrpSpPr/>
          <p:nvPr/>
        </p:nvGrpSpPr>
        <p:grpSpPr>
          <a:xfrm>
            <a:off x="192312" y="6241736"/>
            <a:ext cx="8750899" cy="506564"/>
            <a:chOff x="319885" y="6241736"/>
            <a:chExt cx="8750899" cy="506564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8" r="18422" b="23450"/>
            <a:stretch>
              <a:fillRect/>
            </a:stretch>
          </p:blipFill>
          <p:spPr bwMode="auto">
            <a:xfrm>
              <a:off x="8152414" y="6247897"/>
              <a:ext cx="918370" cy="468901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7" name="Straight Connector 6"/>
            <p:cNvCxnSpPr/>
            <p:nvPr/>
          </p:nvCxnSpPr>
          <p:spPr>
            <a:xfrm>
              <a:off x="1414892" y="6324599"/>
              <a:ext cx="745551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414892" y="6748299"/>
              <a:ext cx="745551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9885" y="6241736"/>
              <a:ext cx="1134589" cy="5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2743201" y="6324599"/>
              <a:ext cx="41786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ctr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ZA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lang="en-ZA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28600" y="-152400"/>
            <a:ext cx="8763000" cy="6400800"/>
            <a:chOff x="1181100" y="1192790"/>
            <a:chExt cx="6781800" cy="4472420"/>
          </a:xfrm>
        </p:grpSpPr>
        <p:graphicFrame>
          <p:nvGraphicFramePr>
            <p:cNvPr id="4" name="Chart 3"/>
            <p:cNvGraphicFramePr/>
            <p:nvPr/>
          </p:nvGraphicFramePr>
          <p:xfrm>
            <a:off x="4621357" y="3568844"/>
            <a:ext cx="3341543" cy="20963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Chart 4"/>
            <p:cNvGraphicFramePr/>
            <p:nvPr/>
          </p:nvGraphicFramePr>
          <p:xfrm>
            <a:off x="1181100" y="3559319"/>
            <a:ext cx="3345007" cy="20963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Chart 5"/>
            <p:cNvGraphicFramePr/>
            <p:nvPr/>
          </p:nvGraphicFramePr>
          <p:xfrm>
            <a:off x="4611832" y="1202315"/>
            <a:ext cx="3341543" cy="22522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Chart 6"/>
            <p:cNvGraphicFramePr/>
            <p:nvPr/>
          </p:nvGraphicFramePr>
          <p:xfrm>
            <a:off x="1181100" y="1192790"/>
            <a:ext cx="3345007" cy="22522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3" name="Group 8"/>
          <p:cNvGrpSpPr/>
          <p:nvPr/>
        </p:nvGrpSpPr>
        <p:grpSpPr>
          <a:xfrm>
            <a:off x="203773" y="6285278"/>
            <a:ext cx="8750899" cy="506564"/>
            <a:chOff x="319885" y="6241736"/>
            <a:chExt cx="8750899" cy="506564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 l="56223" t="5468" r="18422" b="23450"/>
            <a:stretch>
              <a:fillRect/>
            </a:stretch>
          </p:blipFill>
          <p:spPr bwMode="auto">
            <a:xfrm>
              <a:off x="8152414" y="6247897"/>
              <a:ext cx="918370" cy="468901"/>
            </a:xfrm>
            <a:prstGeom prst="rect">
              <a:avLst/>
            </a:prstGeom>
            <a:ln>
              <a:solidFill>
                <a:srgbClr val="C49F00"/>
              </a:solidFill>
            </a:ln>
            <a:effectLst/>
          </p:spPr>
        </p:pic>
        <p:cxnSp>
          <p:nvCxnSpPr>
            <p:cNvPr id="11" name="Straight Connector 10"/>
            <p:cNvCxnSpPr/>
            <p:nvPr/>
          </p:nvCxnSpPr>
          <p:spPr>
            <a:xfrm>
              <a:off x="1414892" y="6324599"/>
              <a:ext cx="745551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414892" y="6748299"/>
              <a:ext cx="745551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9885" y="6241736"/>
              <a:ext cx="1134589" cy="506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2743201" y="6324599"/>
              <a:ext cx="41786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ctr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ZA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lang="en-ZA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8424936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FOG Adoption Team Visits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STS Graphics,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Kroondal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Chrome,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Union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Mine, TauTona Mine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Inter Mine Visits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SASOL to ARNOT,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ARNOT to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Modikwa, </a:t>
            </a:r>
            <a:r>
              <a:rPr lang="en-ZA" sz="2400" b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Exxaro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to Union Mine</a:t>
            </a: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Events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“Day of Learning”, Planning workshop to Identify New Leading Practice,  </a:t>
            </a: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M</a:t>
            </a:r>
            <a:r>
              <a:rPr lang="en-ZA" sz="2400" b="1" noProof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OSH Annual Review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ZA" sz="2800" b="1" noProof="0" dirty="0" smtClean="0">
                <a:latin typeface="+mn-lt"/>
                <a:cs typeface="+mn-cs"/>
              </a:rPr>
              <a:t>Presentations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Seminars, Conferences and Individual Mines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8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57200"/>
            <a:ext cx="3795457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FOG Team Activities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0" y="1143000"/>
            <a:ext cx="9144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219200"/>
            <a:ext cx="51054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2800" b="1" dirty="0" smtClean="0"/>
              <a:t>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Regular FOG Adoption Team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Four Main COPA areas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Tripartite Forum Meetings</a:t>
            </a:r>
          </a:p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(Free State, North West Bushveld, Limpopo, Vaal River,  Merafong etc.) </a:t>
            </a:r>
            <a:endParaRPr lang="en-ZA" sz="2000" b="1" dirty="0" smtClean="0"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Assistance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“Late Comers” and Non Chamber Mines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( Anglo Thermal Coal, Petra Diamonds, Ezulwini, Village Main, Northam Platinum etc.)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2400" b="1" noProof="0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sz="24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274" descr="DSC00873"/>
          <p:cNvPicPr>
            <a:picLocks noChangeAspect="1" noChangeArrowheads="1"/>
          </p:cNvPicPr>
          <p:nvPr/>
        </p:nvPicPr>
        <p:blipFill>
          <a:blip r:embed="rId4" cstate="print"/>
          <a:srcRect t="9195" b="8046"/>
          <a:stretch>
            <a:fillRect/>
          </a:stretch>
        </p:blipFill>
        <p:spPr bwMode="auto">
          <a:xfrm>
            <a:off x="5123544" y="493482"/>
            <a:ext cx="3962400" cy="247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276" descr="MOSH VISIT 9 JULY 2010 024"/>
          <p:cNvPicPr>
            <a:picLocks noChangeAspect="1" noChangeArrowheads="1"/>
          </p:cNvPicPr>
          <p:nvPr/>
        </p:nvPicPr>
        <p:blipFill>
          <a:blip r:embed="rId5" cstate="print"/>
          <a:srcRect b="7072"/>
          <a:stretch>
            <a:fillRect/>
          </a:stretch>
        </p:blipFill>
        <p:spPr bwMode="auto">
          <a:xfrm>
            <a:off x="5138058" y="3505200"/>
            <a:ext cx="3962400" cy="263398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Entry Examination and Making Safe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team based HIRA process with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“empowered “ team members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Impala Platinum Mines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Driefontein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- 92% of identified teams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latin typeface="+mn-lt"/>
                <a:cs typeface="+mn-cs"/>
              </a:rPr>
              <a:t>			 </a:t>
            </a:r>
            <a:r>
              <a:rPr lang="en-ZA" sz="2400" b="1" baseline="0" dirty="0" smtClean="0">
                <a:latin typeface="+mn-lt"/>
                <a:cs typeface="+mn-cs"/>
              </a:rPr>
              <a:t> trained (65 Mines)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5105400" y="2057400"/>
          <a:ext cx="3819724" cy="4307706"/>
        </p:xfrm>
        <a:graphic>
          <a:graphicData uri="http://schemas.openxmlformats.org/presentationml/2006/ole">
            <p:oleObj spid="_x0000_s51207" name="Worksheet" r:id="rId5" imgW="14906675" imgH="16811733" progId="Excel.Sheet.12">
              <p:embed/>
            </p:oleObj>
          </a:graphicData>
        </a:graphic>
      </p:graphicFrame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Nets with Bolts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Hangingwall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Net installation 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Integrated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Roof Bolt Support system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Union Mine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sz="24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Kusasalethu Mine - </a:t>
            </a:r>
            <a:r>
              <a:rPr lang="en-ZA" sz="2400" b="1" dirty="0" smtClean="0">
                <a:latin typeface="+mn-lt"/>
                <a:cs typeface="+mn-cs"/>
              </a:rPr>
              <a:t>(Post Demo Workshop 3 Feb 2012)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2400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latin typeface="+mn-lt"/>
                <a:cs typeface="+mn-cs"/>
              </a:rPr>
              <a:t>  established 1 March 2012 - KDC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13" name="Picture 12" descr="C:\Users\Andre\AppData\Local\Microsoft\Windows\Temporary Internet Files\Content.Word\IMG_04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4347030"/>
            <a:ext cx="323305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1016" y="4343400"/>
            <a:ext cx="2902984" cy="217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09258" y="4343400"/>
            <a:ext cx="2895600" cy="209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762000"/>
          <a:ext cx="8382000" cy="486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/>
                <a:gridCol w="2245177"/>
                <a:gridCol w="4041323"/>
              </a:tblGrid>
              <a:tr h="1833015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Mission &amp; Vision</a:t>
                      </a:r>
                      <a:endParaRPr lang="en-US" sz="28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C49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Facilitate the adoption of leading practices to significantly improve OHS in the mineral industry through a people orientated process</a:t>
                      </a:r>
                    </a:p>
                    <a:p>
                      <a:pPr algn="ctr"/>
                      <a:endParaRPr lang="en-US" sz="1600" b="1" kern="120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 be the leading and widely recognized change agent for achieving zero harm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5D56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135066">
                <a:tc rowSpan="3"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Visionary Goals</a:t>
                      </a:r>
                      <a:endParaRPr lang="en-US" sz="2800" b="0" dirty="0">
                        <a:solidFill>
                          <a:schemeClr val="bg1">
                            <a:lumMod val="9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vert="vert270" anchor="ctr">
                    <a:solidFill>
                      <a:srgbClr val="5B54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Industry</a:t>
                      </a:r>
                      <a:r>
                        <a:rPr lang="en-ZA" sz="1800" b="1" cap="small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ZA" sz="1800" b="1" cap="small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Acceptance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ensure an increase in industry buy-in, demonstrated through participation in the Leading Practice Adoption System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  <a:tr h="7657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Capacity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create a centre of expertise through ensuring that the Learning Hub is fully staffed and skilled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  <a:tr h="113506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  <a:tabLst>
                          <a:tab pos="180340" algn="l"/>
                        </a:tabLst>
                      </a:pPr>
                      <a:r>
                        <a:rPr lang="en-ZA" sz="1800" b="1" cap="small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People Focus</a:t>
                      </a:r>
                      <a:endParaRPr lang="en-US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en-ZA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 ensure that the required behavioural change processes are included in the adoption of all MOSH Leading Practices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49F00"/>
                    </a:solidFill>
                  </a:tcPr>
                </a:tc>
              </a:tr>
            </a:tbl>
          </a:graphicData>
        </a:graphic>
      </p:graphicFrame>
      <p:sp>
        <p:nvSpPr>
          <p:cNvPr id="5" name="Text Placeholder 4"/>
          <p:cNvSpPr txBox="1">
            <a:spLocks/>
          </p:cNvSpPr>
          <p:nvPr/>
        </p:nvSpPr>
        <p:spPr>
          <a:xfrm>
            <a:off x="1500166" y="6007814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591996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000768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1" name="Straight Connector 10"/>
          <p:cNvCxnSpPr/>
          <p:nvPr/>
        </p:nvCxnSpPr>
        <p:spPr>
          <a:xfrm>
            <a:off x="1500166" y="592933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00166" y="644944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3"/>
          <p:cNvSpPr txBox="1">
            <a:spLocks/>
          </p:cNvSpPr>
          <p:nvPr/>
        </p:nvSpPr>
        <p:spPr>
          <a:xfrm>
            <a:off x="0" y="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0" y="1143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b="1" dirty="0" smtClean="0">
                <a:latin typeface="+mn-lt"/>
                <a:cs typeface="+mn-cs"/>
              </a:rPr>
              <a:t>TARP (TRAP / TSM / ABS-P)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Rock Condition Hazard Classification System coupled with escalated decision making </a:t>
            </a:r>
            <a:r>
              <a:rPr lang="en-ZA" sz="2400" b="1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relative to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risk </a:t>
            </a:r>
            <a:endParaRPr kumimoji="0" lang="en-ZA" sz="2400" b="1" i="0" u="none" strike="noStrike" kern="1200" cap="none" spc="0" normalizeH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sz="800" b="1" baseline="0" dirty="0" smtClean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Source 	- Kroondal Chrome Mine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kumimoji="0" lang="en-ZA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Demo	 	- Joel Mine</a:t>
            </a:r>
            <a:r>
              <a:rPr lang="en-ZA" sz="2400" b="1" baseline="0" dirty="0" smtClean="0">
                <a:latin typeface="+mn-lt"/>
                <a:cs typeface="+mn-cs"/>
              </a:rPr>
              <a:t>	</a:t>
            </a:r>
            <a:r>
              <a:rPr lang="en-ZA" sz="2400" b="1" dirty="0" smtClean="0">
                <a:latin typeface="+mn-lt"/>
                <a:cs typeface="+mn-cs"/>
              </a:rPr>
              <a:t>  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dirty="0" smtClean="0">
                <a:latin typeface="+mn-lt"/>
                <a:cs typeface="+mn-cs"/>
              </a:rPr>
              <a:t>			  (in progress)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ZA" b="1" baseline="0" dirty="0" smtClean="0">
              <a:latin typeface="+mn-lt"/>
              <a:cs typeface="+mn-cs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ZA" sz="2400" b="1" baseline="0" dirty="0" smtClean="0">
                <a:latin typeface="+mn-lt"/>
                <a:cs typeface="+mn-cs"/>
              </a:rPr>
              <a:t>Adoption	- COPA</a:t>
            </a:r>
            <a:r>
              <a:rPr lang="en-ZA" sz="2400" b="1" dirty="0" smtClean="0">
                <a:latin typeface="+mn-lt"/>
                <a:cs typeface="+mn-cs"/>
              </a:rPr>
              <a:t> to be formed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cs typeface="+mn-cs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9140" y="2383968"/>
            <a:ext cx="3345904" cy="42631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8200"/>
            <a:ext cx="2356247" cy="176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Leading Practices - Health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81000" y="1981200"/>
            <a:ext cx="8424936" cy="2895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Noise</a:t>
            </a:r>
          </a:p>
          <a:p>
            <a:pPr marL="1066800" lvl="1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HPD Selection and Training Tool (TAS_Tool)</a:t>
            </a:r>
          </a:p>
          <a:p>
            <a:pPr marL="1066800" lvl="1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800" noProof="0" dirty="0" smtClean="0">
                <a:latin typeface="Arial" pitchFamily="34" charset="0"/>
                <a:cs typeface="Arial" pitchFamily="34" charset="0"/>
              </a:rPr>
              <a:t>Dust</a:t>
            </a: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 (mainly aimed at Silicosis prevention)</a:t>
            </a:r>
          </a:p>
          <a:p>
            <a:pPr marL="1066800" lvl="1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Foggers</a:t>
            </a:r>
          </a:p>
          <a:p>
            <a:pPr marL="1066800" lvl="1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Footwall and Sidewall treatment</a:t>
            </a:r>
          </a:p>
          <a:p>
            <a:pPr marL="1066800" lvl="1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Strategies for Objective Measurement and Area Monitoring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 Adoption</a:t>
            </a:r>
            <a:r>
              <a:rPr kumimoji="0" lang="en-ZA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process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1143000"/>
            <a:ext cx="8424936" cy="5410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Review your risk and decide to adopt or not the Leading Practice</a:t>
            </a:r>
          </a:p>
          <a:p>
            <a:pPr marL="1066800" lvl="1" indent="-6096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Involve all role-players – especially Organized Labour</a:t>
            </a:r>
          </a:p>
          <a:p>
            <a:pPr marL="609600" indent="-6096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Set up a Multi-discipline Adoption Team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Brief the mine on your intent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noProof="0" dirty="0" smtClean="0">
                <a:latin typeface="Arial" pitchFamily="34" charset="0"/>
                <a:cs typeface="Arial" pitchFamily="34" charset="0"/>
              </a:rPr>
              <a:t>Draw up an Adoption Plan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Customize the Operating Procedure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noProof="0" dirty="0" smtClean="0">
                <a:latin typeface="Arial" pitchFamily="34" charset="0"/>
                <a:cs typeface="Arial" pitchFamily="34" charset="0"/>
              </a:rPr>
              <a:t>Conduct direct inquiry and customize Mental Models, Leadership Behaviour and Behavioural Communications Plans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Risk assess envisaged changes or identify new risks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noProof="0" dirty="0" smtClean="0">
                <a:latin typeface="Arial" pitchFamily="34" charset="0"/>
                <a:cs typeface="Arial" pitchFamily="34" charset="0"/>
              </a:rPr>
              <a:t>Finalize procedure and draw up Training Material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Draw up training plan and roll-out plan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noProof="0" dirty="0" smtClean="0">
                <a:latin typeface="Arial" pitchFamily="34" charset="0"/>
                <a:cs typeface="Arial" pitchFamily="34" charset="0"/>
              </a:rPr>
              <a:t>Update Management Review parameters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Introduce to pilot section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Roll out to the rest of the mine.</a:t>
            </a:r>
          </a:p>
          <a:p>
            <a:pPr marL="609600" marR="0" lvl="0" indent="-609600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000" noProof="0" dirty="0" smtClean="0">
                <a:latin typeface="Arial" pitchFamily="34" charset="0"/>
                <a:cs typeface="Arial" pitchFamily="34" charset="0"/>
              </a:rPr>
              <a:t>Evaluate progress and do follow-up up audits and inspections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057400"/>
            <a:ext cx="8424936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Correct Level of Participation at various forums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Understanding Mental Models and Entrenching Leadership Behaviour and Behavioural Communications plans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Continuity of Representatives at Meetings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Alignment with Coal Mining Initiatives</a:t>
            </a: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pPr marL="609600" indent="-6096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Understanding that you as a Leader are the “attitude” of your team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Way Forward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304800" y="2133600"/>
            <a:ext cx="8839200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COPA formation for Nets with Bolts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(1 March 2012)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noProof="0" dirty="0" smtClean="0">
                <a:latin typeface="Arial" pitchFamily="34" charset="0"/>
                <a:cs typeface="Arial" pitchFamily="34" charset="0"/>
              </a:rPr>
              <a:t>Post Demonstration Workshop and COPA inclusions for TARP </a:t>
            </a:r>
            <a:r>
              <a:rPr lang="en-US" noProof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noProof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July ‘12)</a:t>
            </a: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200" noProof="0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Planning Workshop for New Leading Practice to be adopted </a:t>
            </a:r>
            <a:r>
              <a:rPr kumimoji="0" lang="en-US" b="0" i="0" u="none" strike="noStrike" kern="1200" cap="none" spc="0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 Aug ‘12)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381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tx1"/>
                </a:solidFill>
              </a:rPr>
              <a:t>Performers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43100" y="14478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TauTona &gt; 3,5 Years FOG Fatal Free!!!! 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1943100" y="23114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Roland Shaft &gt;12,9 Million FOG Fatal Free Shifts!</a:t>
            </a:r>
            <a:endParaRPr lang="en-ZA" dirty="0"/>
          </a:p>
        </p:txBody>
      </p:sp>
      <p:sp>
        <p:nvSpPr>
          <p:cNvPr id="10" name="TextBox 9"/>
          <p:cNvSpPr txBox="1"/>
          <p:nvPr/>
        </p:nvSpPr>
        <p:spPr>
          <a:xfrm>
            <a:off x="1943100" y="31750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Blyvooruitzicht &gt;4½ Million FOG Fatal Free Shifts!</a:t>
            </a:r>
            <a:endParaRPr lang="en-ZA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2" name="Straight Connector 11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43100" y="4038600"/>
            <a:ext cx="5400600" cy="369332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err="1" smtClean="0"/>
              <a:t>Doornkop</a:t>
            </a:r>
            <a:r>
              <a:rPr lang="en-ZA" dirty="0" smtClean="0"/>
              <a:t> Mine &gt; 5 Million FOG Fatal Free Shifts</a:t>
            </a:r>
            <a:endParaRPr lang="en-ZA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4953000"/>
            <a:ext cx="5400600" cy="646331"/>
          </a:xfrm>
          <a:prstGeom prst="rect">
            <a:avLst/>
          </a:prstGeom>
          <a:solidFill>
            <a:srgbClr val="09E533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Modikwa – FOG “Injury Free” for 2010</a:t>
            </a:r>
          </a:p>
          <a:p>
            <a:pPr algn="ctr"/>
            <a:r>
              <a:rPr lang="en-ZA" dirty="0" smtClean="0"/>
              <a:t>Achieved +8 million fatal free shifts</a:t>
            </a:r>
            <a:endParaRPr lang="en-Z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9" grpId="0" build="allAtOnce" animBg="1"/>
      <p:bldP spid="10" grpId="0" build="allAtOnce" animBg="1"/>
      <p:bldP spid="17" grpId="0" build="allAtOnce" animBg="1"/>
      <p:bldP spid="18" grpId="0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200" dirty="0" smtClean="0"/>
              <a:t>All SA Mines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480464" y="4049484"/>
            <a:ext cx="6192837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/>
              <a:t>How are you progressing toward the Target of </a:t>
            </a:r>
            <a:r>
              <a:rPr lang="en-US" dirty="0" smtClean="0"/>
              <a:t>Zero Harm?</a:t>
            </a:r>
            <a:endParaRPr lang="en-US" dirty="0"/>
          </a:p>
          <a:p>
            <a:pPr algn="ctr">
              <a:spcBef>
                <a:spcPct val="50000"/>
              </a:spcBef>
            </a:pPr>
            <a:endParaRPr lang="en-US" sz="1200" dirty="0"/>
          </a:p>
          <a:p>
            <a:pPr algn="ctr">
              <a:spcBef>
                <a:spcPct val="50000"/>
              </a:spcBef>
            </a:pPr>
            <a:r>
              <a:rPr lang="en-US" dirty="0"/>
              <a:t>How are you performing against the 2013 </a:t>
            </a:r>
            <a:r>
              <a:rPr lang="en-US" dirty="0" smtClean="0"/>
              <a:t>Milestones</a:t>
            </a:r>
          </a:p>
          <a:p>
            <a:pPr algn="ctr">
              <a:spcBef>
                <a:spcPct val="50000"/>
              </a:spcBef>
            </a:pPr>
            <a:r>
              <a:rPr lang="en-US" dirty="0" smtClean="0"/>
              <a:t>for </a:t>
            </a:r>
            <a:r>
              <a:rPr lang="en-US" dirty="0"/>
              <a:t>your Mine or Company?</a:t>
            </a:r>
          </a:p>
          <a:p>
            <a:pPr algn="ctr">
              <a:spcBef>
                <a:spcPct val="50000"/>
              </a:spcBef>
            </a:pPr>
            <a:endParaRPr lang="en-US" sz="800" dirty="0"/>
          </a:p>
          <a:p>
            <a:pPr algn="ctr">
              <a:spcBef>
                <a:spcPct val="50000"/>
              </a:spcBef>
            </a:pPr>
            <a:r>
              <a:rPr lang="en-US" sz="2000" b="1" dirty="0"/>
              <a:t>Thank you…….. any Questions??</a:t>
            </a:r>
          </a:p>
        </p:txBody>
      </p:sp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4588838" y="1095708"/>
          <a:ext cx="4061678" cy="2852936"/>
        </p:xfrm>
        <a:graphic>
          <a:graphicData uri="http://schemas.openxmlformats.org/presentationml/2006/ole">
            <p:oleObj spid="_x0000_s53255" name="Chart" r:id="rId5" imgW="6381672" imgH="4476848" progId="MSGraph.Chart.8">
              <p:embed followColorScheme="full"/>
            </p:oleObj>
          </a:graphicData>
        </a:graphic>
      </p:graphicFrame>
      <p:pic>
        <p:nvPicPr>
          <p:cNvPr id="14" name="Picture 1125" descr="MOSH VISIT 9 JULY 2010 011"/>
          <p:cNvPicPr>
            <a:picLocks noChangeAspect="1" noChangeArrowheads="1"/>
          </p:cNvPicPr>
          <p:nvPr/>
        </p:nvPicPr>
        <p:blipFill>
          <a:blip r:embed="rId6" cstate="print"/>
          <a:srcRect t="12213" b="7474"/>
          <a:stretch>
            <a:fillRect/>
          </a:stretch>
        </p:blipFill>
        <p:spPr bwMode="auto">
          <a:xfrm>
            <a:off x="374575" y="1154024"/>
            <a:ext cx="4139259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228600"/>
            <a:ext cx="9001156" cy="723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MOSH – From where?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914400" y="1219200"/>
            <a:ext cx="7561263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2003 </a:t>
            </a:r>
            <a:r>
              <a:rPr lang="en-US" sz="2800" dirty="0" smtClean="0"/>
              <a:t>– Industry Target : </a:t>
            </a:r>
            <a:r>
              <a:rPr lang="en-US" sz="3600" b="1" dirty="0" smtClean="0"/>
              <a:t>ZERO HARM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 smtClean="0"/>
              <a:t>2003 - Industry </a:t>
            </a:r>
            <a:r>
              <a:rPr lang="en-US" sz="2800" dirty="0"/>
              <a:t>Mile </a:t>
            </a:r>
            <a:r>
              <a:rPr lang="en-US" sz="2800" dirty="0" smtClean="0"/>
              <a:t>Stones </a:t>
            </a:r>
            <a:r>
              <a:rPr lang="en-US" sz="2000" dirty="0" smtClean="0"/>
              <a:t>(for 2013)</a:t>
            </a:r>
            <a:endParaRPr lang="en-US" sz="2000" dirty="0"/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/>
              <a:t>Dust </a:t>
            </a:r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/>
              <a:t>Noise</a:t>
            </a:r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/>
              <a:t>Safety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8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2005 – CEO’s sign commitment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8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2006 – CEO’s establish MOSH Task Force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8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2007 – Task Force present work to CEO’s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9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/>
              <a:t>2008 – MOSH Adoption Teams </a:t>
            </a:r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 smtClean="0"/>
              <a:t>Noise</a:t>
            </a:r>
            <a:endParaRPr lang="en-US" sz="1400" dirty="0"/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/>
              <a:t>Dust</a:t>
            </a:r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/>
              <a:t>Falls of Ground</a:t>
            </a:r>
          </a:p>
          <a:p>
            <a:pPr marL="1600200" lvl="3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1400" dirty="0" smtClean="0"/>
              <a:t>Transport </a:t>
            </a:r>
            <a:r>
              <a:rPr lang="en-US" sz="1400" dirty="0"/>
              <a:t>and </a:t>
            </a:r>
            <a:r>
              <a:rPr lang="en-US" sz="1400" dirty="0" smtClean="0"/>
              <a:t>Machinery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 2011 – Formation of the Learning Hub	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>
          <a:xfrm>
            <a:off x="428596" y="142860"/>
            <a:ext cx="8229600" cy="84774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tx1"/>
                </a:solidFill>
              </a:rPr>
              <a:t>The Goal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652" y="1143000"/>
            <a:ext cx="8424936" cy="55721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ZA" sz="2400" b="1" dirty="0" smtClean="0"/>
              <a:t>TRIPARTITE HEALTH AND SAFETY TARGETS AND MILESTONES</a:t>
            </a:r>
            <a:endParaRPr lang="en-US" sz="2400" b="1" dirty="0" smtClean="0"/>
          </a:p>
          <a:p>
            <a:pPr>
              <a:buNone/>
            </a:pPr>
            <a:endParaRPr lang="en-ZA" sz="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ZA" sz="2000" b="1" dirty="0" smtClean="0"/>
              <a:t>HEALTH</a:t>
            </a:r>
          </a:p>
          <a:p>
            <a:r>
              <a:rPr lang="en-ZA" sz="2000" dirty="0" smtClean="0"/>
              <a:t>Target: Elimination of Silicosis and Noise-Induced Hearing Loss</a:t>
            </a:r>
          </a:p>
          <a:p>
            <a:pPr>
              <a:buNone/>
            </a:pPr>
            <a:r>
              <a:rPr lang="en-ZA" sz="2000" b="1" dirty="0" smtClean="0"/>
              <a:t>Milestones: </a:t>
            </a:r>
          </a:p>
          <a:p>
            <a:r>
              <a:rPr lang="en-ZA" sz="2000" dirty="0" smtClean="0"/>
              <a:t>After December 2013, no new cases of silicosis will occur amongst previously unexposed individuals</a:t>
            </a:r>
          </a:p>
          <a:p>
            <a:r>
              <a:rPr lang="en-ZA" sz="2000" dirty="0" smtClean="0"/>
              <a:t>After December 2008, no deterioration in hearing greater than 10% amongst occupationally exposed individuals</a:t>
            </a:r>
          </a:p>
          <a:p>
            <a:r>
              <a:rPr lang="en-ZA" sz="2000" dirty="0" smtClean="0"/>
              <a:t>By December 2013, noise emitted by equipment installed must not exceed 110dB(A) at any location in that workplace across Industry using Communities of Practice</a:t>
            </a:r>
          </a:p>
          <a:p>
            <a:endParaRPr lang="en-US" sz="800" dirty="0" smtClean="0">
              <a:solidFill>
                <a:srgbClr val="4D4D4D"/>
              </a:solidFill>
            </a:endParaRPr>
          </a:p>
          <a:p>
            <a:pPr>
              <a:buNone/>
            </a:pPr>
            <a:r>
              <a:rPr lang="en-ZA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SAFETY</a:t>
            </a:r>
            <a:endParaRPr lang="en-ZA" sz="20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ZA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Target: Zero fatalities and injuries</a:t>
            </a:r>
          </a:p>
          <a:p>
            <a:pPr>
              <a:buNone/>
            </a:pPr>
            <a:r>
              <a:rPr lang="en-ZA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Milestones: </a:t>
            </a:r>
            <a:endParaRPr lang="en-ZA" sz="20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ZA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</a:t>
            </a:r>
            <a:r>
              <a:rPr lang="en-ZA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2013, achieve world-class safety </a:t>
            </a:r>
            <a:r>
              <a:rPr lang="en-ZA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performance</a:t>
            </a:r>
          </a:p>
          <a:p>
            <a:pPr>
              <a:buNone/>
            </a:pPr>
            <a:endParaRPr lang="en-ZA" sz="8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9144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0" name="Straight Connector 9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2400" y="188913"/>
            <a:ext cx="8763000" cy="1008062"/>
          </a:xfrm>
        </p:spPr>
        <p:txBody>
          <a:bodyPr/>
          <a:lstStyle/>
          <a:p>
            <a:r>
              <a:rPr lang="en-US" sz="3600" b="1" dirty="0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 Mining Roadmap to Zero Harm: Safety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76375" y="1268413"/>
            <a:ext cx="6551613" cy="4862512"/>
            <a:chOff x="930" y="799"/>
            <a:chExt cx="4127" cy="3063"/>
          </a:xfrm>
        </p:grpSpPr>
        <p:pic>
          <p:nvPicPr>
            <p:cNvPr id="96260" name="Picture 3" descr="graphblu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30" y="799"/>
              <a:ext cx="4007" cy="3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708" name="Text Box 4"/>
            <p:cNvSpPr txBox="1">
              <a:spLocks noChangeArrowheads="1"/>
            </p:cNvSpPr>
            <p:nvPr/>
          </p:nvSpPr>
          <p:spPr bwMode="auto">
            <a:xfrm>
              <a:off x="1293" y="3067"/>
              <a:ext cx="544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2003</a:t>
              </a:r>
            </a:p>
          </p:txBody>
        </p:sp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3198" y="3067"/>
              <a:ext cx="545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2013</a:t>
              </a:r>
            </a:p>
          </p:txBody>
        </p:sp>
        <p:sp>
          <p:nvSpPr>
            <p:cNvPr id="72710" name="Text Box 6"/>
            <p:cNvSpPr txBox="1">
              <a:spLocks noChangeArrowheads="1"/>
            </p:cNvSpPr>
            <p:nvPr/>
          </p:nvSpPr>
          <p:spPr bwMode="auto">
            <a:xfrm>
              <a:off x="1825" y="3414"/>
              <a:ext cx="1259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20% per year</a:t>
              </a:r>
            </a:p>
          </p:txBody>
        </p:sp>
        <p:sp>
          <p:nvSpPr>
            <p:cNvPr id="72711" name="Text Box 7"/>
            <p:cNvSpPr txBox="1">
              <a:spLocks noChangeArrowheads="1"/>
            </p:cNvSpPr>
            <p:nvPr/>
          </p:nvSpPr>
          <p:spPr bwMode="auto">
            <a:xfrm>
              <a:off x="2608" y="1570"/>
              <a:ext cx="1451" cy="51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1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      </a:t>
              </a:r>
              <a:r>
                <a:rPr 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International benchmarks</a:t>
              </a:r>
            </a:p>
          </p:txBody>
        </p:sp>
        <p:sp>
          <p:nvSpPr>
            <p:cNvPr id="72712" name="Text Box 8"/>
            <p:cNvSpPr txBox="1">
              <a:spLocks noChangeArrowheads="1"/>
            </p:cNvSpPr>
            <p:nvPr/>
          </p:nvSpPr>
          <p:spPr bwMode="auto">
            <a:xfrm>
              <a:off x="3832" y="2069"/>
              <a:ext cx="1225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itchFamily="2" charset="2"/>
                <a:buNone/>
                <a:defRPr/>
              </a:pPr>
              <a:r>
                <a:rPr lang="en-US" sz="2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Destination</a:t>
              </a: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11" name="Straight Connector 10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Performance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719064" y="11430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87244"/>
            <a:ext cx="8229600" cy="497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Performance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719064" y="11430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939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219200"/>
            <a:ext cx="8077200" cy="519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Risks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9" name="Rectangle 3"/>
          <p:cNvSpPr txBox="1">
            <a:spLocks noChangeArrowheads="1"/>
          </p:cNvSpPr>
          <p:nvPr/>
        </p:nvSpPr>
        <p:spPr>
          <a:xfrm>
            <a:off x="381000" y="1295400"/>
            <a:ext cx="8424936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90" name="Rectangle 3"/>
          <p:cNvSpPr txBox="1">
            <a:spLocks noChangeArrowheads="1"/>
          </p:cNvSpPr>
          <p:nvPr/>
        </p:nvSpPr>
        <p:spPr>
          <a:xfrm>
            <a:off x="719064" y="1143000"/>
            <a:ext cx="8424936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600" marR="0" lvl="0" indent="-6096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HEALTH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Silicosis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ZA" sz="2800" dirty="0" smtClean="0">
                <a:latin typeface="+mn-lt"/>
                <a:cs typeface="+mn-cs"/>
              </a:rPr>
              <a:t>Noise Induced Hearing Loss</a:t>
            </a:r>
            <a:endParaRPr kumimoji="0" lang="en-ZA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SAFETY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Falls of Ground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ZA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Transport and Machinery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ZA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0" y="10668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84788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Where do we fit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in? 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19188" y="1346200"/>
            <a:ext cx="7466012" cy="4949825"/>
            <a:chOff x="1119188" y="1346200"/>
            <a:chExt cx="7466012" cy="4949825"/>
          </a:xfrm>
        </p:grpSpPr>
        <p:grpSp>
          <p:nvGrpSpPr>
            <p:cNvPr id="13" name="Group 968"/>
            <p:cNvGrpSpPr/>
            <p:nvPr/>
          </p:nvGrpSpPr>
          <p:grpSpPr>
            <a:xfrm>
              <a:off x="2130408" y="2857496"/>
              <a:ext cx="3885442" cy="525493"/>
              <a:chOff x="2437979" y="2822575"/>
              <a:chExt cx="4323184" cy="525493"/>
            </a:xfrm>
          </p:grpSpPr>
          <p:sp>
            <p:nvSpPr>
              <p:cNvPr id="886" name="Rectangle 12"/>
              <p:cNvSpPr>
                <a:spLocks noChangeArrowheads="1"/>
              </p:cNvSpPr>
              <p:nvPr/>
            </p:nvSpPr>
            <p:spPr bwMode="auto">
              <a:xfrm>
                <a:off x="2597150" y="2822575"/>
                <a:ext cx="4164013" cy="519113"/>
              </a:xfrm>
              <a:prstGeom prst="rect">
                <a:avLst/>
              </a:prstGeom>
              <a:solidFill>
                <a:srgbClr val="CC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ZA" dirty="0"/>
              </a:p>
            </p:txBody>
          </p:sp>
          <p:sp>
            <p:nvSpPr>
              <p:cNvPr id="887" name="Rectangle 13"/>
              <p:cNvSpPr>
                <a:spLocks noChangeArrowheads="1"/>
              </p:cNvSpPr>
              <p:nvPr/>
            </p:nvSpPr>
            <p:spPr bwMode="auto">
              <a:xfrm>
                <a:off x="3690212" y="2897188"/>
                <a:ext cx="1919154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000000"/>
                    </a:solidFill>
                  </a:rPr>
                  <a:t>Learning Hub </a:t>
                </a:r>
                <a:endParaRPr lang="en-US" sz="2000" b="1" dirty="0"/>
              </a:p>
            </p:txBody>
          </p:sp>
          <p:sp>
            <p:nvSpPr>
              <p:cNvPr id="888" name="Rectangle 14"/>
              <p:cNvSpPr>
                <a:spLocks noChangeArrowheads="1"/>
              </p:cNvSpPr>
              <p:nvPr/>
            </p:nvSpPr>
            <p:spPr bwMode="auto">
              <a:xfrm>
                <a:off x="2437979" y="3148013"/>
                <a:ext cx="4317255" cy="2000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1300" dirty="0">
                    <a:solidFill>
                      <a:srgbClr val="000000"/>
                    </a:solidFill>
                  </a:rPr>
                  <a:t>Specialist support for industry adoption teams</a:t>
                </a:r>
                <a:endParaRPr lang="en-US" dirty="0"/>
              </a:p>
            </p:txBody>
          </p:sp>
        </p:grp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" name="Rectangle 3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" name="Rectangle 3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" name="Rectangle 39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" name="Freeform 47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" name="Rectangle 5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" name="Rectangle 57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" name="Rectangle 58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7" name="Freeform 6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1" name="Freeform 6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" name="Freeform 6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" name="Freeform 6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" name="Freeform 6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" name="Rectangle 7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" name="Rectangle 7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" name="Rectangle 74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" name="Rectangle 75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" name="Rectangle 76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0" name="Rectangle 7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" name="Rectangle 7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" name="Rectangle 79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" name="Rectangle 80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4" name="Rectangle 81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5" name="Rectangle 8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" name="Rectangle 8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" name="Rectangle 84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8" name="Rectangle 85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" name="Rectangle 86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0" name="Line 87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" name="Line 88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" name="Rectangle 9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" name="Rectangle 9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" name="Rectangle 9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7" name="Line 97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" name="Line 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" name="Freeform 1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" name="Line 1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" name="Rectangle 11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" name="Rectangle 11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" name="Rectangle 11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84" name="Rectangle 11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86" name="Freeform 11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" name="Rectangle 11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" name="Rectangle 11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9" name="Rectangle 11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90" name="Freeform 12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1" name="Freeform 12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2" name="Freeform 12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3" name="Freeform 12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4" name="Rectangle 12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5" name="Rectangle 12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96" name="Rectangle 13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97" name="Rectangle 13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98" name="Rectangle 13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99" name="Rectangle 13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0" name="Rectangle 13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1" name="Rectangle 13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2" name="Rectangle 13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3" name="Rectangle 13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04" name="Rectangle 13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5" name="Rectangle 13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06" name="Rectangle 14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07" name="Rectangle 14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08" name="Rectangle 14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09" name="Line 14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0" name="Line 14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1" name="Line 14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2" name="Line 14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3" name="Rectangle 15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4" name="Rectangle 15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5" name="Rectangle 15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16" name="Line 15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7" name="Line 15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8" name="Freeform 15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19" name="Line 16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0" name="Rectangle 16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1" name="Rectangle 16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2" name="Rectangle 16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23" name="Rectangle 17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24" name="Freeform 17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5" name="Freeform 17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6" name="Rectangle 17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7" name="Rectangle 17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28" name="Rectangle 17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29" name="Freeform 17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0" name="Freeform 17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1" name="Freeform 17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2" name="Freeform 17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3" name="Line 180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4" name="Rectangle 18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5" name="Rectangle 18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36" name="Rectangle 187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37" name="Rectangle 188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38" name="Rectangle 189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39" name="Rectangle 19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0" name="Rectangle 19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1" name="Rectangle 192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2" name="Rectangle 193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3" name="Rectangle 194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44" name="Rectangle 19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5" name="Rectangle 19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46" name="Rectangle 197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47" name="Rectangle 198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48" name="Rectangle 199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49" name="Line 200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0" name="Line 201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1" name="Line 202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2" name="Line 203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3" name="Line 207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4" name="Freeform 101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5" name="Freeform 101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6" name="Freeform 101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7" name="Rectangle 102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8" name="Rectangle 102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59" name="Rectangle 102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0" name="Rectangle 102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1" name="Rectangle 102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162" name="Rectangle 102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3" name="Rectangle 102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4" name="Rectangle 103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65" name="Rectangle 103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66" name="Rectangle 103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167" name="Rectangle 103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8" name="Rectangle 103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69" name="Rectangle 103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70" name="Rectangle 103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71" name="Rectangle 103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172" name="Line 103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3" name="Line 103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4" name="Line 104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5" name="Line 104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6" name="Line 104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7" name="Freeform 105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8" name="Line 105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79" name="Rectangle 105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0" name="Rectangle 105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1" name="Rectangle 106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182" name="Rectangle 106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3" name="Rectangle 106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4" name="Rectangle 106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185" name="Rectangle 106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186" name="Freeform 106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7" name="Freeform 106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8" name="Rectangle 106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89" name="Rectangle 106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0" name="Rectangle 106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191" name="Freeform 107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2" name="Freeform 107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3" name="Freeform 107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4" name="Freeform 107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5" name="Rectangle 107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6" name="Rectangle 107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197" name="Rectangle 108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198" name="Rectangle 108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199" name="Rectangle 108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00" name="Rectangle 108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1" name="Rectangle 108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2" name="Rectangle 108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3" name="Rectangle 108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4" name="Rectangle 108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05" name="Rectangle 108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6" name="Rectangle 108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07" name="Rectangle 109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08" name="Rectangle 109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09" name="Rectangle 109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10" name="Line 109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1" name="Line 109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2" name="Line 109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3" name="Line 109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4" name="Line 110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5" name="Freeform 110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6" name="Line 110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7" name="Rectangle 111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8" name="Rectangle 111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19" name="Rectangle 111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20" name="Rectangle 111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1" name="Rectangle 111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2" name="Rectangle 111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23" name="Rectangle 111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24" name="Freeform 112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5" name="Freeform 112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6" name="Rectangle 11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7" name="Rectangle 112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28" name="Rectangle 112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29" name="Freeform 112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0" name="Freeform 112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1" name="Freeform 112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2" name="Freeform 112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3" name="Rectangle 11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4" name="Rectangle 11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5" name="Rectangle 11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36" name="Rectangle 11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37" name="Rectangle 11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38" name="Rectangle 11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39" name="Rectangle 11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0" name="Rectangle 11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1" name="Rectangle 11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2" name="Rectangle 11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43" name="Rectangle 11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4" name="Rectangle 11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5" name="Rectangle 11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46" name="Rectangle 11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47" name="Rectangle 11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48" name="Line 11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49" name="Line 11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0" name="Line 11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1" name="Line 11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2" name="Line 11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3" name="Line 1156"/>
            <p:cNvSpPr>
              <a:spLocks noChangeShapeType="1"/>
            </p:cNvSpPr>
            <p:nvPr/>
          </p:nvSpPr>
          <p:spPr bwMode="auto">
            <a:xfrm>
              <a:off x="4673600" y="2492375"/>
              <a:ext cx="0" cy="36195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4" name="Freeform 11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5" name="Freeform 1161"/>
            <p:cNvSpPr>
              <a:spLocks noEditPoints="1"/>
            </p:cNvSpPr>
            <p:nvPr/>
          </p:nvSpPr>
          <p:spPr bwMode="auto">
            <a:xfrm>
              <a:off x="5986473" y="2000240"/>
              <a:ext cx="14287" cy="8667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38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67"/>
                </a:cxn>
                <a:cxn ang="0">
                  <a:pos x="9" y="106"/>
                </a:cxn>
                <a:cxn ang="0">
                  <a:pos x="0" y="106"/>
                </a:cxn>
                <a:cxn ang="0">
                  <a:pos x="0" y="67"/>
                </a:cxn>
                <a:cxn ang="0">
                  <a:pos x="9" y="67"/>
                </a:cxn>
                <a:cxn ang="0">
                  <a:pos x="9" y="135"/>
                </a:cxn>
                <a:cxn ang="0">
                  <a:pos x="9" y="173"/>
                </a:cxn>
                <a:cxn ang="0">
                  <a:pos x="0" y="173"/>
                </a:cxn>
                <a:cxn ang="0">
                  <a:pos x="0" y="135"/>
                </a:cxn>
                <a:cxn ang="0">
                  <a:pos x="9" y="135"/>
                </a:cxn>
                <a:cxn ang="0">
                  <a:pos x="9" y="202"/>
                </a:cxn>
                <a:cxn ang="0">
                  <a:pos x="9" y="240"/>
                </a:cxn>
                <a:cxn ang="0">
                  <a:pos x="0" y="240"/>
                </a:cxn>
                <a:cxn ang="0">
                  <a:pos x="0" y="202"/>
                </a:cxn>
                <a:cxn ang="0">
                  <a:pos x="9" y="202"/>
                </a:cxn>
                <a:cxn ang="0">
                  <a:pos x="9" y="269"/>
                </a:cxn>
                <a:cxn ang="0">
                  <a:pos x="9" y="309"/>
                </a:cxn>
                <a:cxn ang="0">
                  <a:pos x="0" y="309"/>
                </a:cxn>
                <a:cxn ang="0">
                  <a:pos x="0" y="269"/>
                </a:cxn>
                <a:cxn ang="0">
                  <a:pos x="9" y="269"/>
                </a:cxn>
                <a:cxn ang="0">
                  <a:pos x="9" y="337"/>
                </a:cxn>
                <a:cxn ang="0">
                  <a:pos x="9" y="376"/>
                </a:cxn>
                <a:cxn ang="0">
                  <a:pos x="0" y="376"/>
                </a:cxn>
                <a:cxn ang="0">
                  <a:pos x="0" y="337"/>
                </a:cxn>
                <a:cxn ang="0">
                  <a:pos x="9" y="337"/>
                </a:cxn>
                <a:cxn ang="0">
                  <a:pos x="9" y="405"/>
                </a:cxn>
                <a:cxn ang="0">
                  <a:pos x="9" y="443"/>
                </a:cxn>
                <a:cxn ang="0">
                  <a:pos x="0" y="443"/>
                </a:cxn>
                <a:cxn ang="0">
                  <a:pos x="0" y="405"/>
                </a:cxn>
                <a:cxn ang="0">
                  <a:pos x="9" y="405"/>
                </a:cxn>
                <a:cxn ang="0">
                  <a:pos x="9" y="472"/>
                </a:cxn>
                <a:cxn ang="0">
                  <a:pos x="9" y="511"/>
                </a:cxn>
                <a:cxn ang="0">
                  <a:pos x="0" y="511"/>
                </a:cxn>
                <a:cxn ang="0">
                  <a:pos x="0" y="472"/>
                </a:cxn>
                <a:cxn ang="0">
                  <a:pos x="9" y="472"/>
                </a:cxn>
                <a:cxn ang="0">
                  <a:pos x="9" y="540"/>
                </a:cxn>
                <a:cxn ang="0">
                  <a:pos x="9" y="546"/>
                </a:cxn>
                <a:cxn ang="0">
                  <a:pos x="0" y="546"/>
                </a:cxn>
                <a:cxn ang="0">
                  <a:pos x="0" y="540"/>
                </a:cxn>
                <a:cxn ang="0">
                  <a:pos x="9" y="540"/>
                </a:cxn>
              </a:cxnLst>
              <a:rect l="0" t="0" r="r" b="b"/>
              <a:pathLst>
                <a:path w="9" h="546">
                  <a:moveTo>
                    <a:pt x="9" y="0"/>
                  </a:moveTo>
                  <a:lnTo>
                    <a:pt x="9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9" y="0"/>
                  </a:lnTo>
                  <a:close/>
                  <a:moveTo>
                    <a:pt x="9" y="67"/>
                  </a:moveTo>
                  <a:lnTo>
                    <a:pt x="9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9" y="67"/>
                  </a:lnTo>
                  <a:close/>
                  <a:moveTo>
                    <a:pt x="9" y="135"/>
                  </a:moveTo>
                  <a:lnTo>
                    <a:pt x="9" y="173"/>
                  </a:lnTo>
                  <a:lnTo>
                    <a:pt x="0" y="173"/>
                  </a:lnTo>
                  <a:lnTo>
                    <a:pt x="0" y="135"/>
                  </a:lnTo>
                  <a:lnTo>
                    <a:pt x="9" y="135"/>
                  </a:lnTo>
                  <a:close/>
                  <a:moveTo>
                    <a:pt x="9" y="202"/>
                  </a:moveTo>
                  <a:lnTo>
                    <a:pt x="9" y="240"/>
                  </a:lnTo>
                  <a:lnTo>
                    <a:pt x="0" y="240"/>
                  </a:lnTo>
                  <a:lnTo>
                    <a:pt x="0" y="202"/>
                  </a:lnTo>
                  <a:lnTo>
                    <a:pt x="9" y="202"/>
                  </a:lnTo>
                  <a:close/>
                  <a:moveTo>
                    <a:pt x="9" y="269"/>
                  </a:moveTo>
                  <a:lnTo>
                    <a:pt x="9" y="309"/>
                  </a:lnTo>
                  <a:lnTo>
                    <a:pt x="0" y="309"/>
                  </a:lnTo>
                  <a:lnTo>
                    <a:pt x="0" y="269"/>
                  </a:lnTo>
                  <a:lnTo>
                    <a:pt x="9" y="269"/>
                  </a:lnTo>
                  <a:close/>
                  <a:moveTo>
                    <a:pt x="9" y="337"/>
                  </a:moveTo>
                  <a:lnTo>
                    <a:pt x="9" y="376"/>
                  </a:lnTo>
                  <a:lnTo>
                    <a:pt x="0" y="376"/>
                  </a:lnTo>
                  <a:lnTo>
                    <a:pt x="0" y="337"/>
                  </a:lnTo>
                  <a:lnTo>
                    <a:pt x="9" y="337"/>
                  </a:lnTo>
                  <a:close/>
                  <a:moveTo>
                    <a:pt x="9" y="405"/>
                  </a:moveTo>
                  <a:lnTo>
                    <a:pt x="9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9" y="405"/>
                  </a:lnTo>
                  <a:close/>
                  <a:moveTo>
                    <a:pt x="9" y="472"/>
                  </a:moveTo>
                  <a:lnTo>
                    <a:pt x="9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9" y="472"/>
                  </a:lnTo>
                  <a:close/>
                  <a:moveTo>
                    <a:pt x="9" y="540"/>
                  </a:moveTo>
                  <a:lnTo>
                    <a:pt x="9" y="546"/>
                  </a:lnTo>
                  <a:lnTo>
                    <a:pt x="0" y="546"/>
                  </a:lnTo>
                  <a:lnTo>
                    <a:pt x="0" y="540"/>
                  </a:lnTo>
                  <a:lnTo>
                    <a:pt x="9" y="540"/>
                  </a:lnTo>
                  <a:close/>
                </a:path>
              </a:pathLst>
            </a:custGeom>
            <a:solidFill>
              <a:srgbClr val="3366FF"/>
            </a:solidFill>
            <a:ln w="1588">
              <a:solidFill>
                <a:srgbClr val="00206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>
                <a:solidFill>
                  <a:srgbClr val="0070C0"/>
                </a:solidFill>
              </a:endParaRPr>
            </a:p>
          </p:txBody>
        </p:sp>
        <p:sp>
          <p:nvSpPr>
            <p:cNvPr id="256" name="Line 11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7" name="Rectangle 11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8" name="Rectangle 11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59" name="Rectangle 11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60" name="Rectangle 11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1" name="Rectangle 11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2" name="Rectangle 11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263" name="Rectangle 11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264" name="Freeform 11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5" name="Freeform 11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6" name="Rectangle 11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7" name="Rectangle 11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68" name="Rectangle 11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269" name="Freeform 11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0" name="Freeform 11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1" name="Freeform 11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2" name="Freeform 11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3" name="Rectangle 11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4" name="Rectangle 11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5" name="Rectangle 11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76" name="Rectangle 11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77" name="Rectangle 11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278" name="Rectangle 11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79" name="Rectangle 11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0" name="Rectangle 11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1" name="Rectangle 11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2" name="Rectangle 11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283" name="Rectangle 11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4" name="Rectangle 11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5" name="Rectangle 12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286" name="Rectangle 12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287" name="Rectangle 12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288" name="Line 12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89" name="Line 12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0" name="Line 12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1" name="Line 12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2" name="Line 12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3" name="Freeform 12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4" name="Line 1218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5" name="Rectangle 12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6" name="Rectangle 1225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7" name="Rectangle 1226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298" name="Rectangle 12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299" name="Rectangle 122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0" name="Rectangle 122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01" name="Rectangle 123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02" name="Freeform 123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3" name="Freeform 123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4" name="Rectangle 12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5" name="Rectangle 123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6" name="Rectangle 123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07" name="Freeform 123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8" name="Freeform 123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09" name="Freeform 123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0" name="Freeform 123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1" name="Rectangle 12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2" name="Rectangle 12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3" name="Rectangle 12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4" name="Rectangle 12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15" name="Rectangle 12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16" name="Rectangle 12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7" name="Rectangle 12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18" name="Rectangle 12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19" name="Rectangle 12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0" name="Rectangle 12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21" name="Rectangle 12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2" name="Rectangle 12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3" name="Rectangle 12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24" name="Rectangle 12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25" name="Rectangle 12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26" name="Line 12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7" name="Line 12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8" name="Line 12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29" name="Line 12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0" name="Line 12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1" name="Freeform 12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2" name="Line 12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3" name="Rectangle 12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4" name="Rectangle 12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5" name="Rectangle 12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36" name="Rectangle 12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7" name="Rectangle 128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38" name="Rectangle 12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39" name="Rectangle 12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40" name="Freeform 1286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1" name="Freeform 12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2" name="Rectangle 128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3" name="Rectangle 12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4" name="Rectangle 12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45" name="Freeform 12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6" name="Freeform 12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7" name="Freeform 12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8" name="Freeform 12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49" name="Line 129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0" name="Rectangle 12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1" name="Rectangle 1300"/>
            <p:cNvSpPr>
              <a:spLocks noChangeArrowheads="1"/>
            </p:cNvSpPr>
            <p:nvPr/>
          </p:nvSpPr>
          <p:spPr bwMode="auto">
            <a:xfrm>
              <a:off x="1903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2" name="Rectangle 1301"/>
            <p:cNvSpPr>
              <a:spLocks noChangeArrowheads="1"/>
            </p:cNvSpPr>
            <p:nvPr/>
          </p:nvSpPr>
          <p:spPr bwMode="auto">
            <a:xfrm>
              <a:off x="1585913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3" name="Rectangle 1302"/>
            <p:cNvSpPr>
              <a:spLocks noChangeArrowheads="1"/>
            </p:cNvSpPr>
            <p:nvPr/>
          </p:nvSpPr>
          <p:spPr bwMode="auto">
            <a:xfrm>
              <a:off x="2046288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54" name="Rectangle 1303"/>
            <p:cNvSpPr>
              <a:spLocks noChangeArrowheads="1"/>
            </p:cNvSpPr>
            <p:nvPr/>
          </p:nvSpPr>
          <p:spPr bwMode="auto">
            <a:xfrm>
              <a:off x="1946275" y="5349875"/>
              <a:ext cx="5159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(Noise)</a:t>
              </a:r>
              <a:endParaRPr lang="en-US" dirty="0"/>
            </a:p>
          </p:txBody>
        </p:sp>
        <p:sp>
          <p:nvSpPr>
            <p:cNvPr id="355" name="Rectangle 13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56" name="Rectangle 1305"/>
            <p:cNvSpPr>
              <a:spLocks noChangeArrowheads="1"/>
            </p:cNvSpPr>
            <p:nvPr/>
          </p:nvSpPr>
          <p:spPr bwMode="auto">
            <a:xfrm>
              <a:off x="3554413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57" name="Rectangle 1306"/>
            <p:cNvSpPr>
              <a:spLocks noChangeArrowheads="1"/>
            </p:cNvSpPr>
            <p:nvPr/>
          </p:nvSpPr>
          <p:spPr bwMode="auto">
            <a:xfrm>
              <a:off x="3235325" y="470217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58" name="Rectangle 1307"/>
            <p:cNvSpPr>
              <a:spLocks noChangeArrowheads="1"/>
            </p:cNvSpPr>
            <p:nvPr/>
          </p:nvSpPr>
          <p:spPr bwMode="auto">
            <a:xfrm>
              <a:off x="3695700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59" name="Rectangle 1308"/>
            <p:cNvSpPr>
              <a:spLocks noChangeArrowheads="1"/>
            </p:cNvSpPr>
            <p:nvPr/>
          </p:nvSpPr>
          <p:spPr bwMode="auto">
            <a:xfrm>
              <a:off x="3635375" y="5349875"/>
              <a:ext cx="439738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(Dust)</a:t>
              </a:r>
              <a:endParaRPr lang="en-US" dirty="0"/>
            </a:p>
          </p:txBody>
        </p:sp>
        <p:sp>
          <p:nvSpPr>
            <p:cNvPr id="360" name="Rectangle 13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1" name="Rectangle 1310"/>
            <p:cNvSpPr>
              <a:spLocks noChangeArrowheads="1"/>
            </p:cNvSpPr>
            <p:nvPr/>
          </p:nvSpPr>
          <p:spPr bwMode="auto">
            <a:xfrm>
              <a:off x="5202238" y="4368800"/>
              <a:ext cx="62388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362" name="Rectangle 1311"/>
            <p:cNvSpPr>
              <a:spLocks noChangeArrowheads="1"/>
            </p:cNvSpPr>
            <p:nvPr/>
          </p:nvSpPr>
          <p:spPr bwMode="auto">
            <a:xfrm>
              <a:off x="4884738" y="4702175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63" name="Rectangle 1312"/>
            <p:cNvSpPr>
              <a:spLocks noChangeArrowheads="1"/>
            </p:cNvSpPr>
            <p:nvPr/>
          </p:nvSpPr>
          <p:spPr bwMode="auto">
            <a:xfrm>
              <a:off x="5343525" y="501173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364" name="Rectangle 1313"/>
            <p:cNvSpPr>
              <a:spLocks noChangeArrowheads="1"/>
            </p:cNvSpPr>
            <p:nvPr/>
          </p:nvSpPr>
          <p:spPr bwMode="auto">
            <a:xfrm>
              <a:off x="4887913" y="5349875"/>
              <a:ext cx="1231900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365" name="Line 13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6" name="Line 13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7" name="Line 13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8" name="Line 13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69" name="Line 132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0" name="Freeform 1324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1" name="Line 1326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2" name="Rectangle 133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3" name="Rectangle 1334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374" name="Rectangle 133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5" name="Rectangle 1336"/>
            <p:cNvSpPr>
              <a:spLocks noChangeArrowheads="1"/>
            </p:cNvSpPr>
            <p:nvPr/>
          </p:nvSpPr>
          <p:spPr bwMode="auto">
            <a:xfrm>
              <a:off x="1217613" y="1592263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376" name="Rectangle 1337"/>
            <p:cNvSpPr>
              <a:spLocks noChangeArrowheads="1"/>
            </p:cNvSpPr>
            <p:nvPr/>
          </p:nvSpPr>
          <p:spPr bwMode="auto">
            <a:xfrm>
              <a:off x="1733550" y="1809750"/>
              <a:ext cx="10318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377" name="Freeform 1338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8" name="Freeform 1339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79" name="Rectangle 134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0" name="Rectangle 1341"/>
            <p:cNvSpPr>
              <a:spLocks noChangeArrowheads="1"/>
            </p:cNvSpPr>
            <p:nvPr/>
          </p:nvSpPr>
          <p:spPr bwMode="auto">
            <a:xfrm>
              <a:off x="2447925" y="601662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381" name="Freeform 134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2" name="Freeform 134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3" name="Freeform 134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4" name="Freeform 134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5" name="Rectangle 135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6" name="Rectangle 135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87" name="Rectangle 1352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88" name="Rectangle 1353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89" name="Rectangle 1354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390" name="Rectangle 135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1" name="Rectangle 135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2" name="Rectangle 1357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3" name="Rectangle 1358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4" name="Rectangle 1359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395" name="Rectangle 136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6" name="Rectangle 136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397" name="Rectangle 1362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398" name="Rectangle 1363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399" name="Rectangle 1364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00" name="Line 1365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1" name="Line 1366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2" name="Line 1367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3" name="Line 1368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4" name="Rectangle 137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5" name="Rectangle 137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6" name="Rectangle 1374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07" name="Line 1375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8" name="Line 137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09" name="Freeform 1382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0" name="Line 1384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1" name="Rectangle 139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2" name="Rectangle 139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3" name="Rectangle 1392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14" name="Rectangle 1393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15" name="Freeform 1394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6" name="Freeform 1395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7" name="Rectangle 139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8" name="Rectangle 139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19" name="Rectangle 1398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20" name="Freeform 1399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1" name="Freeform 1400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2" name="Freeform 1401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3" name="Freeform 1402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4" name="Rectangle 140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5" name="Rectangle 140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26" name="Rectangle 1409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27" name="Rectangle 1410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28" name="Rectangle 1411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29" name="Rectangle 141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0" name="Rectangle 141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1" name="Rectangle 1414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2" name="Rectangle 1415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3" name="Rectangle 1416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34" name="Rectangle 141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5" name="Rectangle 141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36" name="Rectangle 142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37" name="Rectangle 142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38" name="Rectangle 142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39" name="Line 1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0" name="Line 1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1" name="Line 1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2" name="Line 1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3" name="Rectangle 143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4" name="Rectangle 143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5" name="Rectangle 1432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46" name="Line 1433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7" name="Line 1434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8" name="Freeform 1439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49" name="Line 1441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0" name="Rectangle 144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1" name="Rectangle 1448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2" name="Rectangle 1449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53" name="Rectangle 1450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54" name="Freeform 1451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5" name="Freeform 1452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6" name="Rectangle 145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7" name="Rectangle 1454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58" name="Rectangle 1455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59" name="Freeform 1456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0" name="Freeform 1457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1" name="Freeform 1458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2" name="Freeform 1459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3" name="Rectangle 146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4" name="Rectangle 146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5" name="Rectangle 146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66" name="Rectangle 146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67" name="Rectangle 146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468" name="Rectangle 146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69" name="Rectangle 147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0" name="Rectangle 147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1" name="Rectangle 147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2" name="Rectangle 147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473" name="Rectangle 147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4" name="Rectangle 147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5" name="Rectangle 147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476" name="Rectangle 147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477" name="Rectangle 147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478" name="Line 147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79" name="Line 148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0" name="Line 148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1" name="Line 148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2" name="Rectangle 148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3" name="Rectangle 148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4" name="Rectangle 148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485" name="Line 148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6" name="Line 149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7" name="Freeform 149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8" name="Line 149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89" name="Rectangle 1503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0" name="Rectangle 150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1" name="Rectangle 1505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492" name="Rectangle 1506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493" name="Freeform 1507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4" name="Freeform 150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5" name="Rectangle 150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6" name="Rectangle 1510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7" name="Rectangle 1511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498" name="Freeform 1512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499" name="Freeform 1513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0" name="Freeform 1514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1" name="Freeform 1515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2" name="Line 1516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3" name="Rectangle 1521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4" name="Rectangle 1522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5" name="Rectangle 1523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06" name="Rectangle 1524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07" name="Rectangle 1525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08" name="Rectangle 1526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09" name="Rectangle 1527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0" name="Rectangle 1528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1" name="Rectangle 1529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2" name="Rectangle 1530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13" name="Rectangle 1531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4" name="Rectangle 1532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5" name="Rectangle 1533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16" name="Rectangle 1534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17" name="Rectangle 1535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18" name="Line 1536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19" name="Line 1537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0" name="Line 1538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1" name="Line 1539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2" name="Line 1543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3" name="Freeform 1548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4" name="Line 1550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5" name="Rectangle 1556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6" name="Rectangle 1557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7" name="Rectangle 1558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28" name="Rectangle 1559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29" name="Rectangle 1560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0" name="Rectangle 1561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31" name="Rectangle 1562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32" name="Freeform 1563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3" name="Freeform 1564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4" name="Rectangle 1565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5" name="Rectangle 1566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6" name="Rectangle 1567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37" name="Freeform 1568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8" name="Freeform 1569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39" name="Freeform 1570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0" name="Freeform 1571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1" name="Rectangle 1576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2" name="Rectangle 1577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3" name="Rectangle 1578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4" name="Rectangle 1579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45" name="Rectangle 1580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46" name="Rectangle 1581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7" name="Rectangle 1582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48" name="Rectangle 1583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49" name="Rectangle 1584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0" name="Rectangle 1585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51" name="Rectangle 1586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2" name="Rectangle 1587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3" name="Rectangle 1588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54" name="Rectangle 1589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55" name="Rectangle 1590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56" name="Line 1591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7" name="Line 1592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8" name="Line 1593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59" name="Line 1594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0" name="Line 1598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1" name="Freeform 160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2" name="Line 160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3" name="Rectangle 1611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4" name="Rectangle 1612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5" name="Rectangle 1613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566" name="Rectangle 1614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7" name="Rectangle 1615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68" name="Rectangle 1616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569" name="Rectangle 1617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570" name="Freeform 1619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1" name="Freeform 1620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2" name="Rectangle 1621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3" name="Rectangle 162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4" name="Rectangle 1623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575" name="Freeform 1624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6" name="Freeform 1625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7" name="Freeform 1626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8" name="Freeform 1627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79" name="Line 1628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0" name="Rectangle 1633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1" name="Rectangle 163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2" name="Rectangle 1635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3" name="Rectangle 1636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4" name="Rectangle 1637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585" name="Rectangle 1638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6" name="Rectangle 163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87" name="Rectangle 1640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88" name="Rectangle 1641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89" name="Rectangle 1642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590" name="Rectangle 1643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1" name="Rectangle 164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2" name="Rectangle 1645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593" name="Rectangle 1646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594" name="Rectangle 1647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595" name="Line 1648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6" name="Line 1649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7" name="Line 1650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8" name="Line 1651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599" name="Line 1655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0" name="Freeform 1660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1" name="Line 1662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2" name="Rectangle 1668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3" name="Rectangle 166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4" name="Rectangle 1670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05" name="Rectangle 1671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6" name="Rectangle 167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07" name="Rectangle 1673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08" name="Rectangle 1674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09" name="Freeform 1675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0" name="Freeform 1676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1" name="Rectangle 1677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2" name="Rectangle 1678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3" name="Rectangle 1679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14" name="Freeform 1680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5" name="Freeform 1681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6" name="Freeform 1682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7" name="Freeform 1683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8" name="Rectangle 1688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19" name="Rectangle 168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0" name="Rectangle 1690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1" name="Rectangle 1691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2" name="Rectangle 1692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23" name="Rectangle 1693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4" name="Rectangle 169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5" name="Rectangle 1695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26" name="Rectangle 1696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27" name="Rectangle 1697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28" name="Rectangle 1698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29" name="Rectangle 169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0" name="Rectangle 1700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31" name="Rectangle 1701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32" name="Rectangle 1702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33" name="Line 170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4" name="Line 170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5" name="Line 170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6" name="Line 170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7" name="Line 1710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8" name="Freeform 1715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39" name="Line 1717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0" name="Rectangle 1723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1" name="Rectangle 1724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2" name="Rectangle 1725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43" name="Rectangle 1726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4" name="Rectangle 1727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4714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5" name="Rectangle 1728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46" name="Rectangle 1729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47" name="Freeform 1730"/>
            <p:cNvSpPr>
              <a:spLocks noEditPoints="1"/>
            </p:cNvSpPr>
            <p:nvPr/>
          </p:nvSpPr>
          <p:spPr bwMode="auto">
            <a:xfrm>
              <a:off x="1893888" y="2041525"/>
              <a:ext cx="15875" cy="2257425"/>
            </a:xfrm>
            <a:custGeom>
              <a:avLst/>
              <a:gdLst/>
              <a:ahLst/>
              <a:cxnLst>
                <a:cxn ang="0">
                  <a:pos x="10" y="38"/>
                </a:cxn>
                <a:cxn ang="0">
                  <a:pos x="0" y="0"/>
                </a:cxn>
                <a:cxn ang="0">
                  <a:pos x="10" y="67"/>
                </a:cxn>
                <a:cxn ang="0">
                  <a:pos x="0" y="106"/>
                </a:cxn>
                <a:cxn ang="0">
                  <a:pos x="10" y="67"/>
                </a:cxn>
                <a:cxn ang="0">
                  <a:pos x="10" y="174"/>
                </a:cxn>
                <a:cxn ang="0">
                  <a:pos x="0" y="135"/>
                </a:cxn>
                <a:cxn ang="0">
                  <a:pos x="10" y="202"/>
                </a:cxn>
                <a:cxn ang="0">
                  <a:pos x="0" y="241"/>
                </a:cxn>
                <a:cxn ang="0">
                  <a:pos x="10" y="202"/>
                </a:cxn>
                <a:cxn ang="0">
                  <a:pos x="10" y="309"/>
                </a:cxn>
                <a:cxn ang="0">
                  <a:pos x="0" y="270"/>
                </a:cxn>
                <a:cxn ang="0">
                  <a:pos x="10" y="338"/>
                </a:cxn>
                <a:cxn ang="0">
                  <a:pos x="0" y="376"/>
                </a:cxn>
                <a:cxn ang="0">
                  <a:pos x="10" y="338"/>
                </a:cxn>
                <a:cxn ang="0">
                  <a:pos x="10" y="443"/>
                </a:cxn>
                <a:cxn ang="0">
                  <a:pos x="0" y="405"/>
                </a:cxn>
                <a:cxn ang="0">
                  <a:pos x="10" y="472"/>
                </a:cxn>
                <a:cxn ang="0">
                  <a:pos x="0" y="511"/>
                </a:cxn>
                <a:cxn ang="0">
                  <a:pos x="10" y="472"/>
                </a:cxn>
                <a:cxn ang="0">
                  <a:pos x="10" y="579"/>
                </a:cxn>
                <a:cxn ang="0">
                  <a:pos x="0" y="540"/>
                </a:cxn>
                <a:cxn ang="0">
                  <a:pos x="10" y="607"/>
                </a:cxn>
                <a:cxn ang="0">
                  <a:pos x="0" y="646"/>
                </a:cxn>
                <a:cxn ang="0">
                  <a:pos x="10" y="607"/>
                </a:cxn>
                <a:cxn ang="0">
                  <a:pos x="10" y="714"/>
                </a:cxn>
                <a:cxn ang="0">
                  <a:pos x="0" y="675"/>
                </a:cxn>
                <a:cxn ang="0">
                  <a:pos x="10" y="743"/>
                </a:cxn>
                <a:cxn ang="0">
                  <a:pos x="0" y="781"/>
                </a:cxn>
                <a:cxn ang="0">
                  <a:pos x="10" y="743"/>
                </a:cxn>
                <a:cxn ang="0">
                  <a:pos x="10" y="848"/>
                </a:cxn>
                <a:cxn ang="0">
                  <a:pos x="0" y="810"/>
                </a:cxn>
                <a:cxn ang="0">
                  <a:pos x="10" y="877"/>
                </a:cxn>
                <a:cxn ang="0">
                  <a:pos x="0" y="916"/>
                </a:cxn>
                <a:cxn ang="0">
                  <a:pos x="10" y="877"/>
                </a:cxn>
                <a:cxn ang="0">
                  <a:pos x="10" y="984"/>
                </a:cxn>
                <a:cxn ang="0">
                  <a:pos x="0" y="945"/>
                </a:cxn>
                <a:cxn ang="0">
                  <a:pos x="10" y="1013"/>
                </a:cxn>
                <a:cxn ang="0">
                  <a:pos x="0" y="1051"/>
                </a:cxn>
                <a:cxn ang="0">
                  <a:pos x="10" y="1013"/>
                </a:cxn>
                <a:cxn ang="0">
                  <a:pos x="10" y="1119"/>
                </a:cxn>
                <a:cxn ang="0">
                  <a:pos x="0" y="1080"/>
                </a:cxn>
                <a:cxn ang="0">
                  <a:pos x="10" y="1148"/>
                </a:cxn>
                <a:cxn ang="0">
                  <a:pos x="0" y="1186"/>
                </a:cxn>
                <a:cxn ang="0">
                  <a:pos x="10" y="1148"/>
                </a:cxn>
                <a:cxn ang="0">
                  <a:pos x="10" y="1253"/>
                </a:cxn>
                <a:cxn ang="0">
                  <a:pos x="0" y="1215"/>
                </a:cxn>
                <a:cxn ang="0">
                  <a:pos x="10" y="1282"/>
                </a:cxn>
                <a:cxn ang="0">
                  <a:pos x="0" y="1321"/>
                </a:cxn>
                <a:cxn ang="0">
                  <a:pos x="10" y="1282"/>
                </a:cxn>
                <a:cxn ang="0">
                  <a:pos x="10" y="1389"/>
                </a:cxn>
                <a:cxn ang="0">
                  <a:pos x="0" y="1350"/>
                </a:cxn>
                <a:cxn ang="0">
                  <a:pos x="10" y="1418"/>
                </a:cxn>
                <a:cxn ang="0">
                  <a:pos x="0" y="1422"/>
                </a:cxn>
                <a:cxn ang="0">
                  <a:pos x="10" y="1418"/>
                </a:cxn>
              </a:cxnLst>
              <a:rect l="0" t="0" r="r" b="b"/>
              <a:pathLst>
                <a:path w="10" h="1422">
                  <a:moveTo>
                    <a:pt x="10" y="0"/>
                  </a:moveTo>
                  <a:lnTo>
                    <a:pt x="10" y="38"/>
                  </a:lnTo>
                  <a:lnTo>
                    <a:pt x="0" y="38"/>
                  </a:lnTo>
                  <a:lnTo>
                    <a:pt x="0" y="0"/>
                  </a:lnTo>
                  <a:lnTo>
                    <a:pt x="10" y="0"/>
                  </a:lnTo>
                  <a:close/>
                  <a:moveTo>
                    <a:pt x="10" y="67"/>
                  </a:moveTo>
                  <a:lnTo>
                    <a:pt x="10" y="106"/>
                  </a:lnTo>
                  <a:lnTo>
                    <a:pt x="0" y="106"/>
                  </a:lnTo>
                  <a:lnTo>
                    <a:pt x="0" y="67"/>
                  </a:lnTo>
                  <a:lnTo>
                    <a:pt x="10" y="67"/>
                  </a:lnTo>
                  <a:close/>
                  <a:moveTo>
                    <a:pt x="10" y="135"/>
                  </a:moveTo>
                  <a:lnTo>
                    <a:pt x="10" y="174"/>
                  </a:lnTo>
                  <a:lnTo>
                    <a:pt x="0" y="174"/>
                  </a:lnTo>
                  <a:lnTo>
                    <a:pt x="0" y="135"/>
                  </a:lnTo>
                  <a:lnTo>
                    <a:pt x="10" y="135"/>
                  </a:lnTo>
                  <a:close/>
                  <a:moveTo>
                    <a:pt x="10" y="202"/>
                  </a:moveTo>
                  <a:lnTo>
                    <a:pt x="10" y="241"/>
                  </a:lnTo>
                  <a:lnTo>
                    <a:pt x="0" y="241"/>
                  </a:lnTo>
                  <a:lnTo>
                    <a:pt x="0" y="202"/>
                  </a:lnTo>
                  <a:lnTo>
                    <a:pt x="10" y="202"/>
                  </a:lnTo>
                  <a:close/>
                  <a:moveTo>
                    <a:pt x="10" y="270"/>
                  </a:moveTo>
                  <a:lnTo>
                    <a:pt x="10" y="309"/>
                  </a:lnTo>
                  <a:lnTo>
                    <a:pt x="0" y="309"/>
                  </a:lnTo>
                  <a:lnTo>
                    <a:pt x="0" y="270"/>
                  </a:lnTo>
                  <a:lnTo>
                    <a:pt x="10" y="270"/>
                  </a:lnTo>
                  <a:close/>
                  <a:moveTo>
                    <a:pt x="10" y="338"/>
                  </a:moveTo>
                  <a:lnTo>
                    <a:pt x="10" y="376"/>
                  </a:lnTo>
                  <a:lnTo>
                    <a:pt x="0" y="376"/>
                  </a:lnTo>
                  <a:lnTo>
                    <a:pt x="0" y="338"/>
                  </a:lnTo>
                  <a:lnTo>
                    <a:pt x="10" y="338"/>
                  </a:lnTo>
                  <a:close/>
                  <a:moveTo>
                    <a:pt x="10" y="405"/>
                  </a:moveTo>
                  <a:lnTo>
                    <a:pt x="10" y="443"/>
                  </a:lnTo>
                  <a:lnTo>
                    <a:pt x="0" y="443"/>
                  </a:lnTo>
                  <a:lnTo>
                    <a:pt x="0" y="405"/>
                  </a:lnTo>
                  <a:lnTo>
                    <a:pt x="10" y="405"/>
                  </a:lnTo>
                  <a:close/>
                  <a:moveTo>
                    <a:pt x="10" y="472"/>
                  </a:moveTo>
                  <a:lnTo>
                    <a:pt x="10" y="511"/>
                  </a:lnTo>
                  <a:lnTo>
                    <a:pt x="0" y="511"/>
                  </a:lnTo>
                  <a:lnTo>
                    <a:pt x="0" y="472"/>
                  </a:lnTo>
                  <a:lnTo>
                    <a:pt x="10" y="472"/>
                  </a:lnTo>
                  <a:close/>
                  <a:moveTo>
                    <a:pt x="10" y="540"/>
                  </a:moveTo>
                  <a:lnTo>
                    <a:pt x="10" y="579"/>
                  </a:lnTo>
                  <a:lnTo>
                    <a:pt x="0" y="579"/>
                  </a:lnTo>
                  <a:lnTo>
                    <a:pt x="0" y="540"/>
                  </a:lnTo>
                  <a:lnTo>
                    <a:pt x="10" y="540"/>
                  </a:lnTo>
                  <a:close/>
                  <a:moveTo>
                    <a:pt x="10" y="607"/>
                  </a:moveTo>
                  <a:lnTo>
                    <a:pt x="10" y="646"/>
                  </a:lnTo>
                  <a:lnTo>
                    <a:pt x="0" y="646"/>
                  </a:lnTo>
                  <a:lnTo>
                    <a:pt x="0" y="607"/>
                  </a:lnTo>
                  <a:lnTo>
                    <a:pt x="10" y="607"/>
                  </a:lnTo>
                  <a:close/>
                  <a:moveTo>
                    <a:pt x="10" y="675"/>
                  </a:moveTo>
                  <a:lnTo>
                    <a:pt x="10" y="714"/>
                  </a:lnTo>
                  <a:lnTo>
                    <a:pt x="0" y="714"/>
                  </a:lnTo>
                  <a:lnTo>
                    <a:pt x="0" y="675"/>
                  </a:lnTo>
                  <a:lnTo>
                    <a:pt x="10" y="675"/>
                  </a:lnTo>
                  <a:close/>
                  <a:moveTo>
                    <a:pt x="10" y="743"/>
                  </a:moveTo>
                  <a:lnTo>
                    <a:pt x="10" y="781"/>
                  </a:lnTo>
                  <a:lnTo>
                    <a:pt x="0" y="781"/>
                  </a:lnTo>
                  <a:lnTo>
                    <a:pt x="0" y="743"/>
                  </a:lnTo>
                  <a:lnTo>
                    <a:pt x="10" y="743"/>
                  </a:lnTo>
                  <a:close/>
                  <a:moveTo>
                    <a:pt x="10" y="810"/>
                  </a:moveTo>
                  <a:lnTo>
                    <a:pt x="10" y="848"/>
                  </a:lnTo>
                  <a:lnTo>
                    <a:pt x="0" y="848"/>
                  </a:lnTo>
                  <a:lnTo>
                    <a:pt x="0" y="810"/>
                  </a:lnTo>
                  <a:lnTo>
                    <a:pt x="10" y="810"/>
                  </a:lnTo>
                  <a:close/>
                  <a:moveTo>
                    <a:pt x="10" y="877"/>
                  </a:moveTo>
                  <a:lnTo>
                    <a:pt x="10" y="916"/>
                  </a:lnTo>
                  <a:lnTo>
                    <a:pt x="0" y="916"/>
                  </a:lnTo>
                  <a:lnTo>
                    <a:pt x="0" y="877"/>
                  </a:lnTo>
                  <a:lnTo>
                    <a:pt x="10" y="877"/>
                  </a:lnTo>
                  <a:close/>
                  <a:moveTo>
                    <a:pt x="10" y="945"/>
                  </a:moveTo>
                  <a:lnTo>
                    <a:pt x="10" y="984"/>
                  </a:lnTo>
                  <a:lnTo>
                    <a:pt x="0" y="984"/>
                  </a:lnTo>
                  <a:lnTo>
                    <a:pt x="0" y="945"/>
                  </a:lnTo>
                  <a:lnTo>
                    <a:pt x="10" y="945"/>
                  </a:lnTo>
                  <a:close/>
                  <a:moveTo>
                    <a:pt x="10" y="1013"/>
                  </a:moveTo>
                  <a:lnTo>
                    <a:pt x="10" y="1051"/>
                  </a:lnTo>
                  <a:lnTo>
                    <a:pt x="0" y="1051"/>
                  </a:lnTo>
                  <a:lnTo>
                    <a:pt x="0" y="1013"/>
                  </a:lnTo>
                  <a:lnTo>
                    <a:pt x="10" y="1013"/>
                  </a:lnTo>
                  <a:close/>
                  <a:moveTo>
                    <a:pt x="10" y="1080"/>
                  </a:moveTo>
                  <a:lnTo>
                    <a:pt x="10" y="1119"/>
                  </a:lnTo>
                  <a:lnTo>
                    <a:pt x="0" y="1119"/>
                  </a:lnTo>
                  <a:lnTo>
                    <a:pt x="0" y="1080"/>
                  </a:lnTo>
                  <a:lnTo>
                    <a:pt x="10" y="1080"/>
                  </a:lnTo>
                  <a:close/>
                  <a:moveTo>
                    <a:pt x="10" y="1148"/>
                  </a:moveTo>
                  <a:lnTo>
                    <a:pt x="10" y="1186"/>
                  </a:lnTo>
                  <a:lnTo>
                    <a:pt x="0" y="1186"/>
                  </a:lnTo>
                  <a:lnTo>
                    <a:pt x="0" y="1148"/>
                  </a:lnTo>
                  <a:lnTo>
                    <a:pt x="10" y="1148"/>
                  </a:lnTo>
                  <a:close/>
                  <a:moveTo>
                    <a:pt x="10" y="1215"/>
                  </a:moveTo>
                  <a:lnTo>
                    <a:pt x="10" y="1253"/>
                  </a:lnTo>
                  <a:lnTo>
                    <a:pt x="0" y="1253"/>
                  </a:lnTo>
                  <a:lnTo>
                    <a:pt x="0" y="1215"/>
                  </a:lnTo>
                  <a:lnTo>
                    <a:pt x="10" y="1215"/>
                  </a:lnTo>
                  <a:close/>
                  <a:moveTo>
                    <a:pt x="10" y="1282"/>
                  </a:moveTo>
                  <a:lnTo>
                    <a:pt x="10" y="1321"/>
                  </a:lnTo>
                  <a:lnTo>
                    <a:pt x="0" y="1321"/>
                  </a:lnTo>
                  <a:lnTo>
                    <a:pt x="0" y="1282"/>
                  </a:lnTo>
                  <a:lnTo>
                    <a:pt x="10" y="1282"/>
                  </a:lnTo>
                  <a:close/>
                  <a:moveTo>
                    <a:pt x="10" y="1350"/>
                  </a:moveTo>
                  <a:lnTo>
                    <a:pt x="10" y="1389"/>
                  </a:lnTo>
                  <a:lnTo>
                    <a:pt x="0" y="1389"/>
                  </a:lnTo>
                  <a:lnTo>
                    <a:pt x="0" y="1350"/>
                  </a:lnTo>
                  <a:lnTo>
                    <a:pt x="10" y="1350"/>
                  </a:lnTo>
                  <a:close/>
                  <a:moveTo>
                    <a:pt x="10" y="1418"/>
                  </a:moveTo>
                  <a:lnTo>
                    <a:pt x="10" y="1422"/>
                  </a:lnTo>
                  <a:lnTo>
                    <a:pt x="0" y="1422"/>
                  </a:lnTo>
                  <a:lnTo>
                    <a:pt x="0" y="1418"/>
                  </a:lnTo>
                  <a:lnTo>
                    <a:pt x="10" y="1418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8" name="Freeform 1731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49" name="Rectangle 1732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0" name="Rectangle 1733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1" name="Rectangle 1734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52" name="Freeform 1735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3" name="Freeform 1736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4" name="Freeform 1737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5" name="Freeform 1738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6" name="Line 1739"/>
            <p:cNvSpPr>
              <a:spLocks noChangeShapeType="1"/>
            </p:cNvSpPr>
            <p:nvPr/>
          </p:nvSpPr>
          <p:spPr bwMode="auto">
            <a:xfrm>
              <a:off x="4675188" y="3343275"/>
              <a:ext cx="0" cy="4349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7" name="Rectangle 1744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8" name="Rectangle 1745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59" name="Rectangle 1746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0" name="Rectangle 1747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1" name="Rectangle 1748"/>
            <p:cNvSpPr>
              <a:spLocks noChangeArrowheads="1"/>
            </p:cNvSpPr>
            <p:nvPr/>
          </p:nvSpPr>
          <p:spPr bwMode="auto">
            <a:xfrm>
              <a:off x="2046288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1</a:t>
              </a:r>
              <a:endParaRPr lang="en-US" dirty="0"/>
            </a:p>
          </p:txBody>
        </p:sp>
        <p:sp>
          <p:nvSpPr>
            <p:cNvPr id="662" name="Rectangle 1749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3" name="Rectangle 1750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4" name="Rectangle 1751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65" name="Rectangle 1752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66" name="Rectangle 1753"/>
            <p:cNvSpPr>
              <a:spLocks noChangeArrowheads="1"/>
            </p:cNvSpPr>
            <p:nvPr/>
          </p:nvSpPr>
          <p:spPr bwMode="auto">
            <a:xfrm>
              <a:off x="3695700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2</a:t>
              </a:r>
              <a:endParaRPr lang="en-US" dirty="0"/>
            </a:p>
          </p:txBody>
        </p:sp>
        <p:sp>
          <p:nvSpPr>
            <p:cNvPr id="667" name="Rectangle 1754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8" name="Rectangle 1755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69" name="Rectangle 1756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70" name="Rectangle 1757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71" name="Rectangle 1758"/>
            <p:cNvSpPr>
              <a:spLocks noChangeArrowheads="1"/>
            </p:cNvSpPr>
            <p:nvPr/>
          </p:nvSpPr>
          <p:spPr bwMode="auto">
            <a:xfrm>
              <a:off x="5343525" y="501650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672" name="Line 1759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3" name="Line 1760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4" name="Line 1761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5" name="Line 1762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6" name="Line 1766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7" name="Freeform 1771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8" name="Line 1773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79" name="Rectangle 1779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0" name="Rectangle 1780"/>
            <p:cNvSpPr>
              <a:spLocks noChangeArrowheads="1"/>
            </p:cNvSpPr>
            <p:nvPr/>
          </p:nvSpPr>
          <p:spPr bwMode="auto">
            <a:xfrm>
              <a:off x="3811588" y="1346200"/>
              <a:ext cx="1649412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1" name="Rectangle 1781"/>
            <p:cNvSpPr>
              <a:spLocks noChangeArrowheads="1"/>
            </p:cNvSpPr>
            <p:nvPr/>
          </p:nvSpPr>
          <p:spPr bwMode="auto">
            <a:xfrm>
              <a:off x="3910013" y="151130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682" name="Rectangle 1782"/>
            <p:cNvSpPr>
              <a:spLocks noChangeArrowheads="1"/>
            </p:cNvSpPr>
            <p:nvPr/>
          </p:nvSpPr>
          <p:spPr bwMode="auto">
            <a:xfrm>
              <a:off x="1119188" y="1520825"/>
              <a:ext cx="2260600" cy="68897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3" name="Rectangle 1783"/>
            <p:cNvSpPr>
              <a:spLocks noChangeArrowheads="1"/>
            </p:cNvSpPr>
            <p:nvPr/>
          </p:nvSpPr>
          <p:spPr bwMode="auto">
            <a:xfrm>
              <a:off x="1119188" y="1520824"/>
              <a:ext cx="2260600" cy="6889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4" name="Rectangle 1784"/>
            <p:cNvSpPr>
              <a:spLocks noChangeArrowheads="1"/>
            </p:cNvSpPr>
            <p:nvPr/>
          </p:nvSpPr>
          <p:spPr bwMode="auto">
            <a:xfrm>
              <a:off x="1217613" y="1597025"/>
              <a:ext cx="2152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 Sponsors</a:t>
              </a:r>
              <a:endParaRPr lang="en-US" dirty="0"/>
            </a:p>
          </p:txBody>
        </p:sp>
        <p:sp>
          <p:nvSpPr>
            <p:cNvPr id="685" name="Rectangle 1785"/>
            <p:cNvSpPr>
              <a:spLocks noChangeArrowheads="1"/>
            </p:cNvSpPr>
            <p:nvPr/>
          </p:nvSpPr>
          <p:spPr bwMode="auto">
            <a:xfrm>
              <a:off x="1733550" y="1814513"/>
              <a:ext cx="10318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(One per team)</a:t>
              </a:r>
              <a:endParaRPr lang="en-US" dirty="0"/>
            </a:p>
          </p:txBody>
        </p:sp>
        <p:sp>
          <p:nvSpPr>
            <p:cNvPr id="687" name="Freeform 1787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8" name="Rectangle 1788"/>
            <p:cNvSpPr>
              <a:spLocks noChangeArrowheads="1"/>
            </p:cNvSpPr>
            <p:nvPr/>
          </p:nvSpPr>
          <p:spPr bwMode="auto">
            <a:xfrm>
              <a:off x="1543050" y="5946775"/>
              <a:ext cx="6249988" cy="34925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89" name="Rectangle 1789"/>
            <p:cNvSpPr>
              <a:spLocks noChangeArrowheads="1"/>
            </p:cNvSpPr>
            <p:nvPr/>
          </p:nvSpPr>
          <p:spPr bwMode="auto">
            <a:xfrm>
              <a:off x="1555750" y="5946775"/>
              <a:ext cx="6249988" cy="34925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0" name="Rectangle 1790"/>
            <p:cNvSpPr>
              <a:spLocks noChangeArrowheads="1"/>
            </p:cNvSpPr>
            <p:nvPr/>
          </p:nvSpPr>
          <p:spPr bwMode="auto">
            <a:xfrm>
              <a:off x="2447925" y="6022975"/>
              <a:ext cx="454183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</a:t>
              </a:r>
              <a:endParaRPr lang="en-US" dirty="0"/>
            </a:p>
          </p:txBody>
        </p:sp>
        <p:sp>
          <p:nvSpPr>
            <p:cNvPr id="691" name="Freeform 179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2" name="Freeform 179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3" name="Freeform 179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4" name="Freeform 179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5" name="Rectangle 1799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6" name="Rectangle 1800"/>
            <p:cNvSpPr>
              <a:spLocks noChangeArrowheads="1"/>
            </p:cNvSpPr>
            <p:nvPr/>
          </p:nvSpPr>
          <p:spPr bwMode="auto">
            <a:xfrm>
              <a:off x="1555750" y="429895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697" name="Rectangle 1801"/>
            <p:cNvSpPr>
              <a:spLocks noChangeArrowheads="1"/>
            </p:cNvSpPr>
            <p:nvPr/>
          </p:nvSpPr>
          <p:spPr bwMode="auto">
            <a:xfrm>
              <a:off x="1854200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698" name="Rectangle 1802"/>
            <p:cNvSpPr>
              <a:spLocks noChangeArrowheads="1"/>
            </p:cNvSpPr>
            <p:nvPr/>
          </p:nvSpPr>
          <p:spPr bwMode="auto">
            <a:xfrm>
              <a:off x="1585913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699" name="Rectangle 1803"/>
            <p:cNvSpPr>
              <a:spLocks noChangeArrowheads="1"/>
            </p:cNvSpPr>
            <p:nvPr/>
          </p:nvSpPr>
          <p:spPr bwMode="auto">
            <a:xfrm>
              <a:off x="2046288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0" name="Rectangle 1804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1" name="Rectangle 1805"/>
            <p:cNvSpPr>
              <a:spLocks noChangeArrowheads="1"/>
            </p:cNvSpPr>
            <p:nvPr/>
          </p:nvSpPr>
          <p:spPr bwMode="auto">
            <a:xfrm>
              <a:off x="3205163" y="4298950"/>
              <a:ext cx="1300162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02" name="Rectangle 1806"/>
            <p:cNvSpPr>
              <a:spLocks noChangeArrowheads="1"/>
            </p:cNvSpPr>
            <p:nvPr/>
          </p:nvSpPr>
          <p:spPr bwMode="auto">
            <a:xfrm>
              <a:off x="3503613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3" name="Rectangle 1807"/>
            <p:cNvSpPr>
              <a:spLocks noChangeArrowheads="1"/>
            </p:cNvSpPr>
            <p:nvPr/>
          </p:nvSpPr>
          <p:spPr bwMode="auto">
            <a:xfrm>
              <a:off x="3235325" y="470693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4" name="Rectangle 1808"/>
            <p:cNvSpPr>
              <a:spLocks noChangeArrowheads="1"/>
            </p:cNvSpPr>
            <p:nvPr/>
          </p:nvSpPr>
          <p:spPr bwMode="auto">
            <a:xfrm>
              <a:off x="3695700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05" name="Rectangle 1809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6" name="Rectangle 1810"/>
            <p:cNvSpPr>
              <a:spLocks noChangeArrowheads="1"/>
            </p:cNvSpPr>
            <p:nvPr/>
          </p:nvSpPr>
          <p:spPr bwMode="auto">
            <a:xfrm>
              <a:off x="4852988" y="4298950"/>
              <a:ext cx="1300162" cy="13874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n-ZA" dirty="0"/>
            </a:p>
          </p:txBody>
        </p:sp>
        <p:sp>
          <p:nvSpPr>
            <p:cNvPr id="707" name="Rectangle 1811"/>
            <p:cNvSpPr>
              <a:spLocks noChangeArrowheads="1"/>
            </p:cNvSpPr>
            <p:nvPr/>
          </p:nvSpPr>
          <p:spPr bwMode="auto">
            <a:xfrm>
              <a:off x="5153025" y="437673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08" name="Rectangle 1812"/>
            <p:cNvSpPr>
              <a:spLocks noChangeArrowheads="1"/>
            </p:cNvSpPr>
            <p:nvPr/>
          </p:nvSpPr>
          <p:spPr bwMode="auto">
            <a:xfrm>
              <a:off x="4884738" y="4706938"/>
              <a:ext cx="129381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09" name="Rectangle 1813"/>
            <p:cNvSpPr>
              <a:spLocks noChangeArrowheads="1"/>
            </p:cNvSpPr>
            <p:nvPr/>
          </p:nvSpPr>
          <p:spPr bwMode="auto">
            <a:xfrm>
              <a:off x="5343525" y="501650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710" name="Line 1814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1" name="Line 1815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2" name="Line 1816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3" name="Line 1817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4" name="Line 2423"/>
            <p:cNvSpPr>
              <a:spLocks noChangeShapeType="1"/>
            </p:cNvSpPr>
            <p:nvPr/>
          </p:nvSpPr>
          <p:spPr bwMode="auto">
            <a:xfrm>
              <a:off x="2160588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5" name="Line 2424"/>
            <p:cNvSpPr>
              <a:spLocks noChangeShapeType="1"/>
            </p:cNvSpPr>
            <p:nvPr/>
          </p:nvSpPr>
          <p:spPr bwMode="auto">
            <a:xfrm>
              <a:off x="38973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6" name="Line 2425"/>
            <p:cNvSpPr>
              <a:spLocks noChangeShapeType="1"/>
            </p:cNvSpPr>
            <p:nvPr/>
          </p:nvSpPr>
          <p:spPr bwMode="auto">
            <a:xfrm>
              <a:off x="7110413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7" name="Line 2426"/>
            <p:cNvSpPr>
              <a:spLocks noChangeShapeType="1"/>
            </p:cNvSpPr>
            <p:nvPr/>
          </p:nvSpPr>
          <p:spPr bwMode="auto">
            <a:xfrm>
              <a:off x="2160588" y="3778250"/>
              <a:ext cx="4949825" cy="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8" name="Line 2429"/>
            <p:cNvSpPr>
              <a:spLocks noChangeShapeType="1"/>
            </p:cNvSpPr>
            <p:nvPr/>
          </p:nvSpPr>
          <p:spPr bwMode="auto">
            <a:xfrm>
              <a:off x="4675188" y="1868488"/>
              <a:ext cx="0" cy="346075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19" name="Freeform 2433"/>
            <p:cNvSpPr>
              <a:spLocks noEditPoints="1"/>
            </p:cNvSpPr>
            <p:nvPr/>
          </p:nvSpPr>
          <p:spPr bwMode="auto">
            <a:xfrm>
              <a:off x="3378200" y="1773238"/>
              <a:ext cx="4333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5" y="0"/>
                </a:cxn>
                <a:cxn ang="0">
                  <a:pos x="105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4" y="0"/>
                </a:cxn>
                <a:cxn ang="0">
                  <a:pos x="173" y="0"/>
                </a:cxn>
                <a:cxn ang="0">
                  <a:pos x="173" y="9"/>
                </a:cxn>
                <a:cxn ang="0">
                  <a:pos x="134" y="9"/>
                </a:cxn>
                <a:cxn ang="0">
                  <a:pos x="134" y="0"/>
                </a:cxn>
                <a:cxn ang="0">
                  <a:pos x="202" y="0"/>
                </a:cxn>
                <a:cxn ang="0">
                  <a:pos x="240" y="0"/>
                </a:cxn>
                <a:cxn ang="0">
                  <a:pos x="240" y="9"/>
                </a:cxn>
                <a:cxn ang="0">
                  <a:pos x="202" y="9"/>
                </a:cxn>
                <a:cxn ang="0">
                  <a:pos x="202" y="0"/>
                </a:cxn>
                <a:cxn ang="0">
                  <a:pos x="269" y="0"/>
                </a:cxn>
                <a:cxn ang="0">
                  <a:pos x="273" y="0"/>
                </a:cxn>
                <a:cxn ang="0">
                  <a:pos x="273" y="9"/>
                </a:cxn>
                <a:cxn ang="0">
                  <a:pos x="269" y="9"/>
                </a:cxn>
                <a:cxn ang="0">
                  <a:pos x="269" y="0"/>
                </a:cxn>
              </a:cxnLst>
              <a:rect l="0" t="0" r="r" b="b"/>
              <a:pathLst>
                <a:path w="273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5" y="0"/>
                  </a:lnTo>
                  <a:lnTo>
                    <a:pt x="105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4" y="0"/>
                  </a:moveTo>
                  <a:lnTo>
                    <a:pt x="173" y="0"/>
                  </a:lnTo>
                  <a:lnTo>
                    <a:pt x="173" y="9"/>
                  </a:lnTo>
                  <a:lnTo>
                    <a:pt x="134" y="9"/>
                  </a:lnTo>
                  <a:lnTo>
                    <a:pt x="134" y="0"/>
                  </a:lnTo>
                  <a:close/>
                  <a:moveTo>
                    <a:pt x="202" y="0"/>
                  </a:moveTo>
                  <a:lnTo>
                    <a:pt x="240" y="0"/>
                  </a:lnTo>
                  <a:lnTo>
                    <a:pt x="240" y="9"/>
                  </a:lnTo>
                  <a:lnTo>
                    <a:pt x="202" y="9"/>
                  </a:lnTo>
                  <a:lnTo>
                    <a:pt x="202" y="0"/>
                  </a:lnTo>
                  <a:close/>
                  <a:moveTo>
                    <a:pt x="269" y="0"/>
                  </a:moveTo>
                  <a:lnTo>
                    <a:pt x="273" y="0"/>
                  </a:lnTo>
                  <a:lnTo>
                    <a:pt x="273" y="9"/>
                  </a:lnTo>
                  <a:lnTo>
                    <a:pt x="269" y="9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0" name="Line 2435"/>
            <p:cNvSpPr>
              <a:spLocks noChangeShapeType="1"/>
            </p:cNvSpPr>
            <p:nvPr/>
          </p:nvSpPr>
          <p:spPr bwMode="auto">
            <a:xfrm>
              <a:off x="5461000" y="3778250"/>
              <a:ext cx="0" cy="520700"/>
            </a:xfrm>
            <a:prstGeom prst="line">
              <a:avLst/>
            </a:prstGeom>
            <a:noFill/>
            <a:ln w="238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1" name="Rectangle 2443"/>
            <p:cNvSpPr>
              <a:spLocks noChangeArrowheads="1"/>
            </p:cNvSpPr>
            <p:nvPr/>
          </p:nvSpPr>
          <p:spPr bwMode="auto">
            <a:xfrm>
              <a:off x="3910013" y="1504950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722" name="Rectangle 2446"/>
            <p:cNvSpPr>
              <a:spLocks noChangeArrowheads="1"/>
            </p:cNvSpPr>
            <p:nvPr/>
          </p:nvSpPr>
          <p:spPr bwMode="auto">
            <a:xfrm>
              <a:off x="1371600" y="1809750"/>
              <a:ext cx="229619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endParaRPr lang="en-US" sz="1200" dirty="0" smtClean="0">
                <a:solidFill>
                  <a:srgbClr val="000000"/>
                </a:solidFill>
              </a:endParaRPr>
            </a:p>
            <a:p>
              <a:r>
                <a:rPr lang="en-US" sz="1200" dirty="0" smtClean="0">
                  <a:solidFill>
                    <a:srgbClr val="000000"/>
                  </a:solidFill>
                </a:rPr>
                <a:t>FOG Team – Neville Nicolau</a:t>
              </a:r>
              <a:endParaRPr lang="en-US" dirty="0"/>
            </a:p>
          </p:txBody>
        </p:sp>
        <p:sp>
          <p:nvSpPr>
            <p:cNvPr id="724" name="Freeform 2448"/>
            <p:cNvSpPr>
              <a:spLocks noEditPoints="1"/>
            </p:cNvSpPr>
            <p:nvPr/>
          </p:nvSpPr>
          <p:spPr bwMode="auto">
            <a:xfrm>
              <a:off x="5461000" y="1773238"/>
              <a:ext cx="344488" cy="142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8" y="9"/>
                </a:cxn>
                <a:cxn ang="0">
                  <a:pos x="0" y="9"/>
                </a:cxn>
                <a:cxn ang="0">
                  <a:pos x="0" y="0"/>
                </a:cxn>
                <a:cxn ang="0">
                  <a:pos x="67" y="0"/>
                </a:cxn>
                <a:cxn ang="0">
                  <a:pos x="106" y="0"/>
                </a:cxn>
                <a:cxn ang="0">
                  <a:pos x="106" y="9"/>
                </a:cxn>
                <a:cxn ang="0">
                  <a:pos x="67" y="9"/>
                </a:cxn>
                <a:cxn ang="0">
                  <a:pos x="67" y="0"/>
                </a:cxn>
                <a:cxn ang="0">
                  <a:pos x="135" y="0"/>
                </a:cxn>
                <a:cxn ang="0">
                  <a:pos x="174" y="0"/>
                </a:cxn>
                <a:cxn ang="0">
                  <a:pos x="174" y="9"/>
                </a:cxn>
                <a:cxn ang="0">
                  <a:pos x="135" y="9"/>
                </a:cxn>
                <a:cxn ang="0">
                  <a:pos x="135" y="0"/>
                </a:cxn>
                <a:cxn ang="0">
                  <a:pos x="202" y="0"/>
                </a:cxn>
                <a:cxn ang="0">
                  <a:pos x="217" y="0"/>
                </a:cxn>
                <a:cxn ang="0">
                  <a:pos x="217" y="9"/>
                </a:cxn>
                <a:cxn ang="0">
                  <a:pos x="202" y="9"/>
                </a:cxn>
                <a:cxn ang="0">
                  <a:pos x="202" y="0"/>
                </a:cxn>
              </a:cxnLst>
              <a:rect l="0" t="0" r="r" b="b"/>
              <a:pathLst>
                <a:path w="217" h="9">
                  <a:moveTo>
                    <a:pt x="0" y="0"/>
                  </a:moveTo>
                  <a:lnTo>
                    <a:pt x="38" y="0"/>
                  </a:lnTo>
                  <a:lnTo>
                    <a:pt x="38" y="9"/>
                  </a:lnTo>
                  <a:lnTo>
                    <a:pt x="0" y="9"/>
                  </a:lnTo>
                  <a:lnTo>
                    <a:pt x="0" y="0"/>
                  </a:lnTo>
                  <a:close/>
                  <a:moveTo>
                    <a:pt x="67" y="0"/>
                  </a:moveTo>
                  <a:lnTo>
                    <a:pt x="106" y="0"/>
                  </a:lnTo>
                  <a:lnTo>
                    <a:pt x="106" y="9"/>
                  </a:lnTo>
                  <a:lnTo>
                    <a:pt x="67" y="9"/>
                  </a:lnTo>
                  <a:lnTo>
                    <a:pt x="67" y="0"/>
                  </a:lnTo>
                  <a:close/>
                  <a:moveTo>
                    <a:pt x="135" y="0"/>
                  </a:moveTo>
                  <a:lnTo>
                    <a:pt x="174" y="0"/>
                  </a:lnTo>
                  <a:lnTo>
                    <a:pt x="174" y="9"/>
                  </a:lnTo>
                  <a:lnTo>
                    <a:pt x="135" y="9"/>
                  </a:lnTo>
                  <a:lnTo>
                    <a:pt x="135" y="0"/>
                  </a:lnTo>
                  <a:close/>
                  <a:moveTo>
                    <a:pt x="202" y="0"/>
                  </a:moveTo>
                  <a:lnTo>
                    <a:pt x="217" y="0"/>
                  </a:lnTo>
                  <a:lnTo>
                    <a:pt x="217" y="9"/>
                  </a:lnTo>
                  <a:lnTo>
                    <a:pt x="202" y="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000FF"/>
            </a:solidFill>
            <a:ln w="1588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5" name="Rectangle 2450"/>
            <p:cNvSpPr>
              <a:spLocks noChangeArrowheads="1"/>
            </p:cNvSpPr>
            <p:nvPr/>
          </p:nvSpPr>
          <p:spPr bwMode="auto">
            <a:xfrm>
              <a:off x="2447925" y="6016625"/>
              <a:ext cx="46370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Facilitation of widespread adoption of leading practices</a:t>
              </a:r>
              <a:endParaRPr lang="en-US" dirty="0"/>
            </a:p>
          </p:txBody>
        </p:sp>
        <p:sp>
          <p:nvSpPr>
            <p:cNvPr id="726" name="Freeform 2451"/>
            <p:cNvSpPr>
              <a:spLocks noEditPoints="1"/>
            </p:cNvSpPr>
            <p:nvPr/>
          </p:nvSpPr>
          <p:spPr bwMode="auto">
            <a:xfrm>
              <a:off x="2116138" y="5680075"/>
              <a:ext cx="90487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8" y="123"/>
                </a:cxn>
                <a:cxn ang="0">
                  <a:pos x="27" y="123"/>
                </a:cxn>
                <a:cxn ang="0">
                  <a:pos x="26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6" y="2"/>
                </a:cxn>
                <a:cxn ang="0">
                  <a:pos x="27" y="0"/>
                </a:cxn>
                <a:cxn ang="0">
                  <a:pos x="28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7" y="110"/>
                </a:cxn>
                <a:cxn ang="0">
                  <a:pos x="28" y="168"/>
                </a:cxn>
                <a:cxn ang="0">
                  <a:pos x="0" y="110"/>
                </a:cxn>
                <a:cxn ang="0">
                  <a:pos x="57" y="110"/>
                </a:cxn>
              </a:cxnLst>
              <a:rect l="0" t="0" r="r" b="b"/>
              <a:pathLst>
                <a:path w="57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8" y="123"/>
                  </a:lnTo>
                  <a:lnTo>
                    <a:pt x="27" y="123"/>
                  </a:lnTo>
                  <a:lnTo>
                    <a:pt x="26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7" y="110"/>
                  </a:moveTo>
                  <a:lnTo>
                    <a:pt x="28" y="168"/>
                  </a:lnTo>
                  <a:lnTo>
                    <a:pt x="0" y="110"/>
                  </a:lnTo>
                  <a:lnTo>
                    <a:pt x="57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7" name="Freeform 2452"/>
            <p:cNvSpPr>
              <a:spLocks noEditPoints="1"/>
            </p:cNvSpPr>
            <p:nvPr/>
          </p:nvSpPr>
          <p:spPr bwMode="auto">
            <a:xfrm>
              <a:off x="38512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8" name="Freeform 2453"/>
            <p:cNvSpPr>
              <a:spLocks noEditPoints="1"/>
            </p:cNvSpPr>
            <p:nvPr/>
          </p:nvSpPr>
          <p:spPr bwMode="auto">
            <a:xfrm>
              <a:off x="5414963" y="5680075"/>
              <a:ext cx="92075" cy="266700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32" y="120"/>
                </a:cxn>
                <a:cxn ang="0">
                  <a:pos x="32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5" y="121"/>
                </a:cxn>
                <a:cxn ang="0">
                  <a:pos x="25" y="120"/>
                </a:cxn>
                <a:cxn ang="0">
                  <a:pos x="25" y="4"/>
                </a:cxn>
                <a:cxn ang="0">
                  <a:pos x="25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2" y="3"/>
                </a:cxn>
                <a:cxn ang="0">
                  <a:pos x="32" y="4"/>
                </a:cxn>
                <a:cxn ang="0">
                  <a:pos x="32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2" y="4"/>
                  </a:moveTo>
                  <a:lnTo>
                    <a:pt x="32" y="120"/>
                  </a:lnTo>
                  <a:lnTo>
                    <a:pt x="32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5" y="121"/>
                  </a:lnTo>
                  <a:lnTo>
                    <a:pt x="25" y="120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2" y="4"/>
                  </a:lnTo>
                  <a:lnTo>
                    <a:pt x="32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29" name="Freeform 2454"/>
            <p:cNvSpPr>
              <a:spLocks noEditPoints="1"/>
            </p:cNvSpPr>
            <p:nvPr/>
          </p:nvSpPr>
          <p:spPr bwMode="auto">
            <a:xfrm>
              <a:off x="7064375" y="5680075"/>
              <a:ext cx="92075" cy="26670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33" y="120"/>
                </a:cxn>
                <a:cxn ang="0">
                  <a:pos x="33" y="121"/>
                </a:cxn>
                <a:cxn ang="0">
                  <a:pos x="31" y="122"/>
                </a:cxn>
                <a:cxn ang="0">
                  <a:pos x="30" y="123"/>
                </a:cxn>
                <a:cxn ang="0">
                  <a:pos x="29" y="123"/>
                </a:cxn>
                <a:cxn ang="0">
                  <a:pos x="28" y="123"/>
                </a:cxn>
                <a:cxn ang="0">
                  <a:pos x="27" y="122"/>
                </a:cxn>
                <a:cxn ang="0">
                  <a:pos x="26" y="121"/>
                </a:cxn>
                <a:cxn ang="0">
                  <a:pos x="26" y="120"/>
                </a:cxn>
                <a:cxn ang="0">
                  <a:pos x="26" y="4"/>
                </a:cxn>
                <a:cxn ang="0">
                  <a:pos x="26" y="3"/>
                </a:cxn>
                <a:cxn ang="0">
                  <a:pos x="27" y="2"/>
                </a:cxn>
                <a:cxn ang="0">
                  <a:pos x="28" y="0"/>
                </a:cxn>
                <a:cxn ang="0">
                  <a:pos x="29" y="0"/>
                </a:cxn>
                <a:cxn ang="0">
                  <a:pos x="30" y="0"/>
                </a:cxn>
                <a:cxn ang="0">
                  <a:pos x="31" y="2"/>
                </a:cxn>
                <a:cxn ang="0">
                  <a:pos x="33" y="3"/>
                </a:cxn>
                <a:cxn ang="0">
                  <a:pos x="33" y="4"/>
                </a:cxn>
                <a:cxn ang="0">
                  <a:pos x="33" y="4"/>
                </a:cxn>
                <a:cxn ang="0">
                  <a:pos x="58" y="110"/>
                </a:cxn>
                <a:cxn ang="0">
                  <a:pos x="29" y="168"/>
                </a:cxn>
                <a:cxn ang="0">
                  <a:pos x="0" y="110"/>
                </a:cxn>
                <a:cxn ang="0">
                  <a:pos x="58" y="110"/>
                </a:cxn>
              </a:cxnLst>
              <a:rect l="0" t="0" r="r" b="b"/>
              <a:pathLst>
                <a:path w="58" h="168">
                  <a:moveTo>
                    <a:pt x="33" y="4"/>
                  </a:moveTo>
                  <a:lnTo>
                    <a:pt x="33" y="120"/>
                  </a:lnTo>
                  <a:lnTo>
                    <a:pt x="33" y="121"/>
                  </a:lnTo>
                  <a:lnTo>
                    <a:pt x="31" y="122"/>
                  </a:lnTo>
                  <a:lnTo>
                    <a:pt x="30" y="123"/>
                  </a:lnTo>
                  <a:lnTo>
                    <a:pt x="29" y="123"/>
                  </a:lnTo>
                  <a:lnTo>
                    <a:pt x="28" y="123"/>
                  </a:lnTo>
                  <a:lnTo>
                    <a:pt x="27" y="122"/>
                  </a:lnTo>
                  <a:lnTo>
                    <a:pt x="26" y="121"/>
                  </a:lnTo>
                  <a:lnTo>
                    <a:pt x="26" y="120"/>
                  </a:lnTo>
                  <a:lnTo>
                    <a:pt x="26" y="4"/>
                  </a:lnTo>
                  <a:lnTo>
                    <a:pt x="26" y="3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1" y="2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close/>
                  <a:moveTo>
                    <a:pt x="58" y="110"/>
                  </a:moveTo>
                  <a:lnTo>
                    <a:pt x="29" y="168"/>
                  </a:lnTo>
                  <a:lnTo>
                    <a:pt x="0" y="110"/>
                  </a:lnTo>
                  <a:lnTo>
                    <a:pt x="58" y="110"/>
                  </a:lnTo>
                  <a:close/>
                </a:path>
              </a:pathLst>
            </a:custGeom>
            <a:solidFill>
              <a:srgbClr val="4D4DFF"/>
            </a:solidFill>
            <a:ln w="1588">
              <a:solidFill>
                <a:srgbClr val="4D4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0" name="Rectangle 2455"/>
            <p:cNvSpPr>
              <a:spLocks noChangeArrowheads="1"/>
            </p:cNvSpPr>
            <p:nvPr/>
          </p:nvSpPr>
          <p:spPr bwMode="auto">
            <a:xfrm>
              <a:off x="8239125" y="2822575"/>
              <a:ext cx="346075" cy="286385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1" name="Rectangle 2456"/>
            <p:cNvSpPr>
              <a:spLocks noChangeArrowheads="1"/>
            </p:cNvSpPr>
            <p:nvPr/>
          </p:nvSpPr>
          <p:spPr bwMode="auto">
            <a:xfrm rot="16200000">
              <a:off x="7441389" y="4104160"/>
              <a:ext cx="1973297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b="1" dirty="0">
                  <a:solidFill>
                    <a:srgbClr val="000000"/>
                  </a:solidFill>
                </a:rPr>
                <a:t>MOSH</a:t>
              </a:r>
              <a:r>
                <a:rPr lang="en-US" sz="1500" dirty="0">
                  <a:solidFill>
                    <a:srgbClr val="000000"/>
                  </a:solidFill>
                </a:rPr>
                <a:t>  </a:t>
              </a:r>
              <a:r>
                <a:rPr lang="en-US" sz="1500" b="1" dirty="0">
                  <a:solidFill>
                    <a:srgbClr val="000000"/>
                  </a:solidFill>
                </a:rPr>
                <a:t>Learning  Hub</a:t>
              </a:r>
              <a:endParaRPr lang="en-US" b="1" dirty="0"/>
            </a:p>
          </p:txBody>
        </p:sp>
        <p:sp>
          <p:nvSpPr>
            <p:cNvPr id="732" name="Freeform 2457"/>
            <p:cNvSpPr>
              <a:spLocks/>
            </p:cNvSpPr>
            <p:nvPr/>
          </p:nvSpPr>
          <p:spPr bwMode="auto">
            <a:xfrm>
              <a:off x="7805738" y="2735263"/>
              <a:ext cx="346075" cy="30384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3"/>
                </a:cxn>
                <a:cxn ang="0">
                  <a:pos x="27" y="5"/>
                </a:cxn>
                <a:cxn ang="0">
                  <a:pos x="37" y="10"/>
                </a:cxn>
                <a:cxn ang="0">
                  <a:pos x="47" y="17"/>
                </a:cxn>
                <a:cxn ang="0">
                  <a:pos x="56" y="24"/>
                </a:cxn>
                <a:cxn ang="0">
                  <a:pos x="64" y="32"/>
                </a:cxn>
                <a:cxn ang="0">
                  <a:pos x="77" y="47"/>
                </a:cxn>
                <a:cxn ang="0">
                  <a:pos x="90" y="71"/>
                </a:cxn>
                <a:cxn ang="0">
                  <a:pos x="100" y="98"/>
                </a:cxn>
                <a:cxn ang="0">
                  <a:pos x="106" y="128"/>
                </a:cxn>
                <a:cxn ang="0">
                  <a:pos x="108" y="160"/>
                </a:cxn>
                <a:cxn ang="0">
                  <a:pos x="110" y="814"/>
                </a:cxn>
                <a:cxn ang="0">
                  <a:pos x="114" y="845"/>
                </a:cxn>
                <a:cxn ang="0">
                  <a:pos x="122" y="874"/>
                </a:cxn>
                <a:cxn ang="0">
                  <a:pos x="134" y="900"/>
                </a:cxn>
                <a:cxn ang="0">
                  <a:pos x="149" y="922"/>
                </a:cxn>
                <a:cxn ang="0">
                  <a:pos x="157" y="931"/>
                </a:cxn>
                <a:cxn ang="0">
                  <a:pos x="166" y="938"/>
                </a:cxn>
                <a:cxn ang="0">
                  <a:pos x="175" y="945"/>
                </a:cxn>
                <a:cxn ang="0">
                  <a:pos x="186" y="950"/>
                </a:cxn>
                <a:cxn ang="0">
                  <a:pos x="196" y="954"/>
                </a:cxn>
                <a:cxn ang="0">
                  <a:pos x="207" y="956"/>
                </a:cxn>
                <a:cxn ang="0">
                  <a:pos x="218" y="957"/>
                </a:cxn>
                <a:cxn ang="0">
                  <a:pos x="207" y="959"/>
                </a:cxn>
                <a:cxn ang="0">
                  <a:pos x="196" y="961"/>
                </a:cxn>
                <a:cxn ang="0">
                  <a:pos x="186" y="964"/>
                </a:cxn>
                <a:cxn ang="0">
                  <a:pos x="175" y="970"/>
                </a:cxn>
                <a:cxn ang="0">
                  <a:pos x="166" y="977"/>
                </a:cxn>
                <a:cxn ang="0">
                  <a:pos x="157" y="985"/>
                </a:cxn>
                <a:cxn ang="0">
                  <a:pos x="149" y="994"/>
                </a:cxn>
                <a:cxn ang="0">
                  <a:pos x="134" y="1015"/>
                </a:cxn>
                <a:cxn ang="0">
                  <a:pos x="122" y="1041"/>
                </a:cxn>
                <a:cxn ang="0">
                  <a:pos x="114" y="1070"/>
                </a:cxn>
                <a:cxn ang="0">
                  <a:pos x="110" y="1101"/>
                </a:cxn>
                <a:cxn ang="0">
                  <a:pos x="108" y="1755"/>
                </a:cxn>
                <a:cxn ang="0">
                  <a:pos x="106" y="1787"/>
                </a:cxn>
                <a:cxn ang="0">
                  <a:pos x="100" y="1817"/>
                </a:cxn>
                <a:cxn ang="0">
                  <a:pos x="90" y="1844"/>
                </a:cxn>
                <a:cxn ang="0">
                  <a:pos x="77" y="1868"/>
                </a:cxn>
                <a:cxn ang="0">
                  <a:pos x="64" y="1883"/>
                </a:cxn>
                <a:cxn ang="0">
                  <a:pos x="56" y="1891"/>
                </a:cxn>
                <a:cxn ang="0">
                  <a:pos x="47" y="1899"/>
                </a:cxn>
                <a:cxn ang="0">
                  <a:pos x="37" y="1905"/>
                </a:cxn>
                <a:cxn ang="0">
                  <a:pos x="27" y="1910"/>
                </a:cxn>
                <a:cxn ang="0">
                  <a:pos x="16" y="1913"/>
                </a:cxn>
                <a:cxn ang="0">
                  <a:pos x="5" y="1914"/>
                </a:cxn>
              </a:cxnLst>
              <a:rect l="0" t="0" r="r" b="b"/>
              <a:pathLst>
                <a:path w="218" h="1914">
                  <a:moveTo>
                    <a:pt x="0" y="0"/>
                  </a:moveTo>
                  <a:lnTo>
                    <a:pt x="5" y="0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22" y="4"/>
                  </a:lnTo>
                  <a:lnTo>
                    <a:pt x="27" y="5"/>
                  </a:lnTo>
                  <a:lnTo>
                    <a:pt x="32" y="7"/>
                  </a:lnTo>
                  <a:lnTo>
                    <a:pt x="37" y="10"/>
                  </a:lnTo>
                  <a:lnTo>
                    <a:pt x="42" y="13"/>
                  </a:lnTo>
                  <a:lnTo>
                    <a:pt x="47" y="17"/>
                  </a:lnTo>
                  <a:lnTo>
                    <a:pt x="52" y="20"/>
                  </a:lnTo>
                  <a:lnTo>
                    <a:pt x="56" y="24"/>
                  </a:lnTo>
                  <a:lnTo>
                    <a:pt x="61" y="28"/>
                  </a:lnTo>
                  <a:lnTo>
                    <a:pt x="64" y="32"/>
                  </a:lnTo>
                  <a:lnTo>
                    <a:pt x="69" y="37"/>
                  </a:lnTo>
                  <a:lnTo>
                    <a:pt x="77" y="47"/>
                  </a:lnTo>
                  <a:lnTo>
                    <a:pt x="84" y="58"/>
                  </a:lnTo>
                  <a:lnTo>
                    <a:pt x="90" y="71"/>
                  </a:lnTo>
                  <a:lnTo>
                    <a:pt x="96" y="84"/>
                  </a:lnTo>
                  <a:lnTo>
                    <a:pt x="100" y="98"/>
                  </a:lnTo>
                  <a:lnTo>
                    <a:pt x="104" y="113"/>
                  </a:lnTo>
                  <a:lnTo>
                    <a:pt x="106" y="128"/>
                  </a:lnTo>
                  <a:lnTo>
                    <a:pt x="108" y="144"/>
                  </a:lnTo>
                  <a:lnTo>
                    <a:pt x="108" y="160"/>
                  </a:lnTo>
                  <a:lnTo>
                    <a:pt x="108" y="798"/>
                  </a:lnTo>
                  <a:lnTo>
                    <a:pt x="110" y="814"/>
                  </a:lnTo>
                  <a:lnTo>
                    <a:pt x="111" y="830"/>
                  </a:lnTo>
                  <a:lnTo>
                    <a:pt x="114" y="845"/>
                  </a:lnTo>
                  <a:lnTo>
                    <a:pt x="118" y="860"/>
                  </a:lnTo>
                  <a:lnTo>
                    <a:pt x="122" y="874"/>
                  </a:lnTo>
                  <a:lnTo>
                    <a:pt x="127" y="887"/>
                  </a:lnTo>
                  <a:lnTo>
                    <a:pt x="134" y="900"/>
                  </a:lnTo>
                  <a:lnTo>
                    <a:pt x="141" y="911"/>
                  </a:lnTo>
                  <a:lnTo>
                    <a:pt x="149" y="922"/>
                  </a:lnTo>
                  <a:lnTo>
                    <a:pt x="152" y="926"/>
                  </a:lnTo>
                  <a:lnTo>
                    <a:pt x="157" y="931"/>
                  </a:lnTo>
                  <a:lnTo>
                    <a:pt x="162" y="934"/>
                  </a:lnTo>
                  <a:lnTo>
                    <a:pt x="166" y="938"/>
                  </a:lnTo>
                  <a:lnTo>
                    <a:pt x="171" y="941"/>
                  </a:lnTo>
                  <a:lnTo>
                    <a:pt x="175" y="945"/>
                  </a:lnTo>
                  <a:lnTo>
                    <a:pt x="180" y="948"/>
                  </a:lnTo>
                  <a:lnTo>
                    <a:pt x="186" y="950"/>
                  </a:lnTo>
                  <a:lnTo>
                    <a:pt x="191" y="953"/>
                  </a:lnTo>
                  <a:lnTo>
                    <a:pt x="196" y="954"/>
                  </a:lnTo>
                  <a:lnTo>
                    <a:pt x="201" y="955"/>
                  </a:lnTo>
                  <a:lnTo>
                    <a:pt x="207" y="956"/>
                  </a:lnTo>
                  <a:lnTo>
                    <a:pt x="213" y="957"/>
                  </a:lnTo>
                  <a:lnTo>
                    <a:pt x="218" y="957"/>
                  </a:lnTo>
                  <a:lnTo>
                    <a:pt x="213" y="957"/>
                  </a:lnTo>
                  <a:lnTo>
                    <a:pt x="207" y="959"/>
                  </a:lnTo>
                  <a:lnTo>
                    <a:pt x="201" y="960"/>
                  </a:lnTo>
                  <a:lnTo>
                    <a:pt x="196" y="961"/>
                  </a:lnTo>
                  <a:lnTo>
                    <a:pt x="191" y="962"/>
                  </a:lnTo>
                  <a:lnTo>
                    <a:pt x="186" y="964"/>
                  </a:lnTo>
                  <a:lnTo>
                    <a:pt x="180" y="967"/>
                  </a:lnTo>
                  <a:lnTo>
                    <a:pt x="175" y="970"/>
                  </a:lnTo>
                  <a:lnTo>
                    <a:pt x="171" y="974"/>
                  </a:lnTo>
                  <a:lnTo>
                    <a:pt x="166" y="977"/>
                  </a:lnTo>
                  <a:lnTo>
                    <a:pt x="162" y="981"/>
                  </a:lnTo>
                  <a:lnTo>
                    <a:pt x="157" y="985"/>
                  </a:lnTo>
                  <a:lnTo>
                    <a:pt x="152" y="989"/>
                  </a:lnTo>
                  <a:lnTo>
                    <a:pt x="149" y="994"/>
                  </a:lnTo>
                  <a:lnTo>
                    <a:pt x="141" y="1004"/>
                  </a:lnTo>
                  <a:lnTo>
                    <a:pt x="134" y="1015"/>
                  </a:lnTo>
                  <a:lnTo>
                    <a:pt x="127" y="1028"/>
                  </a:lnTo>
                  <a:lnTo>
                    <a:pt x="122" y="1041"/>
                  </a:lnTo>
                  <a:lnTo>
                    <a:pt x="118" y="1055"/>
                  </a:lnTo>
                  <a:lnTo>
                    <a:pt x="114" y="1070"/>
                  </a:lnTo>
                  <a:lnTo>
                    <a:pt x="111" y="1085"/>
                  </a:lnTo>
                  <a:lnTo>
                    <a:pt x="110" y="1101"/>
                  </a:lnTo>
                  <a:lnTo>
                    <a:pt x="108" y="1117"/>
                  </a:lnTo>
                  <a:lnTo>
                    <a:pt x="108" y="1755"/>
                  </a:lnTo>
                  <a:lnTo>
                    <a:pt x="108" y="1771"/>
                  </a:lnTo>
                  <a:lnTo>
                    <a:pt x="106" y="1787"/>
                  </a:lnTo>
                  <a:lnTo>
                    <a:pt x="104" y="1802"/>
                  </a:lnTo>
                  <a:lnTo>
                    <a:pt x="100" y="1817"/>
                  </a:lnTo>
                  <a:lnTo>
                    <a:pt x="96" y="1831"/>
                  </a:lnTo>
                  <a:lnTo>
                    <a:pt x="90" y="1844"/>
                  </a:lnTo>
                  <a:lnTo>
                    <a:pt x="84" y="1857"/>
                  </a:lnTo>
                  <a:lnTo>
                    <a:pt x="77" y="1868"/>
                  </a:lnTo>
                  <a:lnTo>
                    <a:pt x="69" y="1879"/>
                  </a:lnTo>
                  <a:lnTo>
                    <a:pt x="64" y="1883"/>
                  </a:lnTo>
                  <a:lnTo>
                    <a:pt x="61" y="1888"/>
                  </a:lnTo>
                  <a:lnTo>
                    <a:pt x="56" y="1891"/>
                  </a:lnTo>
                  <a:lnTo>
                    <a:pt x="52" y="1896"/>
                  </a:lnTo>
                  <a:lnTo>
                    <a:pt x="47" y="1899"/>
                  </a:lnTo>
                  <a:lnTo>
                    <a:pt x="42" y="1902"/>
                  </a:lnTo>
                  <a:lnTo>
                    <a:pt x="37" y="1905"/>
                  </a:lnTo>
                  <a:lnTo>
                    <a:pt x="32" y="1908"/>
                  </a:lnTo>
                  <a:lnTo>
                    <a:pt x="27" y="1910"/>
                  </a:lnTo>
                  <a:lnTo>
                    <a:pt x="22" y="1911"/>
                  </a:lnTo>
                  <a:lnTo>
                    <a:pt x="16" y="1913"/>
                  </a:lnTo>
                  <a:lnTo>
                    <a:pt x="11" y="1914"/>
                  </a:lnTo>
                  <a:lnTo>
                    <a:pt x="5" y="1914"/>
                  </a:lnTo>
                  <a:lnTo>
                    <a:pt x="0" y="1914"/>
                  </a:lnTo>
                </a:path>
              </a:pathLst>
            </a:custGeom>
            <a:noFill/>
            <a:ln w="11113">
              <a:solidFill>
                <a:srgbClr val="7D7D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3" name="Rectangle 245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4" name="Rectangle 245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5" name="Rectangle 246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36" name="Rectangle 246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37" name="Rectangle 246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38" name="Rectangle 246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39" name="Rectangle 246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0" name="Rectangle 246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1" name="Rectangle 246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2" name="Rectangle 246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3" name="Rectangle 246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4" name="Rectangle 246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5" name="Rectangle 247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46" name="Rectangle 247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47" name="Rectangle 247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48" name="Rectangle 247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49" name="Rectangle 247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0" name="Rectangle 247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1" name="Rectangle 247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2" name="Rectangle 247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3" name="Rectangle 247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4" name="Rectangle 247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5" name="Rectangle 248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56" name="Rectangle 248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57" name="Rectangle 248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58" name="Rectangle 248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59" name="Rectangle 248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0" name="Rectangle 248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1" name="Rectangle 248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2" name="Rectangle 248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3" name="Rectangle 248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4" name="Rectangle 248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5" name="Rectangle 249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66" name="Rectangle 249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67" name="Rectangle 249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68" name="Rectangle 249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69" name="Rectangle 249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0" name="Rectangle 249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1" name="Rectangle 249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2" name="Rectangle 249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3" name="Rectangle 249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4" name="Rectangle 249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5" name="Rectangle 250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76" name="Rectangle 250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77" name="Rectangle 250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78" name="Rectangle 250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79" name="Rectangle 2504"/>
            <p:cNvSpPr>
              <a:spLocks noChangeArrowheads="1"/>
            </p:cNvSpPr>
            <p:nvPr/>
          </p:nvSpPr>
          <p:spPr bwMode="auto">
            <a:xfrm>
              <a:off x="6797675" y="4362450"/>
              <a:ext cx="6238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</a:t>
              </a:r>
              <a:endParaRPr lang="en-US" dirty="0"/>
            </a:p>
          </p:txBody>
        </p:sp>
        <p:sp>
          <p:nvSpPr>
            <p:cNvPr id="780" name="Rectangle 2505"/>
            <p:cNvSpPr>
              <a:spLocks noChangeArrowheads="1"/>
            </p:cNvSpPr>
            <p:nvPr/>
          </p:nvSpPr>
          <p:spPr bwMode="auto">
            <a:xfrm>
              <a:off x="6480175" y="4695825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1" name="Rectangle 2506"/>
            <p:cNvSpPr>
              <a:spLocks noChangeArrowheads="1"/>
            </p:cNvSpPr>
            <p:nvPr/>
          </p:nvSpPr>
          <p:spPr bwMode="auto">
            <a:xfrm>
              <a:off x="6938963" y="5005388"/>
              <a:ext cx="320675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2" name="Rectangle 2507"/>
            <p:cNvSpPr>
              <a:spLocks noChangeArrowheads="1"/>
            </p:cNvSpPr>
            <p:nvPr/>
          </p:nvSpPr>
          <p:spPr bwMode="auto">
            <a:xfrm>
              <a:off x="6483350" y="5275263"/>
              <a:ext cx="1231900" cy="182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</a:rPr>
                <a:t>(Falls of Ground)</a:t>
              </a:r>
              <a:endParaRPr lang="en-US" dirty="0"/>
            </a:p>
          </p:txBody>
        </p:sp>
        <p:sp>
          <p:nvSpPr>
            <p:cNvPr id="783" name="Rectangle 250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4" name="Rectangle 250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5" name="Rectangle 251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86" name="Rectangle 251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87" name="Rectangle 251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88" name="Rectangle 251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89" name="Rectangle 251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0" name="Rectangle 251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1" name="Rectangle 251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2" name="Rectangle 251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3" name="Rectangle 251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4" name="Rectangle 251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5" name="Rectangle 252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796" name="Rectangle 252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797" name="Rectangle 252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798" name="Rectangle 252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799" name="Rectangle 252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0" name="Rectangle 252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1" name="Rectangle 252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2" name="Rectangle 252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3" name="Rectangle 252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4" name="Rectangle 252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5" name="Rectangle 253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06" name="Rectangle 253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07" name="Rectangle 253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08" name="Rectangle 253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09" name="Rectangle 253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0" name="Rectangle 253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1" name="Rectangle 253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2" name="Rectangle 253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3" name="Rectangle 253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4" name="Rectangle 253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5" name="Rectangle 254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16" name="Rectangle 254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17" name="Rectangle 2542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18" name="Rectangle 2543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19" name="Rectangle 2544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0" name="Rectangle 2545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1" name="Rectangle 2546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2" name="Rectangle 2547"/>
            <p:cNvSpPr>
              <a:spLocks noChangeArrowheads="1"/>
            </p:cNvSpPr>
            <p:nvPr/>
          </p:nvSpPr>
          <p:spPr bwMode="auto">
            <a:xfrm>
              <a:off x="6938963" y="5010150"/>
              <a:ext cx="320675" cy="182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dirty="0">
                  <a:solidFill>
                    <a:srgbClr val="000000"/>
                  </a:solidFill>
                </a:rPr>
                <a:t>No 3</a:t>
              </a:r>
              <a:endParaRPr lang="en-US" dirty="0"/>
            </a:p>
          </p:txBody>
        </p:sp>
        <p:sp>
          <p:nvSpPr>
            <p:cNvPr id="823" name="Rectangle 2548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4" name="Rectangle 2549"/>
            <p:cNvSpPr>
              <a:spLocks noChangeArrowheads="1"/>
            </p:cNvSpPr>
            <p:nvPr/>
          </p:nvSpPr>
          <p:spPr bwMode="auto">
            <a:xfrm>
              <a:off x="6448425" y="4292600"/>
              <a:ext cx="1300163" cy="13874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25" name="Rectangle 2550"/>
            <p:cNvSpPr>
              <a:spLocks noChangeArrowheads="1"/>
            </p:cNvSpPr>
            <p:nvPr/>
          </p:nvSpPr>
          <p:spPr bwMode="auto">
            <a:xfrm>
              <a:off x="6748463" y="4370388"/>
              <a:ext cx="7302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Industry </a:t>
              </a:r>
              <a:endParaRPr lang="en-US" dirty="0"/>
            </a:p>
          </p:txBody>
        </p:sp>
        <p:sp>
          <p:nvSpPr>
            <p:cNvPr id="826" name="Rectangle 2551"/>
            <p:cNvSpPr>
              <a:spLocks noChangeArrowheads="1"/>
            </p:cNvSpPr>
            <p:nvPr/>
          </p:nvSpPr>
          <p:spPr bwMode="auto">
            <a:xfrm>
              <a:off x="6480175" y="4700588"/>
              <a:ext cx="1293813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Adoption Team</a:t>
              </a:r>
              <a:endParaRPr lang="en-US" dirty="0"/>
            </a:p>
          </p:txBody>
        </p:sp>
        <p:sp>
          <p:nvSpPr>
            <p:cNvPr id="827" name="Rectangle 2552"/>
            <p:cNvSpPr>
              <a:spLocks noChangeArrowheads="1"/>
            </p:cNvSpPr>
            <p:nvPr/>
          </p:nvSpPr>
          <p:spPr bwMode="auto">
            <a:xfrm>
              <a:off x="6938963" y="5010150"/>
              <a:ext cx="6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en-US" dirty="0"/>
            </a:p>
          </p:txBody>
        </p:sp>
        <p:sp>
          <p:nvSpPr>
            <p:cNvPr id="828" name="Rectangle 2553"/>
            <p:cNvSpPr>
              <a:spLocks noChangeArrowheads="1"/>
            </p:cNvSpPr>
            <p:nvPr/>
          </p:nvSpPr>
          <p:spPr bwMode="auto">
            <a:xfrm>
              <a:off x="1941513" y="5391150"/>
              <a:ext cx="4445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Dust </a:t>
              </a:r>
              <a:endParaRPr lang="en-US" dirty="0"/>
            </a:p>
          </p:txBody>
        </p:sp>
        <p:sp>
          <p:nvSpPr>
            <p:cNvPr id="829" name="Rectangle 2554"/>
            <p:cNvSpPr>
              <a:spLocks noChangeArrowheads="1"/>
            </p:cNvSpPr>
            <p:nvPr/>
          </p:nvSpPr>
          <p:spPr bwMode="auto">
            <a:xfrm>
              <a:off x="3644900" y="5403850"/>
              <a:ext cx="4889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Noise</a:t>
              </a:r>
              <a:endParaRPr lang="en-US" dirty="0"/>
            </a:p>
          </p:txBody>
        </p:sp>
        <p:sp>
          <p:nvSpPr>
            <p:cNvPr id="830" name="Rectangle 2555"/>
            <p:cNvSpPr>
              <a:spLocks noChangeArrowheads="1"/>
            </p:cNvSpPr>
            <p:nvPr/>
          </p:nvSpPr>
          <p:spPr bwMode="auto">
            <a:xfrm>
              <a:off x="5237163" y="5403850"/>
              <a:ext cx="411162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FOG</a:t>
              </a:r>
              <a:endParaRPr lang="en-US" dirty="0"/>
            </a:p>
          </p:txBody>
        </p:sp>
        <p:sp>
          <p:nvSpPr>
            <p:cNvPr id="831" name="Rectangle 2556"/>
            <p:cNvSpPr>
              <a:spLocks noChangeArrowheads="1"/>
            </p:cNvSpPr>
            <p:nvPr/>
          </p:nvSpPr>
          <p:spPr bwMode="auto">
            <a:xfrm>
              <a:off x="6910388" y="5391150"/>
              <a:ext cx="401637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T&amp;M</a:t>
              </a:r>
              <a:endParaRPr lang="en-US" dirty="0"/>
            </a:p>
          </p:txBody>
        </p:sp>
        <p:sp>
          <p:nvSpPr>
            <p:cNvPr id="832" name="Rectangle 255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3" name="Rectangle 256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4" name="Rectangle 2561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5" name="Rectangle 256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6" name="Rectangle 256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7" name="Rectangle 2564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38" name="Rectangle 256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39" name="Rectangle 256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0" name="Rectangle 256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1" name="Rectangle 256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2" name="Rectangle 256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3" name="Rectangle 257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4" name="Rectangle 257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5" name="Rectangle 257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6" name="Rectangle 257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47" name="Rectangle 257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8" name="Rectangle 257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49" name="Rectangle 257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0" name="Rectangle 257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1" name="Rectangle 257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2" name="Rectangle 257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3" name="Rectangle 258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4" name="Rectangle 258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5" name="Rectangle 258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6" name="Rectangle 258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A7A7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7" name="Rectangle 2584"/>
            <p:cNvSpPr>
              <a:spLocks noChangeArrowheads="1"/>
            </p:cNvSpPr>
            <p:nvPr/>
          </p:nvSpPr>
          <p:spPr bwMode="auto">
            <a:xfrm>
              <a:off x="5940425" y="162877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58" name="Rectangle 258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59" name="Rectangle 2586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0" name="Rectangle 2587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1" name="Rectangle 258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2" name="Rectangle 2589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3" name="Rectangle 2590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4" name="Rectangle 259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5" name="Rectangle 2592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6" name="Rectangle 2593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67" name="Rectangle 259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8" name="Rectangle 2595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69" name="Rectangle 2596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0" name="Rectangle 2597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1" name="Rectangle 2598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2" name="Rectangle 2599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3" name="Rectangle 2600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4" name="Rectangle 2601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5" name="Rectangle 2602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6" name="Rectangle 2603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7" name="Rectangle 2604"/>
            <p:cNvSpPr>
              <a:spLocks noChangeArrowheads="1"/>
            </p:cNvSpPr>
            <p:nvPr/>
          </p:nvSpPr>
          <p:spPr bwMode="auto">
            <a:xfrm>
              <a:off x="5842000" y="1470025"/>
              <a:ext cx="1649413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78" name="Rectangle 2605"/>
            <p:cNvSpPr>
              <a:spLocks noChangeArrowheads="1"/>
            </p:cNvSpPr>
            <p:nvPr/>
          </p:nvSpPr>
          <p:spPr bwMode="auto">
            <a:xfrm>
              <a:off x="5940425" y="1635125"/>
              <a:ext cx="151765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Executive Council</a:t>
              </a:r>
              <a:endParaRPr lang="en-US" dirty="0"/>
            </a:p>
          </p:txBody>
        </p:sp>
        <p:sp>
          <p:nvSpPr>
            <p:cNvPr id="879" name="Rectangle 2606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0" name="Rectangle 2607"/>
            <p:cNvSpPr>
              <a:spLocks noChangeArrowheads="1"/>
            </p:cNvSpPr>
            <p:nvPr/>
          </p:nvSpPr>
          <p:spPr bwMode="auto">
            <a:xfrm>
              <a:off x="5842000" y="1470025"/>
              <a:ext cx="1825625" cy="520700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1" name="Rectangle 2609"/>
            <p:cNvSpPr>
              <a:spLocks noChangeArrowheads="1"/>
            </p:cNvSpPr>
            <p:nvPr/>
          </p:nvSpPr>
          <p:spPr bwMode="auto">
            <a:xfrm>
              <a:off x="5940425" y="1628775"/>
              <a:ext cx="15763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500" dirty="0">
                  <a:solidFill>
                    <a:srgbClr val="000000"/>
                  </a:solidFill>
                </a:rPr>
                <a:t>MOSH Task Force</a:t>
              </a:r>
              <a:endParaRPr lang="en-US" dirty="0"/>
            </a:p>
          </p:txBody>
        </p:sp>
        <p:sp>
          <p:nvSpPr>
            <p:cNvPr id="882" name="Rectangle 2610"/>
            <p:cNvSpPr>
              <a:spLocks noChangeArrowheads="1"/>
            </p:cNvSpPr>
            <p:nvPr/>
          </p:nvSpPr>
          <p:spPr bwMode="auto">
            <a:xfrm>
              <a:off x="3733800" y="2060575"/>
              <a:ext cx="1871663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ZA" dirty="0"/>
            </a:p>
          </p:txBody>
        </p:sp>
        <p:sp>
          <p:nvSpPr>
            <p:cNvPr id="883" name="Rectangle 2557"/>
            <p:cNvSpPr>
              <a:spLocks noChangeArrowheads="1"/>
            </p:cNvSpPr>
            <p:nvPr/>
          </p:nvSpPr>
          <p:spPr bwMode="auto">
            <a:xfrm>
              <a:off x="3851275" y="2205038"/>
              <a:ext cx="16652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500" dirty="0">
                  <a:solidFill>
                    <a:srgbClr val="000000"/>
                  </a:solidFill>
                </a:rPr>
                <a:t>Chamber Executive</a:t>
              </a:r>
              <a:endParaRPr lang="en-US" dirty="0"/>
            </a:p>
          </p:txBody>
        </p:sp>
        <p:sp>
          <p:nvSpPr>
            <p:cNvPr id="884" name="Rectangle 2607"/>
            <p:cNvSpPr>
              <a:spLocks noChangeArrowheads="1"/>
            </p:cNvSpPr>
            <p:nvPr/>
          </p:nvSpPr>
          <p:spPr bwMode="auto">
            <a:xfrm>
              <a:off x="6402727" y="2133600"/>
              <a:ext cx="1825625" cy="52070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ZA" sz="1200" dirty="0" smtClean="0"/>
                <a:t>Learning Hub Advisory Committee</a:t>
              </a:r>
              <a:endParaRPr lang="en-ZA" sz="1200" dirty="0"/>
            </a:p>
          </p:txBody>
        </p:sp>
        <p:cxnSp>
          <p:nvCxnSpPr>
            <p:cNvPr id="885" name="Straight Connector 884"/>
            <p:cNvCxnSpPr>
              <a:stCxn id="886" idx="3"/>
              <a:endCxn id="884" idx="1"/>
            </p:cNvCxnSpPr>
            <p:nvPr/>
          </p:nvCxnSpPr>
          <p:spPr>
            <a:xfrm flipV="1">
              <a:off x="6015850" y="2393950"/>
              <a:ext cx="386877" cy="723103"/>
            </a:xfrm>
            <a:prstGeom prst="line">
              <a:avLst/>
            </a:prstGeom>
            <a:ln w="254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5979</TotalTime>
  <Words>2033</Words>
  <Application>Microsoft Office PowerPoint</Application>
  <PresentationFormat>On-screen Show (4:3)</PresentationFormat>
  <Paragraphs>637</Paragraphs>
  <Slides>26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Worksheet</vt:lpstr>
      <vt:lpstr>Chart</vt:lpstr>
      <vt:lpstr>Slide 1</vt:lpstr>
      <vt:lpstr>Slide 2</vt:lpstr>
      <vt:lpstr>Slide 3</vt:lpstr>
      <vt:lpstr>The Goal</vt:lpstr>
      <vt:lpstr>SA Mining Roadmap to Zero Harm: Safety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Performers</vt:lpstr>
      <vt:lpstr>Slide 26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dlabuschagne</dc:creator>
  <cp:lastModifiedBy>Andre</cp:lastModifiedBy>
  <cp:revision>436</cp:revision>
  <cp:lastPrinted>2011-11-14T14:29:43Z</cp:lastPrinted>
  <dcterms:created xsi:type="dcterms:W3CDTF">2007-02-09T08:16:42Z</dcterms:created>
  <dcterms:modified xsi:type="dcterms:W3CDTF">2012-04-25T06:56:06Z</dcterms:modified>
</cp:coreProperties>
</file>