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304" r:id="rId2"/>
    <p:sldId id="405" r:id="rId3"/>
    <p:sldId id="426" r:id="rId4"/>
    <p:sldId id="432" r:id="rId5"/>
    <p:sldId id="435" r:id="rId6"/>
    <p:sldId id="436" r:id="rId7"/>
    <p:sldId id="441" r:id="rId8"/>
    <p:sldId id="440" r:id="rId9"/>
    <p:sldId id="442" r:id="rId10"/>
    <p:sldId id="443" r:id="rId11"/>
    <p:sldId id="439" r:id="rId12"/>
    <p:sldId id="444" r:id="rId13"/>
    <p:sldId id="422" r:id="rId14"/>
    <p:sldId id="446" r:id="rId15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5635"/>
    <a:srgbClr val="C49F00"/>
    <a:srgbClr val="5B5433"/>
    <a:srgbClr val="786F44"/>
    <a:srgbClr val="A2965C"/>
    <a:srgbClr val="FFCC66"/>
    <a:srgbClr val="FCA11C"/>
    <a:srgbClr val="F55F23"/>
    <a:srgbClr val="E6BA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1" autoAdjust="0"/>
    <p:restoredTop sz="93153" autoAdjust="0"/>
  </p:normalViewPr>
  <p:slideViewPr>
    <p:cSldViewPr>
      <p:cViewPr>
        <p:scale>
          <a:sx n="66" d="100"/>
          <a:sy n="66" d="100"/>
        </p:scale>
        <p:origin x="-2118" y="-5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2" y="-108"/>
      </p:cViewPr>
      <p:guideLst>
        <p:guide orient="horz" pos="3132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326C3-F569-435F-8705-C1001C3232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48778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56AF9-12C6-4521-8B69-8AF7315278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67983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65CCD-6536-4B08-B1AB-BA841AF6D31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2BD087-DD67-432F-AE7C-561AACD1A7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A3F88E-C514-4938-B79C-5704FC577AD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548DFF-F035-47BA-B54E-0D81A1E74C1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3A9194-7A10-4ACA-8AA2-7A4CD7D0AF0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B59EC4-DEAD-418A-94A6-5503B55D8C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7FA9C3-E540-4529-831D-E2C969502C0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E85050-BCE0-4668-AEF2-9AF4E0DB248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2E7215-4DDC-4300-99A0-91656B231EB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E73B3-922C-465C-B1F8-422172F5CA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9FBCC5-C038-497B-951B-4C2D85BC67F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1B5941-94C9-44B3-B907-9EA4BA0E3EC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E8AEDB-4DD6-49D5-AD12-FACFAC19651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Excel_Worksheet1.xlsx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304800" y="0"/>
            <a:ext cx="4000496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51" name="Group 20"/>
          <p:cNvGrpSpPr>
            <a:grpSpLocks/>
          </p:cNvGrpSpPr>
          <p:nvPr/>
        </p:nvGrpSpPr>
        <p:grpSpPr bwMode="auto">
          <a:xfrm>
            <a:off x="0" y="0"/>
            <a:ext cx="9143999" cy="1428736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9" name="Picture 7" descr="cmlogoDE copy"/>
          <p:cNvPicPr>
            <a:picLocks noChangeAspect="1" noChangeArrowheads="1"/>
          </p:cNvPicPr>
          <p:nvPr/>
        </p:nvPicPr>
        <p:blipFill>
          <a:blip r:embed="rId6" cstate="screen">
            <a:biLevel thresh="50000"/>
          </a:blip>
          <a:srcRect/>
          <a:stretch>
            <a:fillRect/>
          </a:stretch>
        </p:blipFill>
        <p:spPr bwMode="auto">
          <a:xfrm>
            <a:off x="8072462" y="6143644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Straight Connector 11"/>
          <p:cNvCxnSpPr/>
          <p:nvPr/>
        </p:nvCxnSpPr>
        <p:spPr>
          <a:xfrm>
            <a:off x="142844" y="6500834"/>
            <a:ext cx="7786742" cy="1588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821873"/>
            <a:ext cx="8153400" cy="997527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</a:rPr>
              <a:t>Chamber of Mines of South Africa</a:t>
            </a:r>
          </a:p>
          <a:p>
            <a:pPr lvl="0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</a:rPr>
              <a:t>				               Learning Hub</a:t>
            </a:r>
            <a:endParaRPr kumimoji="0" lang="en-ZA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4286248" y="6514426"/>
            <a:ext cx="37147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i="1" dirty="0" smtClean="0">
                <a:latin typeface="Tahoma" pitchFamily="34" charset="0"/>
                <a:cs typeface="Tahoma" pitchFamily="34" charset="0"/>
              </a:rPr>
              <a:t>Working together for a sustainable future since 1889</a:t>
            </a:r>
            <a:endParaRPr lang="en-US" sz="1100" i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6215082"/>
            <a:ext cx="29706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/>
              <a:t>CHAMBER OF MINES OF SOUTH AFRICA</a:t>
            </a:r>
            <a:endParaRPr lang="en-US" sz="600" b="1" dirty="0"/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0" y="4038600"/>
            <a:ext cx="3657600" cy="1295400"/>
          </a:xfrm>
        </p:spPr>
        <p:txBody>
          <a:bodyPr>
            <a:normAutofit fontScale="85000" lnSpcReduction="20000"/>
          </a:bodyPr>
          <a:lstStyle/>
          <a:p>
            <a:r>
              <a:rPr lang="en-ZA" sz="3600" b="1" dirty="0" smtClean="0">
                <a:solidFill>
                  <a:srgbClr val="5D5635"/>
                </a:solidFill>
              </a:rPr>
              <a:t>The FOG MOSH Adoption Team</a:t>
            </a:r>
          </a:p>
          <a:p>
            <a:r>
              <a:rPr lang="en-ZA" sz="2600" b="1" dirty="0" smtClean="0">
                <a:solidFill>
                  <a:srgbClr val="5D5635"/>
                </a:solidFill>
              </a:rPr>
              <a:t>2 February 2012</a:t>
            </a:r>
            <a:endParaRPr lang="en-ZA" sz="2600" b="1" dirty="0">
              <a:solidFill>
                <a:srgbClr val="5D563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Leading Practices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0" y="1143000"/>
            <a:ext cx="91440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ZA" sz="2800" b="1" dirty="0" smtClean="0">
                <a:latin typeface="+mn-lt"/>
                <a:cs typeface="+mn-cs"/>
              </a:rPr>
              <a:t>TARP (TRAP / TSM / ABS-P)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Rock Condition Hazard Classification System coupled with escalated decision making commensurate with the risk </a:t>
            </a:r>
            <a:endParaRPr kumimoji="0" lang="en-ZA" sz="2400" b="1" i="0" u="none" strike="noStrike" kern="1200" cap="none" spc="0" normalizeH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baseline="0" dirty="0" smtClean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latin typeface="+mn-lt"/>
                <a:cs typeface="+mn-cs"/>
              </a:rPr>
              <a:t>Source 	- Kroondal Chrome Mine 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kumimoji="0" lang="en-ZA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Demo	 	- Joel Mine</a:t>
            </a:r>
            <a:r>
              <a:rPr lang="en-ZA" sz="2400" b="1" baseline="0" dirty="0" smtClean="0">
                <a:latin typeface="+mn-lt"/>
                <a:cs typeface="+mn-cs"/>
              </a:rPr>
              <a:t>	</a:t>
            </a:r>
            <a:r>
              <a:rPr lang="en-ZA" sz="2400" b="1" dirty="0" smtClean="0">
                <a:latin typeface="+mn-lt"/>
                <a:cs typeface="+mn-cs"/>
              </a:rPr>
              <a:t>  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dirty="0" smtClean="0">
                <a:latin typeface="+mn-lt"/>
                <a:cs typeface="+mn-cs"/>
              </a:rPr>
              <a:t>			   (in progress)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b="1" baseline="0" dirty="0" smtClean="0"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latin typeface="+mn-lt"/>
                <a:cs typeface="+mn-cs"/>
              </a:rPr>
              <a:t>Adoption	- COPA</a:t>
            </a:r>
            <a:r>
              <a:rPr lang="en-ZA" sz="2400" b="1" dirty="0" smtClean="0">
                <a:latin typeface="+mn-lt"/>
                <a:cs typeface="+mn-cs"/>
              </a:rPr>
              <a:t> to be formed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cs typeface="+mn-cs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79140" y="2383968"/>
            <a:ext cx="3345904" cy="426316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648200"/>
            <a:ext cx="2356247" cy="176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Challenges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304800" y="2133600"/>
            <a:ext cx="8424936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Correct Level of Participation at various forums</a:t>
            </a: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noProof="0" dirty="0" smtClean="0">
                <a:latin typeface="Arial" pitchFamily="34" charset="0"/>
                <a:cs typeface="Arial" pitchFamily="34" charset="0"/>
              </a:rPr>
              <a:t>Understanding Mental Models and Entrenching Leadership Behaviour and Behavioural Communications plans</a:t>
            </a: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noProof="0" dirty="0" smtClean="0"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Continuity of Representatives at Meetings</a:t>
            </a: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noProof="0" dirty="0" smtClean="0">
                <a:latin typeface="Arial" pitchFamily="34" charset="0"/>
                <a:cs typeface="Arial" pitchFamily="34" charset="0"/>
              </a:rPr>
              <a:t>Alignment with Coal Mining Initiatives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Way Forward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304800" y="2133600"/>
            <a:ext cx="8424936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Post Demonstration Workshop and COPA formation for Nets with Bolts (3 Feb ‘12)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noProof="0" dirty="0" smtClean="0">
                <a:latin typeface="Arial" pitchFamily="34" charset="0"/>
                <a:cs typeface="Arial" pitchFamily="34" charset="0"/>
              </a:rPr>
              <a:t>Post Demonstration Workshop and COPA inclusions for TARP (June/ July ‘12)</a:t>
            </a: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noProof="0" dirty="0" smtClean="0"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Planning Workshop for New Leading Practice to be adopted ( Aug ‘12)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381" name="Rectangle 5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8229600" cy="1143000"/>
          </a:xfrm>
        </p:spPr>
        <p:txBody>
          <a:bodyPr/>
          <a:lstStyle/>
          <a:p>
            <a:pPr algn="l"/>
            <a:r>
              <a:rPr lang="en-US" sz="3200" dirty="0" smtClean="0">
                <a:solidFill>
                  <a:schemeClr val="tx1"/>
                </a:solidFill>
              </a:rPr>
              <a:t>Performers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43100" y="1447800"/>
            <a:ext cx="5400600" cy="369332"/>
          </a:xfrm>
          <a:prstGeom prst="rect">
            <a:avLst/>
          </a:prstGeom>
          <a:solidFill>
            <a:srgbClr val="09E533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TauTona &gt; 3Years FOG Fatal Free!!!! </a:t>
            </a:r>
            <a:endParaRPr lang="en-ZA" dirty="0"/>
          </a:p>
        </p:txBody>
      </p:sp>
      <p:sp>
        <p:nvSpPr>
          <p:cNvPr id="9" name="TextBox 8"/>
          <p:cNvSpPr txBox="1"/>
          <p:nvPr/>
        </p:nvSpPr>
        <p:spPr>
          <a:xfrm>
            <a:off x="1943100" y="2311400"/>
            <a:ext cx="5400600" cy="369332"/>
          </a:xfrm>
          <a:prstGeom prst="rect">
            <a:avLst/>
          </a:prstGeom>
          <a:solidFill>
            <a:srgbClr val="09E533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Roland Shaft &gt;12 Million FOG Fatal Free Shifts!</a:t>
            </a:r>
            <a:endParaRPr lang="en-ZA" dirty="0"/>
          </a:p>
        </p:txBody>
      </p:sp>
      <p:sp>
        <p:nvSpPr>
          <p:cNvPr id="10" name="TextBox 9"/>
          <p:cNvSpPr txBox="1"/>
          <p:nvPr/>
        </p:nvSpPr>
        <p:spPr>
          <a:xfrm>
            <a:off x="1943100" y="3175000"/>
            <a:ext cx="5400600" cy="369332"/>
          </a:xfrm>
          <a:prstGeom prst="rect">
            <a:avLst/>
          </a:prstGeom>
          <a:solidFill>
            <a:srgbClr val="09E533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Blyvooruitzicht &gt;4½ Million FOG Fatal Free Shifts!</a:t>
            </a:r>
            <a:endParaRPr lang="en-ZA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12" name="Straight Connector 11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43100" y="4038600"/>
            <a:ext cx="5400600" cy="646331"/>
          </a:xfrm>
          <a:prstGeom prst="rect">
            <a:avLst/>
          </a:prstGeom>
          <a:solidFill>
            <a:srgbClr val="09E533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Modikwa – FOG “Injury Free” for 2010</a:t>
            </a:r>
          </a:p>
          <a:p>
            <a:pPr algn="ctr"/>
            <a:r>
              <a:rPr lang="en-ZA" dirty="0" smtClean="0"/>
              <a:t>Achieved +8 million fatal free shifts</a:t>
            </a:r>
            <a:endParaRPr lang="en-Z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  <p:bldP spid="9" grpId="0" build="allAtOnce" animBg="1"/>
      <p:bldP spid="10" grpId="0" build="allAtOnce" animBg="1"/>
      <p:bldP spid="17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n-US" sz="3200" dirty="0" smtClean="0"/>
              <a:t>All SA Mines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480464" y="4049484"/>
            <a:ext cx="6192837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/>
              <a:t>How are you progressing toward the Target of </a:t>
            </a:r>
            <a:r>
              <a:rPr lang="en-US" dirty="0" smtClean="0"/>
              <a:t>Zero Harm?</a:t>
            </a:r>
            <a:endParaRPr lang="en-US" dirty="0"/>
          </a:p>
          <a:p>
            <a:pPr algn="ctr">
              <a:spcBef>
                <a:spcPct val="50000"/>
              </a:spcBef>
            </a:pPr>
            <a:endParaRPr lang="en-US" sz="1200" dirty="0"/>
          </a:p>
          <a:p>
            <a:pPr algn="ctr">
              <a:spcBef>
                <a:spcPct val="50000"/>
              </a:spcBef>
            </a:pPr>
            <a:r>
              <a:rPr lang="en-US" dirty="0"/>
              <a:t>How are you performing against the 2013 </a:t>
            </a:r>
            <a:r>
              <a:rPr lang="en-US" dirty="0" smtClean="0"/>
              <a:t>Milestones</a:t>
            </a:r>
          </a:p>
          <a:p>
            <a:pPr algn="ctr">
              <a:spcBef>
                <a:spcPct val="50000"/>
              </a:spcBef>
            </a:pPr>
            <a:r>
              <a:rPr lang="en-US" dirty="0" smtClean="0"/>
              <a:t>for </a:t>
            </a:r>
            <a:r>
              <a:rPr lang="en-US" dirty="0"/>
              <a:t>your Mine or Company?</a:t>
            </a:r>
          </a:p>
          <a:p>
            <a:pPr algn="ctr">
              <a:spcBef>
                <a:spcPct val="50000"/>
              </a:spcBef>
            </a:pPr>
            <a:endParaRPr lang="en-US" sz="800" dirty="0"/>
          </a:p>
          <a:p>
            <a:pPr algn="ctr">
              <a:spcBef>
                <a:spcPct val="50000"/>
              </a:spcBef>
            </a:pPr>
            <a:r>
              <a:rPr lang="en-US" sz="2000" b="1" dirty="0"/>
              <a:t>Thank you…….. any Questions??</a:t>
            </a:r>
          </a:p>
        </p:txBody>
      </p:sp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4588838" y="1095708"/>
          <a:ext cx="4061678" cy="28529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6" name="Chart" r:id="rId5" imgW="6381672" imgH="4476848" progId="MSGraph.Chart.8">
                  <p:embed followColorScheme="full"/>
                </p:oleObj>
              </mc:Choice>
              <mc:Fallback>
                <p:oleObj name="Chart" r:id="rId5" imgW="6381672" imgH="4476848" progId="MSGraph.Chart.8">
                  <p:embed followColorScheme="full"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8838" y="1095708"/>
                        <a:ext cx="4061678" cy="28529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125" descr="MOSH VISIT 9 JULY 2010 011"/>
          <p:cNvPicPr>
            <a:picLocks noChangeAspect="1" noChangeArrowheads="1"/>
          </p:cNvPicPr>
          <p:nvPr/>
        </p:nvPicPr>
        <p:blipFill>
          <a:blip r:embed="rId7" cstate="print"/>
          <a:srcRect t="12213" b="7474"/>
          <a:stretch>
            <a:fillRect/>
          </a:stretch>
        </p:blipFill>
        <p:spPr bwMode="auto">
          <a:xfrm>
            <a:off x="374575" y="1154024"/>
            <a:ext cx="4139259" cy="2736304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Where do we fit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in? 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19188" y="1346200"/>
            <a:ext cx="7466012" cy="4949825"/>
            <a:chOff x="1119188" y="1346200"/>
            <a:chExt cx="7466012" cy="4949825"/>
          </a:xfrm>
        </p:grpSpPr>
        <p:grpSp>
          <p:nvGrpSpPr>
            <p:cNvPr id="13" name="Group 968"/>
            <p:cNvGrpSpPr/>
            <p:nvPr/>
          </p:nvGrpSpPr>
          <p:grpSpPr>
            <a:xfrm>
              <a:off x="2130408" y="2857496"/>
              <a:ext cx="3885442" cy="525493"/>
              <a:chOff x="2437979" y="2822575"/>
              <a:chExt cx="4323184" cy="525493"/>
            </a:xfrm>
          </p:grpSpPr>
          <p:sp>
            <p:nvSpPr>
              <p:cNvPr id="886" name="Rectangle 12"/>
              <p:cNvSpPr>
                <a:spLocks noChangeArrowheads="1"/>
              </p:cNvSpPr>
              <p:nvPr/>
            </p:nvSpPr>
            <p:spPr bwMode="auto">
              <a:xfrm>
                <a:off x="2597150" y="2822575"/>
                <a:ext cx="4164013" cy="519113"/>
              </a:xfrm>
              <a:prstGeom prst="rect">
                <a:avLst/>
              </a:prstGeom>
              <a:solidFill>
                <a:srgbClr val="CC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en-ZA" dirty="0"/>
              </a:p>
            </p:txBody>
          </p:sp>
          <p:sp>
            <p:nvSpPr>
              <p:cNvPr id="887" name="Rectangle 13"/>
              <p:cNvSpPr>
                <a:spLocks noChangeArrowheads="1"/>
              </p:cNvSpPr>
              <p:nvPr/>
            </p:nvSpPr>
            <p:spPr bwMode="auto">
              <a:xfrm>
                <a:off x="3690212" y="2897188"/>
                <a:ext cx="191915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000000"/>
                    </a:solidFill>
                  </a:rPr>
                  <a:t>Learning Hub </a:t>
                </a:r>
                <a:endParaRPr lang="en-US" sz="2000" b="1" dirty="0"/>
              </a:p>
            </p:txBody>
          </p:sp>
          <p:sp>
            <p:nvSpPr>
              <p:cNvPr id="888" name="Rectangle 14"/>
              <p:cNvSpPr>
                <a:spLocks noChangeArrowheads="1"/>
              </p:cNvSpPr>
              <p:nvPr/>
            </p:nvSpPr>
            <p:spPr bwMode="auto">
              <a:xfrm>
                <a:off x="2437979" y="3148013"/>
                <a:ext cx="4317255" cy="2000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300" dirty="0">
                    <a:solidFill>
                      <a:srgbClr val="000000"/>
                    </a:solidFill>
                  </a:rPr>
                  <a:t>Specialist support for industry adoption teams</a:t>
                </a:r>
                <a:endParaRPr lang="en-US" dirty="0"/>
              </a:p>
            </p:txBody>
          </p:sp>
        </p:grp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" name="Line 31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" name="Line 32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" name="Line 33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5" name="Rectangle 37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" name="Rectangle 38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" name="Rectangle 39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38" name="Line 40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" name="Line 41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" name="Freeform 47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" name="Rectangle 55"/>
            <p:cNvSpPr>
              <a:spLocks noChangeArrowheads="1"/>
            </p:cNvSpPr>
            <p:nvPr/>
          </p:nvSpPr>
          <p:spPr bwMode="auto">
            <a:xfrm>
              <a:off x="1119188" y="1520824"/>
              <a:ext cx="2260600" cy="6889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" name="Rectangle 56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" name="Rectangle 57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45" name="Rectangle 58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47" name="Freeform 60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" name="Rectangle 61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" name="Rectangle 62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" name="Rectangle 63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51" name="Freeform 64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" name="Freeform 65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" name="Freeform 66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" name="Freeform 67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" name="Rectangle 72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" name="Rectangle 73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" name="Rectangle 74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8" name="Rectangle 75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9" name="Rectangle 76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60" name="Rectangle 77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" name="Rectangle 78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" name="Rectangle 79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3" name="Rectangle 80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4" name="Rectangle 81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65" name="Rectangle 82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" name="Rectangle 83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" name="Rectangle 84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8" name="Rectangle 85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9" name="Rectangle 86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0" name="Line 87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" name="Line 88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" name="Rectangle 94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" name="Rectangle 95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" name="Rectangle 96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77" name="Line 97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8" name="Line 98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" name="Freeform 103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" name="Line 105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" name="Rectangle 11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2" name="Rectangle 11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" name="Rectangle 113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84" name="Rectangle 114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86" name="Freeform 116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" name="Rectangle 11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8" name="Rectangle 11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9" name="Rectangle 119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90" name="Freeform 120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1" name="Freeform 121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2" name="Freeform 122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3" name="Freeform 123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4" name="Rectangle 12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5" name="Rectangle 12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6" name="Rectangle 130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97" name="Rectangle 131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98" name="Rectangle 132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99" name="Rectangle 13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00" name="Rectangle 13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01" name="Rectangle 135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02" name="Rectangle 136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03" name="Rectangle 137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104" name="Rectangle 13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05" name="Rectangle 13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06" name="Rectangle 14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07" name="Rectangle 14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08" name="Rectangle 14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109" name="Line 14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0" name="Line 14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1" name="Line 14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2" name="Line 14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3" name="Rectangle 150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4" name="Rectangle 151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5" name="Rectangle 152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116" name="Line 153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7" name="Line 154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8" name="Freeform 159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9" name="Line 161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0" name="Rectangle 16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1" name="Rectangle 168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2" name="Rectangle 169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123" name="Rectangle 170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124" name="Freeform 171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5" name="Freeform 172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6" name="Rectangle 17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7" name="Rectangle 174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8" name="Rectangle 175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129" name="Freeform 176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0" name="Freeform 177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1" name="Freeform 178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2" name="Freeform 179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3" name="Line 180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4" name="Rectangle 18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5" name="Rectangle 186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6" name="Rectangle 187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37" name="Rectangle 188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38" name="Rectangle 189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139" name="Rectangle 19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40" name="Rectangle 191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41" name="Rectangle 192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42" name="Rectangle 193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43" name="Rectangle 194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144" name="Rectangle 19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45" name="Rectangle 196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46" name="Rectangle 197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47" name="Rectangle 198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48" name="Rectangle 199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149" name="Line 200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0" name="Line 201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1" name="Line 202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2" name="Line 203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3" name="Line 207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4" name="Freeform 1016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5" name="Freeform 1017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6" name="Freeform 1018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7" name="Rectangle 1023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8" name="Rectangle 102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9" name="Rectangle 1025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60" name="Rectangle 1026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61" name="Rectangle 1027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162" name="Rectangle 1028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63" name="Rectangle 102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64" name="Rectangle 1030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65" name="Rectangle 1031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66" name="Rectangle 1032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167" name="Rectangle 1033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68" name="Rectangle 103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69" name="Rectangle 1035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70" name="Rectangle 1036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71" name="Rectangle 1037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172" name="Line 1038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3" name="Line 1039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4" name="Line 1040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5" name="Line 1041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6" name="Line 1045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7" name="Freeform 1050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8" name="Line 1052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9" name="Rectangle 1058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0" name="Rectangle 105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1" name="Rectangle 1060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182" name="Rectangle 106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3" name="Rectangle 106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4" name="Rectangle 1063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185" name="Rectangle 1064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186" name="Freeform 1065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7" name="Freeform 1066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8" name="Rectangle 106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9" name="Rectangle 106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0" name="Rectangle 1069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191" name="Freeform 1070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2" name="Freeform 1071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3" name="Freeform 1072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4" name="Freeform 1073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5" name="Rectangle 107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6" name="Rectangle 107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7" name="Rectangle 1080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98" name="Rectangle 1081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99" name="Rectangle 1082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200" name="Rectangle 108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01" name="Rectangle 108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02" name="Rectangle 1085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03" name="Rectangle 1086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04" name="Rectangle 1087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205" name="Rectangle 108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06" name="Rectangle 108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07" name="Rectangle 109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08" name="Rectangle 109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09" name="Rectangle 109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210" name="Line 109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1" name="Line 109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2" name="Line 109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3" name="Line 109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4" name="Line 110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5" name="Freeform 1105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6" name="Line 1107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7" name="Rectangle 1113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8" name="Rectangle 1114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9" name="Rectangle 1115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220" name="Rectangle 1116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1" name="Rectangle 111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2" name="Rectangle 1118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223" name="Rectangle 1119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224" name="Freeform 1120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5" name="Freeform 1121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6" name="Rectangle 1122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7" name="Rectangle 112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8" name="Rectangle 1124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229" name="Freeform 1125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0" name="Freeform 1126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1" name="Freeform 1127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2" name="Freeform 1128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3" name="Rectangle 1133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4" name="Rectangle 113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5" name="Rectangle 1135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36" name="Rectangle 1136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37" name="Rectangle 1137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238" name="Rectangle 1138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9" name="Rectangle 113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0" name="Rectangle 1140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41" name="Rectangle 1141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42" name="Rectangle 1142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243" name="Rectangle 1143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4" name="Rectangle 114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5" name="Rectangle 1145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46" name="Rectangle 1146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47" name="Rectangle 1147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248" name="Line 1148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9" name="Line 1149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0" name="Line 1150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1" name="Line 1151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2" name="Line 1155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3" name="Line 1156"/>
            <p:cNvSpPr>
              <a:spLocks noChangeShapeType="1"/>
            </p:cNvSpPr>
            <p:nvPr/>
          </p:nvSpPr>
          <p:spPr bwMode="auto">
            <a:xfrm>
              <a:off x="4673600" y="2492375"/>
              <a:ext cx="0" cy="36195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4" name="Freeform 1160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5" name="Freeform 1161"/>
            <p:cNvSpPr>
              <a:spLocks noEditPoints="1"/>
            </p:cNvSpPr>
            <p:nvPr/>
          </p:nvSpPr>
          <p:spPr bwMode="auto">
            <a:xfrm>
              <a:off x="5986473" y="2000240"/>
              <a:ext cx="14287" cy="86677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38"/>
                </a:cxn>
                <a:cxn ang="0">
                  <a:pos x="0" y="3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67"/>
                </a:cxn>
                <a:cxn ang="0">
                  <a:pos x="9" y="106"/>
                </a:cxn>
                <a:cxn ang="0">
                  <a:pos x="0" y="106"/>
                </a:cxn>
                <a:cxn ang="0">
                  <a:pos x="0" y="67"/>
                </a:cxn>
                <a:cxn ang="0">
                  <a:pos x="9" y="67"/>
                </a:cxn>
                <a:cxn ang="0">
                  <a:pos x="9" y="135"/>
                </a:cxn>
                <a:cxn ang="0">
                  <a:pos x="9" y="173"/>
                </a:cxn>
                <a:cxn ang="0">
                  <a:pos x="0" y="173"/>
                </a:cxn>
                <a:cxn ang="0">
                  <a:pos x="0" y="135"/>
                </a:cxn>
                <a:cxn ang="0">
                  <a:pos x="9" y="135"/>
                </a:cxn>
                <a:cxn ang="0">
                  <a:pos x="9" y="202"/>
                </a:cxn>
                <a:cxn ang="0">
                  <a:pos x="9" y="240"/>
                </a:cxn>
                <a:cxn ang="0">
                  <a:pos x="0" y="240"/>
                </a:cxn>
                <a:cxn ang="0">
                  <a:pos x="0" y="202"/>
                </a:cxn>
                <a:cxn ang="0">
                  <a:pos x="9" y="202"/>
                </a:cxn>
                <a:cxn ang="0">
                  <a:pos x="9" y="269"/>
                </a:cxn>
                <a:cxn ang="0">
                  <a:pos x="9" y="309"/>
                </a:cxn>
                <a:cxn ang="0">
                  <a:pos x="0" y="309"/>
                </a:cxn>
                <a:cxn ang="0">
                  <a:pos x="0" y="269"/>
                </a:cxn>
                <a:cxn ang="0">
                  <a:pos x="9" y="269"/>
                </a:cxn>
                <a:cxn ang="0">
                  <a:pos x="9" y="337"/>
                </a:cxn>
                <a:cxn ang="0">
                  <a:pos x="9" y="376"/>
                </a:cxn>
                <a:cxn ang="0">
                  <a:pos x="0" y="376"/>
                </a:cxn>
                <a:cxn ang="0">
                  <a:pos x="0" y="337"/>
                </a:cxn>
                <a:cxn ang="0">
                  <a:pos x="9" y="337"/>
                </a:cxn>
                <a:cxn ang="0">
                  <a:pos x="9" y="405"/>
                </a:cxn>
                <a:cxn ang="0">
                  <a:pos x="9" y="443"/>
                </a:cxn>
                <a:cxn ang="0">
                  <a:pos x="0" y="443"/>
                </a:cxn>
                <a:cxn ang="0">
                  <a:pos x="0" y="405"/>
                </a:cxn>
                <a:cxn ang="0">
                  <a:pos x="9" y="405"/>
                </a:cxn>
                <a:cxn ang="0">
                  <a:pos x="9" y="472"/>
                </a:cxn>
                <a:cxn ang="0">
                  <a:pos x="9" y="511"/>
                </a:cxn>
                <a:cxn ang="0">
                  <a:pos x="0" y="511"/>
                </a:cxn>
                <a:cxn ang="0">
                  <a:pos x="0" y="472"/>
                </a:cxn>
                <a:cxn ang="0">
                  <a:pos x="9" y="472"/>
                </a:cxn>
                <a:cxn ang="0">
                  <a:pos x="9" y="540"/>
                </a:cxn>
                <a:cxn ang="0">
                  <a:pos x="9" y="546"/>
                </a:cxn>
                <a:cxn ang="0">
                  <a:pos x="0" y="546"/>
                </a:cxn>
                <a:cxn ang="0">
                  <a:pos x="0" y="540"/>
                </a:cxn>
                <a:cxn ang="0">
                  <a:pos x="9" y="540"/>
                </a:cxn>
              </a:cxnLst>
              <a:rect l="0" t="0" r="r" b="b"/>
              <a:pathLst>
                <a:path w="9" h="546">
                  <a:moveTo>
                    <a:pt x="9" y="0"/>
                  </a:moveTo>
                  <a:lnTo>
                    <a:pt x="9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9" y="0"/>
                  </a:lnTo>
                  <a:close/>
                  <a:moveTo>
                    <a:pt x="9" y="67"/>
                  </a:moveTo>
                  <a:lnTo>
                    <a:pt x="9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9" y="67"/>
                  </a:lnTo>
                  <a:close/>
                  <a:moveTo>
                    <a:pt x="9" y="135"/>
                  </a:moveTo>
                  <a:lnTo>
                    <a:pt x="9" y="173"/>
                  </a:lnTo>
                  <a:lnTo>
                    <a:pt x="0" y="173"/>
                  </a:lnTo>
                  <a:lnTo>
                    <a:pt x="0" y="135"/>
                  </a:lnTo>
                  <a:lnTo>
                    <a:pt x="9" y="135"/>
                  </a:lnTo>
                  <a:close/>
                  <a:moveTo>
                    <a:pt x="9" y="202"/>
                  </a:moveTo>
                  <a:lnTo>
                    <a:pt x="9" y="240"/>
                  </a:lnTo>
                  <a:lnTo>
                    <a:pt x="0" y="240"/>
                  </a:lnTo>
                  <a:lnTo>
                    <a:pt x="0" y="202"/>
                  </a:lnTo>
                  <a:lnTo>
                    <a:pt x="9" y="202"/>
                  </a:lnTo>
                  <a:close/>
                  <a:moveTo>
                    <a:pt x="9" y="269"/>
                  </a:moveTo>
                  <a:lnTo>
                    <a:pt x="9" y="309"/>
                  </a:lnTo>
                  <a:lnTo>
                    <a:pt x="0" y="309"/>
                  </a:lnTo>
                  <a:lnTo>
                    <a:pt x="0" y="269"/>
                  </a:lnTo>
                  <a:lnTo>
                    <a:pt x="9" y="269"/>
                  </a:lnTo>
                  <a:close/>
                  <a:moveTo>
                    <a:pt x="9" y="337"/>
                  </a:moveTo>
                  <a:lnTo>
                    <a:pt x="9" y="376"/>
                  </a:lnTo>
                  <a:lnTo>
                    <a:pt x="0" y="376"/>
                  </a:lnTo>
                  <a:lnTo>
                    <a:pt x="0" y="337"/>
                  </a:lnTo>
                  <a:lnTo>
                    <a:pt x="9" y="337"/>
                  </a:lnTo>
                  <a:close/>
                  <a:moveTo>
                    <a:pt x="9" y="405"/>
                  </a:moveTo>
                  <a:lnTo>
                    <a:pt x="9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9" y="405"/>
                  </a:lnTo>
                  <a:close/>
                  <a:moveTo>
                    <a:pt x="9" y="472"/>
                  </a:moveTo>
                  <a:lnTo>
                    <a:pt x="9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9" y="472"/>
                  </a:lnTo>
                  <a:close/>
                  <a:moveTo>
                    <a:pt x="9" y="540"/>
                  </a:moveTo>
                  <a:lnTo>
                    <a:pt x="9" y="546"/>
                  </a:lnTo>
                  <a:lnTo>
                    <a:pt x="0" y="546"/>
                  </a:lnTo>
                  <a:lnTo>
                    <a:pt x="0" y="540"/>
                  </a:lnTo>
                  <a:lnTo>
                    <a:pt x="9" y="540"/>
                  </a:lnTo>
                  <a:close/>
                </a:path>
              </a:pathLst>
            </a:custGeom>
            <a:solidFill>
              <a:srgbClr val="3366FF"/>
            </a:solidFill>
            <a:ln w="1588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>
                <a:solidFill>
                  <a:srgbClr val="0070C0"/>
                </a:solidFill>
              </a:endParaRPr>
            </a:p>
          </p:txBody>
        </p:sp>
        <p:sp>
          <p:nvSpPr>
            <p:cNvPr id="256" name="Line 1162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7" name="Rectangle 1168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8" name="Rectangle 116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9" name="Rectangle 1170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260" name="Rectangle 117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1" name="Rectangle 117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2" name="Rectangle 1173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263" name="Rectangle 1174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264" name="Freeform 1175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5" name="Freeform 1176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6" name="Rectangle 117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7" name="Rectangle 117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8" name="Rectangle 1179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269" name="Freeform 1180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0" name="Freeform 1181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1" name="Freeform 1182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2" name="Freeform 1183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3" name="Rectangle 118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4" name="Rectangle 118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5" name="Rectangle 1190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76" name="Rectangle 1191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77" name="Rectangle 1192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278" name="Rectangle 119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9" name="Rectangle 119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0" name="Rectangle 1195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81" name="Rectangle 1196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82" name="Rectangle 1197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283" name="Rectangle 119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4" name="Rectangle 119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5" name="Rectangle 120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86" name="Rectangle 120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87" name="Rectangle 120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288" name="Line 120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9" name="Line 120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0" name="Line 120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1" name="Line 120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2" name="Line 121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3" name="Freeform 1215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4" name="Line 1218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5" name="Rectangle 1224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6" name="Rectangle 1225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7" name="Rectangle 1226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298" name="Rectangle 122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9" name="Rectangle 1228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0" name="Rectangle 1229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301" name="Rectangle 1230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302" name="Freeform 1231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3" name="Freeform 1232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4" name="Rectangle 123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5" name="Rectangle 1234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6" name="Rectangle 1235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307" name="Freeform 1236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8" name="Freeform 1237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9" name="Freeform 1238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0" name="Freeform 1239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1" name="Rectangle 124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2" name="Rectangle 124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3" name="Rectangle 1246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14" name="Rectangle 1247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15" name="Rectangle 1248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316" name="Rectangle 124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7" name="Rectangle 125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8" name="Rectangle 1251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19" name="Rectangle 1252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20" name="Rectangle 1253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321" name="Rectangle 125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2" name="Rectangle 125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3" name="Rectangle 1256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24" name="Rectangle 1257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25" name="Rectangle 1258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326" name="Line 1259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7" name="Line 1260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8" name="Line 1261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9" name="Line 1262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0" name="Line 1266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1" name="Freeform 1271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2" name="Line 1273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3" name="Rectangle 127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4" name="Rectangle 1280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5" name="Rectangle 1281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336" name="Rectangle 128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7" name="Rectangle 1283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8" name="Rectangle 1284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339" name="Rectangle 1285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340" name="Freeform 1286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1" name="Freeform 1287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2" name="Rectangle 128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3" name="Rectangle 1289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4" name="Rectangle 1290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345" name="Freeform 1291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6" name="Freeform 1292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7" name="Freeform 1293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8" name="Freeform 1294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9" name="Line 1295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50" name="Rectangle 129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51" name="Rectangle 1300"/>
            <p:cNvSpPr>
              <a:spLocks noChangeArrowheads="1"/>
            </p:cNvSpPr>
            <p:nvPr/>
          </p:nvSpPr>
          <p:spPr bwMode="auto">
            <a:xfrm>
              <a:off x="1903413" y="4368800"/>
              <a:ext cx="623887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</a:t>
              </a:r>
              <a:endParaRPr lang="en-US" dirty="0"/>
            </a:p>
          </p:txBody>
        </p:sp>
        <p:sp>
          <p:nvSpPr>
            <p:cNvPr id="352" name="Rectangle 1301"/>
            <p:cNvSpPr>
              <a:spLocks noChangeArrowheads="1"/>
            </p:cNvSpPr>
            <p:nvPr/>
          </p:nvSpPr>
          <p:spPr bwMode="auto">
            <a:xfrm>
              <a:off x="1585913" y="4702175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53" name="Rectangle 1302"/>
            <p:cNvSpPr>
              <a:spLocks noChangeArrowheads="1"/>
            </p:cNvSpPr>
            <p:nvPr/>
          </p:nvSpPr>
          <p:spPr bwMode="auto">
            <a:xfrm>
              <a:off x="2046288" y="5011738"/>
              <a:ext cx="3206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354" name="Rectangle 1303"/>
            <p:cNvSpPr>
              <a:spLocks noChangeArrowheads="1"/>
            </p:cNvSpPr>
            <p:nvPr/>
          </p:nvSpPr>
          <p:spPr bwMode="auto">
            <a:xfrm>
              <a:off x="1946275" y="5349875"/>
              <a:ext cx="515938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</a:rPr>
                <a:t>(Noise)</a:t>
              </a:r>
              <a:endParaRPr lang="en-US" dirty="0"/>
            </a:p>
          </p:txBody>
        </p:sp>
        <p:sp>
          <p:nvSpPr>
            <p:cNvPr id="355" name="Rectangle 130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56" name="Rectangle 1305"/>
            <p:cNvSpPr>
              <a:spLocks noChangeArrowheads="1"/>
            </p:cNvSpPr>
            <p:nvPr/>
          </p:nvSpPr>
          <p:spPr bwMode="auto">
            <a:xfrm>
              <a:off x="3554413" y="4368800"/>
              <a:ext cx="623887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</a:t>
              </a:r>
              <a:endParaRPr lang="en-US" dirty="0"/>
            </a:p>
          </p:txBody>
        </p:sp>
        <p:sp>
          <p:nvSpPr>
            <p:cNvPr id="357" name="Rectangle 1306"/>
            <p:cNvSpPr>
              <a:spLocks noChangeArrowheads="1"/>
            </p:cNvSpPr>
            <p:nvPr/>
          </p:nvSpPr>
          <p:spPr bwMode="auto">
            <a:xfrm>
              <a:off x="3235325" y="4702175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58" name="Rectangle 1307"/>
            <p:cNvSpPr>
              <a:spLocks noChangeArrowheads="1"/>
            </p:cNvSpPr>
            <p:nvPr/>
          </p:nvSpPr>
          <p:spPr bwMode="auto">
            <a:xfrm>
              <a:off x="3695700" y="5011738"/>
              <a:ext cx="3206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359" name="Rectangle 1308"/>
            <p:cNvSpPr>
              <a:spLocks noChangeArrowheads="1"/>
            </p:cNvSpPr>
            <p:nvPr/>
          </p:nvSpPr>
          <p:spPr bwMode="auto">
            <a:xfrm>
              <a:off x="3635375" y="5349875"/>
              <a:ext cx="439738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</a:rPr>
                <a:t>(Dust)</a:t>
              </a:r>
              <a:endParaRPr lang="en-US" dirty="0"/>
            </a:p>
          </p:txBody>
        </p:sp>
        <p:sp>
          <p:nvSpPr>
            <p:cNvPr id="360" name="Rectangle 130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1" name="Rectangle 1310"/>
            <p:cNvSpPr>
              <a:spLocks noChangeArrowheads="1"/>
            </p:cNvSpPr>
            <p:nvPr/>
          </p:nvSpPr>
          <p:spPr bwMode="auto">
            <a:xfrm>
              <a:off x="5202238" y="4368800"/>
              <a:ext cx="623887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</a:t>
              </a:r>
              <a:endParaRPr lang="en-US" dirty="0"/>
            </a:p>
          </p:txBody>
        </p:sp>
        <p:sp>
          <p:nvSpPr>
            <p:cNvPr id="362" name="Rectangle 1311"/>
            <p:cNvSpPr>
              <a:spLocks noChangeArrowheads="1"/>
            </p:cNvSpPr>
            <p:nvPr/>
          </p:nvSpPr>
          <p:spPr bwMode="auto">
            <a:xfrm>
              <a:off x="4884738" y="4702175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63" name="Rectangle 1312"/>
            <p:cNvSpPr>
              <a:spLocks noChangeArrowheads="1"/>
            </p:cNvSpPr>
            <p:nvPr/>
          </p:nvSpPr>
          <p:spPr bwMode="auto">
            <a:xfrm>
              <a:off x="5343525" y="5011738"/>
              <a:ext cx="3206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364" name="Rectangle 1313"/>
            <p:cNvSpPr>
              <a:spLocks noChangeArrowheads="1"/>
            </p:cNvSpPr>
            <p:nvPr/>
          </p:nvSpPr>
          <p:spPr bwMode="auto">
            <a:xfrm>
              <a:off x="4887913" y="5349875"/>
              <a:ext cx="1231900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</a:rPr>
                <a:t>(Falls of Ground)</a:t>
              </a:r>
              <a:endParaRPr lang="en-US" dirty="0"/>
            </a:p>
          </p:txBody>
        </p:sp>
        <p:sp>
          <p:nvSpPr>
            <p:cNvPr id="365" name="Line 1314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6" name="Line 1315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7" name="Line 1316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8" name="Line 1317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9" name="Line 132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0" name="Freeform 1324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1" name="Line 1326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2" name="Rectangle 1333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3" name="Rectangle 1334"/>
            <p:cNvSpPr>
              <a:spLocks noChangeArrowheads="1"/>
            </p:cNvSpPr>
            <p:nvPr/>
          </p:nvSpPr>
          <p:spPr bwMode="auto">
            <a:xfrm>
              <a:off x="3910013" y="150495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374" name="Rectangle 1335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5" name="Rectangle 1336"/>
            <p:cNvSpPr>
              <a:spLocks noChangeArrowheads="1"/>
            </p:cNvSpPr>
            <p:nvPr/>
          </p:nvSpPr>
          <p:spPr bwMode="auto">
            <a:xfrm>
              <a:off x="1217613" y="1592263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376" name="Rectangle 1337"/>
            <p:cNvSpPr>
              <a:spLocks noChangeArrowheads="1"/>
            </p:cNvSpPr>
            <p:nvPr/>
          </p:nvSpPr>
          <p:spPr bwMode="auto">
            <a:xfrm>
              <a:off x="1733550" y="1809750"/>
              <a:ext cx="10318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377" name="Freeform 1338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8" name="Freeform 1339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9" name="Rectangle 1340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0" name="Rectangle 1341"/>
            <p:cNvSpPr>
              <a:spLocks noChangeArrowheads="1"/>
            </p:cNvSpPr>
            <p:nvPr/>
          </p:nvSpPr>
          <p:spPr bwMode="auto">
            <a:xfrm>
              <a:off x="2447925" y="601662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381" name="Freeform 1342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2" name="Freeform 1343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3" name="Freeform 1344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4" name="Freeform 1345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5" name="Rectangle 1350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6" name="Rectangle 1351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7" name="Rectangle 1352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88" name="Rectangle 1353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89" name="Rectangle 1354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390" name="Rectangle 1355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1" name="Rectangle 1356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2" name="Rectangle 1357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93" name="Rectangle 1358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94" name="Rectangle 1359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395" name="Rectangle 1360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6" name="Rectangle 1361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7" name="Rectangle 1362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98" name="Rectangle 1363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99" name="Rectangle 1364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400" name="Line 1365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1" name="Line 1366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2" name="Line 1367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3" name="Line 1368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4" name="Rectangle 1372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5" name="Rectangle 1373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6" name="Rectangle 1374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407" name="Line 1375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8" name="Line 1376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9" name="Freeform 1382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0" name="Line 1384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1" name="Rectangle 1390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2" name="Rectangle 139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3" name="Rectangle 1392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414" name="Rectangle 1393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415" name="Freeform 1394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6" name="Freeform 1395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7" name="Rectangle 1396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8" name="Rectangle 139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9" name="Rectangle 1398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420" name="Freeform 1399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1" name="Freeform 1400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2" name="Freeform 1401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3" name="Freeform 1402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4" name="Rectangle 1407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5" name="Rectangle 140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6" name="Rectangle 1409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27" name="Rectangle 1410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28" name="Rectangle 1411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429" name="Rectangle 1412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0" name="Rectangle 141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1" name="Rectangle 1414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32" name="Rectangle 1415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33" name="Rectangle 1416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434" name="Rectangle 141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5" name="Rectangle 141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6" name="Rectangle 142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37" name="Rectangle 142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38" name="Rectangle 142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439" name="Line 142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0" name="Line 142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1" name="Line 142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2" name="Line 142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3" name="Rectangle 1430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4" name="Rectangle 1431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5" name="Rectangle 1432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446" name="Line 1433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7" name="Line 1434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8" name="Freeform 1439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9" name="Line 1441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0" name="Rectangle 144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1" name="Rectangle 1448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2" name="Rectangle 1449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453" name="Rectangle 1450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454" name="Freeform 1451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5" name="Freeform 1452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6" name="Rectangle 145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7" name="Rectangle 1454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8" name="Rectangle 1455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459" name="Freeform 1456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0" name="Freeform 1457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1" name="Freeform 1458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2" name="Freeform 1459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3" name="Rectangle 146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4" name="Rectangle 146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5" name="Rectangle 1466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66" name="Rectangle 1467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67" name="Rectangle 1468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468" name="Rectangle 146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9" name="Rectangle 147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0" name="Rectangle 1471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71" name="Rectangle 1472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72" name="Rectangle 1473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473" name="Rectangle 147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4" name="Rectangle 147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5" name="Rectangle 1476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76" name="Rectangle 1477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77" name="Rectangle 1478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478" name="Line 1479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9" name="Line 1480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0" name="Line 1481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1" name="Line 1482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2" name="Rectangle 1486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3" name="Rectangle 1487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4" name="Rectangle 1488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485" name="Line 1489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6" name="Line 149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7" name="Freeform 1495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8" name="Line 1497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9" name="Rectangle 1503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0" name="Rectangle 1504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1" name="Rectangle 1505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492" name="Rectangle 1506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493" name="Freeform 1507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4" name="Freeform 1508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5" name="Rectangle 1509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6" name="Rectangle 1510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7" name="Rectangle 1511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498" name="Freeform 1512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9" name="Freeform 1513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0" name="Freeform 1514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1" name="Freeform 1515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2" name="Line 1516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3" name="Rectangle 1521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4" name="Rectangle 1522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5" name="Rectangle 1523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06" name="Rectangle 1524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07" name="Rectangle 1525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508" name="Rectangle 1526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9" name="Rectangle 1527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10" name="Rectangle 1528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11" name="Rectangle 1529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12" name="Rectangle 1530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513" name="Rectangle 1531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14" name="Rectangle 1532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15" name="Rectangle 1533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16" name="Rectangle 1534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17" name="Rectangle 1535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518" name="Line 1536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19" name="Line 1537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0" name="Line 1538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1" name="Line 1539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2" name="Line 1543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3" name="Freeform 1548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4" name="Line 1550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5" name="Rectangle 1556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6" name="Rectangle 1557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7" name="Rectangle 1558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528" name="Rectangle 1559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9" name="Rectangle 1560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0" name="Rectangle 1561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531" name="Rectangle 1562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532" name="Freeform 1563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3" name="Freeform 1564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4" name="Rectangle 1565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5" name="Rectangle 1566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6" name="Rectangle 1567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537" name="Freeform 1568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8" name="Freeform 1569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9" name="Freeform 1570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0" name="Freeform 1571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1" name="Rectangle 1576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2" name="Rectangle 1577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3" name="Rectangle 1578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44" name="Rectangle 1579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45" name="Rectangle 1580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546" name="Rectangle 1581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7" name="Rectangle 1582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8" name="Rectangle 1583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49" name="Rectangle 1584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50" name="Rectangle 1585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551" name="Rectangle 1586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2" name="Rectangle 1587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3" name="Rectangle 1588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54" name="Rectangle 1589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55" name="Rectangle 1590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556" name="Line 1591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7" name="Line 1592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8" name="Line 1593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9" name="Line 1594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0" name="Line 1598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1" name="Freeform 1603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2" name="Line 1605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3" name="Rectangle 1611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4" name="Rectangle 1612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5" name="Rectangle 1613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566" name="Rectangle 1614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7" name="Rectangle 1615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8" name="Rectangle 1616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569" name="Rectangle 1617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570" name="Freeform 1619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1" name="Freeform 1620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2" name="Rectangle 1621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3" name="Rectangle 1622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4" name="Rectangle 1623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575" name="Freeform 1624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6" name="Freeform 1625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7" name="Freeform 1626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8" name="Freeform 1627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9" name="Line 1628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0" name="Rectangle 1633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1" name="Rectangle 163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2" name="Rectangle 1635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83" name="Rectangle 1636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84" name="Rectangle 1637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585" name="Rectangle 1638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6" name="Rectangle 163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7" name="Rectangle 1640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88" name="Rectangle 1641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89" name="Rectangle 1642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590" name="Rectangle 1643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1" name="Rectangle 164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2" name="Rectangle 1645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93" name="Rectangle 1646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94" name="Rectangle 1647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595" name="Line 1648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6" name="Line 1649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7" name="Line 1650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8" name="Line 1651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9" name="Line 1655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0" name="Freeform 1660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1" name="Line 1662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2" name="Rectangle 1668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3" name="Rectangle 166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4" name="Rectangle 1670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605" name="Rectangle 167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6" name="Rectangle 167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7" name="Rectangle 1673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608" name="Rectangle 1674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609" name="Freeform 1675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0" name="Freeform 1676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1" name="Rectangle 167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2" name="Rectangle 167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3" name="Rectangle 1679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614" name="Freeform 1680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5" name="Freeform 1681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6" name="Freeform 1682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7" name="Freeform 1683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8" name="Rectangle 168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9" name="Rectangle 168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0" name="Rectangle 1690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21" name="Rectangle 1691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22" name="Rectangle 1692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623" name="Rectangle 169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4" name="Rectangle 169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5" name="Rectangle 1695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26" name="Rectangle 1696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27" name="Rectangle 1697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628" name="Rectangle 169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9" name="Rectangle 169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0" name="Rectangle 170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31" name="Rectangle 170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32" name="Rectangle 170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633" name="Line 170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4" name="Line 170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5" name="Line 170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6" name="Line 170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7" name="Line 171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8" name="Freeform 1715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9" name="Line 1717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0" name="Rectangle 1723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1" name="Rectangle 1724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2" name="Rectangle 1725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643" name="Rectangle 1726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4" name="Rectangle 172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5" name="Rectangle 1728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646" name="Rectangle 1729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647" name="Freeform 1730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8" name="Freeform 1731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9" name="Rectangle 1732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0" name="Rectangle 173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1" name="Rectangle 1734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652" name="Freeform 1735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3" name="Freeform 1736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4" name="Freeform 1737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5" name="Freeform 1738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6" name="Line 1739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7" name="Rectangle 174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8" name="Rectangle 174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9" name="Rectangle 1746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60" name="Rectangle 1747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61" name="Rectangle 1748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662" name="Rectangle 174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3" name="Rectangle 175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4" name="Rectangle 1751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65" name="Rectangle 1752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66" name="Rectangle 1753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667" name="Rectangle 175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8" name="Rectangle 175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9" name="Rectangle 1756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70" name="Rectangle 1757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71" name="Rectangle 1758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672" name="Line 1759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3" name="Line 1760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4" name="Line 1761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5" name="Line 1762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6" name="Line 1766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7" name="Freeform 1771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8" name="Line 1773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9" name="Rectangle 177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0" name="Rectangle 1780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1" name="Rectangle 1781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682" name="Rectangle 178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68897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3" name="Rectangle 1783"/>
            <p:cNvSpPr>
              <a:spLocks noChangeArrowheads="1"/>
            </p:cNvSpPr>
            <p:nvPr/>
          </p:nvSpPr>
          <p:spPr bwMode="auto">
            <a:xfrm>
              <a:off x="1119188" y="1520824"/>
              <a:ext cx="2260600" cy="6889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4" name="Rectangle 1784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685" name="Rectangle 1785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687" name="Freeform 1787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8" name="Rectangle 1788"/>
            <p:cNvSpPr>
              <a:spLocks noChangeArrowheads="1"/>
            </p:cNvSpPr>
            <p:nvPr/>
          </p:nvSpPr>
          <p:spPr bwMode="auto">
            <a:xfrm>
              <a:off x="15430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9" name="Rectangle 1789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0" name="Rectangle 1790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691" name="Freeform 1791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2" name="Freeform 1792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3" name="Freeform 1793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4" name="Freeform 1794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5" name="Rectangle 179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6" name="Rectangle 1800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7" name="Rectangle 1801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98" name="Rectangle 1802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99" name="Rectangle 1803"/>
            <p:cNvSpPr>
              <a:spLocks noChangeArrowheads="1"/>
            </p:cNvSpPr>
            <p:nvPr/>
          </p:nvSpPr>
          <p:spPr bwMode="auto">
            <a:xfrm>
              <a:off x="2046288" y="5016500"/>
              <a:ext cx="6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  <p:sp>
          <p:nvSpPr>
            <p:cNvPr id="700" name="Rectangle 180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01" name="Rectangle 1805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02" name="Rectangle 1806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03" name="Rectangle 1807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04" name="Rectangle 1808"/>
            <p:cNvSpPr>
              <a:spLocks noChangeArrowheads="1"/>
            </p:cNvSpPr>
            <p:nvPr/>
          </p:nvSpPr>
          <p:spPr bwMode="auto">
            <a:xfrm>
              <a:off x="3695700" y="5016500"/>
              <a:ext cx="6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  <p:sp>
          <p:nvSpPr>
            <p:cNvPr id="705" name="Rectangle 180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ZA" dirty="0"/>
            </a:p>
          </p:txBody>
        </p:sp>
        <p:sp>
          <p:nvSpPr>
            <p:cNvPr id="706" name="Rectangle 1810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endParaRPr lang="en-ZA" dirty="0"/>
            </a:p>
          </p:txBody>
        </p:sp>
        <p:sp>
          <p:nvSpPr>
            <p:cNvPr id="707" name="Rectangle 1811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08" name="Rectangle 1812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09" name="Rectangle 1813"/>
            <p:cNvSpPr>
              <a:spLocks noChangeArrowheads="1"/>
            </p:cNvSpPr>
            <p:nvPr/>
          </p:nvSpPr>
          <p:spPr bwMode="auto">
            <a:xfrm>
              <a:off x="5343525" y="5016500"/>
              <a:ext cx="6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  <p:sp>
          <p:nvSpPr>
            <p:cNvPr id="710" name="Line 1814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1" name="Line 1815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2" name="Line 1816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3" name="Line 1817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4" name="Line 242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5" name="Line 242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6" name="Line 242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7" name="Line 242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8" name="Line 2429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9" name="Freeform 2433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0" name="Line 2435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1" name="Rectangle 2443"/>
            <p:cNvSpPr>
              <a:spLocks noChangeArrowheads="1"/>
            </p:cNvSpPr>
            <p:nvPr/>
          </p:nvSpPr>
          <p:spPr bwMode="auto">
            <a:xfrm>
              <a:off x="3910013" y="150495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722" name="Rectangle 2446"/>
            <p:cNvSpPr>
              <a:spLocks noChangeArrowheads="1"/>
            </p:cNvSpPr>
            <p:nvPr/>
          </p:nvSpPr>
          <p:spPr bwMode="auto">
            <a:xfrm>
              <a:off x="1371600" y="1809750"/>
              <a:ext cx="229619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endParaRPr lang="en-US" sz="1200" dirty="0" smtClean="0">
                <a:solidFill>
                  <a:srgbClr val="000000"/>
                </a:solidFill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</a:rPr>
                <a:t>FOG Team – Neville </a:t>
              </a:r>
              <a:r>
                <a:rPr lang="en-US" sz="1200" dirty="0" err="1" smtClean="0">
                  <a:solidFill>
                    <a:srgbClr val="000000"/>
                  </a:solidFill>
                </a:rPr>
                <a:t>Nicolau</a:t>
              </a:r>
              <a:endParaRPr lang="en-US" dirty="0"/>
            </a:p>
          </p:txBody>
        </p:sp>
        <p:sp>
          <p:nvSpPr>
            <p:cNvPr id="724" name="Freeform 2448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5" name="Rectangle 2450"/>
            <p:cNvSpPr>
              <a:spLocks noChangeArrowheads="1"/>
            </p:cNvSpPr>
            <p:nvPr/>
          </p:nvSpPr>
          <p:spPr bwMode="auto">
            <a:xfrm>
              <a:off x="2447925" y="6016625"/>
              <a:ext cx="46370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practices</a:t>
              </a:r>
              <a:endParaRPr lang="en-US" dirty="0"/>
            </a:p>
          </p:txBody>
        </p:sp>
        <p:sp>
          <p:nvSpPr>
            <p:cNvPr id="726" name="Freeform 2451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7" name="Freeform 2452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8" name="Freeform 2453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9" name="Freeform 2454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0" name="Rectangle 2455"/>
            <p:cNvSpPr>
              <a:spLocks noChangeArrowheads="1"/>
            </p:cNvSpPr>
            <p:nvPr/>
          </p:nvSpPr>
          <p:spPr bwMode="auto">
            <a:xfrm>
              <a:off x="8239125" y="2822575"/>
              <a:ext cx="346075" cy="2863850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1" name="Rectangle 2456"/>
            <p:cNvSpPr>
              <a:spLocks noChangeArrowheads="1"/>
            </p:cNvSpPr>
            <p:nvPr/>
          </p:nvSpPr>
          <p:spPr bwMode="auto">
            <a:xfrm rot="16200000">
              <a:off x="7441389" y="4104160"/>
              <a:ext cx="1973297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b="1" dirty="0">
                  <a:solidFill>
                    <a:srgbClr val="000000"/>
                  </a:solidFill>
                </a:rPr>
                <a:t>MOSH</a:t>
              </a:r>
              <a:r>
                <a:rPr lang="en-US" sz="1500" dirty="0">
                  <a:solidFill>
                    <a:srgbClr val="000000"/>
                  </a:solidFill>
                </a:rPr>
                <a:t>  </a:t>
              </a:r>
              <a:r>
                <a:rPr lang="en-US" sz="1500" b="1" dirty="0">
                  <a:solidFill>
                    <a:srgbClr val="000000"/>
                  </a:solidFill>
                </a:rPr>
                <a:t>Learning  Hub</a:t>
              </a:r>
              <a:endParaRPr lang="en-US" b="1" dirty="0"/>
            </a:p>
          </p:txBody>
        </p:sp>
        <p:sp>
          <p:nvSpPr>
            <p:cNvPr id="732" name="Freeform 2457"/>
            <p:cNvSpPr>
              <a:spLocks/>
            </p:cNvSpPr>
            <p:nvPr/>
          </p:nvSpPr>
          <p:spPr bwMode="auto">
            <a:xfrm>
              <a:off x="7805738" y="2735263"/>
              <a:ext cx="346075" cy="303847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6" y="3"/>
                </a:cxn>
                <a:cxn ang="0">
                  <a:pos x="27" y="5"/>
                </a:cxn>
                <a:cxn ang="0">
                  <a:pos x="37" y="10"/>
                </a:cxn>
                <a:cxn ang="0">
                  <a:pos x="47" y="17"/>
                </a:cxn>
                <a:cxn ang="0">
                  <a:pos x="56" y="24"/>
                </a:cxn>
                <a:cxn ang="0">
                  <a:pos x="64" y="32"/>
                </a:cxn>
                <a:cxn ang="0">
                  <a:pos x="77" y="47"/>
                </a:cxn>
                <a:cxn ang="0">
                  <a:pos x="90" y="71"/>
                </a:cxn>
                <a:cxn ang="0">
                  <a:pos x="100" y="98"/>
                </a:cxn>
                <a:cxn ang="0">
                  <a:pos x="106" y="128"/>
                </a:cxn>
                <a:cxn ang="0">
                  <a:pos x="108" y="160"/>
                </a:cxn>
                <a:cxn ang="0">
                  <a:pos x="110" y="814"/>
                </a:cxn>
                <a:cxn ang="0">
                  <a:pos x="114" y="845"/>
                </a:cxn>
                <a:cxn ang="0">
                  <a:pos x="122" y="874"/>
                </a:cxn>
                <a:cxn ang="0">
                  <a:pos x="134" y="900"/>
                </a:cxn>
                <a:cxn ang="0">
                  <a:pos x="149" y="922"/>
                </a:cxn>
                <a:cxn ang="0">
                  <a:pos x="157" y="931"/>
                </a:cxn>
                <a:cxn ang="0">
                  <a:pos x="166" y="938"/>
                </a:cxn>
                <a:cxn ang="0">
                  <a:pos x="175" y="945"/>
                </a:cxn>
                <a:cxn ang="0">
                  <a:pos x="186" y="950"/>
                </a:cxn>
                <a:cxn ang="0">
                  <a:pos x="196" y="954"/>
                </a:cxn>
                <a:cxn ang="0">
                  <a:pos x="207" y="956"/>
                </a:cxn>
                <a:cxn ang="0">
                  <a:pos x="218" y="957"/>
                </a:cxn>
                <a:cxn ang="0">
                  <a:pos x="207" y="959"/>
                </a:cxn>
                <a:cxn ang="0">
                  <a:pos x="196" y="961"/>
                </a:cxn>
                <a:cxn ang="0">
                  <a:pos x="186" y="964"/>
                </a:cxn>
                <a:cxn ang="0">
                  <a:pos x="175" y="970"/>
                </a:cxn>
                <a:cxn ang="0">
                  <a:pos x="166" y="977"/>
                </a:cxn>
                <a:cxn ang="0">
                  <a:pos x="157" y="985"/>
                </a:cxn>
                <a:cxn ang="0">
                  <a:pos x="149" y="994"/>
                </a:cxn>
                <a:cxn ang="0">
                  <a:pos x="134" y="1015"/>
                </a:cxn>
                <a:cxn ang="0">
                  <a:pos x="122" y="1041"/>
                </a:cxn>
                <a:cxn ang="0">
                  <a:pos x="114" y="1070"/>
                </a:cxn>
                <a:cxn ang="0">
                  <a:pos x="110" y="1101"/>
                </a:cxn>
                <a:cxn ang="0">
                  <a:pos x="108" y="1755"/>
                </a:cxn>
                <a:cxn ang="0">
                  <a:pos x="106" y="1787"/>
                </a:cxn>
                <a:cxn ang="0">
                  <a:pos x="100" y="1817"/>
                </a:cxn>
                <a:cxn ang="0">
                  <a:pos x="90" y="1844"/>
                </a:cxn>
                <a:cxn ang="0">
                  <a:pos x="77" y="1868"/>
                </a:cxn>
                <a:cxn ang="0">
                  <a:pos x="64" y="1883"/>
                </a:cxn>
                <a:cxn ang="0">
                  <a:pos x="56" y="1891"/>
                </a:cxn>
                <a:cxn ang="0">
                  <a:pos x="47" y="1899"/>
                </a:cxn>
                <a:cxn ang="0">
                  <a:pos x="37" y="1905"/>
                </a:cxn>
                <a:cxn ang="0">
                  <a:pos x="27" y="1910"/>
                </a:cxn>
                <a:cxn ang="0">
                  <a:pos x="16" y="1913"/>
                </a:cxn>
                <a:cxn ang="0">
                  <a:pos x="5" y="1914"/>
                </a:cxn>
              </a:cxnLst>
              <a:rect l="0" t="0" r="r" b="b"/>
              <a:pathLst>
                <a:path w="218" h="1914">
                  <a:moveTo>
                    <a:pt x="0" y="0"/>
                  </a:moveTo>
                  <a:lnTo>
                    <a:pt x="5" y="0"/>
                  </a:lnTo>
                  <a:lnTo>
                    <a:pt x="11" y="2"/>
                  </a:lnTo>
                  <a:lnTo>
                    <a:pt x="16" y="3"/>
                  </a:lnTo>
                  <a:lnTo>
                    <a:pt x="22" y="4"/>
                  </a:lnTo>
                  <a:lnTo>
                    <a:pt x="27" y="5"/>
                  </a:lnTo>
                  <a:lnTo>
                    <a:pt x="32" y="7"/>
                  </a:lnTo>
                  <a:lnTo>
                    <a:pt x="37" y="10"/>
                  </a:lnTo>
                  <a:lnTo>
                    <a:pt x="42" y="13"/>
                  </a:lnTo>
                  <a:lnTo>
                    <a:pt x="47" y="17"/>
                  </a:lnTo>
                  <a:lnTo>
                    <a:pt x="52" y="20"/>
                  </a:lnTo>
                  <a:lnTo>
                    <a:pt x="56" y="24"/>
                  </a:lnTo>
                  <a:lnTo>
                    <a:pt x="61" y="28"/>
                  </a:lnTo>
                  <a:lnTo>
                    <a:pt x="64" y="32"/>
                  </a:lnTo>
                  <a:lnTo>
                    <a:pt x="69" y="37"/>
                  </a:lnTo>
                  <a:lnTo>
                    <a:pt x="77" y="47"/>
                  </a:lnTo>
                  <a:lnTo>
                    <a:pt x="84" y="58"/>
                  </a:lnTo>
                  <a:lnTo>
                    <a:pt x="90" y="71"/>
                  </a:lnTo>
                  <a:lnTo>
                    <a:pt x="96" y="84"/>
                  </a:lnTo>
                  <a:lnTo>
                    <a:pt x="100" y="98"/>
                  </a:lnTo>
                  <a:lnTo>
                    <a:pt x="104" y="113"/>
                  </a:lnTo>
                  <a:lnTo>
                    <a:pt x="106" y="128"/>
                  </a:lnTo>
                  <a:lnTo>
                    <a:pt x="108" y="144"/>
                  </a:lnTo>
                  <a:lnTo>
                    <a:pt x="108" y="160"/>
                  </a:lnTo>
                  <a:lnTo>
                    <a:pt x="108" y="798"/>
                  </a:lnTo>
                  <a:lnTo>
                    <a:pt x="110" y="814"/>
                  </a:lnTo>
                  <a:lnTo>
                    <a:pt x="111" y="830"/>
                  </a:lnTo>
                  <a:lnTo>
                    <a:pt x="114" y="845"/>
                  </a:lnTo>
                  <a:lnTo>
                    <a:pt x="118" y="860"/>
                  </a:lnTo>
                  <a:lnTo>
                    <a:pt x="122" y="874"/>
                  </a:lnTo>
                  <a:lnTo>
                    <a:pt x="127" y="887"/>
                  </a:lnTo>
                  <a:lnTo>
                    <a:pt x="134" y="900"/>
                  </a:lnTo>
                  <a:lnTo>
                    <a:pt x="141" y="911"/>
                  </a:lnTo>
                  <a:lnTo>
                    <a:pt x="149" y="922"/>
                  </a:lnTo>
                  <a:lnTo>
                    <a:pt x="152" y="926"/>
                  </a:lnTo>
                  <a:lnTo>
                    <a:pt x="157" y="931"/>
                  </a:lnTo>
                  <a:lnTo>
                    <a:pt x="162" y="934"/>
                  </a:lnTo>
                  <a:lnTo>
                    <a:pt x="166" y="938"/>
                  </a:lnTo>
                  <a:lnTo>
                    <a:pt x="171" y="941"/>
                  </a:lnTo>
                  <a:lnTo>
                    <a:pt x="175" y="945"/>
                  </a:lnTo>
                  <a:lnTo>
                    <a:pt x="180" y="948"/>
                  </a:lnTo>
                  <a:lnTo>
                    <a:pt x="186" y="950"/>
                  </a:lnTo>
                  <a:lnTo>
                    <a:pt x="191" y="953"/>
                  </a:lnTo>
                  <a:lnTo>
                    <a:pt x="196" y="954"/>
                  </a:lnTo>
                  <a:lnTo>
                    <a:pt x="201" y="955"/>
                  </a:lnTo>
                  <a:lnTo>
                    <a:pt x="207" y="956"/>
                  </a:lnTo>
                  <a:lnTo>
                    <a:pt x="213" y="957"/>
                  </a:lnTo>
                  <a:lnTo>
                    <a:pt x="218" y="957"/>
                  </a:lnTo>
                  <a:lnTo>
                    <a:pt x="213" y="957"/>
                  </a:lnTo>
                  <a:lnTo>
                    <a:pt x="207" y="959"/>
                  </a:lnTo>
                  <a:lnTo>
                    <a:pt x="201" y="960"/>
                  </a:lnTo>
                  <a:lnTo>
                    <a:pt x="196" y="961"/>
                  </a:lnTo>
                  <a:lnTo>
                    <a:pt x="191" y="962"/>
                  </a:lnTo>
                  <a:lnTo>
                    <a:pt x="186" y="964"/>
                  </a:lnTo>
                  <a:lnTo>
                    <a:pt x="180" y="967"/>
                  </a:lnTo>
                  <a:lnTo>
                    <a:pt x="175" y="970"/>
                  </a:lnTo>
                  <a:lnTo>
                    <a:pt x="171" y="974"/>
                  </a:lnTo>
                  <a:lnTo>
                    <a:pt x="166" y="977"/>
                  </a:lnTo>
                  <a:lnTo>
                    <a:pt x="162" y="981"/>
                  </a:lnTo>
                  <a:lnTo>
                    <a:pt x="157" y="985"/>
                  </a:lnTo>
                  <a:lnTo>
                    <a:pt x="152" y="989"/>
                  </a:lnTo>
                  <a:lnTo>
                    <a:pt x="149" y="994"/>
                  </a:lnTo>
                  <a:lnTo>
                    <a:pt x="141" y="1004"/>
                  </a:lnTo>
                  <a:lnTo>
                    <a:pt x="134" y="1015"/>
                  </a:lnTo>
                  <a:lnTo>
                    <a:pt x="127" y="1028"/>
                  </a:lnTo>
                  <a:lnTo>
                    <a:pt x="122" y="1041"/>
                  </a:lnTo>
                  <a:lnTo>
                    <a:pt x="118" y="1055"/>
                  </a:lnTo>
                  <a:lnTo>
                    <a:pt x="114" y="1070"/>
                  </a:lnTo>
                  <a:lnTo>
                    <a:pt x="111" y="1085"/>
                  </a:lnTo>
                  <a:lnTo>
                    <a:pt x="110" y="1101"/>
                  </a:lnTo>
                  <a:lnTo>
                    <a:pt x="108" y="1117"/>
                  </a:lnTo>
                  <a:lnTo>
                    <a:pt x="108" y="1755"/>
                  </a:lnTo>
                  <a:lnTo>
                    <a:pt x="108" y="1771"/>
                  </a:lnTo>
                  <a:lnTo>
                    <a:pt x="106" y="1787"/>
                  </a:lnTo>
                  <a:lnTo>
                    <a:pt x="104" y="1802"/>
                  </a:lnTo>
                  <a:lnTo>
                    <a:pt x="100" y="1817"/>
                  </a:lnTo>
                  <a:lnTo>
                    <a:pt x="96" y="1831"/>
                  </a:lnTo>
                  <a:lnTo>
                    <a:pt x="90" y="1844"/>
                  </a:lnTo>
                  <a:lnTo>
                    <a:pt x="84" y="1857"/>
                  </a:lnTo>
                  <a:lnTo>
                    <a:pt x="77" y="1868"/>
                  </a:lnTo>
                  <a:lnTo>
                    <a:pt x="69" y="1879"/>
                  </a:lnTo>
                  <a:lnTo>
                    <a:pt x="64" y="1883"/>
                  </a:lnTo>
                  <a:lnTo>
                    <a:pt x="61" y="1888"/>
                  </a:lnTo>
                  <a:lnTo>
                    <a:pt x="56" y="1891"/>
                  </a:lnTo>
                  <a:lnTo>
                    <a:pt x="52" y="1896"/>
                  </a:lnTo>
                  <a:lnTo>
                    <a:pt x="47" y="1899"/>
                  </a:lnTo>
                  <a:lnTo>
                    <a:pt x="42" y="1902"/>
                  </a:lnTo>
                  <a:lnTo>
                    <a:pt x="37" y="1905"/>
                  </a:lnTo>
                  <a:lnTo>
                    <a:pt x="32" y="1908"/>
                  </a:lnTo>
                  <a:lnTo>
                    <a:pt x="27" y="1910"/>
                  </a:lnTo>
                  <a:lnTo>
                    <a:pt x="22" y="1911"/>
                  </a:lnTo>
                  <a:lnTo>
                    <a:pt x="16" y="1913"/>
                  </a:lnTo>
                  <a:lnTo>
                    <a:pt x="11" y="1914"/>
                  </a:lnTo>
                  <a:lnTo>
                    <a:pt x="5" y="1914"/>
                  </a:lnTo>
                  <a:lnTo>
                    <a:pt x="0" y="1914"/>
                  </a:lnTo>
                </a:path>
              </a:pathLst>
            </a:custGeom>
            <a:noFill/>
            <a:ln w="11113">
              <a:solidFill>
                <a:srgbClr val="7D7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3" name="Rectangle 245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4" name="Rectangle 245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5" name="Rectangle 246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36" name="Rectangle 246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37" name="Rectangle 246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38" name="Rectangle 246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9" name="Rectangle 246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0" name="Rectangle 246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41" name="Rectangle 246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42" name="Rectangle 246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43" name="Rectangle 246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4" name="Rectangle 246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5" name="Rectangle 247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46" name="Rectangle 247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47" name="Rectangle 247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48" name="Rectangle 247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9" name="Rectangle 247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0" name="Rectangle 247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51" name="Rectangle 247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52" name="Rectangle 247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53" name="Rectangle 247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4" name="Rectangle 247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5" name="Rectangle 248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56" name="Rectangle 248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57" name="Rectangle 248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58" name="Rectangle 248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9" name="Rectangle 248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0" name="Rectangle 248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61" name="Rectangle 248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62" name="Rectangle 248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63" name="Rectangle 248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4" name="Rectangle 248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5" name="Rectangle 249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66" name="Rectangle 249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67" name="Rectangle 249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68" name="Rectangle 249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9" name="Rectangle 249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70" name="Rectangle 249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71" name="Rectangle 249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72" name="Rectangle 249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73" name="Rectangle 249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74" name="Rectangle 249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75" name="Rectangle 250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76" name="Rectangle 250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77" name="Rectangle 250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78" name="Rectangle 250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79" name="Rectangle 2504"/>
            <p:cNvSpPr>
              <a:spLocks noChangeArrowheads="1"/>
            </p:cNvSpPr>
            <p:nvPr/>
          </p:nvSpPr>
          <p:spPr bwMode="auto">
            <a:xfrm>
              <a:off x="6797675" y="4362450"/>
              <a:ext cx="6238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</a:t>
              </a:r>
              <a:endParaRPr lang="en-US" dirty="0"/>
            </a:p>
          </p:txBody>
        </p:sp>
        <p:sp>
          <p:nvSpPr>
            <p:cNvPr id="780" name="Rectangle 2505"/>
            <p:cNvSpPr>
              <a:spLocks noChangeArrowheads="1"/>
            </p:cNvSpPr>
            <p:nvPr/>
          </p:nvSpPr>
          <p:spPr bwMode="auto">
            <a:xfrm>
              <a:off x="6480175" y="4695825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81" name="Rectangle 2506"/>
            <p:cNvSpPr>
              <a:spLocks noChangeArrowheads="1"/>
            </p:cNvSpPr>
            <p:nvPr/>
          </p:nvSpPr>
          <p:spPr bwMode="auto">
            <a:xfrm>
              <a:off x="6938963" y="5005388"/>
              <a:ext cx="3206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82" name="Rectangle 2507"/>
            <p:cNvSpPr>
              <a:spLocks noChangeArrowheads="1"/>
            </p:cNvSpPr>
            <p:nvPr/>
          </p:nvSpPr>
          <p:spPr bwMode="auto">
            <a:xfrm>
              <a:off x="6483350" y="5275263"/>
              <a:ext cx="1231900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</a:rPr>
                <a:t>(Falls of Ground)</a:t>
              </a:r>
              <a:endParaRPr lang="en-US" dirty="0"/>
            </a:p>
          </p:txBody>
        </p:sp>
        <p:sp>
          <p:nvSpPr>
            <p:cNvPr id="783" name="Rectangle 250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84" name="Rectangle 250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85" name="Rectangle 251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86" name="Rectangle 251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87" name="Rectangle 251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88" name="Rectangle 251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89" name="Rectangle 251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0" name="Rectangle 251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91" name="Rectangle 251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92" name="Rectangle 251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93" name="Rectangle 251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4" name="Rectangle 251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5" name="Rectangle 252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96" name="Rectangle 252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97" name="Rectangle 252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98" name="Rectangle 252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9" name="Rectangle 252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0" name="Rectangle 252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01" name="Rectangle 252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02" name="Rectangle 252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03" name="Rectangle 252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4" name="Rectangle 252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5" name="Rectangle 253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06" name="Rectangle 253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07" name="Rectangle 253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08" name="Rectangle 253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9" name="Rectangle 253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0" name="Rectangle 253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11" name="Rectangle 253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12" name="Rectangle 253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13" name="Rectangle 253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4" name="Rectangle 253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5" name="Rectangle 254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16" name="Rectangle 254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17" name="Rectangle 254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18" name="Rectangle 254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9" name="Rectangle 254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20" name="Rectangle 254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21" name="Rectangle 254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22" name="Rectangle 254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23" name="Rectangle 254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24" name="Rectangle 254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25" name="Rectangle 255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26" name="Rectangle 255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27" name="Rectangle 2552"/>
            <p:cNvSpPr>
              <a:spLocks noChangeArrowheads="1"/>
            </p:cNvSpPr>
            <p:nvPr/>
          </p:nvSpPr>
          <p:spPr bwMode="auto">
            <a:xfrm>
              <a:off x="6938963" y="5010150"/>
              <a:ext cx="6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  <p:sp>
          <p:nvSpPr>
            <p:cNvPr id="828" name="Rectangle 2553"/>
            <p:cNvSpPr>
              <a:spLocks noChangeArrowheads="1"/>
            </p:cNvSpPr>
            <p:nvPr/>
          </p:nvSpPr>
          <p:spPr bwMode="auto">
            <a:xfrm>
              <a:off x="1941513" y="5391150"/>
              <a:ext cx="4445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Dust </a:t>
              </a:r>
              <a:endParaRPr lang="en-US" dirty="0"/>
            </a:p>
          </p:txBody>
        </p:sp>
        <p:sp>
          <p:nvSpPr>
            <p:cNvPr id="829" name="Rectangle 2554"/>
            <p:cNvSpPr>
              <a:spLocks noChangeArrowheads="1"/>
            </p:cNvSpPr>
            <p:nvPr/>
          </p:nvSpPr>
          <p:spPr bwMode="auto">
            <a:xfrm>
              <a:off x="3644900" y="5403850"/>
              <a:ext cx="4889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Noise</a:t>
              </a:r>
              <a:endParaRPr lang="en-US" dirty="0"/>
            </a:p>
          </p:txBody>
        </p:sp>
        <p:sp>
          <p:nvSpPr>
            <p:cNvPr id="830" name="Rectangle 2555"/>
            <p:cNvSpPr>
              <a:spLocks noChangeArrowheads="1"/>
            </p:cNvSpPr>
            <p:nvPr/>
          </p:nvSpPr>
          <p:spPr bwMode="auto">
            <a:xfrm>
              <a:off x="5237163" y="5403850"/>
              <a:ext cx="41116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FOG</a:t>
              </a:r>
              <a:endParaRPr lang="en-US" dirty="0"/>
            </a:p>
          </p:txBody>
        </p:sp>
        <p:sp>
          <p:nvSpPr>
            <p:cNvPr id="831" name="Rectangle 2556"/>
            <p:cNvSpPr>
              <a:spLocks noChangeArrowheads="1"/>
            </p:cNvSpPr>
            <p:nvPr/>
          </p:nvSpPr>
          <p:spPr bwMode="auto">
            <a:xfrm>
              <a:off x="6910388" y="5391150"/>
              <a:ext cx="401637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T&amp;M</a:t>
              </a:r>
              <a:endParaRPr lang="en-US" dirty="0"/>
            </a:p>
          </p:txBody>
        </p:sp>
        <p:sp>
          <p:nvSpPr>
            <p:cNvPr id="832" name="Rectangle 2559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3" name="Rectangle 2560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4" name="Rectangle 2561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35" name="Rectangle 2562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6" name="Rectangle 2563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7" name="Rectangle 2564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38" name="Rectangle 2565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9" name="Rectangle 2566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0" name="Rectangle 2567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41" name="Rectangle 2568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2" name="Rectangle 2569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3" name="Rectangle 2570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44" name="Rectangle 2571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5" name="Rectangle 2572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6" name="Rectangle 2573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47" name="Rectangle 2574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8" name="Rectangle 2575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9" name="Rectangle 2576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50" name="Rectangle 2577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1" name="Rectangle 2578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2" name="Rectangle 2579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53" name="Rectangle 2580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4" name="Rectangle 2581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5" name="Rectangle 2582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56" name="Rectangle 2583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7" name="Rectangle 2584"/>
            <p:cNvSpPr>
              <a:spLocks noChangeArrowheads="1"/>
            </p:cNvSpPr>
            <p:nvPr/>
          </p:nvSpPr>
          <p:spPr bwMode="auto">
            <a:xfrm>
              <a:off x="5940425" y="162877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58" name="Rectangle 2585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9" name="Rectangle 2586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0" name="Rectangle 2587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61" name="Rectangle 2588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2" name="Rectangle 2589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3" name="Rectangle 2590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64" name="Rectangle 2591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5" name="Rectangle 2592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6" name="Rectangle 2593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67" name="Rectangle 2594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8" name="Rectangle 2595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9" name="Rectangle 2596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70" name="Rectangle 2597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1" name="Rectangle 2598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2" name="Rectangle 2599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73" name="Rectangle 2600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4" name="Rectangle 2601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5" name="Rectangle 2602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76" name="Rectangle 2603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7" name="Rectangle 2604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8" name="Rectangle 2605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79" name="Rectangle 2606"/>
            <p:cNvSpPr>
              <a:spLocks noChangeArrowheads="1"/>
            </p:cNvSpPr>
            <p:nvPr/>
          </p:nvSpPr>
          <p:spPr bwMode="auto">
            <a:xfrm>
              <a:off x="5842000" y="1470025"/>
              <a:ext cx="1825625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80" name="Rectangle 2607"/>
            <p:cNvSpPr>
              <a:spLocks noChangeArrowheads="1"/>
            </p:cNvSpPr>
            <p:nvPr/>
          </p:nvSpPr>
          <p:spPr bwMode="auto">
            <a:xfrm>
              <a:off x="5842000" y="1470025"/>
              <a:ext cx="1825625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81" name="Rectangle 2609"/>
            <p:cNvSpPr>
              <a:spLocks noChangeArrowheads="1"/>
            </p:cNvSpPr>
            <p:nvPr/>
          </p:nvSpPr>
          <p:spPr bwMode="auto">
            <a:xfrm>
              <a:off x="5940425" y="1628775"/>
              <a:ext cx="15763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Task Force</a:t>
              </a:r>
              <a:endParaRPr lang="en-US" dirty="0"/>
            </a:p>
          </p:txBody>
        </p:sp>
        <p:sp>
          <p:nvSpPr>
            <p:cNvPr id="882" name="Rectangle 2610"/>
            <p:cNvSpPr>
              <a:spLocks noChangeArrowheads="1"/>
            </p:cNvSpPr>
            <p:nvPr/>
          </p:nvSpPr>
          <p:spPr bwMode="auto">
            <a:xfrm>
              <a:off x="3733800" y="2060575"/>
              <a:ext cx="1871663" cy="5207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83" name="Rectangle 2557"/>
            <p:cNvSpPr>
              <a:spLocks noChangeArrowheads="1"/>
            </p:cNvSpPr>
            <p:nvPr/>
          </p:nvSpPr>
          <p:spPr bwMode="auto">
            <a:xfrm>
              <a:off x="3851275" y="2205038"/>
              <a:ext cx="16652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500" dirty="0">
                  <a:solidFill>
                    <a:srgbClr val="000000"/>
                  </a:solidFill>
                </a:rPr>
                <a:t>Chamber Executive</a:t>
              </a:r>
              <a:endParaRPr lang="en-US" dirty="0"/>
            </a:p>
          </p:txBody>
        </p:sp>
        <p:sp>
          <p:nvSpPr>
            <p:cNvPr id="884" name="Rectangle 2607"/>
            <p:cNvSpPr>
              <a:spLocks noChangeArrowheads="1"/>
            </p:cNvSpPr>
            <p:nvPr/>
          </p:nvSpPr>
          <p:spPr bwMode="auto">
            <a:xfrm>
              <a:off x="6402727" y="2133600"/>
              <a:ext cx="1825625" cy="5207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ZA" sz="1200" dirty="0" smtClean="0"/>
                <a:t>Learning Hub Advisory Committee</a:t>
              </a:r>
              <a:endParaRPr lang="en-ZA" sz="1200" dirty="0"/>
            </a:p>
          </p:txBody>
        </p:sp>
        <p:cxnSp>
          <p:nvCxnSpPr>
            <p:cNvPr id="885" name="Straight Connector 884"/>
            <p:cNvCxnSpPr>
              <a:stCxn id="886" idx="3"/>
              <a:endCxn id="884" idx="1"/>
            </p:cNvCxnSpPr>
            <p:nvPr/>
          </p:nvCxnSpPr>
          <p:spPr>
            <a:xfrm flipV="1">
              <a:off x="6015850" y="2393950"/>
              <a:ext cx="386877" cy="723103"/>
            </a:xfrm>
            <a:prstGeom prst="line">
              <a:avLst/>
            </a:prstGeom>
            <a:ln w="254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Our Brief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457200" y="1524000"/>
            <a:ext cx="8281292" cy="4306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Find the Leading Practice(s) that have the highest potential for reducing uncontrolled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falls of ground and facilitate eager adoption thereof by the rest of the industry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Straight Connector 42"/>
          <p:cNvCxnSpPr>
            <a:stCxn id="22" idx="3"/>
          </p:cNvCxnSpPr>
          <p:nvPr/>
        </p:nvCxnSpPr>
        <p:spPr>
          <a:xfrm flipV="1">
            <a:off x="6184004" y="2743200"/>
            <a:ext cx="597796" cy="794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FOG Adoption Team Structure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2405754" y="1447800"/>
            <a:ext cx="3455987" cy="1085850"/>
          </a:xfrm>
          <a:prstGeom prst="rect">
            <a:avLst/>
          </a:prstGeom>
          <a:solidFill>
            <a:srgbClr val="C0C0C0">
              <a:alpha val="17999"/>
            </a:srgbClr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/>
              <a:t>Chamber of Mines</a:t>
            </a:r>
          </a:p>
          <a:p>
            <a:pPr algn="ctr">
              <a:spcBef>
                <a:spcPct val="50000"/>
              </a:spcBef>
            </a:pPr>
            <a:r>
              <a:rPr lang="en-US" sz="1600" b="1" dirty="0" smtClean="0"/>
              <a:t>MOSH Learning Hub</a:t>
            </a:r>
            <a:endParaRPr lang="en-US" sz="1600" b="1" dirty="0"/>
          </a:p>
          <a:p>
            <a:pPr algn="ctr">
              <a:spcBef>
                <a:spcPct val="50000"/>
              </a:spcBef>
            </a:pPr>
            <a:endParaRPr lang="en-US" sz="1600" dirty="0"/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2223191" y="2262187"/>
            <a:ext cx="1871663" cy="963613"/>
          </a:xfrm>
          <a:prstGeom prst="rect">
            <a:avLst/>
          </a:pr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FOG Adoption Manager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A van Zyl</a:t>
            </a:r>
          </a:p>
        </p:txBody>
      </p:sp>
      <p:sp>
        <p:nvSpPr>
          <p:cNvPr id="15" name="Text Box 28"/>
          <p:cNvSpPr txBox="1">
            <a:spLocks noChangeArrowheads="1"/>
          </p:cNvSpPr>
          <p:nvPr/>
        </p:nvSpPr>
        <p:spPr bwMode="auto">
          <a:xfrm>
            <a:off x="424554" y="3629025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ARM 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R Kersten</a:t>
            </a:r>
          </a:p>
        </p:txBody>
      </p:sp>
      <p:sp>
        <p:nvSpPr>
          <p:cNvPr id="17" name="Text Box 29"/>
          <p:cNvSpPr txBox="1">
            <a:spLocks noChangeArrowheads="1"/>
          </p:cNvSpPr>
          <p:nvPr/>
        </p:nvSpPr>
        <p:spPr bwMode="auto">
          <a:xfrm>
            <a:off x="2151754" y="3643312"/>
            <a:ext cx="1584325" cy="719138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Harmony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K Brentley</a:t>
            </a:r>
          </a:p>
        </p:txBody>
      </p:sp>
      <p:sp>
        <p:nvSpPr>
          <p:cNvPr id="19" name="Text Box 30"/>
          <p:cNvSpPr txBox="1">
            <a:spLocks noChangeArrowheads="1"/>
          </p:cNvSpPr>
          <p:nvPr/>
        </p:nvSpPr>
        <p:spPr bwMode="auto">
          <a:xfrm>
            <a:off x="3862285" y="3643312"/>
            <a:ext cx="1583804" cy="719138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Gold Fields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Vacant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0" name="Text Box 31"/>
          <p:cNvSpPr txBox="1">
            <a:spLocks noChangeArrowheads="1"/>
          </p:cNvSpPr>
          <p:nvPr/>
        </p:nvSpPr>
        <p:spPr bwMode="auto">
          <a:xfrm>
            <a:off x="3880169" y="4421807"/>
            <a:ext cx="1585913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Lonmin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M du Plessis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1" name="Text Box 32"/>
          <p:cNvSpPr txBox="1">
            <a:spLocks noChangeArrowheads="1"/>
          </p:cNvSpPr>
          <p:nvPr/>
        </p:nvSpPr>
        <p:spPr bwMode="auto">
          <a:xfrm>
            <a:off x="5545035" y="3641725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AGA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G Dukes</a:t>
            </a:r>
          </a:p>
        </p:txBody>
      </p:sp>
      <p:sp>
        <p:nvSpPr>
          <p:cNvPr id="22" name="Text Box 43"/>
          <p:cNvSpPr txBox="1">
            <a:spLocks noChangeArrowheads="1"/>
          </p:cNvSpPr>
          <p:nvPr/>
        </p:nvSpPr>
        <p:spPr bwMode="auto">
          <a:xfrm>
            <a:off x="4312341" y="2262187"/>
            <a:ext cx="1871663" cy="963613"/>
          </a:xfrm>
          <a:prstGeom prst="rect">
            <a:avLst/>
          </a:pr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FOG Adoption Manager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D Adams</a:t>
            </a:r>
          </a:p>
        </p:txBody>
      </p:sp>
      <p:sp>
        <p:nvSpPr>
          <p:cNvPr id="23" name="Text Box 44"/>
          <p:cNvSpPr txBox="1">
            <a:spLocks noChangeArrowheads="1"/>
          </p:cNvSpPr>
          <p:nvPr/>
        </p:nvSpPr>
        <p:spPr bwMode="auto">
          <a:xfrm>
            <a:off x="424554" y="4421187"/>
            <a:ext cx="1584325" cy="719138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AA Plat 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K  le Bron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4" name="Text Box 45"/>
          <p:cNvSpPr txBox="1">
            <a:spLocks noChangeArrowheads="1"/>
          </p:cNvSpPr>
          <p:nvPr/>
        </p:nvSpPr>
        <p:spPr bwMode="auto">
          <a:xfrm>
            <a:off x="2134291" y="4421187"/>
            <a:ext cx="1584325" cy="719138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Xstrata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W v Aarde</a:t>
            </a:r>
          </a:p>
        </p:txBody>
      </p:sp>
      <p:sp>
        <p:nvSpPr>
          <p:cNvPr id="25" name="Text Box 46"/>
          <p:cNvSpPr txBox="1">
            <a:spLocks noChangeArrowheads="1"/>
          </p:cNvSpPr>
          <p:nvPr/>
        </p:nvSpPr>
        <p:spPr bwMode="auto">
          <a:xfrm>
            <a:off x="7264396" y="3629719"/>
            <a:ext cx="1584325" cy="707886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 smtClean="0">
                <a:solidFill>
                  <a:schemeClr val="bg1"/>
                </a:solidFill>
              </a:rPr>
              <a:t>EXXARO</a:t>
            </a:r>
            <a:endParaRPr lang="en-US" sz="1600" b="1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S Roos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6" name="Text Box 47"/>
          <p:cNvSpPr txBox="1">
            <a:spLocks noChangeArrowheads="1"/>
          </p:cNvSpPr>
          <p:nvPr/>
        </p:nvSpPr>
        <p:spPr bwMode="auto">
          <a:xfrm>
            <a:off x="5536353" y="5213895"/>
            <a:ext cx="1585913" cy="707886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 smtClean="0">
                <a:solidFill>
                  <a:schemeClr val="bg1"/>
                </a:solidFill>
              </a:rPr>
              <a:t>BRMO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K  Kabaah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7" name="Text Box 48"/>
          <p:cNvSpPr txBox="1">
            <a:spLocks noChangeArrowheads="1"/>
          </p:cNvSpPr>
          <p:nvPr/>
        </p:nvSpPr>
        <p:spPr bwMode="auto">
          <a:xfrm>
            <a:off x="5545035" y="4419600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Impala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E du Toit</a:t>
            </a:r>
          </a:p>
        </p:txBody>
      </p:sp>
      <p:sp>
        <p:nvSpPr>
          <p:cNvPr id="28" name="Text Box 49"/>
          <p:cNvSpPr txBox="1">
            <a:spLocks noChangeArrowheads="1"/>
          </p:cNvSpPr>
          <p:nvPr/>
        </p:nvSpPr>
        <p:spPr bwMode="auto">
          <a:xfrm>
            <a:off x="424554" y="5213350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NUM 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W Lipinsky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9" name="Text Box 50"/>
          <p:cNvSpPr txBox="1">
            <a:spLocks noChangeArrowheads="1"/>
          </p:cNvSpPr>
          <p:nvPr/>
        </p:nvSpPr>
        <p:spPr bwMode="auto">
          <a:xfrm>
            <a:off x="2134291" y="5213350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Solidarity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L McMaster</a:t>
            </a:r>
          </a:p>
        </p:txBody>
      </p:sp>
      <p:sp>
        <p:nvSpPr>
          <p:cNvPr id="30" name="Text Box 51"/>
          <p:cNvSpPr txBox="1">
            <a:spLocks noChangeArrowheads="1"/>
          </p:cNvSpPr>
          <p:nvPr/>
        </p:nvSpPr>
        <p:spPr bwMode="auto">
          <a:xfrm>
            <a:off x="3862025" y="5213350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UASA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A v Heerden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1" name="Text Box 52"/>
          <p:cNvSpPr txBox="1">
            <a:spLocks noChangeArrowheads="1"/>
          </p:cNvSpPr>
          <p:nvPr/>
        </p:nvSpPr>
        <p:spPr bwMode="auto">
          <a:xfrm>
            <a:off x="7265189" y="5213350"/>
            <a:ext cx="1582738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BECSA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D Neal</a:t>
            </a:r>
          </a:p>
        </p:txBody>
      </p:sp>
      <p:sp>
        <p:nvSpPr>
          <p:cNvPr id="32" name="Line 54"/>
          <p:cNvSpPr>
            <a:spLocks noChangeShapeType="1"/>
          </p:cNvSpPr>
          <p:nvPr/>
        </p:nvSpPr>
        <p:spPr bwMode="auto">
          <a:xfrm>
            <a:off x="1215129" y="3413125"/>
            <a:ext cx="68421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3" name="Line 56"/>
          <p:cNvSpPr>
            <a:spLocks noChangeShapeType="1"/>
          </p:cNvSpPr>
          <p:nvPr/>
        </p:nvSpPr>
        <p:spPr bwMode="auto">
          <a:xfrm>
            <a:off x="1215129" y="34131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4" name="Line 57"/>
          <p:cNvSpPr>
            <a:spLocks noChangeShapeType="1"/>
          </p:cNvSpPr>
          <p:nvPr/>
        </p:nvSpPr>
        <p:spPr bwMode="auto">
          <a:xfrm>
            <a:off x="2872479" y="34131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5" name="Line 58"/>
          <p:cNvSpPr>
            <a:spLocks noChangeShapeType="1"/>
          </p:cNvSpPr>
          <p:nvPr/>
        </p:nvSpPr>
        <p:spPr bwMode="auto">
          <a:xfrm>
            <a:off x="4599679" y="34131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6" name="Line 59"/>
          <p:cNvSpPr>
            <a:spLocks noChangeShapeType="1"/>
          </p:cNvSpPr>
          <p:nvPr/>
        </p:nvSpPr>
        <p:spPr bwMode="auto">
          <a:xfrm>
            <a:off x="6257029" y="34131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7" name="Line 60"/>
          <p:cNvSpPr>
            <a:spLocks noChangeShapeType="1"/>
          </p:cNvSpPr>
          <p:nvPr/>
        </p:nvSpPr>
        <p:spPr bwMode="auto">
          <a:xfrm>
            <a:off x="8057254" y="34131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8" name="Line 61"/>
          <p:cNvSpPr>
            <a:spLocks noChangeShapeType="1"/>
          </p:cNvSpPr>
          <p:nvPr/>
        </p:nvSpPr>
        <p:spPr bwMode="auto">
          <a:xfrm>
            <a:off x="4193279" y="2549525"/>
            <a:ext cx="0" cy="86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9" name="Line 62"/>
          <p:cNvSpPr>
            <a:spLocks noChangeShapeType="1"/>
          </p:cNvSpPr>
          <p:nvPr/>
        </p:nvSpPr>
        <p:spPr bwMode="auto">
          <a:xfrm>
            <a:off x="4096441" y="2549525"/>
            <a:ext cx="215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40" name="Text Box 63"/>
          <p:cNvSpPr txBox="1">
            <a:spLocks noChangeArrowheads="1"/>
          </p:cNvSpPr>
          <p:nvPr/>
        </p:nvSpPr>
        <p:spPr bwMode="auto">
          <a:xfrm>
            <a:off x="7264396" y="4421807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Sasol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K Louw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1" name="Text Box 43"/>
          <p:cNvSpPr txBox="1">
            <a:spLocks noChangeArrowheads="1"/>
          </p:cNvSpPr>
          <p:nvPr/>
        </p:nvSpPr>
        <p:spPr bwMode="auto">
          <a:xfrm>
            <a:off x="6629400" y="2214553"/>
            <a:ext cx="2252663" cy="954107"/>
          </a:xfrm>
          <a:prstGeom prst="rect">
            <a:avLst/>
          </a:pr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FOG </a:t>
            </a:r>
            <a:r>
              <a:rPr lang="en-US" sz="1600" b="1" dirty="0" smtClean="0">
                <a:solidFill>
                  <a:schemeClr val="bg1"/>
                </a:solidFill>
              </a:rPr>
              <a:t>Adoption Specialist</a:t>
            </a:r>
          </a:p>
          <a:p>
            <a:pPr algn="ctr">
              <a:spcBef>
                <a:spcPct val="50000"/>
              </a:spcBef>
            </a:pPr>
            <a:r>
              <a:rPr lang="en-US" sz="1600" b="1" dirty="0" smtClean="0">
                <a:solidFill>
                  <a:schemeClr val="bg1"/>
                </a:solidFill>
              </a:rPr>
              <a:t>C Legodi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2" name="Text Box 43"/>
          <p:cNvSpPr txBox="1">
            <a:spLocks noChangeArrowheads="1"/>
          </p:cNvSpPr>
          <p:nvPr/>
        </p:nvSpPr>
        <p:spPr bwMode="auto">
          <a:xfrm>
            <a:off x="16645" y="1101045"/>
            <a:ext cx="2252663" cy="1077218"/>
          </a:xfrm>
          <a:prstGeom prst="rect">
            <a:avLst/>
          </a:pr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 err="1" smtClean="0">
                <a:solidFill>
                  <a:schemeClr val="bg1"/>
                </a:solidFill>
              </a:rPr>
              <a:t>FoG</a:t>
            </a:r>
            <a:r>
              <a:rPr lang="en-US" sz="1600" b="1" dirty="0" smtClean="0">
                <a:solidFill>
                  <a:schemeClr val="bg1"/>
                </a:solidFill>
              </a:rPr>
              <a:t> Sponsor    Neville </a:t>
            </a:r>
            <a:r>
              <a:rPr lang="en-US" sz="1600" b="1" dirty="0" err="1" smtClean="0">
                <a:solidFill>
                  <a:schemeClr val="bg1"/>
                </a:solidFill>
              </a:rPr>
              <a:t>Nicolau</a:t>
            </a:r>
            <a:r>
              <a:rPr lang="en-US" sz="1600" b="1" dirty="0" smtClean="0">
                <a:solidFill>
                  <a:schemeClr val="bg1"/>
                </a:solidFill>
              </a:rPr>
              <a:t>    CEO Anglo American Platinum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3" name="Elbow Connector 2"/>
          <p:cNvCxnSpPr>
            <a:stCxn id="42" idx="2"/>
            <a:endCxn id="14" idx="1"/>
          </p:cNvCxnSpPr>
          <p:nvPr/>
        </p:nvCxnSpPr>
        <p:spPr>
          <a:xfrm rot="16200000" flipH="1">
            <a:off x="1400219" y="1921021"/>
            <a:ext cx="565731" cy="1080214"/>
          </a:xfrm>
          <a:prstGeom prst="bentConnector2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n-US" sz="3200" b="1" dirty="0" smtClean="0"/>
              <a:t>MOSH – FOG COPA Arrangements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-990600" y="838200"/>
            <a:ext cx="8424936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ZA" sz="2600" b="1" dirty="0" smtClean="0">
              <a:latin typeface="+mn-lt"/>
              <a:cs typeface="+mn-cs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533400" y="1066800"/>
            <a:ext cx="8382000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rgbClr val="292929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68313" y="1412776"/>
            <a:ext cx="8497911" cy="4706704"/>
            <a:chOff x="468313" y="1412776"/>
            <a:chExt cx="8497911" cy="4706704"/>
          </a:xfrm>
        </p:grpSpPr>
        <p:sp>
          <p:nvSpPr>
            <p:cNvPr id="14" name="Rectangle 40"/>
            <p:cNvSpPr>
              <a:spLocks noChangeArrowheads="1"/>
            </p:cNvSpPr>
            <p:nvPr/>
          </p:nvSpPr>
          <p:spPr bwMode="auto">
            <a:xfrm>
              <a:off x="2217738" y="3600450"/>
              <a:ext cx="1655762" cy="2449513"/>
            </a:xfrm>
            <a:prstGeom prst="rect">
              <a:avLst/>
            </a:prstGeom>
            <a:solidFill>
              <a:schemeClr val="accent1">
                <a:alpha val="33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b="1" dirty="0"/>
            </a:p>
            <a:p>
              <a:pPr algn="ctr"/>
              <a:endParaRPr lang="en-US" b="1" dirty="0"/>
            </a:p>
          </p:txBody>
        </p:sp>
        <p:sp>
          <p:nvSpPr>
            <p:cNvPr id="15" name="Rectangle 41"/>
            <p:cNvSpPr>
              <a:spLocks noChangeArrowheads="1"/>
            </p:cNvSpPr>
            <p:nvPr/>
          </p:nvSpPr>
          <p:spPr bwMode="auto">
            <a:xfrm>
              <a:off x="3886200" y="3600450"/>
              <a:ext cx="1728788" cy="2449513"/>
            </a:xfrm>
            <a:prstGeom prst="rect">
              <a:avLst/>
            </a:prstGeom>
            <a:solidFill>
              <a:schemeClr val="accent1">
                <a:alpha val="33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b="1" dirty="0"/>
            </a:p>
          </p:txBody>
        </p:sp>
        <p:sp>
          <p:nvSpPr>
            <p:cNvPr id="17" name="Rectangle 38"/>
            <p:cNvSpPr>
              <a:spLocks noChangeArrowheads="1"/>
            </p:cNvSpPr>
            <p:nvPr/>
          </p:nvSpPr>
          <p:spPr bwMode="auto">
            <a:xfrm>
              <a:off x="468313" y="3600450"/>
              <a:ext cx="1728787" cy="2449513"/>
            </a:xfrm>
            <a:prstGeom prst="rect">
              <a:avLst/>
            </a:prstGeom>
            <a:solidFill>
              <a:schemeClr val="accent1">
                <a:alpha val="33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b="1" dirty="0"/>
            </a:p>
          </p:txBody>
        </p:sp>
        <p:sp>
          <p:nvSpPr>
            <p:cNvPr id="19" name="Rectangle 36"/>
            <p:cNvSpPr>
              <a:spLocks noChangeArrowheads="1"/>
            </p:cNvSpPr>
            <p:nvPr/>
          </p:nvSpPr>
          <p:spPr bwMode="auto">
            <a:xfrm>
              <a:off x="3898900" y="3600450"/>
              <a:ext cx="1728788" cy="2449513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b="1" dirty="0"/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3743325" y="2205038"/>
              <a:ext cx="1871663" cy="963612"/>
            </a:xfrm>
            <a:prstGeom prst="rect">
              <a:avLst/>
            </a:prstGeom>
            <a:solidFill>
              <a:schemeClr val="accent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>
                  <a:solidFill>
                    <a:schemeClr val="bg1"/>
                  </a:solidFill>
                </a:rPr>
                <a:t>FOG Adoption Team Manager</a:t>
              </a:r>
            </a:p>
            <a:p>
              <a:pPr algn="ctr">
                <a:spcBef>
                  <a:spcPct val="50000"/>
                </a:spcBef>
              </a:pPr>
              <a:r>
                <a:rPr lang="en-US" sz="1600" dirty="0">
                  <a:solidFill>
                    <a:schemeClr val="bg1"/>
                  </a:solidFill>
                </a:rPr>
                <a:t>A van Zyl</a:t>
              </a:r>
            </a:p>
          </p:txBody>
        </p:sp>
        <p:sp>
          <p:nvSpPr>
            <p:cNvPr id="21" name="Text Box 20"/>
            <p:cNvSpPr txBox="1">
              <a:spLocks noChangeArrowheads="1"/>
            </p:cNvSpPr>
            <p:nvPr/>
          </p:nvSpPr>
          <p:spPr bwMode="auto">
            <a:xfrm>
              <a:off x="3968115" y="365772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EXXARO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 Box 25"/>
            <p:cNvSpPr txBox="1">
              <a:spLocks noChangeArrowheads="1"/>
            </p:cNvSpPr>
            <p:nvPr/>
          </p:nvSpPr>
          <p:spPr bwMode="auto">
            <a:xfrm>
              <a:off x="3968115" y="4024570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>
                  <a:solidFill>
                    <a:schemeClr val="bg1"/>
                  </a:solidFill>
                </a:rPr>
                <a:t>SASOL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3" name="Line 26"/>
            <p:cNvSpPr>
              <a:spLocks noChangeShapeType="1"/>
            </p:cNvSpPr>
            <p:nvPr/>
          </p:nvSpPr>
          <p:spPr bwMode="auto">
            <a:xfrm>
              <a:off x="1331913" y="3357563"/>
              <a:ext cx="6804025" cy="2698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" name="Line 27"/>
            <p:cNvSpPr>
              <a:spLocks noChangeShapeType="1"/>
            </p:cNvSpPr>
            <p:nvPr/>
          </p:nvSpPr>
          <p:spPr bwMode="auto">
            <a:xfrm flipH="1">
              <a:off x="1330325" y="3357563"/>
              <a:ext cx="1588" cy="24288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" name="Line 28"/>
            <p:cNvSpPr>
              <a:spLocks noChangeShapeType="1"/>
            </p:cNvSpPr>
            <p:nvPr/>
          </p:nvSpPr>
          <p:spPr bwMode="auto">
            <a:xfrm>
              <a:off x="2951163" y="3384550"/>
              <a:ext cx="0" cy="215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" name="Line 29"/>
            <p:cNvSpPr>
              <a:spLocks noChangeShapeType="1"/>
            </p:cNvSpPr>
            <p:nvPr/>
          </p:nvSpPr>
          <p:spPr bwMode="auto">
            <a:xfrm>
              <a:off x="4678363" y="3384550"/>
              <a:ext cx="0" cy="215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" name="Line 30"/>
            <p:cNvSpPr>
              <a:spLocks noChangeShapeType="1"/>
            </p:cNvSpPr>
            <p:nvPr/>
          </p:nvSpPr>
          <p:spPr bwMode="auto">
            <a:xfrm>
              <a:off x="6335713" y="3384550"/>
              <a:ext cx="0" cy="215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" name="Line 31"/>
            <p:cNvSpPr>
              <a:spLocks noChangeShapeType="1"/>
            </p:cNvSpPr>
            <p:nvPr/>
          </p:nvSpPr>
          <p:spPr bwMode="auto">
            <a:xfrm>
              <a:off x="8135938" y="3384550"/>
              <a:ext cx="36462" cy="141260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" name="Line 32"/>
            <p:cNvSpPr>
              <a:spLocks noChangeShapeType="1"/>
            </p:cNvSpPr>
            <p:nvPr/>
          </p:nvSpPr>
          <p:spPr bwMode="auto">
            <a:xfrm>
              <a:off x="4678363" y="3168650"/>
              <a:ext cx="0" cy="215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" name="Text Box 35"/>
            <p:cNvSpPr txBox="1">
              <a:spLocks noChangeArrowheads="1"/>
            </p:cNvSpPr>
            <p:nvPr/>
          </p:nvSpPr>
          <p:spPr bwMode="auto">
            <a:xfrm>
              <a:off x="7380312" y="4804087"/>
              <a:ext cx="1585912" cy="338554"/>
            </a:xfrm>
            <a:prstGeom prst="rect">
              <a:avLst/>
            </a:prstGeom>
            <a:solidFill>
              <a:srgbClr val="C0C0C0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/>
                <a:t>N-Cape?</a:t>
              </a:r>
            </a:p>
          </p:txBody>
        </p:sp>
        <p:sp>
          <p:nvSpPr>
            <p:cNvPr id="31" name="Rectangle 37"/>
            <p:cNvSpPr>
              <a:spLocks noChangeArrowheads="1"/>
            </p:cNvSpPr>
            <p:nvPr/>
          </p:nvSpPr>
          <p:spPr bwMode="auto">
            <a:xfrm>
              <a:off x="4391025" y="5726113"/>
              <a:ext cx="831850" cy="366712"/>
            </a:xfrm>
            <a:prstGeom prst="rect">
              <a:avLst/>
            </a:prstGeom>
            <a:solidFill>
              <a:schemeClr val="bg2">
                <a:lumMod val="75000"/>
                <a:alpha val="36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/>
                <a:t>COAL</a:t>
              </a:r>
            </a:p>
          </p:txBody>
        </p:sp>
        <p:sp>
          <p:nvSpPr>
            <p:cNvPr id="32" name="Rectangle 39"/>
            <p:cNvSpPr>
              <a:spLocks noChangeArrowheads="1"/>
            </p:cNvSpPr>
            <p:nvPr/>
          </p:nvSpPr>
          <p:spPr bwMode="auto">
            <a:xfrm>
              <a:off x="862013" y="5726113"/>
              <a:ext cx="844550" cy="366712"/>
            </a:xfrm>
            <a:prstGeom prst="rect">
              <a:avLst/>
            </a:prstGeom>
            <a:solidFill>
              <a:srgbClr val="FFFF00">
                <a:alpha val="71000"/>
              </a:srgbClr>
            </a:solidFill>
            <a:ln w="9525">
              <a:solidFill>
                <a:schemeClr val="accent1">
                  <a:shade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/>
                <a:t>GOLD</a:t>
              </a:r>
            </a:p>
          </p:txBody>
        </p:sp>
        <p:sp>
          <p:nvSpPr>
            <p:cNvPr id="33" name="Rectangle 42"/>
            <p:cNvSpPr>
              <a:spLocks noChangeArrowheads="1"/>
            </p:cNvSpPr>
            <p:nvPr/>
          </p:nvSpPr>
          <p:spPr bwMode="auto">
            <a:xfrm>
              <a:off x="2316162" y="5726112"/>
              <a:ext cx="1463750" cy="367184"/>
            </a:xfrm>
            <a:prstGeom prst="rect">
              <a:avLst/>
            </a:prstGeom>
            <a:solidFill>
              <a:srgbClr val="CC66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b="1" dirty="0"/>
                <a:t>BUSHVELD</a:t>
              </a:r>
            </a:p>
          </p:txBody>
        </p:sp>
        <p:sp>
          <p:nvSpPr>
            <p:cNvPr id="34" name="Rectangle 43"/>
            <p:cNvSpPr>
              <a:spLocks noChangeArrowheads="1"/>
            </p:cNvSpPr>
            <p:nvPr/>
          </p:nvSpPr>
          <p:spPr bwMode="auto">
            <a:xfrm>
              <a:off x="1331640" y="1412776"/>
              <a:ext cx="706257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/>
                <a:t>COPA’s for the </a:t>
              </a:r>
              <a:r>
                <a:rPr lang="en-US" b="1" dirty="0" smtClean="0"/>
                <a:t>Introduction and Adoption of Leading Practices</a:t>
              </a:r>
              <a:endParaRPr lang="en-US" b="1" dirty="0"/>
            </a:p>
          </p:txBody>
        </p:sp>
        <p:sp>
          <p:nvSpPr>
            <p:cNvPr id="35" name="Text Box 25"/>
            <p:cNvSpPr txBox="1">
              <a:spLocks noChangeArrowheads="1"/>
            </p:cNvSpPr>
            <p:nvPr/>
          </p:nvSpPr>
          <p:spPr bwMode="auto">
            <a:xfrm>
              <a:off x="3968115" y="4370208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TOTAL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 Box 25"/>
            <p:cNvSpPr txBox="1">
              <a:spLocks noChangeArrowheads="1"/>
            </p:cNvSpPr>
            <p:nvPr/>
          </p:nvSpPr>
          <p:spPr bwMode="auto">
            <a:xfrm>
              <a:off x="3968115" y="471584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ATC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7" name="Text Box 25"/>
            <p:cNvSpPr txBox="1">
              <a:spLocks noChangeArrowheads="1"/>
            </p:cNvSpPr>
            <p:nvPr/>
          </p:nvSpPr>
          <p:spPr bwMode="auto">
            <a:xfrm>
              <a:off x="3968115" y="506148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BHP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8" name="Text Box 25"/>
            <p:cNvSpPr txBox="1">
              <a:spLocks noChangeArrowheads="1"/>
            </p:cNvSpPr>
            <p:nvPr/>
          </p:nvSpPr>
          <p:spPr bwMode="auto">
            <a:xfrm>
              <a:off x="3968115" y="540712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OTHERS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9" name="Rectangle 40"/>
            <p:cNvSpPr>
              <a:spLocks noChangeArrowheads="1"/>
            </p:cNvSpPr>
            <p:nvPr/>
          </p:nvSpPr>
          <p:spPr bwMode="auto">
            <a:xfrm>
              <a:off x="5652120" y="3606924"/>
              <a:ext cx="1655762" cy="2449513"/>
            </a:xfrm>
            <a:prstGeom prst="rect">
              <a:avLst/>
            </a:prstGeom>
            <a:solidFill>
              <a:schemeClr val="accent1">
                <a:alpha val="33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b="1" dirty="0"/>
            </a:p>
            <a:p>
              <a:pPr algn="ctr"/>
              <a:endParaRPr lang="en-US" b="1" dirty="0"/>
            </a:p>
          </p:txBody>
        </p:sp>
        <p:sp>
          <p:nvSpPr>
            <p:cNvPr id="40" name="Rectangle 42"/>
            <p:cNvSpPr>
              <a:spLocks noChangeArrowheads="1"/>
            </p:cNvSpPr>
            <p:nvPr/>
          </p:nvSpPr>
          <p:spPr bwMode="auto">
            <a:xfrm>
              <a:off x="5995144" y="5750148"/>
              <a:ext cx="979755" cy="369332"/>
            </a:xfrm>
            <a:prstGeom prst="rect">
              <a:avLst/>
            </a:prstGeom>
            <a:solidFill>
              <a:srgbClr val="09E533">
                <a:alpha val="51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 smtClean="0"/>
                <a:t>E-LIMB</a:t>
              </a:r>
              <a:endParaRPr lang="en-US" b="1" dirty="0"/>
            </a:p>
          </p:txBody>
        </p:sp>
        <p:sp>
          <p:nvSpPr>
            <p:cNvPr id="41" name="Text Box 20"/>
            <p:cNvSpPr txBox="1">
              <a:spLocks noChangeArrowheads="1"/>
            </p:cNvSpPr>
            <p:nvPr/>
          </p:nvSpPr>
          <p:spPr bwMode="auto">
            <a:xfrm>
              <a:off x="539552" y="364502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GOLD FIELDS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2" name="Text Box 25"/>
            <p:cNvSpPr txBox="1">
              <a:spLocks noChangeArrowheads="1"/>
            </p:cNvSpPr>
            <p:nvPr/>
          </p:nvSpPr>
          <p:spPr bwMode="auto">
            <a:xfrm>
              <a:off x="539552" y="400506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AGA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3" name="Text Box 25"/>
            <p:cNvSpPr txBox="1">
              <a:spLocks noChangeArrowheads="1"/>
            </p:cNvSpPr>
            <p:nvPr/>
          </p:nvSpPr>
          <p:spPr bwMode="auto">
            <a:xfrm>
              <a:off x="539552" y="4349000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HARMONY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4" name="Text Box 25"/>
            <p:cNvSpPr txBox="1">
              <a:spLocks noChangeArrowheads="1"/>
            </p:cNvSpPr>
            <p:nvPr/>
          </p:nvSpPr>
          <p:spPr bwMode="auto">
            <a:xfrm>
              <a:off x="539552" y="4694638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DRD GOLD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5" name="Text Box 25"/>
            <p:cNvSpPr txBox="1">
              <a:spLocks noChangeArrowheads="1"/>
            </p:cNvSpPr>
            <p:nvPr/>
          </p:nvSpPr>
          <p:spPr bwMode="auto">
            <a:xfrm>
              <a:off x="539552" y="504027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R. URANIUM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6" name="Text Box 25"/>
            <p:cNvSpPr txBox="1">
              <a:spLocks noChangeArrowheads="1"/>
            </p:cNvSpPr>
            <p:nvPr/>
          </p:nvSpPr>
          <p:spPr bwMode="auto">
            <a:xfrm>
              <a:off x="539552" y="538591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SIMMERS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7" name="Text Box 20"/>
            <p:cNvSpPr txBox="1">
              <a:spLocks noChangeArrowheads="1"/>
            </p:cNvSpPr>
            <p:nvPr/>
          </p:nvSpPr>
          <p:spPr bwMode="auto">
            <a:xfrm>
              <a:off x="2267744" y="364502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LONMIN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8" name="Text Box 25"/>
            <p:cNvSpPr txBox="1">
              <a:spLocks noChangeArrowheads="1"/>
            </p:cNvSpPr>
            <p:nvPr/>
          </p:nvSpPr>
          <p:spPr bwMode="auto">
            <a:xfrm>
              <a:off x="2267744" y="4003362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ANGLO PLAT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9" name="Text Box 25"/>
            <p:cNvSpPr txBox="1">
              <a:spLocks noChangeArrowheads="1"/>
            </p:cNvSpPr>
            <p:nvPr/>
          </p:nvSpPr>
          <p:spPr bwMode="auto">
            <a:xfrm>
              <a:off x="2267744" y="4349000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UNION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0" name="Text Box 25"/>
            <p:cNvSpPr txBox="1">
              <a:spLocks noChangeArrowheads="1"/>
            </p:cNvSpPr>
            <p:nvPr/>
          </p:nvSpPr>
          <p:spPr bwMode="auto">
            <a:xfrm>
              <a:off x="2267744" y="4694638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E Plats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1" name="Text Box 25"/>
            <p:cNvSpPr txBox="1">
              <a:spLocks noChangeArrowheads="1"/>
            </p:cNvSpPr>
            <p:nvPr/>
          </p:nvSpPr>
          <p:spPr bwMode="auto">
            <a:xfrm>
              <a:off x="2267744" y="504027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XSTRATA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2" name="Text Box 25"/>
            <p:cNvSpPr txBox="1">
              <a:spLocks noChangeArrowheads="1"/>
            </p:cNvSpPr>
            <p:nvPr/>
          </p:nvSpPr>
          <p:spPr bwMode="auto">
            <a:xfrm>
              <a:off x="2267744" y="538591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OTHERS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3" name="Text Box 20"/>
            <p:cNvSpPr txBox="1">
              <a:spLocks noChangeArrowheads="1"/>
            </p:cNvSpPr>
            <p:nvPr/>
          </p:nvSpPr>
          <p:spPr bwMode="auto">
            <a:xfrm>
              <a:off x="5677520" y="364672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AA PLATINUM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4" name="Text Box 25"/>
            <p:cNvSpPr txBox="1">
              <a:spLocks noChangeArrowheads="1"/>
            </p:cNvSpPr>
            <p:nvPr/>
          </p:nvSpPr>
          <p:spPr bwMode="auto">
            <a:xfrm>
              <a:off x="5677520" y="400506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IMPLATS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5" name="Text Box 25"/>
            <p:cNvSpPr txBox="1">
              <a:spLocks noChangeArrowheads="1"/>
            </p:cNvSpPr>
            <p:nvPr/>
          </p:nvSpPr>
          <p:spPr bwMode="auto">
            <a:xfrm>
              <a:off x="5677520" y="4350702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ASA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6" name="Text Box 25"/>
            <p:cNvSpPr txBox="1">
              <a:spLocks noChangeArrowheads="1"/>
            </p:cNvSpPr>
            <p:nvPr/>
          </p:nvSpPr>
          <p:spPr bwMode="auto">
            <a:xfrm>
              <a:off x="5677520" y="4696340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ARM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7" name="Text Box 25"/>
            <p:cNvSpPr txBox="1">
              <a:spLocks noChangeArrowheads="1"/>
            </p:cNvSpPr>
            <p:nvPr/>
          </p:nvSpPr>
          <p:spPr bwMode="auto">
            <a:xfrm>
              <a:off x="5677520" y="5041978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E. CHROME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8" name="Text Box 25"/>
            <p:cNvSpPr txBox="1">
              <a:spLocks noChangeArrowheads="1"/>
            </p:cNvSpPr>
            <p:nvPr/>
          </p:nvSpPr>
          <p:spPr bwMode="auto">
            <a:xfrm>
              <a:off x="5677520" y="5387618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NKOMATI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FOG Team Activities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0" y="1143000"/>
            <a:ext cx="9144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304800" y="1219200"/>
            <a:ext cx="8424936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FOG Adoption Team Visits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STS Graphics, 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Kroondal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Chrome,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4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Union</a:t>
            </a: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Mine, TauTona Mine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Inter Mine Visits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SASOL to ARNOT, 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ARNOT to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Modikwa, </a:t>
            </a:r>
            <a:r>
              <a:rPr lang="en-ZA" sz="24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Exxaro</a:t>
            </a: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to Union Mine</a:t>
            </a:r>
            <a:endParaRPr kumimoji="0" lang="en-ZA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ZA" sz="800" b="1" dirty="0" smtClean="0">
              <a:latin typeface="+mn-lt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Events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ZA" sz="24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“Day of Learning”, Planning workshop to Identify New Leading Practice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ZA" sz="800" b="1" dirty="0" smtClean="0">
              <a:latin typeface="+mn-lt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ZA" sz="2800" b="1" noProof="0" dirty="0" smtClean="0">
                <a:latin typeface="+mn-lt"/>
                <a:cs typeface="+mn-cs"/>
              </a:rPr>
              <a:t>Presentations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Seminars, Conferences and Individual Mines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ZA" sz="800" b="1" noProof="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400" b="1" i="0" u="none" strike="noStrike" kern="1200" cap="none" spc="0" normalizeH="0" baseline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457200"/>
            <a:ext cx="3795457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FOG Team Activities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0" y="1143000"/>
            <a:ext cx="9144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304800" y="1219200"/>
            <a:ext cx="51054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lvl="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2800" b="1" dirty="0" smtClean="0"/>
              <a:t>Meetings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Regular FOG Adoption Team Meetings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Four Main COPA areas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Tripartite Forum Meetings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(Free State, North West Bushveld, Limpopo, Vaal River) </a:t>
            </a:r>
            <a:endParaRPr lang="en-ZA" sz="2000" b="1" dirty="0" smtClean="0">
              <a:latin typeface="+mn-lt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Assistance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“Late Comers” and Non Chamber Mines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( Anglo Thermal Coal, Petra Diamonds, Ezulwini, Buffelsfontein, Northam Platinum etc.)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ZA" sz="2400" b="1" noProof="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400" b="1" i="0" u="none" strike="noStrike" kern="1200" cap="none" spc="0" normalizeH="0" baseline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6274" descr="DSC00873"/>
          <p:cNvPicPr>
            <a:picLocks noChangeAspect="1" noChangeArrowheads="1"/>
          </p:cNvPicPr>
          <p:nvPr/>
        </p:nvPicPr>
        <p:blipFill>
          <a:blip r:embed="rId4" cstate="print"/>
          <a:srcRect t="9195" b="8046"/>
          <a:stretch>
            <a:fillRect/>
          </a:stretch>
        </p:blipFill>
        <p:spPr bwMode="auto">
          <a:xfrm>
            <a:off x="5123544" y="493482"/>
            <a:ext cx="3962400" cy="2478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276" descr="MOSH VISIT 9 JULY 2010 024"/>
          <p:cNvPicPr>
            <a:picLocks noChangeAspect="1" noChangeArrowheads="1"/>
          </p:cNvPicPr>
          <p:nvPr/>
        </p:nvPicPr>
        <p:blipFill>
          <a:blip r:embed="rId5" cstate="print"/>
          <a:srcRect b="7072"/>
          <a:stretch>
            <a:fillRect/>
          </a:stretch>
        </p:blipFill>
        <p:spPr bwMode="auto">
          <a:xfrm>
            <a:off x="5138058" y="3505200"/>
            <a:ext cx="3962400" cy="2633988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Leading Practices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0" y="1143000"/>
            <a:ext cx="91440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ZA" sz="2800" b="1" dirty="0" smtClean="0">
                <a:latin typeface="+mn-lt"/>
                <a:cs typeface="+mn-cs"/>
              </a:rPr>
              <a:t>Entry Examination and Making Safe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team based HIRA process with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“empowered “ team members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2400" b="1" baseline="0" dirty="0" smtClean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latin typeface="+mn-lt"/>
                <a:cs typeface="+mn-cs"/>
              </a:rPr>
              <a:t>Source 	- Impala Platinum Mines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kumimoji="0" lang="en-ZA" sz="2400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Demo	 	- Driefontein Mine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2400" b="1" baseline="0" dirty="0" smtClean="0"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latin typeface="+mn-lt"/>
                <a:cs typeface="+mn-cs"/>
              </a:rPr>
              <a:t>Adoption	- 92% of identified teams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dirty="0" smtClean="0">
                <a:latin typeface="+mn-lt"/>
                <a:cs typeface="+mn-cs"/>
              </a:rPr>
              <a:t>			 </a:t>
            </a:r>
            <a:r>
              <a:rPr lang="en-ZA" sz="2400" b="1" baseline="0" dirty="0" smtClean="0">
                <a:latin typeface="+mn-lt"/>
                <a:cs typeface="+mn-cs"/>
              </a:rPr>
              <a:t> trained (65 Mines)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cs typeface="+mn-cs"/>
            </a:endParaRPr>
          </a:p>
        </p:txBody>
      </p:sp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5105400" y="2057400"/>
          <a:ext cx="3819724" cy="43077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8" name="Worksheet" r:id="rId6" imgW="14906675" imgH="16811733" progId="Excel.Sheet.12">
                  <p:embed/>
                </p:oleObj>
              </mc:Choice>
              <mc:Fallback>
                <p:oleObj name="Worksheet" r:id="rId6" imgW="14906675" imgH="16811733" progId="Excel.Sheet.12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2057400"/>
                        <a:ext cx="3819724" cy="4307706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Leading Practices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0" y="1143000"/>
            <a:ext cx="91440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ZA" sz="2800" b="1" dirty="0" smtClean="0">
                <a:latin typeface="+mn-lt"/>
                <a:cs typeface="+mn-cs"/>
              </a:rPr>
              <a:t>Nets with Bolts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Hangingwall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Net installation </a:t>
            </a:r>
            <a:r>
              <a:rPr lang="en-ZA" sz="2400" b="1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Integrated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Roof Bolt Support system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baseline="0" dirty="0" smtClean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latin typeface="+mn-lt"/>
                <a:cs typeface="+mn-cs"/>
              </a:rPr>
              <a:t>Source 	- Union Mine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kumimoji="0" lang="en-ZA" sz="2400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Demo	 	- Kusasalethu Mine</a:t>
            </a:r>
            <a:r>
              <a:rPr lang="en-ZA" sz="2400" b="1" baseline="0" dirty="0" smtClean="0">
                <a:latin typeface="+mn-lt"/>
                <a:cs typeface="+mn-cs"/>
              </a:rPr>
              <a:t>	</a:t>
            </a:r>
            <a:r>
              <a:rPr lang="en-ZA" sz="2400" b="1" dirty="0" smtClean="0">
                <a:latin typeface="+mn-lt"/>
                <a:cs typeface="+mn-cs"/>
              </a:rPr>
              <a:t>  (workshop 3 Feb 2012)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2400" b="1" baseline="0" dirty="0" smtClean="0"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latin typeface="+mn-lt"/>
                <a:cs typeface="+mn-cs"/>
              </a:rPr>
              <a:t>Adoption	- COPA</a:t>
            </a:r>
            <a:r>
              <a:rPr lang="en-ZA" sz="2400" b="1" dirty="0" smtClean="0">
                <a:latin typeface="+mn-lt"/>
                <a:cs typeface="+mn-cs"/>
              </a:rPr>
              <a:t> to be formed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cs typeface="+mn-cs"/>
            </a:endParaRPr>
          </a:p>
        </p:txBody>
      </p:sp>
      <p:pic>
        <p:nvPicPr>
          <p:cNvPr id="13" name="Picture 12" descr="C:\Users\Andre\AppData\Local\Microsoft\Windows\Temporary Internet Files\Content.Word\IMG_04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42" y="4347030"/>
            <a:ext cx="323305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1016" y="4343400"/>
            <a:ext cx="2902984" cy="2175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09258" y="4343400"/>
            <a:ext cx="2895600" cy="209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5854</TotalTime>
  <Words>1383</Words>
  <Application>Microsoft Office PowerPoint</Application>
  <PresentationFormat>On-screen Show (4:3)</PresentationFormat>
  <Paragraphs>509</Paragraphs>
  <Slides>14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Office Theme</vt:lpstr>
      <vt:lpstr>Worksheet</vt:lpstr>
      <vt:lpstr>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Performers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dlabuschagne</dc:creator>
  <cp:lastModifiedBy>Duncan Laptop</cp:lastModifiedBy>
  <cp:revision>418</cp:revision>
  <cp:lastPrinted>2011-11-14T14:29:43Z</cp:lastPrinted>
  <dcterms:created xsi:type="dcterms:W3CDTF">2007-02-09T08:16:42Z</dcterms:created>
  <dcterms:modified xsi:type="dcterms:W3CDTF">2012-01-31T17:37:14Z</dcterms:modified>
</cp:coreProperties>
</file>