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Default Extension="xlsx" ContentType="application/vnd.openxmlformats-officedocument.spreadsheetml.sheet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9"/>
  </p:notesMasterIdLst>
  <p:handoutMasterIdLst>
    <p:handoutMasterId r:id="rId10"/>
  </p:handoutMasterIdLst>
  <p:sldIdLst>
    <p:sldId id="304" r:id="rId2"/>
    <p:sldId id="384" r:id="rId3"/>
    <p:sldId id="402" r:id="rId4"/>
    <p:sldId id="396" r:id="rId5"/>
    <p:sldId id="399" r:id="rId6"/>
    <p:sldId id="400" r:id="rId7"/>
    <p:sldId id="401" r:id="rId8"/>
  </p:sldIdLst>
  <p:sldSz cx="9144000" cy="6858000" type="screen4x3"/>
  <p:notesSz cx="6858000" cy="994568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CC66"/>
    <a:srgbClr val="786F44"/>
    <a:srgbClr val="E6BA00"/>
    <a:srgbClr val="A2965C"/>
    <a:srgbClr val="5B5433"/>
    <a:srgbClr val="FCA11C"/>
    <a:srgbClr val="F55F23"/>
    <a:srgbClr val="C49F00"/>
    <a:srgbClr val="000000"/>
    <a:srgbClr val="B5AC7D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38B1855-1B75-4FBE-930C-398BA8C253C6}" styleName="Themed Style 2 - Accent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AF606853-7671-496A-8E4F-DF71F8EC918B}" styleName="Dark Style 1 - Accent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D03447BB-5D67-496B-8E87-E561075AD55C}" styleName="Dark Style 1 - Accent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049" autoAdjust="0"/>
    <p:restoredTop sz="93153" autoAdjust="0"/>
  </p:normalViewPr>
  <p:slideViewPr>
    <p:cSldViewPr>
      <p:cViewPr>
        <p:scale>
          <a:sx n="100" d="100"/>
          <a:sy n="100" d="100"/>
        </p:scale>
        <p:origin x="-618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2" d="100"/>
        <a:sy n="52" d="100"/>
      </p:scale>
      <p:origin x="0" y="342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5A0F97E-D9B3-464C-9797-FCE0E42B5566}" type="doc">
      <dgm:prSet loTypeId="urn:microsoft.com/office/officeart/2005/8/layout/vList5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E37616F3-F5DE-4052-A47A-018487BB088D}">
      <dgm:prSet phldrT="[Text]" custT="1"/>
      <dgm:spPr>
        <a:solidFill>
          <a:srgbClr val="E6BA00"/>
        </a:solidFill>
      </dgm:spPr>
      <dgm:t>
        <a:bodyPr/>
        <a:lstStyle/>
        <a:p>
          <a:r>
            <a:rPr lang="en-US" sz="1800" b="1" dirty="0" smtClean="0">
              <a:solidFill>
                <a:schemeClr val="tx1"/>
              </a:solidFill>
            </a:rPr>
            <a:t>Andre Van </a:t>
          </a:r>
          <a:r>
            <a:rPr lang="en-US" sz="1800" b="1" dirty="0" err="1" smtClean="0">
              <a:solidFill>
                <a:schemeClr val="tx1"/>
              </a:solidFill>
            </a:rPr>
            <a:t>Zyl</a:t>
          </a:r>
          <a:endParaRPr lang="en-US" sz="1800" b="1" dirty="0">
            <a:solidFill>
              <a:schemeClr val="tx1"/>
            </a:solidFill>
          </a:endParaRPr>
        </a:p>
      </dgm:t>
    </dgm:pt>
    <dgm:pt modelId="{09EE35F4-1E89-4B79-A09F-F01AFC0AC25F}" type="parTrans" cxnId="{E4DE2F86-8BE0-4E66-8D59-8B4377449C20}">
      <dgm:prSet/>
      <dgm:spPr/>
      <dgm:t>
        <a:bodyPr/>
        <a:lstStyle/>
        <a:p>
          <a:endParaRPr lang="en-US"/>
        </a:p>
      </dgm:t>
    </dgm:pt>
    <dgm:pt modelId="{3ACBB6A5-7904-4052-BA30-236233504A50}" type="sibTrans" cxnId="{E4DE2F86-8BE0-4E66-8D59-8B4377449C20}">
      <dgm:prSet/>
      <dgm:spPr/>
      <dgm:t>
        <a:bodyPr/>
        <a:lstStyle/>
        <a:p>
          <a:endParaRPr lang="en-US"/>
        </a:p>
      </dgm:t>
    </dgm:pt>
    <dgm:pt modelId="{6A082768-D6EE-41DA-BF24-694AEBBBDC7B}">
      <dgm:prSet phldrT="[Text]" custT="1"/>
      <dgm:spPr>
        <a:solidFill>
          <a:srgbClr val="E6BA00">
            <a:alpha val="90000"/>
          </a:srgbClr>
        </a:solidFill>
      </dgm:spPr>
      <dgm:t>
        <a:bodyPr/>
        <a:lstStyle/>
        <a:p>
          <a:r>
            <a:rPr lang="en-US" sz="1200" dirty="0" smtClean="0"/>
            <a:t>Conducted LH Strategy Review meeting</a:t>
          </a:r>
          <a:endParaRPr lang="en-US" sz="1200" dirty="0"/>
        </a:p>
      </dgm:t>
    </dgm:pt>
    <dgm:pt modelId="{43D56277-1B4A-4B8E-8C69-B45829E60618}" type="parTrans" cxnId="{736C8EE6-6E79-4754-80A5-F773713989EA}">
      <dgm:prSet/>
      <dgm:spPr/>
      <dgm:t>
        <a:bodyPr/>
        <a:lstStyle/>
        <a:p>
          <a:endParaRPr lang="en-US"/>
        </a:p>
      </dgm:t>
    </dgm:pt>
    <dgm:pt modelId="{29CBD016-ED00-46C9-8B3C-44598B537811}" type="sibTrans" cxnId="{736C8EE6-6E79-4754-80A5-F773713989EA}">
      <dgm:prSet/>
      <dgm:spPr/>
      <dgm:t>
        <a:bodyPr/>
        <a:lstStyle/>
        <a:p>
          <a:endParaRPr lang="en-US"/>
        </a:p>
      </dgm:t>
    </dgm:pt>
    <dgm:pt modelId="{D0BD6090-78BF-4B4F-A0AA-1537F8595B2F}">
      <dgm:prSet phldrT="[Text]" custT="1"/>
      <dgm:spPr>
        <a:solidFill>
          <a:srgbClr val="E6BA00">
            <a:alpha val="90000"/>
          </a:srgbClr>
        </a:solidFill>
      </dgm:spPr>
      <dgm:t>
        <a:bodyPr/>
        <a:lstStyle/>
        <a:p>
          <a:r>
            <a:rPr lang="en-US" sz="1200" dirty="0" smtClean="0"/>
            <a:t>Tarp Source Mine Documentation</a:t>
          </a:r>
          <a:endParaRPr lang="en-US" sz="1200" dirty="0"/>
        </a:p>
      </dgm:t>
    </dgm:pt>
    <dgm:pt modelId="{3889E856-7550-4A80-9E35-73C2A8D9BED2}" type="parTrans" cxnId="{3AD483B8-A4C3-438A-9596-DE000284AC0A}">
      <dgm:prSet/>
      <dgm:spPr/>
      <dgm:t>
        <a:bodyPr/>
        <a:lstStyle/>
        <a:p>
          <a:endParaRPr lang="en-US"/>
        </a:p>
      </dgm:t>
    </dgm:pt>
    <dgm:pt modelId="{C3822E9A-0066-4F9D-A240-4C47B4D3FC09}" type="sibTrans" cxnId="{3AD483B8-A4C3-438A-9596-DE000284AC0A}">
      <dgm:prSet/>
      <dgm:spPr/>
      <dgm:t>
        <a:bodyPr/>
        <a:lstStyle/>
        <a:p>
          <a:endParaRPr lang="en-US"/>
        </a:p>
      </dgm:t>
    </dgm:pt>
    <dgm:pt modelId="{C459353B-06B8-4E86-B9E1-2C46199A17DD}">
      <dgm:prSet phldrT="[Text]" custT="1"/>
      <dgm:spPr>
        <a:solidFill>
          <a:srgbClr val="E6BA00"/>
        </a:solidFill>
      </dgm:spPr>
      <dgm:t>
        <a:bodyPr/>
        <a:lstStyle/>
        <a:p>
          <a:r>
            <a:rPr lang="en-US" sz="1800" b="1" dirty="0" smtClean="0">
              <a:solidFill>
                <a:schemeClr val="tx1"/>
              </a:solidFill>
            </a:rPr>
            <a:t>Duncan Adams</a:t>
          </a:r>
          <a:endParaRPr lang="en-US" sz="1800" b="1" dirty="0">
            <a:solidFill>
              <a:schemeClr val="tx1"/>
            </a:solidFill>
          </a:endParaRPr>
        </a:p>
      </dgm:t>
    </dgm:pt>
    <dgm:pt modelId="{7B2680ED-DAC4-4839-886D-327194DBD03A}" type="parTrans" cxnId="{0B3EBE73-5942-456F-BC8C-7A6820E97CA4}">
      <dgm:prSet/>
      <dgm:spPr/>
      <dgm:t>
        <a:bodyPr/>
        <a:lstStyle/>
        <a:p>
          <a:endParaRPr lang="en-US"/>
        </a:p>
      </dgm:t>
    </dgm:pt>
    <dgm:pt modelId="{C04FCA53-991B-4169-841B-D3FDBBCA1FE5}" type="sibTrans" cxnId="{0B3EBE73-5942-456F-BC8C-7A6820E97CA4}">
      <dgm:prSet/>
      <dgm:spPr/>
      <dgm:t>
        <a:bodyPr/>
        <a:lstStyle/>
        <a:p>
          <a:endParaRPr lang="en-US"/>
        </a:p>
      </dgm:t>
    </dgm:pt>
    <dgm:pt modelId="{102EA28A-008B-4B11-BB16-4275187C39F4}">
      <dgm:prSet phldrT="[Text]" phldr="1" custT="1"/>
      <dgm:spPr>
        <a:solidFill>
          <a:srgbClr val="E6BA00">
            <a:alpha val="90000"/>
          </a:srgbClr>
        </a:solidFill>
      </dgm:spPr>
      <dgm:t>
        <a:bodyPr/>
        <a:lstStyle/>
        <a:p>
          <a:endParaRPr lang="en-US" sz="1200" dirty="0"/>
        </a:p>
      </dgm:t>
    </dgm:pt>
    <dgm:pt modelId="{973EC72A-040D-4142-ABE7-1F994556AAD1}" type="parTrans" cxnId="{E02C726D-DCCC-4CE7-8C55-45F3B0046B90}">
      <dgm:prSet/>
      <dgm:spPr/>
      <dgm:t>
        <a:bodyPr/>
        <a:lstStyle/>
        <a:p>
          <a:endParaRPr lang="en-US"/>
        </a:p>
      </dgm:t>
    </dgm:pt>
    <dgm:pt modelId="{F5F4E6B5-6FEA-4D74-9E87-32AEFD348D95}" type="sibTrans" cxnId="{E02C726D-DCCC-4CE7-8C55-45F3B0046B90}">
      <dgm:prSet/>
      <dgm:spPr/>
      <dgm:t>
        <a:bodyPr/>
        <a:lstStyle/>
        <a:p>
          <a:endParaRPr lang="en-US"/>
        </a:p>
      </dgm:t>
    </dgm:pt>
    <dgm:pt modelId="{1321310E-38AD-4DE4-93F1-168F34E55DEB}">
      <dgm:prSet phldrT="[Text]" phldr="1" custT="1"/>
      <dgm:spPr>
        <a:solidFill>
          <a:srgbClr val="E6BA00">
            <a:alpha val="90000"/>
          </a:srgbClr>
        </a:solidFill>
      </dgm:spPr>
      <dgm:t>
        <a:bodyPr/>
        <a:lstStyle/>
        <a:p>
          <a:endParaRPr lang="en-US" sz="1200"/>
        </a:p>
      </dgm:t>
    </dgm:pt>
    <dgm:pt modelId="{E36C7D3C-2F1F-4B66-A251-C02ABED2E195}" type="parTrans" cxnId="{B30B9929-3F3F-4247-BCC2-323FA1B9E96B}">
      <dgm:prSet/>
      <dgm:spPr/>
      <dgm:t>
        <a:bodyPr/>
        <a:lstStyle/>
        <a:p>
          <a:endParaRPr lang="en-US"/>
        </a:p>
      </dgm:t>
    </dgm:pt>
    <dgm:pt modelId="{7DCAB23F-FE86-40AD-AFDE-D98DBDF32838}" type="sibTrans" cxnId="{B30B9929-3F3F-4247-BCC2-323FA1B9E96B}">
      <dgm:prSet/>
      <dgm:spPr/>
      <dgm:t>
        <a:bodyPr/>
        <a:lstStyle/>
        <a:p>
          <a:endParaRPr lang="en-US"/>
        </a:p>
      </dgm:t>
    </dgm:pt>
    <dgm:pt modelId="{93EDBBCC-C69F-4801-B616-9CBA8652EAD9}">
      <dgm:prSet phldrT="[Text]" custT="1"/>
      <dgm:spPr>
        <a:solidFill>
          <a:srgbClr val="E6BA00"/>
        </a:solidFill>
      </dgm:spPr>
      <dgm:t>
        <a:bodyPr/>
        <a:lstStyle/>
        <a:p>
          <a:r>
            <a:rPr lang="en-US" sz="1800" b="1" dirty="0" smtClean="0">
              <a:solidFill>
                <a:schemeClr val="tx1"/>
              </a:solidFill>
            </a:rPr>
            <a:t>Christopher </a:t>
          </a:r>
          <a:r>
            <a:rPr lang="en-US" sz="1800" b="1" dirty="0" err="1" smtClean="0">
              <a:solidFill>
                <a:schemeClr val="tx1"/>
              </a:solidFill>
            </a:rPr>
            <a:t>Legodi</a:t>
          </a:r>
          <a:endParaRPr lang="en-US" sz="1800" b="1" dirty="0">
            <a:solidFill>
              <a:schemeClr val="tx1"/>
            </a:solidFill>
          </a:endParaRPr>
        </a:p>
      </dgm:t>
    </dgm:pt>
    <dgm:pt modelId="{995B2C9B-5268-4321-ADD2-C4247CA6E5DA}" type="parTrans" cxnId="{E3E4B9F0-F3B4-4C6E-91D7-DAD4FBB83547}">
      <dgm:prSet/>
      <dgm:spPr/>
      <dgm:t>
        <a:bodyPr/>
        <a:lstStyle/>
        <a:p>
          <a:endParaRPr lang="en-US"/>
        </a:p>
      </dgm:t>
    </dgm:pt>
    <dgm:pt modelId="{110CF02A-B92B-468D-BACF-B56C3133D528}" type="sibTrans" cxnId="{E3E4B9F0-F3B4-4C6E-91D7-DAD4FBB83547}">
      <dgm:prSet/>
      <dgm:spPr/>
      <dgm:t>
        <a:bodyPr/>
        <a:lstStyle/>
        <a:p>
          <a:endParaRPr lang="en-US"/>
        </a:p>
      </dgm:t>
    </dgm:pt>
    <dgm:pt modelId="{C1DCC9B5-56E1-4C0D-85F4-0D9541FE2A73}">
      <dgm:prSet phldrT="[Text]" custT="1"/>
      <dgm:spPr>
        <a:solidFill>
          <a:srgbClr val="E6BA00">
            <a:alpha val="90000"/>
          </a:srgbClr>
        </a:solidFill>
      </dgm:spPr>
      <dgm:t>
        <a:bodyPr/>
        <a:lstStyle/>
        <a:p>
          <a:r>
            <a:rPr lang="en-US" sz="1200" dirty="0" smtClean="0"/>
            <a:t>Attended Training by Decision Partners</a:t>
          </a:r>
          <a:endParaRPr lang="en-US" sz="1200" dirty="0"/>
        </a:p>
      </dgm:t>
    </dgm:pt>
    <dgm:pt modelId="{937D2AD6-850D-4704-BC7E-56FF7E8D4B24}" type="parTrans" cxnId="{A2A40979-F9C7-4272-98B7-5275E2EC73F5}">
      <dgm:prSet/>
      <dgm:spPr/>
      <dgm:t>
        <a:bodyPr/>
        <a:lstStyle/>
        <a:p>
          <a:endParaRPr lang="en-US"/>
        </a:p>
      </dgm:t>
    </dgm:pt>
    <dgm:pt modelId="{4989EDA5-C326-448C-9711-AA85EB3DA631}" type="sibTrans" cxnId="{A2A40979-F9C7-4272-98B7-5275E2EC73F5}">
      <dgm:prSet/>
      <dgm:spPr/>
      <dgm:t>
        <a:bodyPr/>
        <a:lstStyle/>
        <a:p>
          <a:endParaRPr lang="en-US"/>
        </a:p>
      </dgm:t>
    </dgm:pt>
    <dgm:pt modelId="{9EC518B5-F5C2-4357-A253-B71D8E84D843}">
      <dgm:prSet phldrT="[Text]" custT="1"/>
      <dgm:spPr>
        <a:solidFill>
          <a:srgbClr val="E6BA00">
            <a:alpha val="90000"/>
          </a:srgbClr>
        </a:solidFill>
      </dgm:spPr>
      <dgm:t>
        <a:bodyPr/>
        <a:lstStyle/>
        <a:p>
          <a:r>
            <a:rPr lang="en-US" sz="1200" dirty="0" smtClean="0"/>
            <a:t>Visited </a:t>
          </a:r>
          <a:r>
            <a:rPr lang="en-US" sz="1200" dirty="0" err="1" smtClean="0"/>
            <a:t>Phakisa</a:t>
          </a:r>
          <a:r>
            <a:rPr lang="en-US" sz="1200" dirty="0" smtClean="0"/>
            <a:t> mine(invited as a follow up from COPA meeting</a:t>
          </a:r>
          <a:endParaRPr lang="en-US" sz="1200" dirty="0"/>
        </a:p>
      </dgm:t>
    </dgm:pt>
    <dgm:pt modelId="{E7CA295C-02C7-43C3-8BF7-63C7AC2DFEF7}" type="parTrans" cxnId="{A47BA40A-1090-42CE-8A20-6E96B9C6F976}">
      <dgm:prSet/>
      <dgm:spPr/>
      <dgm:t>
        <a:bodyPr/>
        <a:lstStyle/>
        <a:p>
          <a:endParaRPr lang="en-US"/>
        </a:p>
      </dgm:t>
    </dgm:pt>
    <dgm:pt modelId="{6AAEEF58-EFB3-4B6B-BC11-511130480CBF}" type="sibTrans" cxnId="{A47BA40A-1090-42CE-8A20-6E96B9C6F976}">
      <dgm:prSet/>
      <dgm:spPr/>
      <dgm:t>
        <a:bodyPr/>
        <a:lstStyle/>
        <a:p>
          <a:endParaRPr lang="en-US"/>
        </a:p>
      </dgm:t>
    </dgm:pt>
    <dgm:pt modelId="{5426E1E8-364E-4E7B-8DC1-E246942D21B8}">
      <dgm:prSet phldrT="[Text]" custT="1"/>
      <dgm:spPr>
        <a:solidFill>
          <a:srgbClr val="E6BA00">
            <a:alpha val="90000"/>
          </a:srgbClr>
        </a:solidFill>
      </dgm:spPr>
      <dgm:t>
        <a:bodyPr/>
        <a:lstStyle/>
        <a:p>
          <a:r>
            <a:rPr lang="en-US" sz="1200" dirty="0" smtClean="0"/>
            <a:t>Met Anglo Platinum Health and Safety Head</a:t>
          </a:r>
          <a:endParaRPr lang="en-US" sz="1200" dirty="0"/>
        </a:p>
      </dgm:t>
    </dgm:pt>
    <dgm:pt modelId="{4925F317-858B-4BD0-94A6-67DC1E295987}" type="parTrans" cxnId="{F2F48029-EEC3-48BF-8CA8-8C3FE036E626}">
      <dgm:prSet/>
      <dgm:spPr/>
      <dgm:t>
        <a:bodyPr/>
        <a:lstStyle/>
        <a:p>
          <a:endParaRPr lang="en-US"/>
        </a:p>
      </dgm:t>
    </dgm:pt>
    <dgm:pt modelId="{41B4F495-2886-41ED-A281-9499EE27EF4D}" type="sibTrans" cxnId="{F2F48029-EEC3-48BF-8CA8-8C3FE036E626}">
      <dgm:prSet/>
      <dgm:spPr/>
      <dgm:t>
        <a:bodyPr/>
        <a:lstStyle/>
        <a:p>
          <a:endParaRPr lang="en-US"/>
        </a:p>
      </dgm:t>
    </dgm:pt>
    <dgm:pt modelId="{559BA74D-1916-49E2-B39F-ABAE4E590C33}">
      <dgm:prSet phldrT="[Text]" custT="1"/>
      <dgm:spPr>
        <a:solidFill>
          <a:srgbClr val="E6BA00">
            <a:alpha val="90000"/>
          </a:srgbClr>
        </a:solidFill>
      </dgm:spPr>
      <dgm:t>
        <a:bodyPr/>
        <a:lstStyle/>
        <a:p>
          <a:r>
            <a:rPr lang="en-US" sz="1200" dirty="0" smtClean="0"/>
            <a:t>Petra Diamond Management</a:t>
          </a:r>
          <a:endParaRPr lang="en-US" sz="1200" dirty="0"/>
        </a:p>
      </dgm:t>
    </dgm:pt>
    <dgm:pt modelId="{DED34E78-71C8-4DB6-B475-6657483A9CEE}" type="parTrans" cxnId="{D4A74808-132A-4FF8-B503-4D953912F3D6}">
      <dgm:prSet/>
      <dgm:spPr/>
      <dgm:t>
        <a:bodyPr/>
        <a:lstStyle/>
        <a:p>
          <a:endParaRPr lang="en-US"/>
        </a:p>
      </dgm:t>
    </dgm:pt>
    <dgm:pt modelId="{755DC987-E90E-4C78-87C8-3CC5B1052A36}" type="sibTrans" cxnId="{D4A74808-132A-4FF8-B503-4D953912F3D6}">
      <dgm:prSet/>
      <dgm:spPr/>
      <dgm:t>
        <a:bodyPr/>
        <a:lstStyle/>
        <a:p>
          <a:endParaRPr lang="en-US"/>
        </a:p>
      </dgm:t>
    </dgm:pt>
    <dgm:pt modelId="{8F19287A-B708-4EDE-8182-76BB0F6F063F}">
      <dgm:prSet phldrT="[Text]" custT="1"/>
      <dgm:spPr>
        <a:solidFill>
          <a:srgbClr val="E6BA00">
            <a:alpha val="90000"/>
          </a:srgbClr>
        </a:solidFill>
      </dgm:spPr>
      <dgm:t>
        <a:bodyPr/>
        <a:lstStyle/>
        <a:p>
          <a:r>
            <a:rPr lang="en-US" sz="1200" dirty="0" smtClean="0"/>
            <a:t>Tripartite meeting (Vaal River and Rustenburg)</a:t>
          </a:r>
          <a:endParaRPr lang="en-US" sz="1200" dirty="0"/>
        </a:p>
      </dgm:t>
    </dgm:pt>
    <dgm:pt modelId="{F61E98E5-9568-4242-90AB-DC821894E9E4}" type="parTrans" cxnId="{84BC68D1-D5B8-4C36-91F4-27C430089AF2}">
      <dgm:prSet/>
      <dgm:spPr/>
      <dgm:t>
        <a:bodyPr/>
        <a:lstStyle/>
        <a:p>
          <a:endParaRPr lang="en-US"/>
        </a:p>
      </dgm:t>
    </dgm:pt>
    <dgm:pt modelId="{90F70A8E-A628-49FA-8384-59A1E59D7710}" type="sibTrans" cxnId="{84BC68D1-D5B8-4C36-91F4-27C430089AF2}">
      <dgm:prSet/>
      <dgm:spPr/>
      <dgm:t>
        <a:bodyPr/>
        <a:lstStyle/>
        <a:p>
          <a:endParaRPr lang="en-US"/>
        </a:p>
      </dgm:t>
    </dgm:pt>
    <dgm:pt modelId="{4D50CDB6-06DE-408D-8C05-2CC0E01C6BDA}">
      <dgm:prSet phldrT="[Text]" custT="1"/>
      <dgm:spPr>
        <a:solidFill>
          <a:srgbClr val="E6BA00">
            <a:alpha val="90000"/>
          </a:srgbClr>
        </a:solidFill>
      </dgm:spPr>
      <dgm:t>
        <a:bodyPr/>
        <a:lstStyle/>
        <a:p>
          <a:r>
            <a:rPr lang="en-US" sz="1200" dirty="0" smtClean="0"/>
            <a:t>Chaired both Hard Rock  and Coal adoption team meetings</a:t>
          </a:r>
          <a:endParaRPr lang="en-US" sz="1200" dirty="0"/>
        </a:p>
      </dgm:t>
    </dgm:pt>
    <dgm:pt modelId="{B1A003A8-C171-49FD-B1D8-15F942961FC7}" type="parTrans" cxnId="{B2A1B3CF-B889-453C-8EA3-FD95AD5BB17B}">
      <dgm:prSet/>
      <dgm:spPr/>
      <dgm:t>
        <a:bodyPr/>
        <a:lstStyle/>
        <a:p>
          <a:endParaRPr lang="en-US"/>
        </a:p>
      </dgm:t>
    </dgm:pt>
    <dgm:pt modelId="{564C360D-5A57-4199-88C0-B81897002EBA}" type="sibTrans" cxnId="{B2A1B3CF-B889-453C-8EA3-FD95AD5BB17B}">
      <dgm:prSet/>
      <dgm:spPr/>
      <dgm:t>
        <a:bodyPr/>
        <a:lstStyle/>
        <a:p>
          <a:endParaRPr lang="en-US"/>
        </a:p>
      </dgm:t>
    </dgm:pt>
    <dgm:pt modelId="{FDBE06E5-9F8E-410B-AF06-6E3D33B006D5}">
      <dgm:prSet phldrT="[Text]" custT="1"/>
      <dgm:spPr>
        <a:solidFill>
          <a:srgbClr val="E6BA00">
            <a:alpha val="90000"/>
          </a:srgbClr>
        </a:solidFill>
      </dgm:spPr>
      <dgm:t>
        <a:bodyPr/>
        <a:lstStyle/>
        <a:p>
          <a:r>
            <a:rPr lang="en-US" sz="1200" dirty="0" smtClean="0"/>
            <a:t>NW tripartite (Rustenburg)</a:t>
          </a:r>
          <a:endParaRPr lang="en-US" sz="1200" dirty="0"/>
        </a:p>
      </dgm:t>
    </dgm:pt>
    <dgm:pt modelId="{A407E0CF-B25B-4B65-8862-0C78B71DD4C8}" type="parTrans" cxnId="{00F03716-6D01-4F95-97DD-71400237FFFE}">
      <dgm:prSet/>
      <dgm:spPr/>
    </dgm:pt>
    <dgm:pt modelId="{F34BB4DA-C4FD-4251-9735-8739080E7C88}" type="sibTrans" cxnId="{00F03716-6D01-4F95-97DD-71400237FFFE}">
      <dgm:prSet/>
      <dgm:spPr/>
    </dgm:pt>
    <dgm:pt modelId="{BAF75520-7FB5-4EE8-81EF-774D7E8CAF5B}" type="pres">
      <dgm:prSet presAssocID="{B5A0F97E-D9B3-464C-9797-FCE0E42B5566}" presName="Name0" presStyleCnt="0">
        <dgm:presLayoutVars>
          <dgm:dir/>
          <dgm:animLvl val="lvl"/>
          <dgm:resizeHandles val="exact"/>
        </dgm:presLayoutVars>
      </dgm:prSet>
      <dgm:spPr/>
    </dgm:pt>
    <dgm:pt modelId="{64DE5372-C54F-43A8-AD8D-1F44A65E0016}" type="pres">
      <dgm:prSet presAssocID="{E37616F3-F5DE-4052-A47A-018487BB088D}" presName="linNode" presStyleCnt="0"/>
      <dgm:spPr/>
    </dgm:pt>
    <dgm:pt modelId="{3C05CA2F-0461-4AC9-ABFB-CFCD7B5407FA}" type="pres">
      <dgm:prSet presAssocID="{E37616F3-F5DE-4052-A47A-018487BB088D}" presName="parentText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AED9C1B-1620-4A94-8F26-F2F52682DF78}" type="pres">
      <dgm:prSet presAssocID="{E37616F3-F5DE-4052-A47A-018487BB088D}" presName="descendantText" presStyleLbl="alignAccFollowNode1" presStyleIdx="0" presStyleCnt="3" custScaleY="12504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F7625AE-AF7A-4014-A617-3C536F568CDD}" type="pres">
      <dgm:prSet presAssocID="{3ACBB6A5-7904-4052-BA30-236233504A50}" presName="sp" presStyleCnt="0"/>
      <dgm:spPr/>
    </dgm:pt>
    <dgm:pt modelId="{254A2F2C-2799-4A04-8A41-EBFD4454427F}" type="pres">
      <dgm:prSet presAssocID="{C459353B-06B8-4E86-B9E1-2C46199A17DD}" presName="linNode" presStyleCnt="0"/>
      <dgm:spPr/>
    </dgm:pt>
    <dgm:pt modelId="{A72456D9-6920-4A26-BF8F-6107C14DE19E}" type="pres">
      <dgm:prSet presAssocID="{C459353B-06B8-4E86-B9E1-2C46199A17DD}" presName="parentText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5F40D1D-F4FD-46BF-B07B-49B8251935A5}" type="pres">
      <dgm:prSet presAssocID="{C459353B-06B8-4E86-B9E1-2C46199A17DD}" presName="descendantText" presStyleLbl="alignAccFollowNode1" presStyleIdx="1" presStyleCnt="3">
        <dgm:presLayoutVars>
          <dgm:bulletEnabled val="1"/>
        </dgm:presLayoutVars>
      </dgm:prSet>
      <dgm:spPr/>
    </dgm:pt>
    <dgm:pt modelId="{8D3C34B6-F3B5-4F4C-A5C7-2D622469AF4A}" type="pres">
      <dgm:prSet presAssocID="{C04FCA53-991B-4169-841B-D3FDBBCA1FE5}" presName="sp" presStyleCnt="0"/>
      <dgm:spPr/>
    </dgm:pt>
    <dgm:pt modelId="{E1BF6292-FD78-4027-B2F7-1A05EAD5C47F}" type="pres">
      <dgm:prSet presAssocID="{93EDBBCC-C69F-4801-B616-9CBA8652EAD9}" presName="linNode" presStyleCnt="0"/>
      <dgm:spPr/>
    </dgm:pt>
    <dgm:pt modelId="{B80372C2-747D-41FD-A6E9-D7862606FDC7}" type="pres">
      <dgm:prSet presAssocID="{93EDBBCC-C69F-4801-B616-9CBA8652EAD9}" presName="parentText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08FAC4A-EFEA-4637-B89B-445501E1F2EF}" type="pres">
      <dgm:prSet presAssocID="{93EDBBCC-C69F-4801-B616-9CBA8652EAD9}" presName="descendantText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30B9929-3F3F-4247-BCC2-323FA1B9E96B}" srcId="{C459353B-06B8-4E86-B9E1-2C46199A17DD}" destId="{1321310E-38AD-4DE4-93F1-168F34E55DEB}" srcOrd="1" destOrd="0" parTransId="{E36C7D3C-2F1F-4B66-A251-C02ABED2E195}" sibTransId="{7DCAB23F-FE86-40AD-AFDE-D98DBDF32838}"/>
    <dgm:cxn modelId="{3AD483B8-A4C3-438A-9596-DE000284AC0A}" srcId="{E37616F3-F5DE-4052-A47A-018487BB088D}" destId="{D0BD6090-78BF-4B4F-A0AA-1537F8595B2F}" srcOrd="4" destOrd="0" parTransId="{3889E856-7550-4A80-9E35-73C2A8D9BED2}" sibTransId="{C3822E9A-0066-4F9D-A240-4C47B4D3FC09}"/>
    <dgm:cxn modelId="{A9A2539D-6F55-4D29-9E80-370DB79111D1}" type="presOf" srcId="{8F19287A-B708-4EDE-8182-76BB0F6F063F}" destId="{BAED9C1B-1620-4A94-8F26-F2F52682DF78}" srcOrd="0" destOrd="3" presId="urn:microsoft.com/office/officeart/2005/8/layout/vList5"/>
    <dgm:cxn modelId="{E4DE2F86-8BE0-4E66-8D59-8B4377449C20}" srcId="{B5A0F97E-D9B3-464C-9797-FCE0E42B5566}" destId="{E37616F3-F5DE-4052-A47A-018487BB088D}" srcOrd="0" destOrd="0" parTransId="{09EE35F4-1E89-4B79-A09F-F01AFC0AC25F}" sibTransId="{3ACBB6A5-7904-4052-BA30-236233504A50}"/>
    <dgm:cxn modelId="{E02C726D-DCCC-4CE7-8C55-45F3B0046B90}" srcId="{C459353B-06B8-4E86-B9E1-2C46199A17DD}" destId="{102EA28A-008B-4B11-BB16-4275187C39F4}" srcOrd="0" destOrd="0" parTransId="{973EC72A-040D-4142-ABE7-1F994556AAD1}" sibTransId="{F5F4E6B5-6FEA-4D74-9E87-32AEFD348D95}"/>
    <dgm:cxn modelId="{80F951FD-6938-4BCE-9687-20D3FABF6FB1}" type="presOf" srcId="{559BA74D-1916-49E2-B39F-ABAE4E590C33}" destId="{BAED9C1B-1620-4A94-8F26-F2F52682DF78}" srcOrd="0" destOrd="2" presId="urn:microsoft.com/office/officeart/2005/8/layout/vList5"/>
    <dgm:cxn modelId="{2E9110E9-4B65-43BC-89DE-868276D385DA}" type="presOf" srcId="{5426E1E8-364E-4E7B-8DC1-E246942D21B8}" destId="{BAED9C1B-1620-4A94-8F26-F2F52682DF78}" srcOrd="0" destOrd="1" presId="urn:microsoft.com/office/officeart/2005/8/layout/vList5"/>
    <dgm:cxn modelId="{815B710E-38A5-44A6-B32B-8C8E57F62E7B}" type="presOf" srcId="{B5A0F97E-D9B3-464C-9797-FCE0E42B5566}" destId="{BAF75520-7FB5-4EE8-81EF-774D7E8CAF5B}" srcOrd="0" destOrd="0" presId="urn:microsoft.com/office/officeart/2005/8/layout/vList5"/>
    <dgm:cxn modelId="{A47BA40A-1090-42CE-8A20-6E96B9C6F976}" srcId="{93EDBBCC-C69F-4801-B616-9CBA8652EAD9}" destId="{9EC518B5-F5C2-4357-A253-B71D8E84D843}" srcOrd="2" destOrd="0" parTransId="{E7CA295C-02C7-43C3-8BF7-63C7AC2DFEF7}" sibTransId="{6AAEEF58-EFB3-4B6B-BC11-511130480CBF}"/>
    <dgm:cxn modelId="{72B9A2F7-796F-46EA-983B-1ECDD64EEAA9}" type="presOf" srcId="{FDBE06E5-9F8E-410B-AF06-6E3D33B006D5}" destId="{708FAC4A-EFEA-4637-B89B-445501E1F2EF}" srcOrd="0" destOrd="1" presId="urn:microsoft.com/office/officeart/2005/8/layout/vList5"/>
    <dgm:cxn modelId="{F607EE2F-109D-459D-804C-9E20EBCBE179}" type="presOf" srcId="{C1DCC9B5-56E1-4C0D-85F4-0D9541FE2A73}" destId="{708FAC4A-EFEA-4637-B89B-445501E1F2EF}" srcOrd="0" destOrd="0" presId="urn:microsoft.com/office/officeart/2005/8/layout/vList5"/>
    <dgm:cxn modelId="{10F311AE-B4E5-4C5F-BC35-3754BAE64841}" type="presOf" srcId="{4D50CDB6-06DE-408D-8C05-2CC0E01C6BDA}" destId="{BAED9C1B-1620-4A94-8F26-F2F52682DF78}" srcOrd="0" destOrd="5" presId="urn:microsoft.com/office/officeart/2005/8/layout/vList5"/>
    <dgm:cxn modelId="{00F03716-6D01-4F95-97DD-71400237FFFE}" srcId="{93EDBBCC-C69F-4801-B616-9CBA8652EAD9}" destId="{FDBE06E5-9F8E-410B-AF06-6E3D33B006D5}" srcOrd="1" destOrd="0" parTransId="{A407E0CF-B25B-4B65-8862-0C78B71DD4C8}" sibTransId="{F34BB4DA-C4FD-4251-9735-8739080E7C88}"/>
    <dgm:cxn modelId="{A2A40979-F9C7-4272-98B7-5275E2EC73F5}" srcId="{93EDBBCC-C69F-4801-B616-9CBA8652EAD9}" destId="{C1DCC9B5-56E1-4C0D-85F4-0D9541FE2A73}" srcOrd="0" destOrd="0" parTransId="{937D2AD6-850D-4704-BC7E-56FF7E8D4B24}" sibTransId="{4989EDA5-C326-448C-9711-AA85EB3DA631}"/>
    <dgm:cxn modelId="{B968B10F-2F69-4724-B220-C3667CBC8B59}" type="presOf" srcId="{C459353B-06B8-4E86-B9E1-2C46199A17DD}" destId="{A72456D9-6920-4A26-BF8F-6107C14DE19E}" srcOrd="0" destOrd="0" presId="urn:microsoft.com/office/officeart/2005/8/layout/vList5"/>
    <dgm:cxn modelId="{EAF5ED6F-B9F4-48D9-BA2C-C9E4F64C4DC6}" type="presOf" srcId="{9EC518B5-F5C2-4357-A253-B71D8E84D843}" destId="{708FAC4A-EFEA-4637-B89B-445501E1F2EF}" srcOrd="0" destOrd="2" presId="urn:microsoft.com/office/officeart/2005/8/layout/vList5"/>
    <dgm:cxn modelId="{C29A41AF-E687-4777-B126-9E38708E9436}" type="presOf" srcId="{D0BD6090-78BF-4B4F-A0AA-1537F8595B2F}" destId="{BAED9C1B-1620-4A94-8F26-F2F52682DF78}" srcOrd="0" destOrd="4" presId="urn:microsoft.com/office/officeart/2005/8/layout/vList5"/>
    <dgm:cxn modelId="{84BC68D1-D5B8-4C36-91F4-27C430089AF2}" srcId="{E37616F3-F5DE-4052-A47A-018487BB088D}" destId="{8F19287A-B708-4EDE-8182-76BB0F6F063F}" srcOrd="3" destOrd="0" parTransId="{F61E98E5-9568-4242-90AB-DC821894E9E4}" sibTransId="{90F70A8E-A628-49FA-8384-59A1E59D7710}"/>
    <dgm:cxn modelId="{736C8EE6-6E79-4754-80A5-F773713989EA}" srcId="{E37616F3-F5DE-4052-A47A-018487BB088D}" destId="{6A082768-D6EE-41DA-BF24-694AEBBBDC7B}" srcOrd="0" destOrd="0" parTransId="{43D56277-1B4A-4B8E-8C69-B45829E60618}" sibTransId="{29CBD016-ED00-46C9-8B3C-44598B537811}"/>
    <dgm:cxn modelId="{208109AE-91E4-44FD-B0E4-82F1565D02A3}" type="presOf" srcId="{6A082768-D6EE-41DA-BF24-694AEBBBDC7B}" destId="{BAED9C1B-1620-4A94-8F26-F2F52682DF78}" srcOrd="0" destOrd="0" presId="urn:microsoft.com/office/officeart/2005/8/layout/vList5"/>
    <dgm:cxn modelId="{26463489-B452-492C-97A8-A75D318F8EF9}" type="presOf" srcId="{1321310E-38AD-4DE4-93F1-168F34E55DEB}" destId="{B5F40D1D-F4FD-46BF-B07B-49B8251935A5}" srcOrd="0" destOrd="1" presId="urn:microsoft.com/office/officeart/2005/8/layout/vList5"/>
    <dgm:cxn modelId="{F6750D2D-A187-41D5-B1C0-E84AC8341913}" type="presOf" srcId="{93EDBBCC-C69F-4801-B616-9CBA8652EAD9}" destId="{B80372C2-747D-41FD-A6E9-D7862606FDC7}" srcOrd="0" destOrd="0" presId="urn:microsoft.com/office/officeart/2005/8/layout/vList5"/>
    <dgm:cxn modelId="{E3E4B9F0-F3B4-4C6E-91D7-DAD4FBB83547}" srcId="{B5A0F97E-D9B3-464C-9797-FCE0E42B5566}" destId="{93EDBBCC-C69F-4801-B616-9CBA8652EAD9}" srcOrd="2" destOrd="0" parTransId="{995B2C9B-5268-4321-ADD2-C4247CA6E5DA}" sibTransId="{110CF02A-B92B-468D-BACF-B56C3133D528}"/>
    <dgm:cxn modelId="{0B3EBE73-5942-456F-BC8C-7A6820E97CA4}" srcId="{B5A0F97E-D9B3-464C-9797-FCE0E42B5566}" destId="{C459353B-06B8-4E86-B9E1-2C46199A17DD}" srcOrd="1" destOrd="0" parTransId="{7B2680ED-DAC4-4839-886D-327194DBD03A}" sibTransId="{C04FCA53-991B-4169-841B-D3FDBBCA1FE5}"/>
    <dgm:cxn modelId="{6B85C820-1397-49AB-AEFB-4B3869170DC8}" type="presOf" srcId="{102EA28A-008B-4B11-BB16-4275187C39F4}" destId="{B5F40D1D-F4FD-46BF-B07B-49B8251935A5}" srcOrd="0" destOrd="0" presId="urn:microsoft.com/office/officeart/2005/8/layout/vList5"/>
    <dgm:cxn modelId="{F2F48029-EEC3-48BF-8CA8-8C3FE036E626}" srcId="{E37616F3-F5DE-4052-A47A-018487BB088D}" destId="{5426E1E8-364E-4E7B-8DC1-E246942D21B8}" srcOrd="1" destOrd="0" parTransId="{4925F317-858B-4BD0-94A6-67DC1E295987}" sibTransId="{41B4F495-2886-41ED-A281-9499EE27EF4D}"/>
    <dgm:cxn modelId="{D4A74808-132A-4FF8-B503-4D953912F3D6}" srcId="{E37616F3-F5DE-4052-A47A-018487BB088D}" destId="{559BA74D-1916-49E2-B39F-ABAE4E590C33}" srcOrd="2" destOrd="0" parTransId="{DED34E78-71C8-4DB6-B475-6657483A9CEE}" sibTransId="{755DC987-E90E-4C78-87C8-3CC5B1052A36}"/>
    <dgm:cxn modelId="{1779A114-9D2C-4A3A-ADE4-8428CCCFBBE8}" type="presOf" srcId="{E37616F3-F5DE-4052-A47A-018487BB088D}" destId="{3C05CA2F-0461-4AC9-ABFB-CFCD7B5407FA}" srcOrd="0" destOrd="0" presId="urn:microsoft.com/office/officeart/2005/8/layout/vList5"/>
    <dgm:cxn modelId="{B2A1B3CF-B889-453C-8EA3-FD95AD5BB17B}" srcId="{E37616F3-F5DE-4052-A47A-018487BB088D}" destId="{4D50CDB6-06DE-408D-8C05-2CC0E01C6BDA}" srcOrd="5" destOrd="0" parTransId="{B1A003A8-C171-49FD-B1D8-15F942961FC7}" sibTransId="{564C360D-5A57-4199-88C0-B81897002EBA}"/>
    <dgm:cxn modelId="{A43454FA-BDB2-4E1D-9BC6-19787CFEA03E}" type="presParOf" srcId="{BAF75520-7FB5-4EE8-81EF-774D7E8CAF5B}" destId="{64DE5372-C54F-43A8-AD8D-1F44A65E0016}" srcOrd="0" destOrd="0" presId="urn:microsoft.com/office/officeart/2005/8/layout/vList5"/>
    <dgm:cxn modelId="{C2F381D2-F85C-48FF-8635-9A960D4C87FE}" type="presParOf" srcId="{64DE5372-C54F-43A8-AD8D-1F44A65E0016}" destId="{3C05CA2F-0461-4AC9-ABFB-CFCD7B5407FA}" srcOrd="0" destOrd="0" presId="urn:microsoft.com/office/officeart/2005/8/layout/vList5"/>
    <dgm:cxn modelId="{A35387DA-4A56-4197-9CAE-D5885B3E4731}" type="presParOf" srcId="{64DE5372-C54F-43A8-AD8D-1F44A65E0016}" destId="{BAED9C1B-1620-4A94-8F26-F2F52682DF78}" srcOrd="1" destOrd="0" presId="urn:microsoft.com/office/officeart/2005/8/layout/vList5"/>
    <dgm:cxn modelId="{183C5278-AB4A-474B-B7BA-D24FC5C9B7DD}" type="presParOf" srcId="{BAF75520-7FB5-4EE8-81EF-774D7E8CAF5B}" destId="{3F7625AE-AF7A-4014-A617-3C536F568CDD}" srcOrd="1" destOrd="0" presId="urn:microsoft.com/office/officeart/2005/8/layout/vList5"/>
    <dgm:cxn modelId="{98FA2A18-8BA2-4C8C-9E32-41DBE181AD9B}" type="presParOf" srcId="{BAF75520-7FB5-4EE8-81EF-774D7E8CAF5B}" destId="{254A2F2C-2799-4A04-8A41-EBFD4454427F}" srcOrd="2" destOrd="0" presId="urn:microsoft.com/office/officeart/2005/8/layout/vList5"/>
    <dgm:cxn modelId="{0DC19BDF-3138-47B0-B86C-43F019A02CD1}" type="presParOf" srcId="{254A2F2C-2799-4A04-8A41-EBFD4454427F}" destId="{A72456D9-6920-4A26-BF8F-6107C14DE19E}" srcOrd="0" destOrd="0" presId="urn:microsoft.com/office/officeart/2005/8/layout/vList5"/>
    <dgm:cxn modelId="{370807C5-1364-4080-A66D-EF3ACE4D1939}" type="presParOf" srcId="{254A2F2C-2799-4A04-8A41-EBFD4454427F}" destId="{B5F40D1D-F4FD-46BF-B07B-49B8251935A5}" srcOrd="1" destOrd="0" presId="urn:microsoft.com/office/officeart/2005/8/layout/vList5"/>
    <dgm:cxn modelId="{DEFB5757-3D7A-4592-BC65-CEFCCB9A9D85}" type="presParOf" srcId="{BAF75520-7FB5-4EE8-81EF-774D7E8CAF5B}" destId="{8D3C34B6-F3B5-4F4C-A5C7-2D622469AF4A}" srcOrd="3" destOrd="0" presId="urn:microsoft.com/office/officeart/2005/8/layout/vList5"/>
    <dgm:cxn modelId="{4AA26033-F94F-48F7-ABA3-96093EB8CB29}" type="presParOf" srcId="{BAF75520-7FB5-4EE8-81EF-774D7E8CAF5B}" destId="{E1BF6292-FD78-4027-B2F7-1A05EAD5C47F}" srcOrd="4" destOrd="0" presId="urn:microsoft.com/office/officeart/2005/8/layout/vList5"/>
    <dgm:cxn modelId="{3DD12367-0746-4F7A-9124-A802DEEF6897}" type="presParOf" srcId="{E1BF6292-FD78-4027-B2F7-1A05EAD5C47F}" destId="{B80372C2-747D-41FD-A6E9-D7862606FDC7}" srcOrd="0" destOrd="0" presId="urn:microsoft.com/office/officeart/2005/8/layout/vList5"/>
    <dgm:cxn modelId="{DE3A7B7D-D25E-4232-851A-56090DD2225F}" type="presParOf" srcId="{E1BF6292-FD78-4027-B2F7-1A05EAD5C47F}" destId="{708FAC4A-EFEA-4637-B89B-445501E1F2EF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BAED9C1B-1620-4A94-8F26-F2F52682DF78}">
      <dsp:nvSpPr>
        <dsp:cNvPr id="0" name=""/>
        <dsp:cNvSpPr/>
      </dsp:nvSpPr>
      <dsp:spPr>
        <a:xfrm rot="5400000">
          <a:off x="3486141" y="-1291986"/>
          <a:ext cx="1310179" cy="3897630"/>
        </a:xfrm>
        <a:prstGeom prst="round2SameRect">
          <a:avLst/>
        </a:prstGeom>
        <a:solidFill>
          <a:srgbClr val="E6BA00">
            <a:alpha val="90000"/>
          </a:srgbClr>
        </a:solidFill>
        <a:ln w="254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dirty="0" smtClean="0"/>
            <a:t>Conducted LH Strategy Review meeting</a:t>
          </a:r>
          <a:endParaRPr lang="en-US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dirty="0" smtClean="0"/>
            <a:t>Met Anglo Platinum Health and Safety Head</a:t>
          </a:r>
          <a:endParaRPr lang="en-US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dirty="0" smtClean="0"/>
            <a:t>Petra Diamond Management</a:t>
          </a:r>
          <a:endParaRPr lang="en-US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dirty="0" smtClean="0"/>
            <a:t>Tripartite meeting (Vaal River and Rustenburg)</a:t>
          </a:r>
          <a:endParaRPr lang="en-US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dirty="0" smtClean="0"/>
            <a:t>Tarp Source Mine Documentation</a:t>
          </a:r>
          <a:endParaRPr lang="en-US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dirty="0" smtClean="0"/>
            <a:t>Chaired both Hard Rock  and Coal adoption team meetings</a:t>
          </a:r>
          <a:endParaRPr lang="en-US" sz="1200" kern="1200" dirty="0"/>
        </a:p>
      </dsp:txBody>
      <dsp:txXfrm rot="5400000">
        <a:off x="3486141" y="-1291986"/>
        <a:ext cx="1310179" cy="3897630"/>
      </dsp:txXfrm>
    </dsp:sp>
    <dsp:sp modelId="{3C05CA2F-0461-4AC9-ABFB-CFCD7B5407FA}">
      <dsp:nvSpPr>
        <dsp:cNvPr id="0" name=""/>
        <dsp:cNvSpPr/>
      </dsp:nvSpPr>
      <dsp:spPr>
        <a:xfrm>
          <a:off x="0" y="1984"/>
          <a:ext cx="2192416" cy="1309687"/>
        </a:xfrm>
        <a:prstGeom prst="roundRect">
          <a:avLst/>
        </a:prstGeom>
        <a:solidFill>
          <a:srgbClr val="E6BA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>
              <a:solidFill>
                <a:schemeClr val="tx1"/>
              </a:solidFill>
            </a:rPr>
            <a:t>Andre Van </a:t>
          </a:r>
          <a:r>
            <a:rPr lang="en-US" sz="1800" b="1" kern="1200" dirty="0" err="1" smtClean="0">
              <a:solidFill>
                <a:schemeClr val="tx1"/>
              </a:solidFill>
            </a:rPr>
            <a:t>Zyl</a:t>
          </a:r>
          <a:endParaRPr lang="en-US" sz="1800" b="1" kern="1200" dirty="0">
            <a:solidFill>
              <a:schemeClr val="tx1"/>
            </a:solidFill>
          </a:endParaRPr>
        </a:p>
      </dsp:txBody>
      <dsp:txXfrm>
        <a:off x="0" y="1984"/>
        <a:ext cx="2192416" cy="1309687"/>
      </dsp:txXfrm>
    </dsp:sp>
    <dsp:sp modelId="{B5F40D1D-F4FD-46BF-B07B-49B8251935A5}">
      <dsp:nvSpPr>
        <dsp:cNvPr id="0" name=""/>
        <dsp:cNvSpPr/>
      </dsp:nvSpPr>
      <dsp:spPr>
        <a:xfrm rot="5400000">
          <a:off x="3621405" y="81526"/>
          <a:ext cx="1047750" cy="3901440"/>
        </a:xfrm>
        <a:prstGeom prst="round2SameRect">
          <a:avLst/>
        </a:prstGeom>
        <a:solidFill>
          <a:srgbClr val="E6BA00">
            <a:alpha val="90000"/>
          </a:srgbClr>
        </a:solidFill>
        <a:ln w="254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1200" kern="1200"/>
        </a:p>
      </dsp:txBody>
      <dsp:txXfrm rot="5400000">
        <a:off x="3621405" y="81526"/>
        <a:ext cx="1047750" cy="3901440"/>
      </dsp:txXfrm>
    </dsp:sp>
    <dsp:sp modelId="{A72456D9-6920-4A26-BF8F-6107C14DE19E}">
      <dsp:nvSpPr>
        <dsp:cNvPr id="0" name=""/>
        <dsp:cNvSpPr/>
      </dsp:nvSpPr>
      <dsp:spPr>
        <a:xfrm>
          <a:off x="0" y="1377402"/>
          <a:ext cx="2194560" cy="1309687"/>
        </a:xfrm>
        <a:prstGeom prst="roundRect">
          <a:avLst/>
        </a:prstGeom>
        <a:solidFill>
          <a:srgbClr val="E6BA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>
              <a:solidFill>
                <a:schemeClr val="tx1"/>
              </a:solidFill>
            </a:rPr>
            <a:t>Duncan Adams</a:t>
          </a:r>
          <a:endParaRPr lang="en-US" sz="1800" b="1" kern="1200" dirty="0">
            <a:solidFill>
              <a:schemeClr val="tx1"/>
            </a:solidFill>
          </a:endParaRPr>
        </a:p>
      </dsp:txBody>
      <dsp:txXfrm>
        <a:off x="0" y="1377402"/>
        <a:ext cx="2194560" cy="1309687"/>
      </dsp:txXfrm>
    </dsp:sp>
    <dsp:sp modelId="{708FAC4A-EFEA-4637-B89B-445501E1F2EF}">
      <dsp:nvSpPr>
        <dsp:cNvPr id="0" name=""/>
        <dsp:cNvSpPr/>
      </dsp:nvSpPr>
      <dsp:spPr>
        <a:xfrm rot="5400000">
          <a:off x="3621405" y="1456698"/>
          <a:ext cx="1047750" cy="3901440"/>
        </a:xfrm>
        <a:prstGeom prst="round2SameRect">
          <a:avLst/>
        </a:prstGeom>
        <a:solidFill>
          <a:srgbClr val="E6BA00">
            <a:alpha val="90000"/>
          </a:srgbClr>
        </a:solidFill>
        <a:ln w="254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dirty="0" smtClean="0"/>
            <a:t>Attended Training by Decision Partners</a:t>
          </a:r>
          <a:endParaRPr lang="en-US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dirty="0" smtClean="0"/>
            <a:t>NW tripartite (Rustenburg)</a:t>
          </a:r>
          <a:endParaRPr lang="en-US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dirty="0" smtClean="0"/>
            <a:t>Visited </a:t>
          </a:r>
          <a:r>
            <a:rPr lang="en-US" sz="1200" kern="1200" dirty="0" err="1" smtClean="0"/>
            <a:t>Phakisa</a:t>
          </a:r>
          <a:r>
            <a:rPr lang="en-US" sz="1200" kern="1200" dirty="0" smtClean="0"/>
            <a:t> mine(invited as a follow up from COPA meeting</a:t>
          </a:r>
          <a:endParaRPr lang="en-US" sz="1200" kern="1200" dirty="0"/>
        </a:p>
      </dsp:txBody>
      <dsp:txXfrm rot="5400000">
        <a:off x="3621405" y="1456698"/>
        <a:ext cx="1047750" cy="3901440"/>
      </dsp:txXfrm>
    </dsp:sp>
    <dsp:sp modelId="{B80372C2-747D-41FD-A6E9-D7862606FDC7}">
      <dsp:nvSpPr>
        <dsp:cNvPr id="0" name=""/>
        <dsp:cNvSpPr/>
      </dsp:nvSpPr>
      <dsp:spPr>
        <a:xfrm>
          <a:off x="0" y="2752574"/>
          <a:ext cx="2194560" cy="1309687"/>
        </a:xfrm>
        <a:prstGeom prst="roundRect">
          <a:avLst/>
        </a:prstGeom>
        <a:solidFill>
          <a:srgbClr val="E6BA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>
              <a:solidFill>
                <a:schemeClr val="tx1"/>
              </a:solidFill>
            </a:rPr>
            <a:t>Christopher </a:t>
          </a:r>
          <a:r>
            <a:rPr lang="en-US" sz="1800" b="1" kern="1200" dirty="0" err="1" smtClean="0">
              <a:solidFill>
                <a:schemeClr val="tx1"/>
              </a:solidFill>
            </a:rPr>
            <a:t>Legodi</a:t>
          </a:r>
          <a:endParaRPr lang="en-US" sz="1800" b="1" kern="1200" dirty="0">
            <a:solidFill>
              <a:schemeClr val="tx1"/>
            </a:solidFill>
          </a:endParaRPr>
        </a:p>
      </dsp:txBody>
      <dsp:txXfrm>
        <a:off x="0" y="2752574"/>
        <a:ext cx="2194560" cy="130968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DA2DDC-799A-4D45-80CE-529C73E18CCD}" type="datetimeFigureOut">
              <a:rPr lang="en-US" smtClean="0"/>
              <a:pPr/>
              <a:t>4/18/2012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7213"/>
            <a:ext cx="29718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9447213"/>
            <a:ext cx="29718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B326C3-F569-435F-8705-C1001C3232B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49884417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B1557D-0CD2-41B0-AFB6-F3C0F121E921}" type="datetimeFigureOut">
              <a:rPr lang="en-US" smtClean="0"/>
              <a:pPr/>
              <a:t>4/18/2012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724400"/>
            <a:ext cx="5486400" cy="44751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7213"/>
            <a:ext cx="29718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9447213"/>
            <a:ext cx="29718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D56AF9-12C6-4521-8B69-8AF7315278A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4576434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D56AF9-12C6-4521-8B69-8AF7315278A6}" type="slidenum">
              <a:rPr lang="en-US" smtClean="0"/>
              <a:pPr/>
              <a:t>1</a:t>
            </a:fld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D56AF9-12C6-4521-8B69-8AF7315278A6}" type="slidenum">
              <a:rPr lang="en-US" smtClean="0"/>
              <a:pPr/>
              <a:t>4</a:t>
            </a:fld>
            <a:endParaRPr 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D56AF9-12C6-4521-8B69-8AF7315278A6}" type="slidenum">
              <a:rPr lang="en-US" smtClean="0"/>
              <a:pPr/>
              <a:t>5</a:t>
            </a:fld>
            <a:endParaRPr 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D56AF9-12C6-4521-8B69-8AF7315278A6}" type="slidenum">
              <a:rPr lang="en-US" smtClean="0"/>
              <a:pPr/>
              <a:t>6</a:t>
            </a:fld>
            <a:endParaRPr 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D56AF9-12C6-4521-8B69-8AF7315278A6}" type="slidenum">
              <a:rPr lang="en-US" smtClean="0"/>
              <a:pPr/>
              <a:t>7</a:t>
            </a:fld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32BD087-DD67-432F-AE7C-561AACD1A7E9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2A3F88E-C514-4938-B79C-5704FC577AD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1548DFF-F035-47BA-B54E-0D81A1E74C18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B3A9194-7A10-4ACA-8AA2-7A4CD7D0AF08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EB59EC4-DEAD-418A-94A6-5503B55D8C8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87FA9C3-E540-4529-831D-E2C969502C06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3E85050-BCE0-4668-AEF2-9AF4E0DB2481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B2E7215-4DDC-4300-99A0-91656B231EB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7E73B3-922C-465C-B1F8-422172F5CA56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79FBCC5-C038-497B-951B-4C2D85BC67F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71B5941-94C9-44B3-B907-9EA4BA0E3EC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7E8AEDB-4DD6-49D5-AD12-FACFAC196513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emf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package" Target="../embeddings/Microsoft_Office_Excel_Worksheet1.xlsx"/><Relationship Id="rId5" Type="http://schemas.openxmlformats.org/officeDocument/2006/relationships/image" Target="../media/image6.png"/><Relationship Id="rId4" Type="http://schemas.openxmlformats.org/officeDocument/2006/relationships/image" Target="../media/image3.e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3.emf"/><Relationship Id="rId7" Type="http://schemas.openxmlformats.org/officeDocument/2006/relationships/diagramQuickStyle" Target="../diagrams/quickStyle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6.png"/><Relationship Id="rId9" Type="http://schemas.microsoft.com/office/2007/relationships/diagramDrawing" Target="../diagrams/drawing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A88800"/>
          </a:solidFill>
          <a:ln>
            <a:solidFill>
              <a:srgbClr val="C49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-285784" y="0"/>
            <a:ext cx="4000496" cy="6858000"/>
          </a:xfrm>
          <a:prstGeom prst="rect">
            <a:avLst/>
          </a:prstGeom>
          <a:solidFill>
            <a:srgbClr val="E6BA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051" name="Group 20"/>
          <p:cNvGrpSpPr>
            <a:grpSpLocks/>
          </p:cNvGrpSpPr>
          <p:nvPr/>
        </p:nvGrpSpPr>
        <p:grpSpPr bwMode="auto">
          <a:xfrm>
            <a:off x="0" y="0"/>
            <a:ext cx="9143999" cy="1428736"/>
            <a:chOff x="118" y="119"/>
            <a:chExt cx="5467" cy="823"/>
          </a:xfrm>
        </p:grpSpPr>
        <p:pic>
          <p:nvPicPr>
            <p:cNvPr id="2052" name="Picture 17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18" y="119"/>
              <a:ext cx="766" cy="816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2053" name="Picture 16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967" y="119"/>
              <a:ext cx="618" cy="816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2054" name="Picture 3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885" y="119"/>
              <a:ext cx="4082" cy="823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pic>
        <p:nvPicPr>
          <p:cNvPr id="9" name="Picture 7" descr="cmlogoDE copy"/>
          <p:cNvPicPr>
            <a:picLocks noChangeAspect="1" noChangeArrowheads="1"/>
          </p:cNvPicPr>
          <p:nvPr/>
        </p:nvPicPr>
        <p:blipFill>
          <a:blip r:embed="rId6" cstate="screen">
            <a:biLevel thresh="50000"/>
          </a:blip>
          <a:srcRect/>
          <a:stretch>
            <a:fillRect/>
          </a:stretch>
        </p:blipFill>
        <p:spPr bwMode="auto">
          <a:xfrm>
            <a:off x="8072462" y="6143644"/>
            <a:ext cx="903287" cy="55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2" name="Straight Connector 11"/>
          <p:cNvCxnSpPr/>
          <p:nvPr/>
        </p:nvCxnSpPr>
        <p:spPr>
          <a:xfrm>
            <a:off x="142844" y="6500834"/>
            <a:ext cx="7786742" cy="1588"/>
          </a:xfrm>
          <a:prstGeom prst="line">
            <a:avLst/>
          </a:prstGeom>
          <a:ln w="190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4"/>
          <p:cNvSpPr txBox="1">
            <a:spLocks/>
          </p:cNvSpPr>
          <p:nvPr/>
        </p:nvSpPr>
        <p:spPr bwMode="auto">
          <a:xfrm>
            <a:off x="0" y="1645655"/>
            <a:ext cx="7208322" cy="997527"/>
          </a:xfrm>
          <a:prstGeom prst="rect">
            <a:avLst/>
          </a:prstGeom>
          <a:solidFill>
            <a:srgbClr val="000000">
              <a:alpha val="60000"/>
            </a:srgb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eaLnBrk="0" hangingPunct="0">
              <a:defRPr/>
            </a:pPr>
            <a:r>
              <a:rPr lang="en-GB" sz="2000" b="1" dirty="0" smtClean="0">
                <a:solidFill>
                  <a:schemeClr val="bg1"/>
                </a:solidFill>
              </a:rPr>
              <a:t> FALLS OF GROUND</a:t>
            </a:r>
            <a:endParaRPr kumimoji="0" lang="en-ZA" sz="20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7" cstate="print">
            <a:duotone>
              <a:prstClr val="black"/>
              <a:srgbClr val="C49F00">
                <a:tint val="45000"/>
                <a:satMod val="400000"/>
              </a:srgbClr>
            </a:duotone>
          </a:blip>
          <a:srcRect/>
          <a:stretch>
            <a:fillRect/>
          </a:stretch>
        </p:blipFill>
        <p:spPr bwMode="auto">
          <a:xfrm>
            <a:off x="4214810" y="3143248"/>
            <a:ext cx="4622017" cy="25717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5" name="TextBox 14"/>
          <p:cNvSpPr txBox="1"/>
          <p:nvPr/>
        </p:nvSpPr>
        <p:spPr>
          <a:xfrm>
            <a:off x="4286248" y="6514426"/>
            <a:ext cx="371477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100" i="1" dirty="0" smtClean="0">
                <a:latin typeface="Tahoma" pitchFamily="34" charset="0"/>
                <a:cs typeface="Tahoma" pitchFamily="34" charset="0"/>
              </a:rPr>
              <a:t>Working together for a sustainable future since 1889</a:t>
            </a:r>
            <a:endParaRPr lang="en-US" sz="1100" i="1" dirty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072066" y="6215082"/>
            <a:ext cx="297068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100" b="1" dirty="0" smtClean="0"/>
              <a:t>CHAMBER OF MINES OF SOUTH AFRICA</a:t>
            </a:r>
            <a:endParaRPr lang="en-US" sz="600" b="1" dirty="0"/>
          </a:p>
        </p:txBody>
      </p:sp>
      <p:sp>
        <p:nvSpPr>
          <p:cNvPr id="16" name="Subtitle 15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2120280" cy="1752600"/>
          </a:xfrm>
        </p:spPr>
        <p:txBody>
          <a:bodyPr/>
          <a:lstStyle/>
          <a:p>
            <a:r>
              <a:rPr lang="en-ZA" b="1" dirty="0" smtClean="0">
                <a:solidFill>
                  <a:schemeClr val="tx1"/>
                </a:solidFill>
              </a:rPr>
              <a:t>APRIL</a:t>
            </a:r>
            <a:endParaRPr lang="en-ZA" b="1" dirty="0" smtClean="0">
              <a:solidFill>
                <a:schemeClr val="tx1"/>
              </a:solidFill>
            </a:endParaRPr>
          </a:p>
          <a:p>
            <a:r>
              <a:rPr lang="en-ZA" b="1" dirty="0" smtClean="0">
                <a:solidFill>
                  <a:schemeClr val="tx1"/>
                </a:solidFill>
              </a:rPr>
              <a:t>2012</a:t>
            </a:r>
            <a:endParaRPr lang="en-ZA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/>
          <a:srcRect l="56223" t="5468" r="18422" b="23450"/>
          <a:stretch>
            <a:fillRect/>
          </a:stretch>
        </p:blipFill>
        <p:spPr bwMode="auto">
          <a:xfrm>
            <a:off x="8089754" y="6000768"/>
            <a:ext cx="693889" cy="392198"/>
          </a:xfrm>
          <a:prstGeom prst="rect">
            <a:avLst/>
          </a:prstGeom>
          <a:ln>
            <a:solidFill>
              <a:srgbClr val="C49F00"/>
            </a:solidFill>
          </a:ln>
          <a:effectLst/>
        </p:spPr>
      </p:pic>
      <p:sp>
        <p:nvSpPr>
          <p:cNvPr id="7" name="Text Placeholder 4"/>
          <p:cNvSpPr txBox="1">
            <a:spLocks/>
          </p:cNvSpPr>
          <p:nvPr/>
        </p:nvSpPr>
        <p:spPr>
          <a:xfrm>
            <a:off x="1500166" y="6007814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This is who we are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8" name="Straight Connector 7"/>
          <p:cNvCxnSpPr/>
          <p:nvPr/>
        </p:nvCxnSpPr>
        <p:spPr>
          <a:xfrm>
            <a:off x="1500166" y="5929330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500166" y="6449440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Footer Placeholder 5"/>
          <p:cNvSpPr>
            <a:spLocks noGrp="1"/>
          </p:cNvSpPr>
          <p:nvPr>
            <p:ph type="ftr" sz="quarter" idx="4294967295"/>
          </p:nvPr>
        </p:nvSpPr>
        <p:spPr>
          <a:xfrm>
            <a:off x="1500166" y="6492875"/>
            <a:ext cx="7143800" cy="365125"/>
          </a:xfrm>
          <a:prstGeom prst="rect">
            <a:avLst/>
          </a:prstGeom>
        </p:spPr>
        <p:txBody>
          <a:bodyPr/>
          <a:lstStyle/>
          <a:p>
            <a:pPr algn="l"/>
            <a:endParaRPr lang="en-ZA" sz="11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1" y="5919960"/>
            <a:ext cx="857256" cy="597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4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Mission and Values - MOSH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173338" y="527338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1473" y="661605"/>
            <a:ext cx="7858180" cy="5053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/>
          <a:srcRect l="56223" t="5468" r="18422" b="23450"/>
          <a:stretch>
            <a:fillRect/>
          </a:stretch>
        </p:blipFill>
        <p:spPr bwMode="auto">
          <a:xfrm>
            <a:off x="8089754" y="6000768"/>
            <a:ext cx="693889" cy="392198"/>
          </a:xfrm>
          <a:prstGeom prst="rect">
            <a:avLst/>
          </a:prstGeom>
          <a:ln>
            <a:solidFill>
              <a:srgbClr val="C49F00"/>
            </a:solidFill>
          </a:ln>
          <a:effectLst/>
        </p:spPr>
      </p:pic>
      <p:cxnSp>
        <p:nvCxnSpPr>
          <p:cNvPr id="8" name="Straight Connector 7"/>
          <p:cNvCxnSpPr/>
          <p:nvPr/>
        </p:nvCxnSpPr>
        <p:spPr>
          <a:xfrm>
            <a:off x="1500166" y="5929330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500166" y="6449440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1" y="5919960"/>
            <a:ext cx="857256" cy="597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6" name="Straight Connector 15"/>
          <p:cNvCxnSpPr/>
          <p:nvPr/>
        </p:nvCxnSpPr>
        <p:spPr>
          <a:xfrm>
            <a:off x="214282" y="1000108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223838" y="152376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Progress</a:t>
            </a:r>
            <a:r>
              <a:rPr kumimoji="0" lang="en-ZA" sz="24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ZA" sz="2400" b="1" dirty="0" smtClean="0">
                <a:latin typeface="Arial" pitchFamily="34" charset="0"/>
                <a:ea typeface="+mj-ea"/>
                <a:cs typeface="Arial" pitchFamily="34" charset="0"/>
              </a:rPr>
              <a:t>for </a:t>
            </a:r>
            <a:r>
              <a:rPr kumimoji="0" lang="en-ZA" sz="24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the Months </a:t>
            </a:r>
            <a:r>
              <a:rPr lang="en-ZA" sz="2400" b="1" dirty="0" smtClean="0">
                <a:latin typeface="Arial" pitchFamily="34" charset="0"/>
                <a:ea typeface="+mj-ea"/>
                <a:cs typeface="Arial" pitchFamily="34" charset="0"/>
              </a:rPr>
              <a:t>February</a:t>
            </a:r>
            <a:r>
              <a:rPr kumimoji="0" lang="en-ZA" sz="24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/March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graphicFrame>
        <p:nvGraphicFramePr>
          <p:cNvPr id="10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1836339581"/>
              </p:ext>
            </p:extLst>
          </p:nvPr>
        </p:nvGraphicFramePr>
        <p:xfrm>
          <a:off x="457200" y="1571612"/>
          <a:ext cx="7758138" cy="4212203"/>
        </p:xfrm>
        <a:graphic>
          <a:graphicData uri="http://schemas.openxmlformats.org/drawingml/2006/table">
            <a:tbl>
              <a:tblPr firstRow="1" bandRow="1">
                <a:tableStyleId>{1FECB4D8-DB02-4DC6-A0A2-4F2EBAE1DC90}</a:tableStyleId>
              </a:tblPr>
              <a:tblGrid>
                <a:gridCol w="597098"/>
                <a:gridCol w="1988948"/>
                <a:gridCol w="1293023"/>
                <a:gridCol w="1293023"/>
                <a:gridCol w="1293023"/>
                <a:gridCol w="1293023"/>
              </a:tblGrid>
              <a:tr h="826112"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Arial" charset="0"/>
                          <a:cs typeface="Arial" charset="0"/>
                        </a:rPr>
                        <a:t>Highlights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Arial" charset="0"/>
                          <a:cs typeface="Arial" charset="0"/>
                        </a:rPr>
                        <a:t> (Achievements, Commendations &amp; Lessons Learnt)</a:t>
                      </a:r>
                    </a:p>
                  </a:txBody>
                  <a:tcPr marL="36000" marR="36000" marT="36000" marB="360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Arial" charset="0"/>
                          <a:cs typeface="Arial" charset="0"/>
                        </a:rPr>
                        <a:t>Lowlights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Arial" charset="0"/>
                          <a:cs typeface="Arial" charset="0"/>
                        </a:rPr>
                        <a:t> (Issues, Risks, Concerns)</a:t>
                      </a:r>
                    </a:p>
                  </a:txBody>
                  <a:tcPr marL="36000" marR="36000" marT="36000" marB="360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Arial" charset="0"/>
                          <a:cs typeface="Arial" charset="0"/>
                        </a:rPr>
                        <a:t>Priority Action Steps to Address Lowlights</a:t>
                      </a:r>
                    </a:p>
                  </a:txBody>
                  <a:tcPr marL="36000" marR="36000" marT="36000" marB="360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Arial" charset="0"/>
                          <a:cs typeface="Arial" charset="0"/>
                        </a:rPr>
                        <a:t>Due Date</a:t>
                      </a:r>
                    </a:p>
                  </a:txBody>
                  <a:tcPr marL="36000" marR="36000" marT="36000" marB="360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Arial" charset="0"/>
                          <a:cs typeface="Arial" charset="0"/>
                        </a:rPr>
                        <a:t>Resp. Person</a:t>
                      </a:r>
                    </a:p>
                  </a:txBody>
                  <a:tcPr marL="36000" marR="36000" marT="36000" marB="360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50000"/>
                      </a:schemeClr>
                    </a:solidFill>
                  </a:tcPr>
                </a:tc>
              </a:tr>
              <a:tr h="1046441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86F4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US" sz="1200" dirty="0" smtClean="0">
                          <a:latin typeface="Arial" pitchFamily="34" charset="0"/>
                          <a:cs typeface="Arial" pitchFamily="34" charset="0"/>
                        </a:rPr>
                        <a:t>3 more mines joined,</a:t>
                      </a:r>
                      <a:r>
                        <a:rPr lang="en-US" sz="1200" baseline="0" dirty="0" smtClean="0">
                          <a:latin typeface="Arial" pitchFamily="34" charset="0"/>
                          <a:cs typeface="Arial" pitchFamily="34" charset="0"/>
                        </a:rPr>
                        <a:t> now 16</a:t>
                      </a:r>
                      <a:endParaRPr 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PI</a:t>
                      </a:r>
                      <a:r>
                        <a:rPr lang="en-US" sz="1200" baseline="0" dirty="0" smtClean="0"/>
                        <a:t> 2012 Strategy(instructing mines to implement)</a:t>
                      </a:r>
                      <a:endParaRPr lang="en-US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GPA to engage</a:t>
                      </a:r>
                      <a:endParaRPr lang="en-US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Ongoing</a:t>
                      </a:r>
                      <a:endParaRPr lang="en-US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GPA</a:t>
                      </a:r>
                      <a:endParaRPr lang="en-US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46441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86F4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US" sz="1200" dirty="0" smtClean="0">
                          <a:latin typeface="Arial" pitchFamily="34" charset="0"/>
                          <a:cs typeface="Arial" pitchFamily="34" charset="0"/>
                        </a:rPr>
                        <a:t>Coal Producers keen</a:t>
                      </a:r>
                      <a:r>
                        <a:rPr lang="en-US" sz="1200" baseline="0" dirty="0" smtClean="0">
                          <a:latin typeface="Arial" pitchFamily="34" charset="0"/>
                          <a:cs typeface="Arial" pitchFamily="34" charset="0"/>
                        </a:rPr>
                        <a:t> to customize it for their mines</a:t>
                      </a:r>
                      <a:endParaRPr 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Lack of organisational support from Coal sector</a:t>
                      </a:r>
                      <a:endParaRPr lang="en-US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Strengthen</a:t>
                      </a:r>
                      <a:r>
                        <a:rPr lang="en-US" sz="1200" baseline="0" dirty="0" smtClean="0"/>
                        <a:t> the Coal Industry Team</a:t>
                      </a:r>
                      <a:endParaRPr lang="en-US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On</a:t>
                      </a:r>
                      <a:r>
                        <a:rPr lang="en-US" sz="1200" baseline="0" dirty="0" smtClean="0"/>
                        <a:t> Going</a:t>
                      </a:r>
                      <a:endParaRPr lang="en-US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Adoption Team</a:t>
                      </a:r>
                      <a:endParaRPr lang="en-US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42649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86F4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US" sz="1200" dirty="0" smtClean="0">
                          <a:latin typeface="Arial" pitchFamily="34" charset="0"/>
                          <a:cs typeface="Arial" pitchFamily="34" charset="0"/>
                        </a:rPr>
                        <a:t>HR people</a:t>
                      </a:r>
                      <a:r>
                        <a:rPr lang="en-US" sz="1200" baseline="0" dirty="0" smtClean="0">
                          <a:latin typeface="Arial" pitchFamily="34" charset="0"/>
                          <a:cs typeface="Arial" pitchFamily="34" charset="0"/>
                        </a:rPr>
                        <a:t> happy to be involved and want to participate</a:t>
                      </a:r>
                      <a:endParaRPr 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Do</a:t>
                      </a:r>
                      <a:r>
                        <a:rPr lang="en-US" sz="1200" baseline="0" dirty="0" smtClean="0"/>
                        <a:t> not get invitations from the adoption managers</a:t>
                      </a:r>
                      <a:endParaRPr lang="en-US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Invited to the next COPA meeting  on the 4 May</a:t>
                      </a:r>
                      <a:endParaRPr lang="en-US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 ongoing</a:t>
                      </a:r>
                      <a:endParaRPr lang="en-US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C </a:t>
                      </a:r>
                      <a:r>
                        <a:rPr lang="en-US" sz="1200" dirty="0" err="1" smtClean="0"/>
                        <a:t>legodi</a:t>
                      </a:r>
                      <a:endParaRPr lang="en-US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467544" y="1196752"/>
            <a:ext cx="21595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ZA" dirty="0" smtClean="0"/>
              <a:t>Netting with Bolting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xmlns="" val="1244994801"/>
      </p:ext>
    </p:extLst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 l="56223" t="5468" r="18422" b="23450"/>
          <a:stretch>
            <a:fillRect/>
          </a:stretch>
        </p:blipFill>
        <p:spPr bwMode="auto">
          <a:xfrm>
            <a:off x="8089754" y="6000768"/>
            <a:ext cx="693889" cy="392198"/>
          </a:xfrm>
          <a:prstGeom prst="rect">
            <a:avLst/>
          </a:prstGeom>
          <a:ln>
            <a:solidFill>
              <a:srgbClr val="C49F00"/>
            </a:solidFill>
          </a:ln>
          <a:effectLst/>
        </p:spPr>
      </p:pic>
      <p:cxnSp>
        <p:nvCxnSpPr>
          <p:cNvPr id="8" name="Straight Connector 7"/>
          <p:cNvCxnSpPr/>
          <p:nvPr/>
        </p:nvCxnSpPr>
        <p:spPr>
          <a:xfrm>
            <a:off x="1500166" y="5929330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500166" y="6449440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1" y="5919960"/>
            <a:ext cx="857256" cy="597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6" name="Straight Connector 15"/>
          <p:cNvCxnSpPr/>
          <p:nvPr/>
        </p:nvCxnSpPr>
        <p:spPr>
          <a:xfrm>
            <a:off x="214282" y="1000108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223838" y="152376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Progress</a:t>
            </a:r>
            <a:r>
              <a:rPr kumimoji="0" lang="en-ZA" sz="24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ZA" sz="2400" b="1" dirty="0" smtClean="0">
                <a:latin typeface="Arial" pitchFamily="34" charset="0"/>
                <a:ea typeface="+mj-ea"/>
                <a:cs typeface="Arial" pitchFamily="34" charset="0"/>
              </a:rPr>
              <a:t>for </a:t>
            </a:r>
            <a:r>
              <a:rPr kumimoji="0" lang="en-ZA" sz="24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the Months February/March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graphicFrame>
        <p:nvGraphicFramePr>
          <p:cNvPr id="10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2373637739"/>
              </p:ext>
            </p:extLst>
          </p:nvPr>
        </p:nvGraphicFramePr>
        <p:xfrm>
          <a:off x="457200" y="1571612"/>
          <a:ext cx="7758138" cy="2660188"/>
        </p:xfrm>
        <a:graphic>
          <a:graphicData uri="http://schemas.openxmlformats.org/drawingml/2006/table">
            <a:tbl>
              <a:tblPr firstRow="1" bandRow="1">
                <a:tableStyleId>{1FECB4D8-DB02-4DC6-A0A2-4F2EBAE1DC90}</a:tableStyleId>
              </a:tblPr>
              <a:tblGrid>
                <a:gridCol w="597098"/>
                <a:gridCol w="1988948"/>
                <a:gridCol w="1293023"/>
                <a:gridCol w="1293023"/>
                <a:gridCol w="1293023"/>
                <a:gridCol w="1293023"/>
              </a:tblGrid>
              <a:tr h="1000132"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Arial" charset="0"/>
                          <a:cs typeface="Arial" charset="0"/>
                        </a:rPr>
                        <a:t>Highlights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Arial" charset="0"/>
                          <a:cs typeface="Arial" charset="0"/>
                        </a:rPr>
                        <a:t> (Achievements, Commendations &amp; Lessons Learnt)</a:t>
                      </a:r>
                    </a:p>
                  </a:txBody>
                  <a:tcPr marL="36000" marR="36000" marT="36000" marB="360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Arial" charset="0"/>
                          <a:cs typeface="Arial" charset="0"/>
                        </a:rPr>
                        <a:t>Lowlights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Arial" charset="0"/>
                          <a:cs typeface="Arial" charset="0"/>
                        </a:rPr>
                        <a:t> (Issues, Risks, Concerns)</a:t>
                      </a:r>
                    </a:p>
                  </a:txBody>
                  <a:tcPr marL="36000" marR="36000" marT="36000" marB="360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Arial" charset="0"/>
                          <a:cs typeface="Arial" charset="0"/>
                        </a:rPr>
                        <a:t>Priority Action Steps to Address Lowlights</a:t>
                      </a:r>
                    </a:p>
                  </a:txBody>
                  <a:tcPr marL="36000" marR="36000" marT="36000" marB="360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Arial" charset="0"/>
                          <a:cs typeface="Arial" charset="0"/>
                        </a:rPr>
                        <a:t>Due Date</a:t>
                      </a:r>
                    </a:p>
                  </a:txBody>
                  <a:tcPr marL="36000" marR="36000" marT="36000" marB="360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Arial" charset="0"/>
                          <a:cs typeface="Arial" charset="0"/>
                        </a:rPr>
                        <a:t>Resp. Person</a:t>
                      </a:r>
                    </a:p>
                  </a:txBody>
                  <a:tcPr marL="36000" marR="36000" marT="36000" marB="360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50000"/>
                      </a:schemeClr>
                    </a:solidFill>
                  </a:tcPr>
                </a:tc>
              </a:tr>
              <a:tr h="372828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86F4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Arial" pitchFamily="34" charset="0"/>
                          <a:cs typeface="Arial" pitchFamily="34" charset="0"/>
                        </a:rPr>
                        <a:t>BC- LB </a:t>
                      </a:r>
                      <a:r>
                        <a:rPr lang="en-US" sz="1200" dirty="0" err="1" smtClean="0">
                          <a:latin typeface="Arial" pitchFamily="34" charset="0"/>
                          <a:cs typeface="Arial" pitchFamily="34" charset="0"/>
                        </a:rPr>
                        <a:t>customisation</a:t>
                      </a:r>
                      <a:r>
                        <a:rPr lang="en-US" sz="1200" dirty="0" smtClean="0">
                          <a:latin typeface="Arial" pitchFamily="34" charset="0"/>
                          <a:cs typeface="Arial" pitchFamily="34" charset="0"/>
                        </a:rPr>
                        <a:t> completed</a:t>
                      </a:r>
                      <a:endParaRPr 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Singed</a:t>
                      </a:r>
                      <a:r>
                        <a:rPr lang="en-US" sz="1200" baseline="0" dirty="0" smtClean="0"/>
                        <a:t> off </a:t>
                      </a:r>
                      <a:r>
                        <a:rPr lang="en-US" sz="1200" baseline="0" dirty="0" smtClean="0"/>
                        <a:t>on 27 march </a:t>
                      </a:r>
                      <a:endParaRPr lang="en-US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27 March</a:t>
                      </a:r>
                      <a:endParaRPr lang="en-US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A Van</a:t>
                      </a:r>
                      <a:r>
                        <a:rPr lang="en-US" sz="1200" baseline="0" dirty="0" smtClean="0"/>
                        <a:t> </a:t>
                      </a:r>
                      <a:r>
                        <a:rPr lang="en-US" sz="1200" baseline="0" dirty="0" err="1" smtClean="0"/>
                        <a:t>Zyl</a:t>
                      </a:r>
                      <a:endParaRPr lang="en-US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2828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86F4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Arial" pitchFamily="34" charset="0"/>
                          <a:cs typeface="Arial" pitchFamily="34" charset="0"/>
                        </a:rPr>
                        <a:t>Success/Failure</a:t>
                      </a:r>
                      <a:r>
                        <a:rPr lang="en-US" sz="1200" baseline="0" dirty="0" smtClean="0">
                          <a:latin typeface="Arial" pitchFamily="34" charset="0"/>
                          <a:cs typeface="Arial" pitchFamily="34" charset="0"/>
                        </a:rPr>
                        <a:t> measurements agreed</a:t>
                      </a:r>
                      <a:endParaRPr 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2828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86F4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2828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86F4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E Learning completed</a:t>
                      </a:r>
                      <a:endParaRPr lang="en-US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Start Training</a:t>
                      </a:r>
                      <a:endParaRPr lang="en-US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On</a:t>
                      </a:r>
                      <a:r>
                        <a:rPr lang="en-US" sz="1200" baseline="0" dirty="0" smtClean="0"/>
                        <a:t> Going</a:t>
                      </a:r>
                      <a:endParaRPr lang="en-US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A Van </a:t>
                      </a:r>
                      <a:r>
                        <a:rPr lang="en-US" sz="1200" dirty="0" err="1" smtClean="0"/>
                        <a:t>Zyl</a:t>
                      </a:r>
                      <a:endParaRPr lang="en-US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611560" y="1084094"/>
            <a:ext cx="16124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ZA" dirty="0" smtClean="0"/>
              <a:t>TARP System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xmlns="" val="1486442547"/>
      </p:ext>
    </p:extLst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 cstate="print"/>
          <a:srcRect l="56223" t="5468" r="18422" b="23450"/>
          <a:stretch>
            <a:fillRect/>
          </a:stretch>
        </p:blipFill>
        <p:spPr bwMode="auto">
          <a:xfrm>
            <a:off x="8089754" y="6000768"/>
            <a:ext cx="693889" cy="392198"/>
          </a:xfrm>
          <a:prstGeom prst="rect">
            <a:avLst/>
          </a:prstGeom>
          <a:ln>
            <a:solidFill>
              <a:srgbClr val="C49F00"/>
            </a:solidFill>
          </a:ln>
          <a:effectLst/>
        </p:spPr>
      </p:pic>
      <p:cxnSp>
        <p:nvCxnSpPr>
          <p:cNvPr id="8" name="Straight Connector 7"/>
          <p:cNvCxnSpPr/>
          <p:nvPr/>
        </p:nvCxnSpPr>
        <p:spPr>
          <a:xfrm>
            <a:off x="1500166" y="5929330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500166" y="6449440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5721" y="5919960"/>
            <a:ext cx="857256" cy="597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6" name="Straight Connector 15"/>
          <p:cNvCxnSpPr/>
          <p:nvPr/>
        </p:nvCxnSpPr>
        <p:spPr>
          <a:xfrm>
            <a:off x="214282" y="1000108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223838" y="152376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Progress</a:t>
            </a:r>
            <a:r>
              <a:rPr kumimoji="0" lang="en-ZA" sz="24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ZA" sz="2400" b="1" dirty="0" smtClean="0">
                <a:latin typeface="Arial" pitchFamily="34" charset="0"/>
                <a:ea typeface="+mj-ea"/>
                <a:cs typeface="Arial" pitchFamily="34" charset="0"/>
              </a:rPr>
              <a:t>for </a:t>
            </a:r>
            <a:r>
              <a:rPr kumimoji="0" lang="en-ZA" sz="24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the Months </a:t>
            </a:r>
            <a:r>
              <a:rPr kumimoji="0" lang="en-ZA" sz="24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March/April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23557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23556" name="Object 4"/>
          <p:cNvGraphicFramePr>
            <a:graphicFrameLocks noChangeAspect="1"/>
          </p:cNvGraphicFramePr>
          <p:nvPr/>
        </p:nvGraphicFramePr>
        <p:xfrm>
          <a:off x="323528" y="1124744"/>
          <a:ext cx="8496944" cy="4608512"/>
        </p:xfrm>
        <a:graphic>
          <a:graphicData uri="http://schemas.openxmlformats.org/presentationml/2006/ole">
            <p:oleObj spid="_x0000_s23556" name="Worksheet" r:id="rId6" imgW="15954315" imgH="5905607" progId="Excel.Sheet.12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1486442547"/>
      </p:ext>
    </p:extLst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 l="56223" t="5468" r="18422" b="23450"/>
          <a:stretch>
            <a:fillRect/>
          </a:stretch>
        </p:blipFill>
        <p:spPr bwMode="auto">
          <a:xfrm>
            <a:off x="8089754" y="6000768"/>
            <a:ext cx="693889" cy="392198"/>
          </a:xfrm>
          <a:prstGeom prst="rect">
            <a:avLst/>
          </a:prstGeom>
          <a:ln>
            <a:solidFill>
              <a:srgbClr val="C49F00"/>
            </a:solidFill>
          </a:ln>
          <a:effectLst/>
        </p:spPr>
      </p:pic>
      <p:cxnSp>
        <p:nvCxnSpPr>
          <p:cNvPr id="8" name="Straight Connector 7"/>
          <p:cNvCxnSpPr/>
          <p:nvPr/>
        </p:nvCxnSpPr>
        <p:spPr>
          <a:xfrm>
            <a:off x="1500166" y="5929330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500166" y="6449440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1" y="5919960"/>
            <a:ext cx="857256" cy="597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6" name="Straight Connector 15"/>
          <p:cNvCxnSpPr/>
          <p:nvPr/>
        </p:nvCxnSpPr>
        <p:spPr>
          <a:xfrm>
            <a:off x="214282" y="1000108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223838" y="152376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ZA" sz="2400" b="1" dirty="0" smtClean="0">
                <a:latin typeface="Arial" pitchFamily="34" charset="0"/>
                <a:ea typeface="+mj-ea"/>
                <a:cs typeface="Arial" pitchFamily="34" charset="0"/>
              </a:rPr>
              <a:t>FOG Team Activities for</a:t>
            </a:r>
            <a:r>
              <a:rPr kumimoji="0" lang="en-ZA" sz="24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Month </a:t>
            </a:r>
            <a:r>
              <a:rPr kumimoji="0" lang="en-ZA" sz="24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March/April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83569" y="1412776"/>
            <a:ext cx="82089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endParaRPr lang="en-US" dirty="0" smtClean="0"/>
          </a:p>
          <a:p>
            <a:pPr>
              <a:buFont typeface="Arial" pitchFamily="34" charset="0"/>
              <a:buChar char="•"/>
            </a:pPr>
            <a:endParaRPr lang="en-US" dirty="0"/>
          </a:p>
        </p:txBody>
      </p:sp>
      <p:graphicFrame>
        <p:nvGraphicFramePr>
          <p:cNvPr id="14" name="Diagram 13"/>
          <p:cNvGraphicFramePr/>
          <p:nvPr/>
        </p:nvGraphicFramePr>
        <p:xfrm>
          <a:off x="1524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xmlns="" val="1486442547"/>
      </p:ext>
    </p:extLst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 l="56223" t="5468" r="18422" b="23450"/>
          <a:stretch>
            <a:fillRect/>
          </a:stretch>
        </p:blipFill>
        <p:spPr bwMode="auto">
          <a:xfrm>
            <a:off x="8089754" y="6000768"/>
            <a:ext cx="693889" cy="392198"/>
          </a:xfrm>
          <a:prstGeom prst="rect">
            <a:avLst/>
          </a:prstGeom>
          <a:ln>
            <a:solidFill>
              <a:srgbClr val="C49F00"/>
            </a:solidFill>
          </a:ln>
          <a:effectLst/>
        </p:spPr>
      </p:pic>
      <p:cxnSp>
        <p:nvCxnSpPr>
          <p:cNvPr id="8" name="Straight Connector 7"/>
          <p:cNvCxnSpPr/>
          <p:nvPr/>
        </p:nvCxnSpPr>
        <p:spPr>
          <a:xfrm>
            <a:off x="1500166" y="5929330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500166" y="6449440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1" y="5919960"/>
            <a:ext cx="857256" cy="597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6" name="Straight Connector 15"/>
          <p:cNvCxnSpPr/>
          <p:nvPr/>
        </p:nvCxnSpPr>
        <p:spPr>
          <a:xfrm>
            <a:off x="214282" y="1000108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223838" y="152376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ZA" sz="2400" b="1" dirty="0" smtClean="0">
                <a:latin typeface="Arial" pitchFamily="34" charset="0"/>
                <a:ea typeface="+mj-ea"/>
                <a:cs typeface="Arial" pitchFamily="34" charset="0"/>
              </a:rPr>
              <a:t>FOG Team Medium Term Plan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graphicFrame>
        <p:nvGraphicFramePr>
          <p:cNvPr id="22" name="Table 21"/>
          <p:cNvGraphicFramePr>
            <a:graphicFrameLocks noGrp="1"/>
          </p:cNvGraphicFramePr>
          <p:nvPr/>
        </p:nvGraphicFramePr>
        <p:xfrm>
          <a:off x="467544" y="1196752"/>
          <a:ext cx="8568954" cy="216024"/>
        </p:xfrm>
        <a:graphic>
          <a:graphicData uri="http://schemas.openxmlformats.org/drawingml/2006/table">
            <a:tbl>
              <a:tblPr/>
              <a:tblGrid>
                <a:gridCol w="476053"/>
                <a:gridCol w="476053"/>
                <a:gridCol w="476053"/>
                <a:gridCol w="476053"/>
                <a:gridCol w="476053"/>
                <a:gridCol w="476053"/>
                <a:gridCol w="476053"/>
                <a:gridCol w="476053"/>
                <a:gridCol w="476053"/>
                <a:gridCol w="476053"/>
                <a:gridCol w="476053"/>
                <a:gridCol w="476053"/>
                <a:gridCol w="476053"/>
                <a:gridCol w="476053"/>
                <a:gridCol w="476053"/>
                <a:gridCol w="476053"/>
                <a:gridCol w="476053"/>
                <a:gridCol w="476053"/>
              </a:tblGrid>
              <a:tr h="216024"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Jan-12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Feb-12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Mar-12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Apr-12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May-12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Jun-12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Jul-12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Aug-12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Sep-12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Oct-12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Nov-12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Dec-12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Jan-13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Feb-13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Mar-13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Apr-13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May-13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Jun-13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24" name="Rectangle 23"/>
          <p:cNvSpPr/>
          <p:nvPr/>
        </p:nvSpPr>
        <p:spPr>
          <a:xfrm>
            <a:off x="539552" y="1700808"/>
            <a:ext cx="1224136" cy="216024"/>
          </a:xfrm>
          <a:prstGeom prst="rect">
            <a:avLst/>
          </a:prstGeom>
          <a:solidFill>
            <a:srgbClr val="E6BA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EE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25" name="Chevron 24"/>
          <p:cNvSpPr/>
          <p:nvPr/>
        </p:nvSpPr>
        <p:spPr>
          <a:xfrm>
            <a:off x="611560" y="2132856"/>
            <a:ext cx="6480720" cy="216024"/>
          </a:xfrm>
          <a:prstGeom prst="chevron">
            <a:avLst/>
          </a:prstGeom>
          <a:solidFill>
            <a:srgbClr val="E6BA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NETS WITH BOLTS(COPA PHASE)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26" name="Chevron 25"/>
          <p:cNvSpPr/>
          <p:nvPr/>
        </p:nvSpPr>
        <p:spPr>
          <a:xfrm>
            <a:off x="539552" y="2564904"/>
            <a:ext cx="3456384" cy="216024"/>
          </a:xfrm>
          <a:prstGeom prst="chevron">
            <a:avLst/>
          </a:prstGeom>
          <a:solidFill>
            <a:srgbClr val="E6BA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TARP (DEMO PHASE</a:t>
            </a:r>
            <a:r>
              <a:rPr lang="en-US" dirty="0" smtClean="0">
                <a:solidFill>
                  <a:schemeClr val="tx1"/>
                </a:solidFill>
              </a:rPr>
              <a:t>)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8" name="Chevron 27"/>
          <p:cNvSpPr/>
          <p:nvPr/>
        </p:nvSpPr>
        <p:spPr>
          <a:xfrm>
            <a:off x="4067944" y="2564904"/>
            <a:ext cx="4752528" cy="216024"/>
          </a:xfrm>
          <a:prstGeom prst="chevron">
            <a:avLst/>
          </a:prstGeom>
          <a:solidFill>
            <a:srgbClr val="E6BA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TARP (COPA PHASE)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29" name="Chevron 28"/>
          <p:cNvSpPr/>
          <p:nvPr/>
        </p:nvSpPr>
        <p:spPr>
          <a:xfrm>
            <a:off x="4644008" y="3068960"/>
            <a:ext cx="1584176" cy="216024"/>
          </a:xfrm>
          <a:prstGeom prst="chevron">
            <a:avLst/>
          </a:prstGeom>
          <a:solidFill>
            <a:srgbClr val="E6BA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NEW LP PREP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30" name="Chevron 29"/>
          <p:cNvSpPr/>
          <p:nvPr/>
        </p:nvSpPr>
        <p:spPr>
          <a:xfrm>
            <a:off x="6300192" y="3068960"/>
            <a:ext cx="2664296" cy="216024"/>
          </a:xfrm>
          <a:prstGeom prst="chevron">
            <a:avLst/>
          </a:prstGeom>
          <a:solidFill>
            <a:srgbClr val="E6BA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NEW LP  DOCMT and Demo</a:t>
            </a:r>
            <a:endParaRPr lang="en-US" sz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86442547"/>
      </p:ext>
    </p:extLst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5128</TotalTime>
  <Words>334</Words>
  <Application>Microsoft Office PowerPoint</Application>
  <PresentationFormat>On-screen Show (4:3)</PresentationFormat>
  <Paragraphs>93</Paragraphs>
  <Slides>7</Slides>
  <Notes>5</Notes>
  <HiddenSlides>1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9" baseType="lpstr">
      <vt:lpstr>Office Theme</vt:lpstr>
      <vt:lpstr>Microsoft Office Excel Worksheet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COM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dlabuschagne</dc:creator>
  <cp:lastModifiedBy>Chris  Legodi</cp:lastModifiedBy>
  <cp:revision>344</cp:revision>
  <dcterms:created xsi:type="dcterms:W3CDTF">2007-02-09T08:16:42Z</dcterms:created>
  <dcterms:modified xsi:type="dcterms:W3CDTF">2012-04-18T13:20:55Z</dcterms:modified>
</cp:coreProperties>
</file>