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Lst>
  <p:sldSz cx="9144000" cy="6858000" type="screen4x3"/>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EA900"/>
    <a:srgbClr val="9966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34" autoAdjust="0"/>
    <p:restoredTop sz="94624" autoAdjust="0"/>
  </p:normalViewPr>
  <p:slideViewPr>
    <p:cSldViewPr>
      <p:cViewPr>
        <p:scale>
          <a:sx n="60" d="100"/>
          <a:sy n="60" d="100"/>
        </p:scale>
        <p:origin x="-1890" y="-56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DD5FC655-F3E9-4ED9-A822-D30506359E94}" type="datetimeFigureOut">
              <a:rPr lang="en-ZA" smtClean="0"/>
              <a:pPr/>
              <a:t>2012/06/06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678C0CB-7AB6-410E-B91F-56A75B6486F9}" type="slidenum">
              <a:rPr lang="en-ZA" smtClean="0"/>
              <a:pPr/>
              <a:t>‹#›</a:t>
            </a:fld>
            <a:endParaRPr lang="en-Z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DD5FC655-F3E9-4ED9-A822-D30506359E94}" type="datetimeFigureOut">
              <a:rPr lang="en-ZA" smtClean="0"/>
              <a:pPr/>
              <a:t>2012/06/06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678C0CB-7AB6-410E-B91F-56A75B6486F9}" type="slidenum">
              <a:rPr lang="en-ZA" smtClean="0"/>
              <a:pPr/>
              <a:t>‹#›</a:t>
            </a:fld>
            <a:endParaRPr lang="en-Z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DD5FC655-F3E9-4ED9-A822-D30506359E94}" type="datetimeFigureOut">
              <a:rPr lang="en-ZA" smtClean="0"/>
              <a:pPr/>
              <a:t>2012/06/06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678C0CB-7AB6-410E-B91F-56A75B6486F9}" type="slidenum">
              <a:rPr lang="en-ZA" smtClean="0"/>
              <a:pPr/>
              <a:t>‹#›</a:t>
            </a:fld>
            <a:endParaRPr lang="en-Z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DD5FC655-F3E9-4ED9-A822-D30506359E94}" type="datetimeFigureOut">
              <a:rPr lang="en-ZA" smtClean="0"/>
              <a:pPr/>
              <a:t>2012/06/06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678C0CB-7AB6-410E-B91F-56A75B6486F9}" type="slidenum">
              <a:rPr lang="en-ZA" smtClean="0"/>
              <a:pPr/>
              <a:t>‹#›</a:t>
            </a:fld>
            <a:endParaRPr lang="en-Z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D5FC655-F3E9-4ED9-A822-D30506359E94}" type="datetimeFigureOut">
              <a:rPr lang="en-ZA" smtClean="0"/>
              <a:pPr/>
              <a:t>2012/06/06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678C0CB-7AB6-410E-B91F-56A75B6486F9}" type="slidenum">
              <a:rPr lang="en-ZA" smtClean="0"/>
              <a:pPr/>
              <a:t>‹#›</a:t>
            </a:fld>
            <a:endParaRPr lang="en-Z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DD5FC655-F3E9-4ED9-A822-D30506359E94}" type="datetimeFigureOut">
              <a:rPr lang="en-ZA" smtClean="0"/>
              <a:pPr/>
              <a:t>2012/06/06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6678C0CB-7AB6-410E-B91F-56A75B6486F9}" type="slidenum">
              <a:rPr lang="en-ZA" smtClean="0"/>
              <a:pPr/>
              <a:t>‹#›</a:t>
            </a:fld>
            <a:endParaRPr lang="en-Z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DD5FC655-F3E9-4ED9-A822-D30506359E94}" type="datetimeFigureOut">
              <a:rPr lang="en-ZA" smtClean="0"/>
              <a:pPr/>
              <a:t>2012/06/06</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6678C0CB-7AB6-410E-B91F-56A75B6486F9}" type="slidenum">
              <a:rPr lang="en-ZA" smtClean="0"/>
              <a:pPr/>
              <a:t>‹#›</a:t>
            </a:fld>
            <a:endParaRPr lang="en-Z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DD5FC655-F3E9-4ED9-A822-D30506359E94}" type="datetimeFigureOut">
              <a:rPr lang="en-ZA" smtClean="0"/>
              <a:pPr/>
              <a:t>2012/06/06</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6678C0CB-7AB6-410E-B91F-56A75B6486F9}" type="slidenum">
              <a:rPr lang="en-ZA" smtClean="0"/>
              <a:pPr/>
              <a:t>‹#›</a:t>
            </a:fld>
            <a:endParaRPr lang="en-Z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5FC655-F3E9-4ED9-A822-D30506359E94}" type="datetimeFigureOut">
              <a:rPr lang="en-ZA" smtClean="0"/>
              <a:pPr/>
              <a:t>2012/06/06</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6678C0CB-7AB6-410E-B91F-56A75B6486F9}" type="slidenum">
              <a:rPr lang="en-ZA" smtClean="0"/>
              <a:pPr/>
              <a:t>‹#›</a:t>
            </a:fld>
            <a:endParaRPr lang="en-Z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5FC655-F3E9-4ED9-A822-D30506359E94}" type="datetimeFigureOut">
              <a:rPr lang="en-ZA" smtClean="0"/>
              <a:pPr/>
              <a:t>2012/06/06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6678C0CB-7AB6-410E-B91F-56A75B6486F9}" type="slidenum">
              <a:rPr lang="en-ZA" smtClean="0"/>
              <a:pPr/>
              <a:t>‹#›</a:t>
            </a:fld>
            <a:endParaRPr lang="en-Z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5FC655-F3E9-4ED9-A822-D30506359E94}" type="datetimeFigureOut">
              <a:rPr lang="en-ZA" smtClean="0"/>
              <a:pPr/>
              <a:t>2012/06/06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6678C0CB-7AB6-410E-B91F-56A75B6486F9}" type="slidenum">
              <a:rPr lang="en-ZA" smtClean="0"/>
              <a:pPr/>
              <a:t>‹#›</a:t>
            </a:fld>
            <a:endParaRPr lang="en-Z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5FC655-F3E9-4ED9-A822-D30506359E94}" type="datetimeFigureOut">
              <a:rPr lang="en-ZA" smtClean="0"/>
              <a:pPr/>
              <a:t>2012/06/06</a:t>
            </a:fld>
            <a:endParaRPr lang="en-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78C0CB-7AB6-410E-B91F-56A75B6486F9}" type="slidenum">
              <a:rPr lang="en-ZA" smtClean="0"/>
              <a:pPr/>
              <a:t>‹#›</a:t>
            </a:fld>
            <a:endParaRPr lang="en-Z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jpeg"/><Relationship Id="rId7" Type="http://schemas.openxmlformats.org/officeDocument/2006/relationships/hyperlink" Target="mailto:pfatuse@chamberofmines.co.za" TargetMode="Externa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hyperlink" Target="mailto:clegodi@chamberofmines.org.za" TargetMode="External"/><Relationship Id="rId5" Type="http://schemas.openxmlformats.org/officeDocument/2006/relationships/image" Target="cid:image003.png@01CD0B56.234C5330" TargetMode="Externa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Text Box 2"/>
          <p:cNvSpPr txBox="1">
            <a:spLocks noChangeArrowheads="1"/>
          </p:cNvSpPr>
          <p:nvPr/>
        </p:nvSpPr>
        <p:spPr bwMode="auto">
          <a:xfrm>
            <a:off x="251520" y="404664"/>
            <a:ext cx="8712968" cy="6264696"/>
          </a:xfrm>
          <a:prstGeom prst="rect">
            <a:avLst/>
          </a:prstGeom>
          <a:solidFill>
            <a:schemeClr val="bg1"/>
          </a:solidFill>
          <a:ln w="9525">
            <a:solidFill>
              <a:schemeClr val="bg1">
                <a:lumMod val="85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rgbClr val="996633"/>
              </a:solidFill>
              <a:effectLst/>
              <a:latin typeface="Arial" pitchFamily="34" charset="0"/>
              <a:cs typeface="Arial" pitchFamily="34" charset="0"/>
            </a:endParaRPr>
          </a:p>
        </p:txBody>
      </p:sp>
      <p:grpSp>
        <p:nvGrpSpPr>
          <p:cNvPr id="2" name="Group 11"/>
          <p:cNvGrpSpPr/>
          <p:nvPr/>
        </p:nvGrpSpPr>
        <p:grpSpPr>
          <a:xfrm>
            <a:off x="283053" y="548680"/>
            <a:ext cx="8640960" cy="864096"/>
            <a:chOff x="510625" y="548680"/>
            <a:chExt cx="8093823" cy="720081"/>
          </a:xfrm>
        </p:grpSpPr>
        <p:pic>
          <p:nvPicPr>
            <p:cNvPr id="4" name="Picture 3" descr="Background picture cropped.jpg"/>
            <p:cNvPicPr/>
            <p:nvPr/>
          </p:nvPicPr>
          <p:blipFill>
            <a:blip r:embed="rId2" cstate="print"/>
            <a:srcRect r="28845"/>
            <a:stretch>
              <a:fillRect/>
            </a:stretch>
          </p:blipFill>
          <p:spPr bwMode="auto">
            <a:xfrm>
              <a:off x="510625" y="548681"/>
              <a:ext cx="5789567" cy="720079"/>
            </a:xfrm>
            <a:prstGeom prst="rect">
              <a:avLst/>
            </a:prstGeom>
            <a:noFill/>
            <a:ln w="3175">
              <a:solidFill>
                <a:schemeClr val="accent1"/>
              </a:solidFill>
              <a:miter lim="800000"/>
              <a:headEnd/>
              <a:tailEnd/>
            </a:ln>
          </p:spPr>
        </p:pic>
        <p:pic>
          <p:nvPicPr>
            <p:cNvPr id="6" name="Picture 5" descr="LOGO_GOLD_30cm"/>
            <p:cNvPicPr/>
            <p:nvPr/>
          </p:nvPicPr>
          <p:blipFill>
            <a:blip r:embed="rId3" cstate="print"/>
            <a:srcRect r="74324"/>
            <a:stretch>
              <a:fillRect/>
            </a:stretch>
          </p:blipFill>
          <p:spPr bwMode="auto">
            <a:xfrm>
              <a:off x="6300192" y="548681"/>
              <a:ext cx="864096" cy="720080"/>
            </a:xfrm>
            <a:prstGeom prst="rect">
              <a:avLst/>
            </a:prstGeom>
            <a:noFill/>
            <a:ln w="3175">
              <a:solidFill>
                <a:schemeClr val="accent1"/>
              </a:solidFill>
              <a:miter lim="800000"/>
              <a:headEnd/>
              <a:tailEnd/>
            </a:ln>
          </p:spPr>
        </p:pic>
        <p:pic>
          <p:nvPicPr>
            <p:cNvPr id="7" name="Picture 6" descr="Description: cid:image003.png@01CA0344.7327AD40"/>
            <p:cNvPicPr/>
            <p:nvPr/>
          </p:nvPicPr>
          <p:blipFill>
            <a:blip r:embed="rId4" r:link="rId5" cstate="print"/>
            <a:srcRect/>
            <a:stretch>
              <a:fillRect/>
            </a:stretch>
          </p:blipFill>
          <p:spPr bwMode="auto">
            <a:xfrm>
              <a:off x="7164288" y="548680"/>
              <a:ext cx="1440160" cy="720080"/>
            </a:xfrm>
            <a:prstGeom prst="rect">
              <a:avLst/>
            </a:prstGeom>
            <a:noFill/>
            <a:ln w="3175">
              <a:solidFill>
                <a:schemeClr val="accent1"/>
              </a:solidFill>
              <a:miter lim="800000"/>
              <a:headEnd/>
              <a:tailEnd/>
            </a:ln>
          </p:spPr>
        </p:pic>
      </p:grpSp>
      <p:sp>
        <p:nvSpPr>
          <p:cNvPr id="15" name="TextBox 14"/>
          <p:cNvSpPr txBox="1"/>
          <p:nvPr/>
        </p:nvSpPr>
        <p:spPr>
          <a:xfrm>
            <a:off x="467544" y="1570141"/>
            <a:ext cx="8136904" cy="4955203"/>
          </a:xfrm>
          <a:prstGeom prst="rect">
            <a:avLst/>
          </a:prstGeom>
          <a:noFill/>
          <a:ln>
            <a:solidFill>
              <a:schemeClr val="accent2">
                <a:lumMod val="40000"/>
                <a:lumOff val="60000"/>
              </a:schemeClr>
            </a:solidFill>
          </a:ln>
        </p:spPr>
        <p:txBody>
          <a:bodyPr wrap="square" rtlCol="0">
            <a:spAutoFit/>
          </a:bodyPr>
          <a:lstStyle/>
          <a:p>
            <a:pPr algn="ctr"/>
            <a:r>
              <a:rPr lang="en-ZA" sz="2800" b="1" dirty="0" smtClean="0">
                <a:latin typeface="Arial Rounded MT Bold" pitchFamily="34" charset="0"/>
              </a:rPr>
              <a:t>INVITATION</a:t>
            </a:r>
          </a:p>
          <a:p>
            <a:pPr algn="ctr"/>
            <a:r>
              <a:rPr lang="en-ZA" dirty="0" smtClean="0"/>
              <a:t>You are hereby cordially invited to a Post Demonstration Workshop on the leading practice for a Triggered Action Response Plan</a:t>
            </a:r>
          </a:p>
          <a:p>
            <a:pPr algn="ctr"/>
            <a:endParaRPr lang="en-ZA" dirty="0"/>
          </a:p>
          <a:p>
            <a:pPr algn="ctr"/>
            <a:r>
              <a:rPr lang="en-ZA" b="1" dirty="0" smtClean="0"/>
              <a:t>Harmony Gold and Joel Mine, in conjunction with the Learning Hub within the Chamber of Mines of South Africa, would greatly appreciate your presence and participation in this MOSH Falls of Ground Team event</a:t>
            </a:r>
          </a:p>
          <a:p>
            <a:pPr algn="ctr"/>
            <a:endParaRPr lang="en-ZA" dirty="0"/>
          </a:p>
          <a:p>
            <a:r>
              <a:rPr lang="en-ZA" b="1" dirty="0" smtClean="0"/>
              <a:t>Date</a:t>
            </a:r>
            <a:r>
              <a:rPr lang="en-ZA" dirty="0" smtClean="0"/>
              <a:t>	</a:t>
            </a:r>
            <a:r>
              <a:rPr lang="en-ZA" b="1" dirty="0" smtClean="0"/>
              <a:t>Wednesday, 25 July 2012</a:t>
            </a:r>
          </a:p>
          <a:p>
            <a:r>
              <a:rPr lang="en-ZA" b="1" dirty="0" smtClean="0"/>
              <a:t>Time	08h30 to 13:30 (Registration starts at 07h30)</a:t>
            </a:r>
          </a:p>
          <a:p>
            <a:r>
              <a:rPr lang="en-ZA" b="1" dirty="0" smtClean="0"/>
              <a:t>Venue	Harmony Free State Main Offices (Old President Steyn Mine 2 #) Welkom</a:t>
            </a:r>
          </a:p>
          <a:p>
            <a:r>
              <a:rPr lang="en-ZA" dirty="0" smtClean="0"/>
              <a:t>Dress	Smart Casual</a:t>
            </a:r>
          </a:p>
          <a:p>
            <a:r>
              <a:rPr lang="en-ZA" dirty="0" smtClean="0"/>
              <a:t>RSVP	Christopher Legodi / </a:t>
            </a:r>
            <a:r>
              <a:rPr lang="en-ZA" dirty="0" smtClean="0">
                <a:hlinkClick r:id="rId6"/>
              </a:rPr>
              <a:t>clegodi@chamberofmines.org.za</a:t>
            </a:r>
            <a:r>
              <a:rPr lang="en-ZA" dirty="0" smtClean="0"/>
              <a:t> </a:t>
            </a:r>
          </a:p>
          <a:p>
            <a:r>
              <a:rPr lang="en-ZA" dirty="0"/>
              <a:t>	</a:t>
            </a:r>
            <a:r>
              <a:rPr lang="en-ZA" dirty="0" smtClean="0"/>
              <a:t>Tel  -  011 498 7741	Mobile  - 083 391 9375</a:t>
            </a:r>
          </a:p>
          <a:p>
            <a:r>
              <a:rPr lang="en-ZA" dirty="0"/>
              <a:t>	</a:t>
            </a:r>
            <a:r>
              <a:rPr lang="en-ZA" dirty="0" smtClean="0"/>
              <a:t>Phindiwe </a:t>
            </a:r>
            <a:r>
              <a:rPr lang="en-ZA" dirty="0" err="1" smtClean="0"/>
              <a:t>Fatuse</a:t>
            </a:r>
            <a:r>
              <a:rPr lang="en-ZA" dirty="0" smtClean="0"/>
              <a:t> /  </a:t>
            </a:r>
            <a:r>
              <a:rPr lang="en-ZA" dirty="0" smtClean="0">
                <a:hlinkClick r:id="rId7"/>
              </a:rPr>
              <a:t>pfatuse@chamberofmines.org.za</a:t>
            </a:r>
            <a:r>
              <a:rPr lang="en-ZA" dirty="0" smtClean="0"/>
              <a:t> </a:t>
            </a:r>
          </a:p>
          <a:p>
            <a:r>
              <a:rPr lang="en-ZA" dirty="0"/>
              <a:t>	</a:t>
            </a:r>
            <a:r>
              <a:rPr lang="en-ZA" dirty="0" smtClean="0"/>
              <a:t>Tel – 011 498 7574	Mobile – 073 346 8364</a:t>
            </a:r>
          </a:p>
          <a:p>
            <a:r>
              <a:rPr lang="en-ZA" dirty="0"/>
              <a:t>	</a:t>
            </a:r>
            <a:r>
              <a:rPr lang="en-ZA" b="1" dirty="0" smtClean="0"/>
              <a:t>on or before 4 July 2012</a:t>
            </a:r>
            <a:endParaRPr lang="en-ZA" sz="1400" dirty="0"/>
          </a:p>
        </p:txBody>
      </p:sp>
      <p:pic>
        <p:nvPicPr>
          <p:cNvPr id="3" name="Picture 2" descr="CleanLogo"/>
          <p:cNvPicPr>
            <a:picLocks noChangeAspect="1" noChangeArrowheads="1"/>
          </p:cNvPicPr>
          <p:nvPr/>
        </p:nvPicPr>
        <p:blipFill>
          <a:blip r:embed="rId8"/>
          <a:srcRect/>
          <a:stretch>
            <a:fillRect/>
          </a:stretch>
        </p:blipFill>
        <p:spPr bwMode="auto">
          <a:xfrm>
            <a:off x="7429520" y="571480"/>
            <a:ext cx="1471611" cy="78581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TotalTime>
  <Words>58</Words>
  <Application>Microsoft Office PowerPoint</Application>
  <PresentationFormat>On-screen Show (4:3)</PresentationFormat>
  <Paragraphs>14</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Slide 1</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Andre</dc:creator>
  <cp:lastModifiedBy>Daleen Osborne</cp:lastModifiedBy>
  <cp:revision>14</cp:revision>
  <dcterms:created xsi:type="dcterms:W3CDTF">2012-06-05T16:21:38Z</dcterms:created>
  <dcterms:modified xsi:type="dcterms:W3CDTF">2012-06-06T07:26:02Z</dcterms:modified>
</cp:coreProperties>
</file>