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3" r:id="rId2"/>
    <p:sldId id="272" r:id="rId3"/>
    <p:sldId id="271" r:id="rId4"/>
    <p:sldId id="270" r:id="rId5"/>
    <p:sldId id="274" r:id="rId6"/>
    <p:sldId id="27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24" autoAdjust="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74E3D-EFAD-4573-9196-DFC228D88B5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EB5A0-DD07-4FD4-A709-EC09E3782506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9CF9E-665F-41C4-814E-64F5CDA24573}" type="datetimeFigureOut">
              <a:rPr lang="en-ZA" smtClean="0"/>
              <a:pPr/>
              <a:t>2012/07/26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DC281-981C-45A4-998F-E675F0DD7D1F}" type="slidenum">
              <a:rPr lang="en-ZA" smtClean="0"/>
              <a:pPr/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icture cropped.jpg"/>
          <p:cNvPicPr/>
          <p:nvPr/>
        </p:nvPicPr>
        <p:blipFill>
          <a:blip r:embed="rId2" cstate="print"/>
          <a:srcRect r="28845"/>
          <a:stretch>
            <a:fillRect/>
          </a:stretch>
        </p:blipFill>
        <p:spPr bwMode="auto">
          <a:xfrm>
            <a:off x="206868" y="260649"/>
            <a:ext cx="6165332" cy="864094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5" descr="LOGO_GOLD_30cm"/>
          <p:cNvPicPr/>
          <p:nvPr/>
        </p:nvPicPr>
        <p:blipFill>
          <a:blip r:embed="rId3" cstate="print"/>
          <a:srcRect r="74324"/>
          <a:stretch>
            <a:fillRect/>
          </a:stretch>
        </p:blipFill>
        <p:spPr bwMode="auto">
          <a:xfrm>
            <a:off x="6327548" y="260649"/>
            <a:ext cx="1080120" cy="864095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" name="Picture 2" descr="Clean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5640" y="260648"/>
            <a:ext cx="1526840" cy="8640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4320480"/>
          </a:xfrm>
        </p:spPr>
        <p:txBody>
          <a:bodyPr>
            <a:normAutofit fontScale="90000"/>
          </a:bodyPr>
          <a:lstStyle/>
          <a:p>
            <a:r>
              <a:rPr lang="en-ZA" b="1" u="sng" dirty="0" smtClean="0">
                <a:latin typeface="Arial" charset="0"/>
                <a:cs typeface="Arial" charset="0"/>
              </a:rPr>
              <a:t>C</a:t>
            </a:r>
            <a:r>
              <a:rPr lang="en-ZA" b="1" dirty="0" smtClean="0">
                <a:latin typeface="Arial" charset="0"/>
                <a:cs typeface="Arial" charset="0"/>
              </a:rPr>
              <a:t>ommunities </a:t>
            </a:r>
            <a:r>
              <a:rPr lang="en-ZA" b="1" u="sng" dirty="0" smtClean="0">
                <a:latin typeface="Arial" charset="0"/>
                <a:cs typeface="Arial" charset="0"/>
              </a:rPr>
              <a:t>o</a:t>
            </a:r>
            <a:r>
              <a:rPr lang="en-ZA" b="1" dirty="0" smtClean="0">
                <a:latin typeface="Arial" charset="0"/>
                <a:cs typeface="Arial" charset="0"/>
              </a:rPr>
              <a:t>f </a:t>
            </a:r>
            <a:r>
              <a:rPr lang="en-ZA" b="1" u="sng" dirty="0" smtClean="0">
                <a:latin typeface="Arial" charset="0"/>
                <a:cs typeface="Arial" charset="0"/>
              </a:rPr>
              <a:t>P</a:t>
            </a:r>
            <a:r>
              <a:rPr lang="en-ZA" b="1" dirty="0" smtClean="0">
                <a:latin typeface="Arial" charset="0"/>
                <a:cs typeface="Arial" charset="0"/>
              </a:rPr>
              <a:t>ractice for the eager </a:t>
            </a:r>
            <a:r>
              <a:rPr lang="en-ZA" b="1" u="sng" dirty="0" smtClean="0">
                <a:latin typeface="Arial" charset="0"/>
                <a:cs typeface="Arial" charset="0"/>
              </a:rPr>
              <a:t>A</a:t>
            </a:r>
            <a:r>
              <a:rPr lang="en-ZA" b="1" dirty="0" smtClean="0">
                <a:latin typeface="Arial" charset="0"/>
                <a:cs typeface="Arial" charset="0"/>
              </a:rPr>
              <a:t>doption of a Leading Practice</a:t>
            </a:r>
            <a:r>
              <a:rPr lang="en-ZA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/>
            </a:r>
            <a:br>
              <a:rPr lang="en-ZA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</a:br>
            <a:r>
              <a:rPr lang="en-ZA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/>
            </a:r>
            <a:br>
              <a:rPr lang="en-ZA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</a:br>
            <a:r>
              <a:rPr lang="en-ZA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/>
            </a:r>
            <a:br>
              <a:rPr lang="en-ZA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</a:br>
            <a:r>
              <a:rPr lang="en-ZA" b="1" dirty="0" smtClean="0"/>
              <a:t>Andre van Zyl</a:t>
            </a:r>
            <a:br>
              <a:rPr lang="en-ZA" b="1" dirty="0" smtClean="0"/>
            </a:br>
            <a:r>
              <a:rPr lang="en-ZA" b="1" dirty="0" err="1" smtClean="0"/>
              <a:t>CoM</a:t>
            </a:r>
            <a:r>
              <a:rPr lang="en-ZA" b="1" dirty="0" smtClean="0"/>
              <a:t> MOSH Learning Hub</a:t>
            </a:r>
            <a:r>
              <a:rPr lang="en-ZA" dirty="0" smtClean="0">
                <a:latin typeface="Arial" charset="0"/>
                <a:cs typeface="Arial" charset="0"/>
              </a:rPr>
              <a:t/>
            </a:r>
            <a:br>
              <a:rPr lang="en-ZA" dirty="0" smtClean="0">
                <a:latin typeface="Arial" charset="0"/>
                <a:cs typeface="Arial" charset="0"/>
              </a:rPr>
            </a:br>
            <a:endParaRPr lang="en-Z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icture cropped.jpg"/>
          <p:cNvPicPr/>
          <p:nvPr/>
        </p:nvPicPr>
        <p:blipFill>
          <a:blip r:embed="rId2" cstate="print"/>
          <a:srcRect r="28845"/>
          <a:stretch>
            <a:fillRect/>
          </a:stretch>
        </p:blipFill>
        <p:spPr bwMode="auto">
          <a:xfrm>
            <a:off x="206868" y="260649"/>
            <a:ext cx="6165332" cy="864094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5" descr="LOGO_GOLD_30cm"/>
          <p:cNvPicPr/>
          <p:nvPr/>
        </p:nvPicPr>
        <p:blipFill>
          <a:blip r:embed="rId3" cstate="print"/>
          <a:srcRect r="74324"/>
          <a:stretch>
            <a:fillRect/>
          </a:stretch>
        </p:blipFill>
        <p:spPr bwMode="auto">
          <a:xfrm>
            <a:off x="6327548" y="260649"/>
            <a:ext cx="1080120" cy="864095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" name="Picture 2" descr="Clean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5640" y="260648"/>
            <a:ext cx="1526840" cy="8640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2483768" y="1340768"/>
            <a:ext cx="4679950" cy="1079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What is a COPA?</a:t>
            </a:r>
          </a:p>
        </p:txBody>
      </p:sp>
      <p:sp>
        <p:nvSpPr>
          <p:cNvPr id="10" name="Text Placeholder 3"/>
          <p:cNvSpPr>
            <a:spLocks/>
          </p:cNvSpPr>
          <p:nvPr/>
        </p:nvSpPr>
        <p:spPr bwMode="auto">
          <a:xfrm>
            <a:off x="395536" y="2536801"/>
            <a:ext cx="8496944" cy="432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58775" indent="-358775" algn="ctr">
              <a:spcBef>
                <a:spcPct val="20000"/>
              </a:spcBef>
              <a:buFont typeface="Arial" charset="0"/>
              <a:buNone/>
            </a:pPr>
            <a:r>
              <a:rPr lang="en-ZA" sz="3200" dirty="0">
                <a:cs typeface="Arial" charset="0"/>
              </a:rPr>
              <a:t>“A COPA is in essence a group of people who voluntarily agree to interact with each other in a relatively informal way to share information helpful in overcoming implementation problems, and for bringing about continuous performance improvements”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1979712" y="110748"/>
            <a:ext cx="5472757" cy="6597352"/>
            <a:chOff x="548680" y="439738"/>
            <a:chExt cx="6048970" cy="8457703"/>
          </a:xfrm>
        </p:grpSpPr>
        <p:sp>
          <p:nvSpPr>
            <p:cNvPr id="57" name="Line 37"/>
            <p:cNvSpPr>
              <a:spLocks noChangeShapeType="1"/>
            </p:cNvSpPr>
            <p:nvPr/>
          </p:nvSpPr>
          <p:spPr bwMode="auto">
            <a:xfrm>
              <a:off x="1412776" y="6948264"/>
              <a:ext cx="0" cy="5727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58" name="Line 120"/>
            <p:cNvSpPr>
              <a:spLocks noChangeShapeType="1"/>
            </p:cNvSpPr>
            <p:nvPr/>
          </p:nvSpPr>
          <p:spPr bwMode="auto">
            <a:xfrm flipH="1">
              <a:off x="3914775" y="5295900"/>
              <a:ext cx="5762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59" name="Line 118"/>
            <p:cNvSpPr>
              <a:spLocks noChangeShapeType="1"/>
            </p:cNvSpPr>
            <p:nvPr/>
          </p:nvSpPr>
          <p:spPr bwMode="auto">
            <a:xfrm flipH="1">
              <a:off x="3175000" y="2992438"/>
              <a:ext cx="13065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60" name="Line 111"/>
            <p:cNvSpPr>
              <a:spLocks noChangeShapeType="1"/>
            </p:cNvSpPr>
            <p:nvPr/>
          </p:nvSpPr>
          <p:spPr bwMode="auto">
            <a:xfrm>
              <a:off x="3861048" y="3707905"/>
              <a:ext cx="64807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61" name="Line 107"/>
            <p:cNvSpPr>
              <a:spLocks noChangeShapeType="1"/>
            </p:cNvSpPr>
            <p:nvPr/>
          </p:nvSpPr>
          <p:spPr bwMode="auto">
            <a:xfrm flipH="1">
              <a:off x="3267075" y="2703513"/>
              <a:ext cx="12239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62" name="Line 87"/>
            <p:cNvSpPr>
              <a:spLocks noChangeShapeType="1"/>
            </p:cNvSpPr>
            <p:nvPr/>
          </p:nvSpPr>
          <p:spPr bwMode="auto">
            <a:xfrm flipV="1">
              <a:off x="1374775" y="2209800"/>
              <a:ext cx="30972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63" name="Line 37"/>
            <p:cNvSpPr>
              <a:spLocks noChangeShapeType="1"/>
            </p:cNvSpPr>
            <p:nvPr/>
          </p:nvSpPr>
          <p:spPr bwMode="auto">
            <a:xfrm>
              <a:off x="3140968" y="6804248"/>
              <a:ext cx="0" cy="72528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64" name="Text Box 16"/>
            <p:cNvSpPr txBox="1">
              <a:spLocks noChangeArrowheads="1"/>
            </p:cNvSpPr>
            <p:nvPr/>
          </p:nvSpPr>
          <p:spPr bwMode="auto">
            <a:xfrm>
              <a:off x="2395488" y="1475656"/>
              <a:ext cx="1511300" cy="33855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Do we have a Falls of Ground risk </a:t>
              </a:r>
              <a:r>
                <a:rPr lang="en-US" dirty="0" smtClean="0"/>
                <a:t>?</a:t>
              </a:r>
              <a:endParaRPr lang="en-US" dirty="0"/>
            </a:p>
          </p:txBody>
        </p:sp>
        <p:sp>
          <p:nvSpPr>
            <p:cNvPr id="65" name="Text Box 17"/>
            <p:cNvSpPr txBox="1">
              <a:spLocks noChangeArrowheads="1"/>
            </p:cNvSpPr>
            <p:nvPr/>
          </p:nvSpPr>
          <p:spPr bwMode="auto">
            <a:xfrm>
              <a:off x="4491038" y="2055813"/>
              <a:ext cx="1873250" cy="3556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/>
                <a:t>Review Falls of Ground Injury and Rock Engineering Statistics</a:t>
              </a:r>
            </a:p>
          </p:txBody>
        </p:sp>
        <p:sp>
          <p:nvSpPr>
            <p:cNvPr id="66" name="Text Box 18"/>
            <p:cNvSpPr txBox="1">
              <a:spLocks noChangeArrowheads="1"/>
            </p:cNvSpPr>
            <p:nvPr/>
          </p:nvSpPr>
          <p:spPr bwMode="auto">
            <a:xfrm>
              <a:off x="4491038" y="2655888"/>
              <a:ext cx="1873250" cy="41751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/>
                <a:t>LTIFR (FOG) &gt; 0</a:t>
              </a:r>
            </a:p>
            <a:p>
              <a:r>
                <a:rPr lang="en-US"/>
                <a:t>FIFR (FOG) &gt; 0</a:t>
              </a:r>
            </a:p>
          </p:txBody>
        </p:sp>
        <p:sp>
          <p:nvSpPr>
            <p:cNvPr id="67" name="Text Box 20"/>
            <p:cNvSpPr txBox="1">
              <a:spLocks noChangeArrowheads="1"/>
            </p:cNvSpPr>
            <p:nvPr/>
          </p:nvSpPr>
          <p:spPr bwMode="auto">
            <a:xfrm>
              <a:off x="692696" y="7524328"/>
              <a:ext cx="1511300" cy="58477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Attach the reasons for not wanting to adopt the leading practice on </a:t>
              </a:r>
              <a:r>
                <a:rPr lang="en-US" dirty="0" smtClean="0"/>
                <a:t>TARP for </a:t>
              </a:r>
              <a:r>
                <a:rPr lang="en-US" dirty="0" err="1" smtClean="0"/>
                <a:t>FoG</a:t>
              </a:r>
              <a:r>
                <a:rPr lang="en-US" smtClean="0"/>
                <a:t> Control</a:t>
              </a:r>
              <a:endParaRPr lang="en-US" dirty="0"/>
            </a:p>
          </p:txBody>
        </p:sp>
        <p:sp>
          <p:nvSpPr>
            <p:cNvPr id="68" name="Text Box 21"/>
            <p:cNvSpPr txBox="1">
              <a:spLocks noChangeArrowheads="1"/>
            </p:cNvSpPr>
            <p:nvPr/>
          </p:nvSpPr>
          <p:spPr bwMode="auto">
            <a:xfrm>
              <a:off x="4509120" y="3347864"/>
              <a:ext cx="1873250" cy="58477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dirty="0" smtClean="0"/>
                <a:t>Do these procedures enhance the Hazard Classification and Risk Evaluation of Documented Rock related Hazards?</a:t>
              </a:r>
              <a:endParaRPr lang="en-US" dirty="0"/>
            </a:p>
          </p:txBody>
        </p:sp>
        <p:sp>
          <p:nvSpPr>
            <p:cNvPr id="69" name="Text Box 23"/>
            <p:cNvSpPr txBox="1">
              <a:spLocks noChangeArrowheads="1"/>
            </p:cNvSpPr>
            <p:nvPr/>
          </p:nvSpPr>
          <p:spPr bwMode="auto">
            <a:xfrm>
              <a:off x="2401888" y="5008563"/>
              <a:ext cx="1511300" cy="4619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Consider the Adoption of the Leading Practice on TARP in </a:t>
              </a:r>
              <a:r>
                <a:rPr lang="en-US" dirty="0" smtClean="0"/>
                <a:t>Underground Workings</a:t>
              </a:r>
              <a:endParaRPr lang="en-US" dirty="0"/>
            </a:p>
          </p:txBody>
        </p:sp>
        <p:sp>
          <p:nvSpPr>
            <p:cNvPr id="70" name="Text Box 24"/>
            <p:cNvSpPr txBox="1">
              <a:spLocks noChangeArrowheads="1"/>
            </p:cNvSpPr>
            <p:nvPr/>
          </p:nvSpPr>
          <p:spPr bwMode="auto">
            <a:xfrm>
              <a:off x="2349500" y="3059113"/>
              <a:ext cx="1511300" cy="89255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Do we have controls in place such as:</a:t>
              </a:r>
            </a:p>
            <a:p>
              <a:pPr algn="l">
                <a:buFontTx/>
                <a:buChar char="•"/>
              </a:pPr>
              <a:r>
                <a:rPr lang="en-US" dirty="0" smtClean="0"/>
                <a:t>Codes of Practice</a:t>
              </a:r>
              <a:endParaRPr lang="en-US" dirty="0"/>
            </a:p>
            <a:p>
              <a:pPr algn="l">
                <a:buFontTx/>
                <a:buChar char="•"/>
              </a:pPr>
              <a:r>
                <a:rPr lang="en-US" dirty="0" smtClean="0"/>
                <a:t>Standards</a:t>
              </a:r>
              <a:endParaRPr lang="en-US" dirty="0"/>
            </a:p>
            <a:p>
              <a:pPr algn="l">
                <a:buFontTx/>
                <a:buChar char="•"/>
              </a:pPr>
              <a:r>
                <a:rPr lang="en-US" dirty="0" smtClean="0"/>
                <a:t>Procedures</a:t>
              </a:r>
              <a:endParaRPr lang="en-US" dirty="0"/>
            </a:p>
          </p:txBody>
        </p:sp>
        <p:sp>
          <p:nvSpPr>
            <p:cNvPr id="71" name="Text Box 25"/>
            <p:cNvSpPr txBox="1">
              <a:spLocks noChangeArrowheads="1"/>
            </p:cNvSpPr>
            <p:nvPr/>
          </p:nvSpPr>
          <p:spPr bwMode="auto">
            <a:xfrm>
              <a:off x="4491038" y="4432300"/>
              <a:ext cx="1873250" cy="206210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l"/>
              <a:r>
                <a:rPr lang="en-US" dirty="0" smtClean="0"/>
                <a:t>Do our procedures further:</a:t>
              </a:r>
              <a:endParaRPr lang="en-US" dirty="0"/>
            </a:p>
            <a:p>
              <a:pPr algn="l">
                <a:buFontTx/>
                <a:buChar char="•"/>
              </a:pPr>
              <a:r>
                <a:rPr lang="en-US" dirty="0" smtClean="0"/>
                <a:t>Allow for workers to classify the Risks and escalate the Responsibility for dealing with those Risks to the appropriate level of Authority</a:t>
              </a:r>
              <a:endParaRPr lang="en-US" dirty="0"/>
            </a:p>
            <a:p>
              <a:pPr algn="l">
                <a:buFontTx/>
                <a:buChar char="•"/>
              </a:pPr>
              <a:r>
                <a:rPr lang="en-US" dirty="0" smtClean="0"/>
                <a:t>Prominently and visually depict the Rock related Hazards at your mine</a:t>
              </a:r>
            </a:p>
            <a:p>
              <a:pPr algn="l">
                <a:buFontTx/>
                <a:buChar char="•"/>
              </a:pPr>
              <a:r>
                <a:rPr lang="en-US" dirty="0" smtClean="0"/>
                <a:t>Prominently and visually depict the Risk Classification of the Hazards so Identified</a:t>
              </a:r>
              <a:endParaRPr lang="en-US" dirty="0"/>
            </a:p>
            <a:p>
              <a:pPr algn="l">
                <a:buFontTx/>
                <a:buChar char="•"/>
              </a:pPr>
              <a:r>
                <a:rPr lang="en-US" dirty="0" smtClean="0"/>
                <a:t>Is </a:t>
              </a:r>
              <a:r>
                <a:rPr lang="en-US" dirty="0"/>
                <a:t>our practice sustainable</a:t>
              </a:r>
            </a:p>
            <a:p>
              <a:pPr algn="l"/>
              <a:r>
                <a:rPr lang="en-US" dirty="0"/>
                <a:t>And do our lagging indicators show</a:t>
              </a:r>
            </a:p>
            <a:p>
              <a:pPr algn="l">
                <a:buFontTx/>
                <a:buChar char="•"/>
              </a:pPr>
              <a:r>
                <a:rPr lang="en-ZA" dirty="0"/>
                <a:t>LTIFR</a:t>
              </a:r>
              <a:r>
                <a:rPr lang="en-US" dirty="0"/>
                <a:t> (FOG) </a:t>
              </a:r>
              <a:r>
                <a:rPr lang="en-US" u="sng" dirty="0"/>
                <a:t>&lt;</a:t>
              </a:r>
              <a:r>
                <a:rPr lang="en-US" dirty="0"/>
                <a:t> 0,05</a:t>
              </a:r>
            </a:p>
          </p:txBody>
        </p:sp>
        <p:sp>
          <p:nvSpPr>
            <p:cNvPr id="72" name="Text Box 26"/>
            <p:cNvSpPr txBox="1">
              <a:spLocks noChangeArrowheads="1"/>
            </p:cNvSpPr>
            <p:nvPr/>
          </p:nvSpPr>
          <p:spPr bwMode="auto">
            <a:xfrm>
              <a:off x="620688" y="6372200"/>
              <a:ext cx="1511300" cy="5842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No, we do not want to Adopt the Leading Practice on TARP in </a:t>
              </a:r>
              <a:r>
                <a:rPr lang="en-US" dirty="0" smtClean="0"/>
                <a:t>Underground Workings</a:t>
              </a:r>
              <a:endParaRPr lang="en-US" dirty="0"/>
            </a:p>
          </p:txBody>
        </p:sp>
        <p:sp>
          <p:nvSpPr>
            <p:cNvPr id="73" name="Text Box 27"/>
            <p:cNvSpPr txBox="1">
              <a:spLocks noChangeArrowheads="1"/>
            </p:cNvSpPr>
            <p:nvPr/>
          </p:nvSpPr>
          <p:spPr bwMode="auto">
            <a:xfrm>
              <a:off x="2348880" y="7524328"/>
              <a:ext cx="1511300" cy="7080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/>
                <a:t>Register and join. Registration to be lodged with the MOSH Adoption Team together with a copy of this sheet</a:t>
              </a:r>
            </a:p>
          </p:txBody>
        </p:sp>
        <p:sp>
          <p:nvSpPr>
            <p:cNvPr id="74" name="Line 34"/>
            <p:cNvSpPr>
              <a:spLocks noChangeShapeType="1"/>
            </p:cNvSpPr>
            <p:nvPr/>
          </p:nvSpPr>
          <p:spPr bwMode="auto">
            <a:xfrm>
              <a:off x="3141663" y="1835150"/>
              <a:ext cx="0" cy="12239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75" name="Line 35"/>
            <p:cNvSpPr>
              <a:spLocks noChangeShapeType="1"/>
            </p:cNvSpPr>
            <p:nvPr/>
          </p:nvSpPr>
          <p:spPr bwMode="auto">
            <a:xfrm>
              <a:off x="3140968" y="3923928"/>
              <a:ext cx="10220" cy="10846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76" name="Text Box 22"/>
            <p:cNvSpPr txBox="1">
              <a:spLocks noChangeArrowheads="1"/>
            </p:cNvSpPr>
            <p:nvPr/>
          </p:nvSpPr>
          <p:spPr bwMode="auto">
            <a:xfrm>
              <a:off x="2420938" y="6372225"/>
              <a:ext cx="1511300" cy="46196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Yes, we want to Adopt the Leading Practice on TARP </a:t>
              </a:r>
              <a:r>
                <a:rPr lang="en-US" dirty="0" smtClean="0"/>
                <a:t>Underground Workings</a:t>
              </a:r>
              <a:endParaRPr lang="en-US" dirty="0"/>
            </a:p>
          </p:txBody>
        </p:sp>
        <p:grpSp>
          <p:nvGrpSpPr>
            <p:cNvPr id="77" name="Group 76"/>
            <p:cNvGrpSpPr>
              <a:grpSpLocks/>
            </p:cNvGrpSpPr>
            <p:nvPr/>
          </p:nvGrpSpPr>
          <p:grpSpPr bwMode="auto">
            <a:xfrm>
              <a:off x="2330450" y="2068513"/>
              <a:ext cx="433388" cy="284162"/>
              <a:chOff x="1661" y="1007"/>
              <a:chExt cx="273" cy="179"/>
            </a:xfrm>
          </p:grpSpPr>
          <p:sp>
            <p:nvSpPr>
              <p:cNvPr id="133" name="Oval 132"/>
              <p:cNvSpPr>
                <a:spLocks noChangeArrowheads="1"/>
              </p:cNvSpPr>
              <p:nvPr/>
            </p:nvSpPr>
            <p:spPr bwMode="auto">
              <a:xfrm>
                <a:off x="1661" y="1007"/>
                <a:ext cx="273" cy="179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34" name="Text Box 61"/>
              <p:cNvSpPr txBox="1">
                <a:spLocks noChangeArrowheads="1"/>
              </p:cNvSpPr>
              <p:nvPr/>
            </p:nvSpPr>
            <p:spPr bwMode="auto">
              <a:xfrm>
                <a:off x="1684" y="1025"/>
                <a:ext cx="228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No</a:t>
                </a:r>
              </a:p>
            </p:txBody>
          </p:sp>
        </p:grpSp>
        <p:grpSp>
          <p:nvGrpSpPr>
            <p:cNvPr id="78" name="Group 77"/>
            <p:cNvGrpSpPr>
              <a:grpSpLocks/>
            </p:cNvGrpSpPr>
            <p:nvPr/>
          </p:nvGrpSpPr>
          <p:grpSpPr bwMode="auto">
            <a:xfrm>
              <a:off x="3975100" y="3567113"/>
              <a:ext cx="455613" cy="265112"/>
              <a:chOff x="2689" y="1760"/>
              <a:chExt cx="287" cy="167"/>
            </a:xfrm>
          </p:grpSpPr>
          <p:sp>
            <p:nvSpPr>
              <p:cNvPr id="131" name="Oval 130"/>
              <p:cNvSpPr>
                <a:spLocks noChangeArrowheads="1"/>
              </p:cNvSpPr>
              <p:nvPr/>
            </p:nvSpPr>
            <p:spPr bwMode="auto">
              <a:xfrm>
                <a:off x="2689" y="1760"/>
                <a:ext cx="287" cy="167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32" name="Text Box 73"/>
              <p:cNvSpPr txBox="1">
                <a:spLocks noChangeArrowheads="1"/>
              </p:cNvSpPr>
              <p:nvPr/>
            </p:nvSpPr>
            <p:spPr bwMode="auto">
              <a:xfrm>
                <a:off x="2716" y="1776"/>
                <a:ext cx="227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Yes</a:t>
                </a:r>
              </a:p>
            </p:txBody>
          </p:sp>
        </p:grpSp>
        <p:grpSp>
          <p:nvGrpSpPr>
            <p:cNvPr id="79" name="Group 78"/>
            <p:cNvGrpSpPr>
              <a:grpSpLocks/>
            </p:cNvGrpSpPr>
            <p:nvPr/>
          </p:nvGrpSpPr>
          <p:grpSpPr bwMode="auto">
            <a:xfrm>
              <a:off x="3324225" y="2060575"/>
              <a:ext cx="817563" cy="284163"/>
              <a:chOff x="2287" y="996"/>
              <a:chExt cx="515" cy="179"/>
            </a:xfrm>
          </p:grpSpPr>
          <p:sp>
            <p:nvSpPr>
              <p:cNvPr id="129" name="Oval 128"/>
              <p:cNvSpPr>
                <a:spLocks noChangeArrowheads="1"/>
              </p:cNvSpPr>
              <p:nvPr/>
            </p:nvSpPr>
            <p:spPr bwMode="auto">
              <a:xfrm>
                <a:off x="2287" y="996"/>
                <a:ext cx="515" cy="179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30" name="Text Box 79"/>
              <p:cNvSpPr txBox="1">
                <a:spLocks noChangeArrowheads="1"/>
              </p:cNvSpPr>
              <p:nvPr/>
            </p:nvSpPr>
            <p:spPr bwMode="auto">
              <a:xfrm>
                <a:off x="2296" y="1020"/>
                <a:ext cx="499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Uncertain?</a:t>
                </a:r>
              </a:p>
            </p:txBody>
          </p:sp>
        </p:grpSp>
        <p:sp>
          <p:nvSpPr>
            <p:cNvPr id="80" name="Line 81"/>
            <p:cNvSpPr>
              <a:spLocks noChangeShapeType="1"/>
            </p:cNvSpPr>
            <p:nvPr/>
          </p:nvSpPr>
          <p:spPr bwMode="auto">
            <a:xfrm flipH="1">
              <a:off x="3141663" y="5508625"/>
              <a:ext cx="0" cy="8636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81" name="Line 82"/>
            <p:cNvSpPr>
              <a:spLocks noChangeShapeType="1"/>
            </p:cNvSpPr>
            <p:nvPr/>
          </p:nvSpPr>
          <p:spPr bwMode="auto">
            <a:xfrm flipH="1">
              <a:off x="3267075" y="6016625"/>
              <a:ext cx="12239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3051175" y="5872163"/>
              <a:ext cx="215900" cy="144462"/>
            </a:xfrm>
            <a:custGeom>
              <a:avLst/>
              <a:gdLst>
                <a:gd name="T0" fmla="*/ 0 w 594"/>
                <a:gd name="T1" fmla="*/ 2147483647 h 292"/>
                <a:gd name="T2" fmla="*/ 2147483647 w 594"/>
                <a:gd name="T3" fmla="*/ 2147483647 h 292"/>
                <a:gd name="T4" fmla="*/ 2147483647 w 594"/>
                <a:gd name="T5" fmla="*/ 2147483647 h 292"/>
                <a:gd name="T6" fmla="*/ 2147483647 w 594"/>
                <a:gd name="T7" fmla="*/ 605537699 h 292"/>
                <a:gd name="T8" fmla="*/ 2147483647 w 594"/>
                <a:gd name="T9" fmla="*/ 2058435704 h 292"/>
                <a:gd name="T10" fmla="*/ 2147483647 w 594"/>
                <a:gd name="T11" fmla="*/ 2147483647 h 292"/>
                <a:gd name="T12" fmla="*/ 2147483647 w 594"/>
                <a:gd name="T13" fmla="*/ 2147483647 h 292"/>
                <a:gd name="T14" fmla="*/ 2147483647 w 594"/>
                <a:gd name="T15" fmla="*/ 2147483647 h 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94"/>
                <a:gd name="T25" fmla="*/ 0 h 292"/>
                <a:gd name="T26" fmla="*/ 594 w 594"/>
                <a:gd name="T27" fmla="*/ 292 h 2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94" h="292">
                  <a:moveTo>
                    <a:pt x="0" y="292"/>
                  </a:moveTo>
                  <a:cubicBezTo>
                    <a:pt x="9" y="264"/>
                    <a:pt x="21" y="170"/>
                    <a:pt x="54" y="125"/>
                  </a:cubicBezTo>
                  <a:cubicBezTo>
                    <a:pt x="87" y="80"/>
                    <a:pt x="156" y="40"/>
                    <a:pt x="196" y="20"/>
                  </a:cubicBezTo>
                  <a:cubicBezTo>
                    <a:pt x="236" y="0"/>
                    <a:pt x="262" y="5"/>
                    <a:pt x="294" y="5"/>
                  </a:cubicBezTo>
                  <a:cubicBezTo>
                    <a:pt x="326" y="5"/>
                    <a:pt x="359" y="6"/>
                    <a:pt x="390" y="17"/>
                  </a:cubicBezTo>
                  <a:cubicBezTo>
                    <a:pt x="421" y="28"/>
                    <a:pt x="455" y="50"/>
                    <a:pt x="480" y="71"/>
                  </a:cubicBezTo>
                  <a:cubicBezTo>
                    <a:pt x="505" y="92"/>
                    <a:pt x="521" y="108"/>
                    <a:pt x="540" y="143"/>
                  </a:cubicBezTo>
                  <a:cubicBezTo>
                    <a:pt x="559" y="178"/>
                    <a:pt x="583" y="252"/>
                    <a:pt x="594" y="281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83" name="Line 89"/>
            <p:cNvSpPr>
              <a:spLocks noChangeShapeType="1"/>
            </p:cNvSpPr>
            <p:nvPr/>
          </p:nvSpPr>
          <p:spPr bwMode="auto">
            <a:xfrm>
              <a:off x="1406426" y="2195736"/>
              <a:ext cx="44351" cy="4171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grpSp>
          <p:nvGrpSpPr>
            <p:cNvPr id="84" name="Group 83"/>
            <p:cNvGrpSpPr>
              <a:grpSpLocks/>
            </p:cNvGrpSpPr>
            <p:nvPr/>
          </p:nvGrpSpPr>
          <p:grpSpPr bwMode="auto">
            <a:xfrm>
              <a:off x="3986213" y="2554288"/>
              <a:ext cx="433387" cy="284162"/>
              <a:chOff x="1661" y="1007"/>
              <a:chExt cx="273" cy="179"/>
            </a:xfrm>
          </p:grpSpPr>
          <p:sp>
            <p:nvSpPr>
              <p:cNvPr id="127" name="Oval 126"/>
              <p:cNvSpPr>
                <a:spLocks noChangeArrowheads="1"/>
              </p:cNvSpPr>
              <p:nvPr/>
            </p:nvSpPr>
            <p:spPr bwMode="auto">
              <a:xfrm>
                <a:off x="1661" y="1007"/>
                <a:ext cx="273" cy="179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28" name="Text Box 94"/>
              <p:cNvSpPr txBox="1">
                <a:spLocks noChangeArrowheads="1"/>
              </p:cNvSpPr>
              <p:nvPr/>
            </p:nvSpPr>
            <p:spPr bwMode="auto">
              <a:xfrm>
                <a:off x="1684" y="1025"/>
                <a:ext cx="228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No</a:t>
                </a:r>
              </a:p>
            </p:txBody>
          </p:sp>
        </p:grpSp>
        <p:grpSp>
          <p:nvGrpSpPr>
            <p:cNvPr id="85" name="Group 84"/>
            <p:cNvGrpSpPr>
              <a:grpSpLocks/>
            </p:cNvGrpSpPr>
            <p:nvPr/>
          </p:nvGrpSpPr>
          <p:grpSpPr bwMode="auto">
            <a:xfrm>
              <a:off x="2935288" y="2290763"/>
              <a:ext cx="455612" cy="265112"/>
              <a:chOff x="2689" y="1760"/>
              <a:chExt cx="287" cy="167"/>
            </a:xfrm>
          </p:grpSpPr>
          <p:sp>
            <p:nvSpPr>
              <p:cNvPr id="125" name="Oval 124"/>
              <p:cNvSpPr>
                <a:spLocks noChangeArrowheads="1"/>
              </p:cNvSpPr>
              <p:nvPr/>
            </p:nvSpPr>
            <p:spPr bwMode="auto">
              <a:xfrm>
                <a:off x="2689" y="1760"/>
                <a:ext cx="287" cy="167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26" name="Text Box 98"/>
              <p:cNvSpPr txBox="1">
                <a:spLocks noChangeArrowheads="1"/>
              </p:cNvSpPr>
              <p:nvPr/>
            </p:nvSpPr>
            <p:spPr bwMode="auto">
              <a:xfrm>
                <a:off x="2716" y="1776"/>
                <a:ext cx="227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Yes</a:t>
                </a:r>
              </a:p>
            </p:txBody>
          </p:sp>
        </p:grpSp>
        <p:grpSp>
          <p:nvGrpSpPr>
            <p:cNvPr id="86" name="Group 85"/>
            <p:cNvGrpSpPr>
              <a:grpSpLocks/>
            </p:cNvGrpSpPr>
            <p:nvPr/>
          </p:nvGrpSpPr>
          <p:grpSpPr bwMode="auto">
            <a:xfrm>
              <a:off x="3975100" y="5872163"/>
              <a:ext cx="455613" cy="265112"/>
              <a:chOff x="2689" y="1760"/>
              <a:chExt cx="287" cy="167"/>
            </a:xfrm>
          </p:grpSpPr>
          <p:sp>
            <p:nvSpPr>
              <p:cNvPr id="123" name="Oval 122"/>
              <p:cNvSpPr>
                <a:spLocks noChangeArrowheads="1"/>
              </p:cNvSpPr>
              <p:nvPr/>
            </p:nvSpPr>
            <p:spPr bwMode="auto">
              <a:xfrm>
                <a:off x="2689" y="1760"/>
                <a:ext cx="287" cy="167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24" name="Text Box 101"/>
              <p:cNvSpPr txBox="1">
                <a:spLocks noChangeArrowheads="1"/>
              </p:cNvSpPr>
              <p:nvPr/>
            </p:nvSpPr>
            <p:spPr bwMode="auto">
              <a:xfrm>
                <a:off x="2716" y="1776"/>
                <a:ext cx="227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Yes</a:t>
                </a:r>
              </a:p>
            </p:txBody>
          </p:sp>
        </p:grp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3044825" y="2632075"/>
              <a:ext cx="215900" cy="76200"/>
            </a:xfrm>
            <a:custGeom>
              <a:avLst/>
              <a:gdLst>
                <a:gd name="T0" fmla="*/ 0 w 594"/>
                <a:gd name="T1" fmla="*/ 2147483647 h 292"/>
                <a:gd name="T2" fmla="*/ 2147483647 w 594"/>
                <a:gd name="T3" fmla="*/ 2147483647 h 292"/>
                <a:gd name="T4" fmla="*/ 2147483647 w 594"/>
                <a:gd name="T5" fmla="*/ 355411657 h 292"/>
                <a:gd name="T6" fmla="*/ 2147483647 w 594"/>
                <a:gd name="T7" fmla="*/ 88869811 h 292"/>
                <a:gd name="T8" fmla="*/ 2147483647 w 594"/>
                <a:gd name="T9" fmla="*/ 302089685 h 292"/>
                <a:gd name="T10" fmla="*/ 2147483647 w 594"/>
                <a:gd name="T11" fmla="*/ 1261747778 h 292"/>
                <a:gd name="T12" fmla="*/ 2147483647 w 594"/>
                <a:gd name="T13" fmla="*/ 2147483647 h 292"/>
                <a:gd name="T14" fmla="*/ 2147483647 w 594"/>
                <a:gd name="T15" fmla="*/ 2147483647 h 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94"/>
                <a:gd name="T25" fmla="*/ 0 h 292"/>
                <a:gd name="T26" fmla="*/ 594 w 594"/>
                <a:gd name="T27" fmla="*/ 292 h 2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94" h="292">
                  <a:moveTo>
                    <a:pt x="0" y="292"/>
                  </a:moveTo>
                  <a:cubicBezTo>
                    <a:pt x="9" y="264"/>
                    <a:pt x="21" y="170"/>
                    <a:pt x="54" y="125"/>
                  </a:cubicBezTo>
                  <a:cubicBezTo>
                    <a:pt x="87" y="80"/>
                    <a:pt x="156" y="40"/>
                    <a:pt x="196" y="20"/>
                  </a:cubicBezTo>
                  <a:cubicBezTo>
                    <a:pt x="236" y="0"/>
                    <a:pt x="262" y="5"/>
                    <a:pt x="294" y="5"/>
                  </a:cubicBezTo>
                  <a:cubicBezTo>
                    <a:pt x="326" y="5"/>
                    <a:pt x="359" y="6"/>
                    <a:pt x="390" y="17"/>
                  </a:cubicBezTo>
                  <a:cubicBezTo>
                    <a:pt x="421" y="28"/>
                    <a:pt x="455" y="50"/>
                    <a:pt x="480" y="71"/>
                  </a:cubicBezTo>
                  <a:cubicBezTo>
                    <a:pt x="505" y="92"/>
                    <a:pt x="521" y="108"/>
                    <a:pt x="540" y="143"/>
                  </a:cubicBezTo>
                  <a:cubicBezTo>
                    <a:pt x="559" y="178"/>
                    <a:pt x="583" y="252"/>
                    <a:pt x="594" y="281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88" name="Line 108"/>
            <p:cNvSpPr>
              <a:spLocks noChangeShapeType="1"/>
            </p:cNvSpPr>
            <p:nvPr/>
          </p:nvSpPr>
          <p:spPr bwMode="auto">
            <a:xfrm flipH="1" flipV="1">
              <a:off x="1465733" y="6012159"/>
              <a:ext cx="1566390" cy="44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89" name="Line 110"/>
            <p:cNvSpPr>
              <a:spLocks noChangeShapeType="1"/>
            </p:cNvSpPr>
            <p:nvPr/>
          </p:nvSpPr>
          <p:spPr bwMode="auto">
            <a:xfrm flipH="1">
              <a:off x="1393825" y="2703513"/>
              <a:ext cx="165735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90" name="Line 112"/>
            <p:cNvSpPr>
              <a:spLocks noChangeShapeType="1"/>
            </p:cNvSpPr>
            <p:nvPr/>
          </p:nvSpPr>
          <p:spPr bwMode="auto">
            <a:xfrm>
              <a:off x="5427663" y="2416175"/>
              <a:ext cx="0" cy="214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grpSp>
          <p:nvGrpSpPr>
            <p:cNvPr id="91" name="Group 90"/>
            <p:cNvGrpSpPr>
              <a:grpSpLocks/>
            </p:cNvGrpSpPr>
            <p:nvPr/>
          </p:nvGrpSpPr>
          <p:grpSpPr bwMode="auto">
            <a:xfrm>
              <a:off x="3975100" y="2847975"/>
              <a:ext cx="455613" cy="265113"/>
              <a:chOff x="2689" y="1760"/>
              <a:chExt cx="287" cy="167"/>
            </a:xfrm>
          </p:grpSpPr>
          <p:sp>
            <p:nvSpPr>
              <p:cNvPr id="121" name="Oval 120"/>
              <p:cNvSpPr>
                <a:spLocks noChangeArrowheads="1"/>
              </p:cNvSpPr>
              <p:nvPr/>
            </p:nvSpPr>
            <p:spPr bwMode="auto">
              <a:xfrm>
                <a:off x="2689" y="1760"/>
                <a:ext cx="287" cy="167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22" name="Text Box 117"/>
              <p:cNvSpPr txBox="1">
                <a:spLocks noChangeArrowheads="1"/>
              </p:cNvSpPr>
              <p:nvPr/>
            </p:nvSpPr>
            <p:spPr bwMode="auto">
              <a:xfrm>
                <a:off x="2716" y="1776"/>
                <a:ext cx="227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Yes</a:t>
                </a:r>
              </a:p>
            </p:txBody>
          </p:sp>
        </p:grpSp>
        <p:sp>
          <p:nvSpPr>
            <p:cNvPr id="92" name="Line 119"/>
            <p:cNvSpPr>
              <a:spLocks noChangeShapeType="1"/>
            </p:cNvSpPr>
            <p:nvPr/>
          </p:nvSpPr>
          <p:spPr bwMode="auto">
            <a:xfrm>
              <a:off x="5424488" y="3905250"/>
              <a:ext cx="3175" cy="5270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grpSp>
          <p:nvGrpSpPr>
            <p:cNvPr id="93" name="Group 92"/>
            <p:cNvGrpSpPr>
              <a:grpSpLocks/>
            </p:cNvGrpSpPr>
            <p:nvPr/>
          </p:nvGrpSpPr>
          <p:grpSpPr bwMode="auto">
            <a:xfrm>
              <a:off x="3986213" y="5151438"/>
              <a:ext cx="433387" cy="284162"/>
              <a:chOff x="1661" y="1007"/>
              <a:chExt cx="273" cy="179"/>
            </a:xfrm>
          </p:grpSpPr>
          <p:sp>
            <p:nvSpPr>
              <p:cNvPr id="119" name="Oval 118"/>
              <p:cNvSpPr>
                <a:spLocks noChangeArrowheads="1"/>
              </p:cNvSpPr>
              <p:nvPr/>
            </p:nvSpPr>
            <p:spPr bwMode="auto">
              <a:xfrm>
                <a:off x="1661" y="1007"/>
                <a:ext cx="273" cy="179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20" name="Text Box 123"/>
              <p:cNvSpPr txBox="1">
                <a:spLocks noChangeArrowheads="1"/>
              </p:cNvSpPr>
              <p:nvPr/>
            </p:nvSpPr>
            <p:spPr bwMode="auto">
              <a:xfrm>
                <a:off x="1684" y="1025"/>
                <a:ext cx="228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No</a:t>
                </a:r>
              </a:p>
            </p:txBody>
          </p:sp>
        </p:grpSp>
        <p:grpSp>
          <p:nvGrpSpPr>
            <p:cNvPr id="94" name="Group 93"/>
            <p:cNvGrpSpPr>
              <a:grpSpLocks/>
            </p:cNvGrpSpPr>
            <p:nvPr/>
          </p:nvGrpSpPr>
          <p:grpSpPr bwMode="auto">
            <a:xfrm>
              <a:off x="5200650" y="4094163"/>
              <a:ext cx="455613" cy="265112"/>
              <a:chOff x="2689" y="1760"/>
              <a:chExt cx="287" cy="167"/>
            </a:xfrm>
          </p:grpSpPr>
          <p:sp>
            <p:nvSpPr>
              <p:cNvPr id="117" name="Oval 116"/>
              <p:cNvSpPr>
                <a:spLocks noChangeArrowheads="1"/>
              </p:cNvSpPr>
              <p:nvPr/>
            </p:nvSpPr>
            <p:spPr bwMode="auto">
              <a:xfrm>
                <a:off x="2689" y="1760"/>
                <a:ext cx="287" cy="167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18" name="Text Box 126"/>
              <p:cNvSpPr txBox="1">
                <a:spLocks noChangeArrowheads="1"/>
              </p:cNvSpPr>
              <p:nvPr/>
            </p:nvSpPr>
            <p:spPr bwMode="auto">
              <a:xfrm>
                <a:off x="2716" y="1776"/>
                <a:ext cx="227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Yes</a:t>
                </a:r>
              </a:p>
            </p:txBody>
          </p:sp>
        </p:grpSp>
        <p:sp>
          <p:nvSpPr>
            <p:cNvPr id="95" name="Line 130"/>
            <p:cNvSpPr>
              <a:spLocks noChangeShapeType="1"/>
            </p:cNvSpPr>
            <p:nvPr/>
          </p:nvSpPr>
          <p:spPr bwMode="auto">
            <a:xfrm>
              <a:off x="4994275" y="3927475"/>
              <a:ext cx="0" cy="3603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96" name="Line 132"/>
            <p:cNvSpPr>
              <a:spLocks noChangeShapeType="1"/>
            </p:cNvSpPr>
            <p:nvPr/>
          </p:nvSpPr>
          <p:spPr bwMode="auto">
            <a:xfrm flipH="1">
              <a:off x="3338513" y="4287838"/>
              <a:ext cx="1655762" cy="47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grpSp>
          <p:nvGrpSpPr>
            <p:cNvPr id="97" name="Group 96"/>
            <p:cNvGrpSpPr>
              <a:grpSpLocks/>
            </p:cNvGrpSpPr>
            <p:nvPr/>
          </p:nvGrpSpPr>
          <p:grpSpPr bwMode="auto">
            <a:xfrm>
              <a:off x="2935288" y="4152900"/>
              <a:ext cx="433387" cy="284163"/>
              <a:chOff x="1661" y="1007"/>
              <a:chExt cx="273" cy="179"/>
            </a:xfrm>
          </p:grpSpPr>
          <p:sp>
            <p:nvSpPr>
              <p:cNvPr id="115" name="Oval 114"/>
              <p:cNvSpPr>
                <a:spLocks noChangeArrowheads="1"/>
              </p:cNvSpPr>
              <p:nvPr/>
            </p:nvSpPr>
            <p:spPr bwMode="auto">
              <a:xfrm>
                <a:off x="1661" y="1007"/>
                <a:ext cx="273" cy="179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16" name="Text Box 135"/>
              <p:cNvSpPr txBox="1">
                <a:spLocks noChangeArrowheads="1"/>
              </p:cNvSpPr>
              <p:nvPr/>
            </p:nvSpPr>
            <p:spPr bwMode="auto">
              <a:xfrm>
                <a:off x="1684" y="1025"/>
                <a:ext cx="228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No</a:t>
                </a:r>
              </a:p>
            </p:txBody>
          </p:sp>
        </p:grpSp>
        <p:sp>
          <p:nvSpPr>
            <p:cNvPr id="98" name="Line 137"/>
            <p:cNvSpPr>
              <a:spLocks noChangeShapeType="1"/>
            </p:cNvSpPr>
            <p:nvPr/>
          </p:nvSpPr>
          <p:spPr bwMode="auto">
            <a:xfrm>
              <a:off x="1404938" y="7096125"/>
              <a:ext cx="0" cy="2063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99" name="Text Box 147"/>
            <p:cNvSpPr txBox="1">
              <a:spLocks noChangeArrowheads="1"/>
            </p:cNvSpPr>
            <p:nvPr/>
          </p:nvSpPr>
          <p:spPr bwMode="auto">
            <a:xfrm>
              <a:off x="549275" y="439738"/>
              <a:ext cx="6048375" cy="64633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/>
                <a:t>Leading Practice Adoption Review Sheet for </a:t>
              </a:r>
              <a:r>
                <a:rPr lang="en-US" sz="1200" b="1" dirty="0" smtClean="0"/>
                <a:t>a Triggered Action Response Plan to assist in prevention of Uncontrolled Falls of Ground in Underground Workings</a:t>
              </a:r>
              <a:endParaRPr lang="en-US" sz="1200" b="1" dirty="0"/>
            </a:p>
          </p:txBody>
        </p:sp>
        <p:grpSp>
          <p:nvGrpSpPr>
            <p:cNvPr id="100" name="Group 99"/>
            <p:cNvGrpSpPr>
              <a:grpSpLocks/>
            </p:cNvGrpSpPr>
            <p:nvPr/>
          </p:nvGrpSpPr>
          <p:grpSpPr bwMode="auto">
            <a:xfrm>
              <a:off x="548680" y="1187624"/>
              <a:ext cx="4967288" cy="244475"/>
              <a:chOff x="346" y="612"/>
              <a:chExt cx="3129" cy="154"/>
            </a:xfrm>
          </p:grpSpPr>
          <p:sp>
            <p:nvSpPr>
              <p:cNvPr id="113" name="Text Box 148"/>
              <p:cNvSpPr txBox="1">
                <a:spLocks noChangeArrowheads="1"/>
              </p:cNvSpPr>
              <p:nvPr/>
            </p:nvSpPr>
            <p:spPr bwMode="auto">
              <a:xfrm>
                <a:off x="346" y="612"/>
                <a:ext cx="680" cy="154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 sz="1000" b="1"/>
                  <a:t>Name of Mine:</a:t>
                </a:r>
                <a:endParaRPr lang="en-US" sz="1000"/>
              </a:p>
            </p:txBody>
          </p:sp>
          <p:sp>
            <p:nvSpPr>
              <p:cNvPr id="114" name="Line 149"/>
              <p:cNvSpPr>
                <a:spLocks noChangeShapeType="1"/>
              </p:cNvSpPr>
              <p:nvPr/>
            </p:nvSpPr>
            <p:spPr bwMode="auto">
              <a:xfrm>
                <a:off x="981" y="748"/>
                <a:ext cx="24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</p:grpSp>
        <p:sp>
          <p:nvSpPr>
            <p:cNvPr id="101" name="Line 151"/>
            <p:cNvSpPr>
              <a:spLocks noChangeShapeType="1"/>
            </p:cNvSpPr>
            <p:nvPr/>
          </p:nvSpPr>
          <p:spPr bwMode="auto">
            <a:xfrm>
              <a:off x="4365625" y="7694613"/>
              <a:ext cx="2159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102" name="Line 152"/>
            <p:cNvSpPr>
              <a:spLocks noChangeShapeType="1"/>
            </p:cNvSpPr>
            <p:nvPr/>
          </p:nvSpPr>
          <p:spPr bwMode="auto">
            <a:xfrm>
              <a:off x="4365625" y="8486775"/>
              <a:ext cx="2159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  <p:sp>
          <p:nvSpPr>
            <p:cNvPr id="103" name="Text Box 153"/>
            <p:cNvSpPr txBox="1">
              <a:spLocks noChangeArrowheads="1"/>
            </p:cNvSpPr>
            <p:nvPr/>
          </p:nvSpPr>
          <p:spPr bwMode="auto">
            <a:xfrm>
              <a:off x="4473575" y="7659688"/>
              <a:ext cx="1944688" cy="21431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/>
                <a:t>Signature and Designation</a:t>
              </a:r>
            </a:p>
          </p:txBody>
        </p:sp>
        <p:sp>
          <p:nvSpPr>
            <p:cNvPr id="104" name="Text Box 154"/>
            <p:cNvSpPr txBox="1">
              <a:spLocks noChangeArrowheads="1"/>
            </p:cNvSpPr>
            <p:nvPr/>
          </p:nvSpPr>
          <p:spPr bwMode="auto">
            <a:xfrm>
              <a:off x="4870450" y="8461375"/>
              <a:ext cx="1150938" cy="214313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/>
                <a:t>Date</a:t>
              </a:r>
            </a:p>
          </p:txBody>
        </p:sp>
        <p:sp>
          <p:nvSpPr>
            <p:cNvPr id="105" name="Text Box 155"/>
            <p:cNvSpPr txBox="1">
              <a:spLocks noChangeArrowheads="1"/>
            </p:cNvSpPr>
            <p:nvPr/>
          </p:nvSpPr>
          <p:spPr bwMode="auto">
            <a:xfrm>
              <a:off x="1052736" y="8316416"/>
              <a:ext cx="2016125" cy="581025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buSzPct val="160000"/>
                <a:buFont typeface="Wingdings" pitchFamily="2" charset="2"/>
                <a:buChar char="ü"/>
              </a:pPr>
              <a:r>
                <a:rPr lang="en-US" dirty="0"/>
                <a:t> </a:t>
              </a:r>
              <a:r>
                <a:rPr lang="en-US" b="1" dirty="0"/>
                <a:t>Please indicate your choice by placing a tick in each appropriate oval and follow the logical path of the algorithm!</a:t>
              </a:r>
            </a:p>
          </p:txBody>
        </p:sp>
        <p:grpSp>
          <p:nvGrpSpPr>
            <p:cNvPr id="106" name="Group 105"/>
            <p:cNvGrpSpPr>
              <a:grpSpLocks/>
            </p:cNvGrpSpPr>
            <p:nvPr/>
          </p:nvGrpSpPr>
          <p:grpSpPr bwMode="auto">
            <a:xfrm>
              <a:off x="2891036" y="7020272"/>
              <a:ext cx="504825" cy="266700"/>
              <a:chOff x="2689" y="1760"/>
              <a:chExt cx="287" cy="167"/>
            </a:xfrm>
          </p:grpSpPr>
          <p:sp>
            <p:nvSpPr>
              <p:cNvPr id="111" name="Oval 110"/>
              <p:cNvSpPr>
                <a:spLocks noChangeArrowheads="1"/>
              </p:cNvSpPr>
              <p:nvPr/>
            </p:nvSpPr>
            <p:spPr bwMode="auto">
              <a:xfrm>
                <a:off x="2689" y="1760"/>
                <a:ext cx="287" cy="167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12" name="Text Box 158"/>
              <p:cNvSpPr txBox="1">
                <a:spLocks noChangeArrowheads="1"/>
              </p:cNvSpPr>
              <p:nvPr/>
            </p:nvSpPr>
            <p:spPr bwMode="auto">
              <a:xfrm>
                <a:off x="2716" y="1776"/>
                <a:ext cx="227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Yes</a:t>
                </a:r>
              </a:p>
            </p:txBody>
          </p:sp>
        </p:grpSp>
        <p:grpSp>
          <p:nvGrpSpPr>
            <p:cNvPr id="107" name="Group 106"/>
            <p:cNvGrpSpPr>
              <a:grpSpLocks/>
            </p:cNvGrpSpPr>
            <p:nvPr/>
          </p:nvGrpSpPr>
          <p:grpSpPr bwMode="auto">
            <a:xfrm>
              <a:off x="1196975" y="7019925"/>
              <a:ext cx="433388" cy="303213"/>
              <a:chOff x="1661" y="979"/>
              <a:chExt cx="273" cy="191"/>
            </a:xfrm>
          </p:grpSpPr>
          <p:sp>
            <p:nvSpPr>
              <p:cNvPr id="109" name="Oval 108"/>
              <p:cNvSpPr>
                <a:spLocks noChangeArrowheads="1"/>
              </p:cNvSpPr>
              <p:nvPr/>
            </p:nvSpPr>
            <p:spPr bwMode="auto">
              <a:xfrm>
                <a:off x="1661" y="979"/>
                <a:ext cx="273" cy="191"/>
              </a:xfrm>
              <a:prstGeom prst="ellipse">
                <a:avLst/>
              </a:prstGeom>
              <a:solidFill>
                <a:schemeClr val="accent1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endParaRPr lang="en-ZA"/>
              </a:p>
            </p:txBody>
          </p:sp>
          <p:sp>
            <p:nvSpPr>
              <p:cNvPr id="110" name="Text Box 161"/>
              <p:cNvSpPr txBox="1">
                <a:spLocks noChangeArrowheads="1"/>
              </p:cNvSpPr>
              <p:nvPr/>
            </p:nvSpPr>
            <p:spPr bwMode="auto">
              <a:xfrm>
                <a:off x="1684" y="1025"/>
                <a:ext cx="228" cy="13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50000"/>
                  </a:spcBef>
                  <a:spcAft>
                    <a:spcPct val="0"/>
                  </a:spcAft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8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No</a:t>
                </a:r>
              </a:p>
            </p:txBody>
          </p:sp>
        </p:grpSp>
        <p:sp>
          <p:nvSpPr>
            <p:cNvPr id="108" name="TextBox 1"/>
            <p:cNvSpPr txBox="1">
              <a:spLocks noChangeArrowheads="1"/>
            </p:cNvSpPr>
            <p:nvPr/>
          </p:nvSpPr>
          <p:spPr bwMode="auto">
            <a:xfrm>
              <a:off x="2971800" y="4114800"/>
              <a:ext cx="914400" cy="21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50000"/>
                </a:spcBef>
                <a:spcAft>
                  <a:spcPct val="0"/>
                </a:spcAft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8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en-ZA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icture cropped.jpg"/>
          <p:cNvPicPr/>
          <p:nvPr/>
        </p:nvPicPr>
        <p:blipFill>
          <a:blip r:embed="rId2" cstate="print"/>
          <a:srcRect r="28845"/>
          <a:stretch>
            <a:fillRect/>
          </a:stretch>
        </p:blipFill>
        <p:spPr bwMode="auto">
          <a:xfrm>
            <a:off x="206868" y="260649"/>
            <a:ext cx="6165332" cy="864094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5" descr="LOGO_GOLD_30cm"/>
          <p:cNvPicPr/>
          <p:nvPr/>
        </p:nvPicPr>
        <p:blipFill>
          <a:blip r:embed="rId3" cstate="print"/>
          <a:srcRect r="74324"/>
          <a:stretch>
            <a:fillRect/>
          </a:stretch>
        </p:blipFill>
        <p:spPr bwMode="auto">
          <a:xfrm>
            <a:off x="6327548" y="260649"/>
            <a:ext cx="1080120" cy="864095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" name="Picture 2" descr="Clean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5640" y="260648"/>
            <a:ext cx="1526840" cy="8640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Text Placeholder 3"/>
          <p:cNvSpPr txBox="1">
            <a:spLocks/>
          </p:cNvSpPr>
          <p:nvPr/>
        </p:nvSpPr>
        <p:spPr>
          <a:xfrm>
            <a:off x="0" y="2418482"/>
            <a:ext cx="9144000" cy="44395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 structured approach to Adoption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Ready assistance with leading practice information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Peer learning process and sharing of knowledge on common problems and solutions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Gain assistance in Mental Model management and Leadership / Behaviour Strategy development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Gain advantage from prior learning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Assists in working towards 2013 milestones</a:t>
            </a: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403648" y="1412776"/>
            <a:ext cx="5214937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Why join the COPA?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icture cropped.jpg"/>
          <p:cNvPicPr/>
          <p:nvPr/>
        </p:nvPicPr>
        <p:blipFill>
          <a:blip r:embed="rId2" cstate="print"/>
          <a:srcRect r="28845"/>
          <a:stretch>
            <a:fillRect/>
          </a:stretch>
        </p:blipFill>
        <p:spPr bwMode="auto">
          <a:xfrm>
            <a:off x="206868" y="260649"/>
            <a:ext cx="6165332" cy="864094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5" descr="LOGO_GOLD_30cm"/>
          <p:cNvPicPr/>
          <p:nvPr/>
        </p:nvPicPr>
        <p:blipFill>
          <a:blip r:embed="rId3" cstate="print"/>
          <a:srcRect r="74324"/>
          <a:stretch>
            <a:fillRect/>
          </a:stretch>
        </p:blipFill>
        <p:spPr bwMode="auto">
          <a:xfrm>
            <a:off x="6327548" y="260649"/>
            <a:ext cx="1080120" cy="864095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" name="Picture 2" descr="Clean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5640" y="260648"/>
            <a:ext cx="1526840" cy="8640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Text Placeholder 3"/>
          <p:cNvSpPr txBox="1">
            <a:spLocks/>
          </p:cNvSpPr>
          <p:nvPr/>
        </p:nvSpPr>
        <p:spPr>
          <a:xfrm>
            <a:off x="0" y="1916832"/>
            <a:ext cx="8748712" cy="4941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Provide information, learning and assistance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Facilitate member interaction and problem solving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Arrange meetings on topics of key concern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Facilitate visits to successfully operating sites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Facilitate access to expert input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Ensure continuity of operation and succession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Monitor progress against key success factors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Terminate when purpose has been served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Z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2771800" y="1268760"/>
            <a:ext cx="5214937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Function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icture cropped.jpg"/>
          <p:cNvPicPr/>
          <p:nvPr/>
        </p:nvPicPr>
        <p:blipFill>
          <a:blip r:embed="rId2" cstate="print"/>
          <a:srcRect r="28845"/>
          <a:stretch>
            <a:fillRect/>
          </a:stretch>
        </p:blipFill>
        <p:spPr bwMode="auto">
          <a:xfrm>
            <a:off x="206868" y="260649"/>
            <a:ext cx="6165332" cy="864094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5" descr="LOGO_GOLD_30cm"/>
          <p:cNvPicPr/>
          <p:nvPr/>
        </p:nvPicPr>
        <p:blipFill>
          <a:blip r:embed="rId3" cstate="print"/>
          <a:srcRect r="74324"/>
          <a:stretch>
            <a:fillRect/>
          </a:stretch>
        </p:blipFill>
        <p:spPr bwMode="auto">
          <a:xfrm>
            <a:off x="6327548" y="260649"/>
            <a:ext cx="1080120" cy="864095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" name="Picture 2" descr="Clean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5640" y="260648"/>
            <a:ext cx="1526840" cy="8640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Text Placeholder 3"/>
          <p:cNvSpPr txBox="1">
            <a:spLocks/>
          </p:cNvSpPr>
          <p:nvPr/>
        </p:nvSpPr>
        <p:spPr>
          <a:xfrm>
            <a:off x="179512" y="1985963"/>
            <a:ext cx="8712968" cy="4251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Sign up for participation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MOSH Adoption Manager to chair meetings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Terms of operation to be established by the COPA members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Establish and maintain membership contacts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Establish regular communication channels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Disband when defunct</a:t>
            </a: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2699792" y="1268760"/>
            <a:ext cx="5214937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Implementation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458</Words>
  <Application>Microsoft Office PowerPoint</Application>
  <PresentationFormat>On-screen Show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Communities of Practice for the eager Adoption of a Leading Practice   Andre van Zyl CoM MOSH Learning Hub </vt:lpstr>
      <vt:lpstr>Slide 2</vt:lpstr>
      <vt:lpstr>Slide 3</vt:lpstr>
      <vt:lpstr>Slide 4</vt:lpstr>
      <vt:lpstr>Slide 5</vt:lpstr>
      <vt:lpstr>Slide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</dc:creator>
  <cp:lastModifiedBy>Andre</cp:lastModifiedBy>
  <cp:revision>10</cp:revision>
  <dcterms:created xsi:type="dcterms:W3CDTF">2012-06-29T07:31:42Z</dcterms:created>
  <dcterms:modified xsi:type="dcterms:W3CDTF">2012-07-26T07:01:54Z</dcterms:modified>
</cp:coreProperties>
</file>