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79" r:id="rId4"/>
    <p:sldId id="278" r:id="rId5"/>
    <p:sldId id="259" r:id="rId6"/>
    <p:sldId id="264" r:id="rId7"/>
    <p:sldId id="265" r:id="rId8"/>
    <p:sldId id="266" r:id="rId9"/>
    <p:sldId id="267" r:id="rId10"/>
    <p:sldId id="268" r:id="rId11"/>
    <p:sldId id="269" r:id="rId12"/>
    <p:sldId id="260" r:id="rId13"/>
    <p:sldId id="261" r:id="rId14"/>
    <p:sldId id="275" r:id="rId15"/>
    <p:sldId id="276" r:id="rId16"/>
    <p:sldId id="277" r:id="rId17"/>
    <p:sldId id="270" r:id="rId18"/>
    <p:sldId id="272" r:id="rId19"/>
    <p:sldId id="27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50" autoAdjust="0"/>
  </p:normalViewPr>
  <p:slideViewPr>
    <p:cSldViewPr>
      <p:cViewPr varScale="1">
        <p:scale>
          <a:sx n="91" d="100"/>
          <a:sy n="91" d="100"/>
        </p:scale>
        <p:origin x="-137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302ADED-9936-4B5A-B606-F998D41119F6}" type="datetimeFigureOut">
              <a:rPr lang="en-US" smtClean="0"/>
              <a:pPr/>
              <a:t>5/13/2015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C312307-14FC-4E2D-85B0-327130643B7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02ADED-9936-4B5A-B606-F998D41119F6}" type="datetimeFigureOut">
              <a:rPr lang="en-US" smtClean="0"/>
              <a:pPr/>
              <a:t>5/13/2015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302ADED-9936-4B5A-B606-F998D41119F6}" type="datetimeFigureOut">
              <a:rPr lang="en-US" smtClean="0"/>
              <a:pPr/>
              <a:t>5/13/2015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312307-14FC-4E2D-85B0-327130643B7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302ADED-9936-4B5A-B606-F998D41119F6}" type="datetimeFigureOut">
              <a:rPr lang="en-US" smtClean="0"/>
              <a:pPr/>
              <a:t>5/13/2015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302ADED-9936-4B5A-B606-F998D41119F6}" type="datetimeFigureOut">
              <a:rPr lang="en-US" smtClean="0"/>
              <a:pPr/>
              <a:t>5/13/2015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6302ADED-9936-4B5A-B606-F998D41119F6}" type="datetimeFigureOut">
              <a:rPr lang="en-US" smtClean="0"/>
              <a:pPr/>
              <a:t>5/13/2015</a:t>
            </a:fld>
            <a:endParaRPr lang="en-US"/>
          </a:p>
        </p:txBody>
      </p:sp>
      <p:sp>
        <p:nvSpPr>
          <p:cNvPr id="8" name="Slide Number Placeholder 7"/>
          <p:cNvSpPr>
            <a:spLocks noGrp="1"/>
          </p:cNvSpPr>
          <p:nvPr>
            <p:ph type="sldNum" sz="quarter" idx="11"/>
          </p:nvPr>
        </p:nvSpPr>
        <p:spPr/>
        <p:txBody>
          <a:bodyPr/>
          <a:lstStyle/>
          <a:p>
            <a:fld id="{1C312307-14FC-4E2D-85B0-327130643B7C}"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02ADED-9936-4B5A-B606-F998D41119F6}" type="datetimeFigureOut">
              <a:rPr lang="en-US" smtClean="0"/>
              <a:pPr/>
              <a:t>5/13/2015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302ADED-9936-4B5A-B606-F998D41119F6}" type="datetimeFigureOut">
              <a:rPr lang="en-US" smtClean="0"/>
              <a:pPr/>
              <a:t>5/13/2015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1C312307-14FC-4E2D-85B0-327130643B7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6302ADED-9936-4B5A-B606-F998D41119F6}" type="datetimeFigureOut">
              <a:rPr lang="en-US" smtClean="0"/>
              <a:pPr/>
              <a:t>5/13/2015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02ADED-9936-4B5A-B606-F998D41119F6}" type="datetimeFigureOut">
              <a:rPr lang="en-US" smtClean="0"/>
              <a:pPr/>
              <a:t>5/13/2015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302ADED-9936-4B5A-B606-F998D41119F6}" type="datetimeFigureOut">
              <a:rPr lang="en-US" smtClean="0"/>
              <a:pPr/>
              <a:t>5/13/2015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312307-14FC-4E2D-85B0-327130643B7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302ADED-9936-4B5A-B606-F998D41119F6}" type="datetimeFigureOut">
              <a:rPr lang="en-US" smtClean="0"/>
              <a:pPr/>
              <a:t>5/13/2015</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1C312307-14FC-4E2D-85B0-327130643B7C}"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user\Desktop\06153 Trigger type Auolock Buffer\DSC_3043.jpg"/>
          <p:cNvPicPr>
            <a:picLocks noChangeAspect="1" noChangeArrowheads="1"/>
          </p:cNvPicPr>
          <p:nvPr/>
        </p:nvPicPr>
        <p:blipFill>
          <a:blip r:embed="rId2" cstate="print"/>
          <a:srcRect/>
          <a:stretch>
            <a:fillRect/>
          </a:stretch>
        </p:blipFill>
        <p:spPr bwMode="auto">
          <a:xfrm>
            <a:off x="0" y="0"/>
            <a:ext cx="9144000" cy="1952624"/>
          </a:xfrm>
          <a:prstGeom prst="rect">
            <a:avLst/>
          </a:prstGeom>
          <a:noFill/>
        </p:spPr>
      </p:pic>
      <p:pic>
        <p:nvPicPr>
          <p:cNvPr id="1028" name="Picture 4"/>
          <p:cNvPicPr>
            <a:picLocks noChangeAspect="1" noChangeArrowheads="1"/>
          </p:cNvPicPr>
          <p:nvPr/>
        </p:nvPicPr>
        <p:blipFill>
          <a:blip r:embed="rId3" cstate="print"/>
          <a:srcRect/>
          <a:stretch>
            <a:fillRect/>
          </a:stretch>
        </p:blipFill>
        <p:spPr bwMode="auto">
          <a:xfrm>
            <a:off x="0" y="3124200"/>
            <a:ext cx="9144000" cy="2233931"/>
          </a:xfrm>
          <a:prstGeom prst="rect">
            <a:avLst/>
          </a:prstGeom>
          <a:noFill/>
          <a:ln w="9525">
            <a:noFill/>
            <a:miter lim="800000"/>
            <a:headEnd/>
            <a:tailEnd/>
          </a:ln>
          <a:effectLst/>
        </p:spPr>
      </p:pic>
      <p:sp>
        <p:nvSpPr>
          <p:cNvPr id="13" name="Title 12"/>
          <p:cNvSpPr>
            <a:spLocks noGrp="1"/>
          </p:cNvSpPr>
          <p:nvPr>
            <p:ph type="title"/>
          </p:nvPr>
        </p:nvSpPr>
        <p:spPr>
          <a:xfrm>
            <a:off x="0" y="5638800"/>
            <a:ext cx="5334000" cy="1219200"/>
          </a:xfrm>
        </p:spPr>
        <p:txBody>
          <a:bodyPr>
            <a:noAutofit/>
          </a:bodyPr>
          <a:lstStyle/>
          <a:p>
            <a:pPr algn="ctr"/>
            <a:r>
              <a:rPr lang="en-GB" sz="1800" b="1" dirty="0" smtClean="0"/>
              <a:t>OCTA TRIGGER TYPE AUTO-LOCK SAFETY BUFFER</a:t>
            </a:r>
            <a:r>
              <a:rPr lang="en-US" sz="1800" dirty="0" smtClean="0"/>
              <a:t/>
            </a:r>
            <a:br>
              <a:rPr lang="en-US" sz="1800" dirty="0" smtClean="0"/>
            </a:br>
            <a:r>
              <a:rPr lang="en-ZA" sz="1800" dirty="0" smtClean="0"/>
              <a:t> </a:t>
            </a:r>
            <a:r>
              <a:rPr lang="en-US" sz="1800" dirty="0" smtClean="0"/>
              <a:t/>
            </a:r>
            <a:br>
              <a:rPr lang="en-US" sz="1800" dirty="0" smtClean="0"/>
            </a:br>
            <a:r>
              <a:rPr lang="en-US" sz="1800" dirty="0" smtClean="0"/>
              <a:t>REGISTERED PATENT NUMBER: </a:t>
            </a:r>
            <a:r>
              <a:rPr lang="en-US" sz="1800" dirty="0" smtClean="0"/>
              <a:t>2011/02614</a:t>
            </a:r>
            <a:br>
              <a:rPr lang="en-US" sz="1800" dirty="0" smtClean="0"/>
            </a:br>
            <a:r>
              <a:rPr lang="en-US" sz="1800" dirty="0" smtClean="0"/>
              <a:t/>
            </a:r>
            <a:br>
              <a:rPr lang="en-US" sz="1800" dirty="0" smtClean="0"/>
            </a:br>
            <a:r>
              <a:rPr lang="en-US" sz="2400" b="1" dirty="0" smtClean="0"/>
              <a:t>13 May 2015</a:t>
            </a:r>
            <a:r>
              <a:rPr lang="en-US" sz="1800" dirty="0" smtClean="0"/>
              <a:t/>
            </a:r>
            <a:br>
              <a:rPr lang="en-US" sz="1800" dirty="0" smtClean="0"/>
            </a:br>
            <a:endParaRPr lang="en-US" sz="1800" dirty="0"/>
          </a:p>
        </p:txBody>
      </p:sp>
      <p:pic>
        <p:nvPicPr>
          <p:cNvPr id="1030" name="Picture 6"/>
          <p:cNvPicPr>
            <a:picLocks noChangeAspect="1" noChangeArrowheads="1"/>
          </p:cNvPicPr>
          <p:nvPr/>
        </p:nvPicPr>
        <p:blipFill>
          <a:blip r:embed="rId4" cstate="print"/>
          <a:srcRect/>
          <a:stretch>
            <a:fillRect/>
          </a:stretch>
        </p:blipFill>
        <p:spPr bwMode="auto">
          <a:xfrm>
            <a:off x="0" y="2057400"/>
            <a:ext cx="9144000" cy="945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534400" cy="5486400"/>
          </a:xfrm>
        </p:spPr>
        <p:txBody>
          <a:bodyPr>
            <a:normAutofit/>
          </a:bodyPr>
          <a:lstStyle/>
          <a:p>
            <a:pPr marL="0" marR="0">
              <a:lnSpc>
                <a:spcPct val="115000"/>
              </a:lnSpc>
              <a:spcBef>
                <a:spcPts val="0"/>
              </a:spcBef>
              <a:spcAft>
                <a:spcPts val="0"/>
              </a:spcAft>
            </a:pPr>
            <a:r>
              <a:rPr lang="en-US" sz="1800" dirty="0" smtClean="0">
                <a:latin typeface="Arial"/>
                <a:ea typeface="Calibri"/>
                <a:cs typeface="Times New Roman"/>
              </a:rPr>
              <a:t>Safety in Mines Research Advisory Committee</a:t>
            </a:r>
            <a:r>
              <a:rPr lang="en-US" sz="1800" dirty="0" smtClean="0">
                <a:latin typeface="Calibri"/>
                <a:ea typeface="Calibri"/>
                <a:cs typeface="Times New Roman"/>
              </a:rPr>
              <a:t/>
            </a:r>
            <a:br>
              <a:rPr lang="en-US" sz="1800" dirty="0" smtClean="0">
                <a:latin typeface="Calibri"/>
                <a:ea typeface="Calibri"/>
                <a:cs typeface="Times New Roman"/>
              </a:rPr>
            </a:br>
            <a:r>
              <a:rPr lang="en-US" sz="1800" dirty="0" smtClean="0">
                <a:latin typeface="Arial"/>
                <a:ea typeface="Calibri"/>
                <a:cs typeface="Times New Roman"/>
              </a:rPr>
              <a:t>Project number : GAP 703</a:t>
            </a:r>
            <a:r>
              <a:rPr lang="en-US" sz="1800" dirty="0" smtClean="0">
                <a:latin typeface="Calibri"/>
                <a:ea typeface="Calibri"/>
                <a:cs typeface="Times New Roman"/>
              </a:rPr>
              <a:t/>
            </a:r>
            <a:br>
              <a:rPr lang="en-US" sz="1800" dirty="0" smtClean="0">
                <a:latin typeface="Calibri"/>
                <a:ea typeface="Calibri"/>
                <a:cs typeface="Times New Roman"/>
              </a:rPr>
            </a:br>
            <a:r>
              <a:rPr lang="en-US" sz="1800" dirty="0" smtClean="0">
                <a:latin typeface="Arial"/>
                <a:ea typeface="Calibri"/>
                <a:cs typeface="Times New Roman"/>
              </a:rPr>
              <a:t>Date : September </a:t>
            </a:r>
            <a:r>
              <a:rPr lang="en-US" sz="1800" dirty="0" smtClean="0">
                <a:latin typeface="Arial"/>
                <a:ea typeface="Calibri"/>
                <a:cs typeface="Times New Roman"/>
              </a:rPr>
              <a:t>2000</a:t>
            </a:r>
            <a:br>
              <a:rPr lang="en-US" sz="1800" dirty="0" smtClean="0">
                <a:latin typeface="Arial"/>
                <a:ea typeface="Calibri"/>
                <a:cs typeface="Times New Roman"/>
              </a:rPr>
            </a:br>
            <a:r>
              <a:rPr lang="en-US" sz="1800" dirty="0" smtClean="0">
                <a:latin typeface="Calibri"/>
                <a:ea typeface="Calibri"/>
                <a:cs typeface="Times New Roman"/>
              </a:rPr>
              <a:t/>
            </a:r>
            <a:br>
              <a:rPr lang="en-US" sz="1800" dirty="0" smtClean="0">
                <a:latin typeface="Calibri"/>
                <a:ea typeface="Calibri"/>
                <a:cs typeface="Times New Roman"/>
              </a:rPr>
            </a:br>
            <a:r>
              <a:rPr lang="en-US" sz="1800" b="0" i="1" dirty="0" smtClean="0">
                <a:latin typeface="Arial"/>
                <a:ea typeface="Calibri"/>
                <a:cs typeface="Times New Roman"/>
              </a:rPr>
              <a:t>Where underground transport is carried out in an environment </a:t>
            </a:r>
            <a:r>
              <a:rPr lang="en-US" sz="1800" b="0" i="1" dirty="0" smtClean="0">
                <a:latin typeface="Arial"/>
                <a:ea typeface="Calibri"/>
                <a:cs typeface="Times New Roman"/>
              </a:rPr>
              <a:t>with:</a:t>
            </a:r>
            <a:br>
              <a:rPr lang="en-US" sz="1800" b="0" i="1" dirty="0" smtClean="0">
                <a:latin typeface="Arial"/>
                <a:ea typeface="Calibri"/>
                <a:cs typeface="Times New Roman"/>
              </a:rPr>
            </a:b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smtClean="0">
                <a:latin typeface="Arial"/>
                <a:ea typeface="Calibri"/>
                <a:cs typeface="Times New Roman"/>
              </a:rPr>
              <a:t>Good quality </a:t>
            </a:r>
            <a:r>
              <a:rPr lang="en-US" sz="1800" b="0" i="1" dirty="0" err="1" smtClean="0">
                <a:latin typeface="Arial"/>
                <a:ea typeface="Calibri"/>
                <a:cs typeface="Times New Roman"/>
              </a:rPr>
              <a:t>trackwork</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err="1" smtClean="0">
                <a:latin typeface="Arial"/>
                <a:ea typeface="Calibri"/>
                <a:cs typeface="Times New Roman"/>
              </a:rPr>
              <a:t>Standardised</a:t>
            </a:r>
            <a:r>
              <a:rPr lang="en-US" sz="1800" b="0" i="1" dirty="0" smtClean="0">
                <a:latin typeface="Arial"/>
                <a:ea typeface="Calibri"/>
                <a:cs typeface="Times New Roman"/>
              </a:rPr>
              <a:t> rolling stock</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smtClean="0">
                <a:latin typeface="Arial"/>
                <a:ea typeface="Calibri"/>
                <a:cs typeface="Times New Roman"/>
              </a:rPr>
              <a:t>Well maintained rolling stock and buffers</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smtClean="0">
                <a:latin typeface="Arial"/>
                <a:ea typeface="Calibri"/>
                <a:cs typeface="Times New Roman"/>
              </a:rPr>
              <a:t>Skilled and well trained operators</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smtClean="0">
                <a:latin typeface="Arial"/>
                <a:ea typeface="Calibri"/>
                <a:cs typeface="Times New Roman"/>
              </a:rPr>
              <a:t>Effective and reliable communication between driver and guard</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Symbol"/>
                <a:ea typeface="Calibri"/>
                <a:cs typeface="Symbol"/>
              </a:rPr>
              <a:t>· </a:t>
            </a:r>
            <a:r>
              <a:rPr lang="en-US" sz="1800" b="0" i="1" dirty="0" smtClean="0">
                <a:latin typeface="Arial"/>
                <a:ea typeface="Calibri"/>
                <a:cs typeface="Times New Roman"/>
              </a:rPr>
              <a:t>A culture of safe working practices</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Arial"/>
                <a:ea typeface="Calibri"/>
                <a:cs typeface="Times New Roman"/>
              </a:rPr>
              <a:t>then </a:t>
            </a:r>
            <a:r>
              <a:rPr lang="en-US" sz="1800" b="0" i="1" dirty="0" smtClean="0">
                <a:latin typeface="Arial"/>
                <a:ea typeface="Calibri"/>
                <a:cs typeface="Times New Roman"/>
              </a:rPr>
              <a:t>the system of links and pins as used by the industry for many decades would</a:t>
            </a:r>
            <a:r>
              <a:rPr lang="en-US" sz="1800" b="0" i="1" dirty="0" smtClean="0">
                <a:latin typeface="Calibri"/>
                <a:ea typeface="Calibri"/>
                <a:cs typeface="Times New Roman"/>
              </a:rPr>
              <a:t/>
            </a:r>
            <a:br>
              <a:rPr lang="en-US" sz="1800" b="0" i="1" dirty="0" smtClean="0">
                <a:latin typeface="Calibri"/>
                <a:ea typeface="Calibri"/>
                <a:cs typeface="Times New Roman"/>
              </a:rPr>
            </a:br>
            <a:r>
              <a:rPr lang="en-US" sz="1800" b="0" i="1" dirty="0" smtClean="0">
                <a:latin typeface="Arial"/>
                <a:ea typeface="Calibri"/>
                <a:cs typeface="Times New Roman"/>
              </a:rPr>
              <a:t>probably be adequate.</a:t>
            </a:r>
            <a:r>
              <a:rPr lang="en-US" sz="1800" b="0" i="1" dirty="0" smtClean="0">
                <a:latin typeface="Calibri"/>
                <a:ea typeface="Calibri"/>
                <a:cs typeface="Times New Roman"/>
              </a:rPr>
              <a:t/>
            </a:r>
            <a:br>
              <a:rPr lang="en-US" sz="1800" b="0" i="1" dirty="0" smtClean="0">
                <a:latin typeface="Calibri"/>
                <a:ea typeface="Calibri"/>
                <a:cs typeface="Times New Roman"/>
              </a:rPr>
            </a:br>
            <a:endParaRPr lang="en-US" sz="1800" b="0" i="1"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Designing </a:t>
            </a:r>
            <a:r>
              <a:rPr lang="en-US" sz="2400" b="1" dirty="0" smtClean="0"/>
              <a:t>the</a:t>
            </a:r>
            <a:r>
              <a:rPr lang="en-US" sz="2400" b="1" dirty="0" smtClean="0"/>
              <a:t> </a:t>
            </a:r>
            <a:r>
              <a:rPr lang="en-US" sz="2400" b="1" dirty="0" smtClean="0"/>
              <a:t>auto-coupling safety buffer (</a:t>
            </a:r>
            <a:r>
              <a:rPr lang="en-US" sz="2400" b="1" dirty="0" smtClean="0"/>
              <a:t>2009-2011</a:t>
            </a:r>
            <a:r>
              <a:rPr lang="en-US" sz="2400" b="1" dirty="0" smtClean="0"/>
              <a:t>):</a:t>
            </a:r>
            <a:endParaRPr lang="en-US" sz="2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534400" cy="5486400"/>
          </a:xfrm>
        </p:spPr>
        <p:txBody>
          <a:bodyPr>
            <a:normAutofit/>
          </a:bodyPr>
          <a:lstStyle/>
          <a:p>
            <a:pPr marL="0" marR="0">
              <a:lnSpc>
                <a:spcPct val="115000"/>
              </a:lnSpc>
              <a:spcBef>
                <a:spcPts val="0"/>
              </a:spcBef>
              <a:spcAft>
                <a:spcPts val="0"/>
              </a:spcAft>
            </a:pPr>
            <a:r>
              <a:rPr lang="en-US" sz="2400" b="0" i="1" dirty="0" smtClean="0">
                <a:latin typeface="Arial"/>
                <a:ea typeface="Calibri"/>
                <a:cs typeface="Times New Roman"/>
              </a:rPr>
              <a:t/>
            </a:r>
            <a:br>
              <a:rPr lang="en-US" sz="2400" b="0" i="1" dirty="0" smtClean="0">
                <a:latin typeface="Arial"/>
                <a:ea typeface="Calibri"/>
                <a:cs typeface="Times New Roman"/>
              </a:rPr>
            </a:br>
            <a:r>
              <a:rPr lang="en-US" sz="2400" b="0" i="1" dirty="0" smtClean="0">
                <a:latin typeface="Arial"/>
                <a:ea typeface="Calibri"/>
                <a:cs typeface="Times New Roman"/>
              </a:rPr>
              <a:t/>
            </a:r>
            <a:br>
              <a:rPr lang="en-US" sz="2400" b="0" i="1" dirty="0" smtClean="0">
                <a:latin typeface="Arial"/>
                <a:ea typeface="Calibri"/>
                <a:cs typeface="Times New Roman"/>
              </a:rPr>
            </a:br>
            <a:r>
              <a:rPr lang="en-US" sz="2400" b="0" i="1" dirty="0" smtClean="0">
                <a:latin typeface="Arial"/>
                <a:ea typeface="Calibri"/>
                <a:cs typeface="Times New Roman"/>
              </a:rPr>
              <a:t>In </a:t>
            </a:r>
            <a:r>
              <a:rPr lang="en-US" sz="2400" b="0" i="1" dirty="0" smtClean="0">
                <a:latin typeface="Arial"/>
                <a:ea typeface="Calibri"/>
                <a:cs typeface="Times New Roman"/>
              </a:rPr>
              <a:t>an attempt to connect buffers with </a:t>
            </a:r>
            <a:r>
              <a:rPr lang="en-US" sz="2400" b="0" i="1" dirty="0" smtClean="0">
                <a:latin typeface="Arial"/>
                <a:ea typeface="Calibri"/>
                <a:cs typeface="Times New Roman"/>
              </a:rPr>
              <a:t>heads hanging </a:t>
            </a:r>
            <a:r>
              <a:rPr lang="en-US" sz="2400" b="0" i="1" dirty="0" smtClean="0">
                <a:latin typeface="Arial"/>
                <a:ea typeface="Calibri"/>
                <a:cs typeface="Times New Roman"/>
              </a:rPr>
              <a:t>down, the </a:t>
            </a:r>
            <a:r>
              <a:rPr lang="en-US" sz="2400" b="0" i="1" dirty="0" smtClean="0">
                <a:latin typeface="Arial"/>
                <a:ea typeface="Calibri"/>
                <a:cs typeface="Times New Roman"/>
              </a:rPr>
              <a:t>couplings </a:t>
            </a:r>
            <a:r>
              <a:rPr lang="en-US" sz="2400" b="0" i="1" dirty="0" smtClean="0">
                <a:latin typeface="Arial"/>
                <a:ea typeface="Calibri"/>
                <a:cs typeface="Times New Roman"/>
              </a:rPr>
              <a:t>have to </a:t>
            </a:r>
            <a:r>
              <a:rPr lang="en-US" sz="2400" b="0" i="1" dirty="0" smtClean="0">
                <a:latin typeface="Arial"/>
                <a:ea typeface="Calibri"/>
                <a:cs typeface="Times New Roman"/>
              </a:rPr>
              <a:t>be</a:t>
            </a:r>
            <a:r>
              <a:rPr lang="en-US" sz="2400" b="0" i="1" dirty="0" smtClean="0">
                <a:latin typeface="Calibri"/>
                <a:ea typeface="Calibri"/>
                <a:cs typeface="Times New Roman"/>
              </a:rPr>
              <a:t> </a:t>
            </a:r>
            <a:r>
              <a:rPr lang="en-US" sz="2400" b="0" i="1" dirty="0" smtClean="0">
                <a:latin typeface="Arial"/>
                <a:ea typeface="Calibri"/>
                <a:cs typeface="Times New Roman"/>
              </a:rPr>
              <a:t>lifted </a:t>
            </a:r>
            <a:r>
              <a:rPr lang="en-US" sz="2400" b="0" i="1" dirty="0" smtClean="0">
                <a:latin typeface="Arial"/>
                <a:ea typeface="Calibri"/>
                <a:cs typeface="Times New Roman"/>
              </a:rPr>
              <a:t>before </a:t>
            </a:r>
            <a:r>
              <a:rPr lang="en-US" sz="2400" b="0" i="1" dirty="0" smtClean="0">
                <a:latin typeface="Arial"/>
                <a:ea typeface="Calibri"/>
                <a:cs typeface="Times New Roman"/>
              </a:rPr>
              <a:t>the </a:t>
            </a:r>
            <a:r>
              <a:rPr lang="en-US" sz="2400" b="0" i="1" dirty="0" smtClean="0">
                <a:latin typeface="Arial"/>
                <a:ea typeface="Calibri"/>
                <a:cs typeface="Times New Roman"/>
              </a:rPr>
              <a:t>pin can be fitted. </a:t>
            </a:r>
            <a:r>
              <a:rPr lang="en-US" sz="2400" b="0" i="1" dirty="0" smtClean="0">
                <a:latin typeface="Arial"/>
                <a:ea typeface="Calibri"/>
                <a:cs typeface="Times New Roman"/>
              </a:rPr>
              <a:t/>
            </a:r>
            <a:br>
              <a:rPr lang="en-US" sz="2400" b="0" i="1" dirty="0" smtClean="0">
                <a:latin typeface="Arial"/>
                <a:ea typeface="Calibri"/>
                <a:cs typeface="Times New Roman"/>
              </a:rPr>
            </a:br>
            <a:r>
              <a:rPr lang="en-US" sz="2400" b="0" i="1" dirty="0" smtClean="0">
                <a:latin typeface="Arial"/>
                <a:ea typeface="Calibri"/>
                <a:cs typeface="Times New Roman"/>
              </a:rPr>
              <a:t/>
            </a:r>
            <a:br>
              <a:rPr lang="en-US" sz="2400" b="0" i="1" dirty="0" smtClean="0">
                <a:latin typeface="Arial"/>
                <a:ea typeface="Calibri"/>
                <a:cs typeface="Times New Roman"/>
              </a:rPr>
            </a:br>
            <a:r>
              <a:rPr lang="en-US" sz="2400" b="0" i="1" dirty="0" smtClean="0">
                <a:latin typeface="Arial"/>
                <a:ea typeface="Calibri"/>
                <a:cs typeface="Times New Roman"/>
              </a:rPr>
              <a:t/>
            </a:r>
            <a:br>
              <a:rPr lang="en-US" sz="2400" b="0" i="1" dirty="0" smtClean="0">
                <a:latin typeface="Arial"/>
                <a:ea typeface="Calibri"/>
                <a:cs typeface="Times New Roman"/>
              </a:rPr>
            </a:br>
            <a:r>
              <a:rPr lang="en-US" sz="2400" b="0" i="1" dirty="0" smtClean="0">
                <a:latin typeface="Arial"/>
                <a:ea typeface="Calibri"/>
                <a:cs typeface="Times New Roman"/>
              </a:rPr>
              <a:t>One </a:t>
            </a:r>
            <a:r>
              <a:rPr lang="en-US" sz="2400" b="0" i="1" dirty="0" smtClean="0">
                <a:latin typeface="Arial"/>
                <a:ea typeface="Calibri"/>
                <a:cs typeface="Times New Roman"/>
              </a:rPr>
              <a:t>has not enough hands to carry </a:t>
            </a:r>
            <a:r>
              <a:rPr lang="en-US" sz="2400" b="0" i="1" dirty="0" smtClean="0">
                <a:latin typeface="Arial"/>
                <a:ea typeface="Calibri"/>
                <a:cs typeface="Times New Roman"/>
              </a:rPr>
              <a:t>out</a:t>
            </a:r>
            <a:r>
              <a:rPr lang="en-US" sz="2400" b="0" i="1" dirty="0" smtClean="0">
                <a:latin typeface="Calibri"/>
                <a:ea typeface="Calibri"/>
                <a:cs typeface="Times New Roman"/>
              </a:rPr>
              <a:t> </a:t>
            </a:r>
            <a:r>
              <a:rPr lang="en-US" sz="2400" b="0" i="1" dirty="0" smtClean="0">
                <a:latin typeface="Arial"/>
                <a:ea typeface="Calibri"/>
                <a:cs typeface="Times New Roman"/>
              </a:rPr>
              <a:t>the </a:t>
            </a:r>
            <a:r>
              <a:rPr lang="en-US" sz="2400" b="0" i="1" dirty="0" smtClean="0">
                <a:latin typeface="Arial"/>
                <a:ea typeface="Calibri"/>
                <a:cs typeface="Times New Roman"/>
              </a:rPr>
              <a:t>above </a:t>
            </a:r>
            <a:r>
              <a:rPr lang="en-US" sz="2400" b="0" i="1" dirty="0" smtClean="0">
                <a:latin typeface="Arial"/>
                <a:ea typeface="Calibri"/>
                <a:cs typeface="Times New Roman"/>
              </a:rPr>
              <a:t>duties safely</a:t>
            </a:r>
            <a:r>
              <a:rPr lang="en-US" sz="2400" b="0" i="1" dirty="0" smtClean="0">
                <a:latin typeface="Arial"/>
                <a:ea typeface="Calibri"/>
                <a:cs typeface="Times New Roman"/>
              </a:rPr>
              <a:t>, with the result that workers hands get trapped between</a:t>
            </a:r>
            <a:r>
              <a:rPr lang="en-US" sz="2400" b="0" i="1" dirty="0" smtClean="0">
                <a:latin typeface="Calibri"/>
                <a:ea typeface="Calibri"/>
                <a:cs typeface="Times New Roman"/>
              </a:rPr>
              <a:t/>
            </a:r>
            <a:br>
              <a:rPr lang="en-US" sz="2400" b="0" i="1" dirty="0" smtClean="0">
                <a:latin typeface="Calibri"/>
                <a:ea typeface="Calibri"/>
                <a:cs typeface="Times New Roman"/>
              </a:rPr>
            </a:br>
            <a:r>
              <a:rPr lang="en-US" sz="2400" b="0" i="1" dirty="0" smtClean="0">
                <a:latin typeface="Arial"/>
                <a:ea typeface="Calibri"/>
                <a:cs typeface="Times New Roman"/>
              </a:rPr>
              <a:t>the buffers.”</a:t>
            </a:r>
            <a:r>
              <a:rPr lang="en-US" sz="2400" b="0" i="1" dirty="0" smtClean="0">
                <a:latin typeface="Calibri"/>
                <a:ea typeface="Calibri"/>
                <a:cs typeface="Times New Roman"/>
              </a:rPr>
              <a:t/>
            </a:r>
            <a:br>
              <a:rPr lang="en-US" sz="2400" b="0" i="1" dirty="0" smtClean="0">
                <a:latin typeface="Calibri"/>
                <a:ea typeface="Calibri"/>
                <a:cs typeface="Times New Roman"/>
              </a:rPr>
            </a:br>
            <a:endParaRPr lang="en-US" sz="2400" b="0" i="1"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Designing </a:t>
            </a:r>
            <a:r>
              <a:rPr lang="en-US" sz="2400" b="1" dirty="0" smtClean="0"/>
              <a:t>the</a:t>
            </a:r>
            <a:r>
              <a:rPr lang="en-US" sz="2400" b="1" dirty="0" smtClean="0"/>
              <a:t> </a:t>
            </a:r>
            <a:r>
              <a:rPr lang="en-US" sz="2400" b="1" dirty="0" smtClean="0"/>
              <a:t>auto-coupling safety buffer (</a:t>
            </a:r>
            <a:r>
              <a:rPr lang="en-US" sz="2400" b="1" dirty="0" smtClean="0"/>
              <a:t>2009-2011</a:t>
            </a:r>
            <a:r>
              <a:rPr lang="en-US" sz="2400" b="1" dirty="0" smtClean="0"/>
              <a:t>):</a:t>
            </a:r>
            <a:endParaRPr lang="en-US" sz="24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066800"/>
            <a:ext cx="8534400" cy="5486400"/>
          </a:xfrm>
        </p:spPr>
        <p:txBody>
          <a:bodyPr>
            <a:normAutofit fontScale="90000"/>
          </a:bodyPr>
          <a:lstStyle/>
          <a:p>
            <a:r>
              <a:rPr lang="en-US" sz="2000" b="0" dirty="0" smtClean="0"/>
              <a:t>1. The motive for designing such a buffer/coupling arrangement is SAFETY.</a:t>
            </a:r>
            <a:br>
              <a:rPr lang="en-US" sz="2000" b="0" dirty="0" smtClean="0"/>
            </a:br>
            <a:r>
              <a:rPr lang="en-US" sz="2000" b="0" dirty="0" smtClean="0"/>
              <a:t/>
            </a:r>
            <a:br>
              <a:rPr lang="en-US" sz="2000" b="0" dirty="0" smtClean="0"/>
            </a:br>
            <a:r>
              <a:rPr lang="en-US" sz="2000" b="0" dirty="0" smtClean="0"/>
              <a:t>2. To be safe, remote or automatic coupling of buffers are required.</a:t>
            </a:r>
            <a:br>
              <a:rPr lang="en-US" sz="2000" b="0" dirty="0" smtClean="0"/>
            </a:br>
            <a:r>
              <a:rPr lang="en-US" sz="2000" b="0" dirty="0" smtClean="0"/>
              <a:t/>
            </a:r>
            <a:br>
              <a:rPr lang="en-US" sz="2000" b="0" dirty="0" smtClean="0"/>
            </a:br>
            <a:r>
              <a:rPr lang="en-US" sz="2000" b="0" dirty="0" smtClean="0"/>
              <a:t>3. The buffer needs to withstand the underground conditions</a:t>
            </a:r>
            <a:br>
              <a:rPr lang="en-US" sz="2000" b="0" dirty="0" smtClean="0"/>
            </a:br>
            <a:r>
              <a:rPr lang="en-US" sz="2000" b="0" dirty="0" smtClean="0"/>
              <a:t/>
            </a:r>
            <a:br>
              <a:rPr lang="en-US" sz="2000" b="0" dirty="0" smtClean="0"/>
            </a:br>
            <a:r>
              <a:rPr lang="en-US" sz="2000" b="0" dirty="0" smtClean="0"/>
              <a:t>4. The buffer needs to be able to host a solid draw-bar</a:t>
            </a:r>
            <a:br>
              <a:rPr lang="en-US" sz="2000" b="0" dirty="0" smtClean="0"/>
            </a:br>
            <a:r>
              <a:rPr lang="en-US" sz="2000" b="0" dirty="0" smtClean="0"/>
              <a:t/>
            </a:r>
            <a:br>
              <a:rPr lang="en-US" sz="2000" b="0" dirty="0" smtClean="0"/>
            </a:br>
            <a:r>
              <a:rPr lang="en-US" sz="2000" b="0" dirty="0" smtClean="0"/>
              <a:t>5. A single design for all applications (hoppers, rolling stock, declines etc.)</a:t>
            </a:r>
            <a:br>
              <a:rPr lang="en-US" sz="2000" b="0" dirty="0" smtClean="0"/>
            </a:br>
            <a:r>
              <a:rPr lang="en-US" sz="2000" b="0" dirty="0" smtClean="0"/>
              <a:t/>
            </a:r>
            <a:br>
              <a:rPr lang="en-US" sz="2000" b="0" dirty="0" smtClean="0"/>
            </a:br>
            <a:r>
              <a:rPr lang="en-US" sz="2000" b="0" dirty="0" smtClean="0"/>
              <a:t>6. A buffer system which can randomly and partially integrate with the existing buffers.</a:t>
            </a:r>
            <a:br>
              <a:rPr lang="en-US" sz="2000" b="0" dirty="0" smtClean="0"/>
            </a:br>
            <a:r>
              <a:rPr lang="en-US" sz="2000" b="0" dirty="0" smtClean="0"/>
              <a:t/>
            </a:r>
            <a:br>
              <a:rPr lang="en-US" sz="2000" b="0" dirty="0" smtClean="0"/>
            </a:br>
            <a:r>
              <a:rPr lang="en-US" sz="2000" b="0" dirty="0" smtClean="0"/>
              <a:t>7. Underground rail conditions, elevation differences, sharp curves</a:t>
            </a:r>
            <a:br>
              <a:rPr lang="en-US" sz="2000" b="0" dirty="0" smtClean="0"/>
            </a:br>
            <a:r>
              <a:rPr lang="en-US" sz="2000" b="0" dirty="0" smtClean="0"/>
              <a:t/>
            </a:r>
            <a:br>
              <a:rPr lang="en-US" sz="2000" b="0" dirty="0" smtClean="0"/>
            </a:br>
            <a:r>
              <a:rPr lang="en-US" sz="2000" b="0" dirty="0" smtClean="0"/>
              <a:t>7. A simple operational system with minimal confusion and minor training</a:t>
            </a:r>
            <a:br>
              <a:rPr lang="en-US" sz="2000" b="0" dirty="0" smtClean="0"/>
            </a:br>
            <a:r>
              <a:rPr lang="en-US" sz="2000" b="0" dirty="0" smtClean="0"/>
              <a:t/>
            </a:r>
            <a:br>
              <a:rPr lang="en-US" sz="2000" b="0" dirty="0" smtClean="0"/>
            </a:br>
            <a:r>
              <a:rPr lang="en-US" sz="2000" b="0" dirty="0" smtClean="0"/>
              <a:t>8. Robust, safe, simple, effective and trustworthy.</a:t>
            </a:r>
            <a:br>
              <a:rPr lang="en-US" sz="2000" b="0" dirty="0" smtClean="0"/>
            </a:br>
            <a:r>
              <a:rPr lang="en-US" sz="2000" b="0" dirty="0" smtClean="0"/>
              <a:t/>
            </a:r>
            <a:br>
              <a:rPr lang="en-US" sz="2000" b="0" dirty="0" smtClean="0"/>
            </a:br>
            <a:r>
              <a:rPr lang="en-US" sz="2000" b="0" dirty="0" smtClean="0"/>
              <a:t>9. Total cost of ownership</a:t>
            </a: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Designing </a:t>
            </a:r>
            <a:r>
              <a:rPr lang="en-US" sz="2400" b="1" dirty="0" smtClean="0"/>
              <a:t>the</a:t>
            </a:r>
            <a:r>
              <a:rPr lang="en-US" sz="2400" b="1" dirty="0" smtClean="0"/>
              <a:t> </a:t>
            </a:r>
            <a:r>
              <a:rPr lang="en-US" sz="2400" b="1" dirty="0" smtClean="0"/>
              <a:t>auto-coupling safety buffer (</a:t>
            </a:r>
            <a:r>
              <a:rPr lang="en-US" sz="2400" b="1" dirty="0" smtClean="0"/>
              <a:t>2009-2011</a:t>
            </a:r>
            <a:r>
              <a:rPr lang="en-US" sz="2400" b="1" dirty="0" smtClean="0"/>
              <a:t>):</a:t>
            </a:r>
            <a:endParaRPr lang="en-US" sz="24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486400"/>
          </a:xfrm>
        </p:spPr>
        <p:txBody>
          <a:bodyPr>
            <a:normAutofit/>
          </a:bodyPr>
          <a:lstStyle/>
          <a:p>
            <a:r>
              <a:rPr lang="en-US" sz="2000" b="0" dirty="0" smtClean="0"/>
              <a:t>The Trigger buffer was developed and introduced into the mining sector in 2011 at Anglo Platinum’s </a:t>
            </a:r>
            <a:r>
              <a:rPr lang="en-US" sz="2000" b="0" dirty="0" err="1" smtClean="0"/>
              <a:t>Khomanani</a:t>
            </a:r>
            <a:r>
              <a:rPr lang="en-US" sz="2000" b="0" dirty="0" smtClean="0"/>
              <a:t> 1 and -2 shafts in their Rustenburg section.</a:t>
            </a:r>
            <a:br>
              <a:rPr lang="en-US" sz="2000" b="0" dirty="0" smtClean="0"/>
            </a:br>
            <a:r>
              <a:rPr lang="en-US" sz="2000" b="0" dirty="0" smtClean="0"/>
              <a:t/>
            </a:r>
            <a:br>
              <a:rPr lang="en-US" sz="2000" b="0" dirty="0" smtClean="0"/>
            </a:br>
            <a:r>
              <a:rPr lang="en-US" sz="2000" b="0" dirty="0" smtClean="0"/>
              <a:t>Anglo Platinum reviewed other auto-couplers and safety buffers but agreed that the </a:t>
            </a:r>
            <a:r>
              <a:rPr lang="en-US" sz="2000" b="0" dirty="0" err="1" smtClean="0"/>
              <a:t>Octa</a:t>
            </a:r>
            <a:r>
              <a:rPr lang="en-US" sz="2000" b="0" dirty="0" smtClean="0"/>
              <a:t> Trigger type buffer had the required characteristics and necessary design specifications which corresponds with mining requirements and applicable laws. Anglo Platinum then proceeded with purchase orders.</a:t>
            </a:r>
            <a:br>
              <a:rPr lang="en-US" sz="2000" b="0" dirty="0" smtClean="0"/>
            </a:br>
            <a:r>
              <a:rPr lang="en-US" sz="2000" b="0" dirty="0" smtClean="0"/>
              <a:t/>
            </a:r>
            <a:br>
              <a:rPr lang="en-US" sz="2000" b="0" dirty="0" smtClean="0"/>
            </a:br>
            <a:r>
              <a:rPr lang="en-US" sz="2000" b="0" dirty="0" smtClean="0"/>
              <a:t>The roll-out began and in some instances an external 3</a:t>
            </a:r>
            <a:r>
              <a:rPr lang="en-US" sz="2000" b="0" baseline="30000" dirty="0" smtClean="0"/>
              <a:t>rd</a:t>
            </a:r>
            <a:r>
              <a:rPr lang="en-US" sz="2000" b="0" dirty="0" smtClean="0"/>
              <a:t> party company  were assisting the shafts </a:t>
            </a:r>
            <a:r>
              <a:rPr lang="en-US" sz="2000" b="0" dirty="0" smtClean="0"/>
              <a:t>with the fitment of buffers onto hoppers and rolling stock.</a:t>
            </a:r>
            <a:r>
              <a:rPr lang="en-US" sz="2000" b="0" dirty="0" smtClean="0"/>
              <a:t/>
            </a:r>
            <a:br>
              <a:rPr lang="en-US" sz="2000" b="0" dirty="0" smtClean="0"/>
            </a:br>
            <a:r>
              <a:rPr lang="en-US" sz="2000" b="0" dirty="0" smtClean="0"/>
              <a:t/>
            </a:r>
            <a:br>
              <a:rPr lang="en-US" sz="2000" b="0" dirty="0" smtClean="0"/>
            </a:br>
            <a:r>
              <a:rPr lang="en-US" sz="2000" b="0" dirty="0" smtClean="0"/>
              <a:t>We developed an OEM risk assessment with training manuals and maintenance schedules for the operators and shaft maintenance crews.</a:t>
            </a:r>
            <a:br>
              <a:rPr lang="en-US" sz="2000" b="0" dirty="0" smtClean="0"/>
            </a:br>
            <a:r>
              <a:rPr lang="en-US" sz="2000" b="0" dirty="0" smtClean="0"/>
              <a:t/>
            </a:r>
            <a:br>
              <a:rPr lang="en-US" sz="2000" b="0" dirty="0" smtClean="0"/>
            </a:br>
            <a:r>
              <a:rPr lang="en-US" sz="2000" b="0" dirty="0" smtClean="0"/>
              <a:t>We </a:t>
            </a:r>
            <a:r>
              <a:rPr lang="en-US" sz="2000" b="0" dirty="0" smtClean="0"/>
              <a:t>assisted the Anglo Platinum shafts and training centers with the training of the operators and the maintenance crews involved with the Trigger buffer.</a:t>
            </a:r>
            <a:endParaRPr lang="en-US" sz="2000" b="0" dirty="0"/>
          </a:p>
        </p:txBody>
      </p:sp>
      <p:sp>
        <p:nvSpPr>
          <p:cNvPr id="3" name="Text Placeholder 2"/>
          <p:cNvSpPr>
            <a:spLocks noGrp="1"/>
          </p:cNvSpPr>
          <p:nvPr>
            <p:ph type="body" idx="1"/>
          </p:nvPr>
        </p:nvSpPr>
        <p:spPr>
          <a:xfrm>
            <a:off x="304800" y="228600"/>
            <a:ext cx="8229600" cy="533400"/>
          </a:xfrm>
        </p:spPr>
        <p:txBody>
          <a:bodyPr>
            <a:normAutofit fontScale="92500"/>
          </a:bodyPr>
          <a:lstStyle/>
          <a:p>
            <a:r>
              <a:rPr lang="en-US" sz="2400" b="1" dirty="0" smtClean="0"/>
              <a:t>Underground implementation of the Trigger buffer (2011):</a:t>
            </a:r>
            <a:endParaRPr lang="en-US" sz="24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rcRect/>
          <a:stretch>
            <a:fillRect/>
          </a:stretch>
        </p:blipFill>
        <p:spPr bwMode="auto">
          <a:xfrm>
            <a:off x="838200" y="1295400"/>
            <a:ext cx="7543800" cy="5105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tretch>
            <a:fillRect/>
          </a:stretch>
        </p:blipFill>
        <p:spPr bwMode="auto">
          <a:xfrm>
            <a:off x="838200" y="1412081"/>
            <a:ext cx="7543800" cy="487203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tretch>
            <a:fillRect/>
          </a:stretch>
        </p:blipFill>
        <p:spPr bwMode="auto">
          <a:xfrm>
            <a:off x="838200" y="1726406"/>
            <a:ext cx="7543800" cy="4243387"/>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tretch>
            <a:fillRect/>
          </a:stretch>
        </p:blipFill>
        <p:spPr bwMode="auto">
          <a:xfrm>
            <a:off x="1206500" y="1295400"/>
            <a:ext cx="6807200" cy="5105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tretch>
            <a:fillRect/>
          </a:stretch>
        </p:blipFill>
        <p:spPr bwMode="auto">
          <a:xfrm>
            <a:off x="1206500" y="1295400"/>
            <a:ext cx="6807200" cy="51054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533400"/>
            <a:ext cx="6705600" cy="369332"/>
          </a:xfrm>
          <a:prstGeom prst="rect">
            <a:avLst/>
          </a:prstGeom>
        </p:spPr>
        <p:txBody>
          <a:bodyPr wrap="square">
            <a:spAutoFit/>
          </a:bodyPr>
          <a:lstStyle/>
          <a:p>
            <a:r>
              <a:rPr lang="en-US" b="1" dirty="0" smtClean="0"/>
              <a:t>Underground implementation of the Trigger buffer (2011):</a:t>
            </a:r>
            <a:endParaRPr lang="en-US" b="1" dirty="0"/>
          </a:p>
        </p:txBody>
      </p:sp>
      <p:pic>
        <p:nvPicPr>
          <p:cNvPr id="2051" name="Picture 3" descr="C:\Users\user\Desktop\06153 Trigger type Auolock Buffer\DSC_0809.jpg"/>
          <p:cNvPicPr>
            <a:picLocks noChangeAspect="1" noChangeArrowheads="1"/>
          </p:cNvPicPr>
          <p:nvPr/>
        </p:nvPicPr>
        <p:blipFill>
          <a:blip r:embed="rId2" cstate="print"/>
          <a:stretch>
            <a:fillRect/>
          </a:stretch>
        </p:blipFill>
        <p:spPr bwMode="auto">
          <a:xfrm>
            <a:off x="838200" y="2345272"/>
            <a:ext cx="7543800" cy="300565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486400"/>
          </a:xfrm>
        </p:spPr>
        <p:txBody>
          <a:bodyPr>
            <a:normAutofit/>
          </a:bodyPr>
          <a:lstStyle/>
          <a:p>
            <a:r>
              <a:rPr lang="en-US" sz="2000" b="0" dirty="0" smtClean="0"/>
              <a:t>Once in full operation the buffers were closely monitored to gather feedback concerning the general operation and also to determine where the design and/or technical specifications could be improved.</a:t>
            </a:r>
            <a:br>
              <a:rPr lang="en-US" sz="2000" b="0" dirty="0" smtClean="0"/>
            </a:br>
            <a:r>
              <a:rPr lang="en-US" sz="2000" b="0" dirty="0" smtClean="0"/>
              <a:t/>
            </a:r>
            <a:br>
              <a:rPr lang="en-US" sz="2000" b="0" dirty="0" smtClean="0"/>
            </a:br>
            <a:r>
              <a:rPr lang="en-US" sz="2000" b="0" dirty="0" smtClean="0"/>
              <a:t>As with any new concept we discovered some quality and design issues which were always jointly resolved between Anglo Platinum and </a:t>
            </a:r>
            <a:r>
              <a:rPr lang="en-US" sz="2000" b="0" dirty="0" err="1" smtClean="0"/>
              <a:t>Octa</a:t>
            </a:r>
            <a:r>
              <a:rPr lang="en-US" sz="2000" b="0" dirty="0" smtClean="0"/>
              <a:t> Engineering, to improve the </a:t>
            </a:r>
            <a:r>
              <a:rPr lang="en-US" sz="2000" b="0" dirty="0" smtClean="0"/>
              <a:t>product and it’s effectiveness </a:t>
            </a:r>
            <a:r>
              <a:rPr lang="en-US" sz="2000" b="0" dirty="0" smtClean="0"/>
              <a:t>as much as possible.</a:t>
            </a:r>
            <a:br>
              <a:rPr lang="en-US" sz="2000" b="0" dirty="0" smtClean="0"/>
            </a:br>
            <a:r>
              <a:rPr lang="en-US" sz="2000" b="0" dirty="0" smtClean="0"/>
              <a:t/>
            </a:r>
            <a:br>
              <a:rPr lang="en-US" sz="2000" b="0" dirty="0" smtClean="0"/>
            </a:br>
            <a:r>
              <a:rPr lang="en-US" sz="2000" b="0" dirty="0" smtClean="0"/>
              <a:t>This buffer soon became the new standard and needed to be installed on all hoppers and rolling stock, old and new.</a:t>
            </a:r>
            <a:br>
              <a:rPr lang="en-US" sz="2000" b="0" dirty="0" smtClean="0"/>
            </a:br>
            <a:r>
              <a:rPr lang="en-US" sz="2000" b="0" dirty="0" smtClean="0"/>
              <a:t/>
            </a:r>
            <a:br>
              <a:rPr lang="en-US" sz="2000" b="0" dirty="0" smtClean="0"/>
            </a:br>
            <a:r>
              <a:rPr lang="en-US" sz="2000" b="0" dirty="0" smtClean="0"/>
              <a:t>Ensuring that the operators and maintenance crews are trained and proficient, the general buffer operation is correct, maintaining the buffers in accordance to the set intervals and procedures, and a continuous positive attitude towards daily housekeeping tasks and elimination of spillage etc. will increase the buffer longevity and the effectiveness of the operation, whilst reducing total cost of ownership.</a:t>
            </a:r>
            <a:endParaRPr lang="en-US" sz="2000" b="0" dirty="0"/>
          </a:p>
        </p:txBody>
      </p:sp>
      <p:sp>
        <p:nvSpPr>
          <p:cNvPr id="3" name="Text Placeholder 2"/>
          <p:cNvSpPr>
            <a:spLocks noGrp="1"/>
          </p:cNvSpPr>
          <p:nvPr>
            <p:ph type="body" idx="1"/>
          </p:nvPr>
        </p:nvSpPr>
        <p:spPr>
          <a:xfrm>
            <a:off x="304800" y="228600"/>
            <a:ext cx="8229600" cy="533400"/>
          </a:xfrm>
        </p:spPr>
        <p:txBody>
          <a:bodyPr>
            <a:normAutofit fontScale="92500"/>
          </a:bodyPr>
          <a:lstStyle/>
          <a:p>
            <a:r>
              <a:rPr lang="en-US" sz="2400" b="1" dirty="0" smtClean="0"/>
              <a:t>Underground implementation of the Trigger buffer (2011):</a:t>
            </a:r>
            <a:endParaRPr lang="en-US" sz="24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90600"/>
            <a:ext cx="8534400" cy="5486400"/>
          </a:xfrm>
        </p:spPr>
        <p:txBody>
          <a:bodyPr>
            <a:normAutofit fontScale="90000"/>
          </a:bodyPr>
          <a:lstStyle/>
          <a:p>
            <a:r>
              <a:rPr lang="en-US" sz="2000" b="0" dirty="0" smtClean="0"/>
              <a:t>1. We </a:t>
            </a:r>
            <a:r>
              <a:rPr lang="en-US" sz="2000" b="0" dirty="0" smtClean="0"/>
              <a:t>had discovered </a:t>
            </a:r>
            <a:r>
              <a:rPr lang="en-US" sz="2000" dirty="0" smtClean="0"/>
              <a:t>hairline cracks </a:t>
            </a:r>
            <a:r>
              <a:rPr lang="en-US" sz="2000" b="0" dirty="0" smtClean="0"/>
              <a:t>on some castings after they were placed into operation. We established that the castings were </a:t>
            </a:r>
            <a:r>
              <a:rPr lang="en-US" sz="2000" dirty="0" smtClean="0"/>
              <a:t>not heat-treated </a:t>
            </a:r>
            <a:r>
              <a:rPr lang="en-US" sz="2000" b="0" dirty="0" smtClean="0"/>
              <a:t>to standard as we had requested. We have been working with a new casting supplier which greatly improved the </a:t>
            </a:r>
            <a:r>
              <a:rPr lang="en-US" sz="2000" dirty="0" smtClean="0"/>
              <a:t>quality of our castings.</a:t>
            </a:r>
            <a:r>
              <a:rPr lang="en-US" sz="2000" b="0" dirty="0" smtClean="0"/>
              <a:t/>
            </a:r>
            <a:br>
              <a:rPr lang="en-US" sz="2000" b="0" dirty="0" smtClean="0"/>
            </a:br>
            <a:r>
              <a:rPr lang="en-US" sz="2000" b="0" dirty="0" smtClean="0"/>
              <a:t/>
            </a:r>
            <a:br>
              <a:rPr lang="en-US" sz="2000" b="0" dirty="0" smtClean="0"/>
            </a:br>
            <a:r>
              <a:rPr lang="en-US" sz="2000" b="0" dirty="0" smtClean="0"/>
              <a:t>2. We </a:t>
            </a:r>
            <a:r>
              <a:rPr lang="en-US" sz="2000" b="0" dirty="0" smtClean="0"/>
              <a:t>fitted a </a:t>
            </a:r>
            <a:r>
              <a:rPr lang="en-US" sz="2000" dirty="0" smtClean="0"/>
              <a:t>second handle </a:t>
            </a:r>
            <a:r>
              <a:rPr lang="en-US" sz="2000" b="0" dirty="0" smtClean="0"/>
              <a:t>to the buffer to allow the operator to have full functionality of the buffer and the safety critical operation from either side of the buffer</a:t>
            </a:r>
            <a:r>
              <a:rPr lang="en-US" sz="2000" b="0" dirty="0" smtClean="0"/>
              <a:t>.</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3. We </a:t>
            </a:r>
            <a:r>
              <a:rPr lang="en-US" sz="2000" b="0" dirty="0" smtClean="0"/>
              <a:t>then upgraded the </a:t>
            </a:r>
            <a:r>
              <a:rPr lang="en-US" sz="2000" dirty="0" smtClean="0"/>
              <a:t>handle material </a:t>
            </a:r>
            <a:r>
              <a:rPr lang="en-US" sz="2000" b="0" dirty="0" smtClean="0"/>
              <a:t>from </a:t>
            </a:r>
            <a:r>
              <a:rPr lang="en-US" sz="2000" b="0" dirty="0" err="1" smtClean="0"/>
              <a:t>mildsteel</a:t>
            </a:r>
            <a:r>
              <a:rPr lang="en-US" sz="2000" b="0" dirty="0" smtClean="0"/>
              <a:t> to </a:t>
            </a:r>
            <a:r>
              <a:rPr lang="en-US" sz="2000" b="0" dirty="0" err="1" smtClean="0"/>
              <a:t>springsteel</a:t>
            </a:r>
            <a:r>
              <a:rPr lang="en-US" sz="2000" b="0" dirty="0" smtClean="0"/>
              <a:t> . We added the shorter handle option to the list of availabilities, depending on the buffer application.</a:t>
            </a:r>
            <a:br>
              <a:rPr lang="en-US" sz="2000" b="0" dirty="0" smtClean="0"/>
            </a:br>
            <a:r>
              <a:rPr lang="en-US" sz="2000" b="0" dirty="0" smtClean="0"/>
              <a:t/>
            </a:r>
            <a:br>
              <a:rPr lang="en-US" sz="2000" b="0" dirty="0" smtClean="0"/>
            </a:b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 i</a:t>
            </a:r>
            <a:r>
              <a:rPr lang="en-US" sz="2400" b="1" dirty="0" smtClean="0"/>
              <a:t>mprovements </a:t>
            </a:r>
            <a:r>
              <a:rPr lang="en-US" sz="2400" b="1" dirty="0" smtClean="0"/>
              <a:t>made </a:t>
            </a:r>
            <a:r>
              <a:rPr lang="en-US" sz="2400" b="1" dirty="0" smtClean="0"/>
              <a:t>since </a:t>
            </a:r>
            <a:r>
              <a:rPr lang="en-US" sz="2400" b="1" dirty="0" smtClean="0"/>
              <a:t>our </a:t>
            </a:r>
            <a:r>
              <a:rPr lang="en-US" sz="2400" b="1" dirty="0" smtClean="0"/>
              <a:t>first concept:</a:t>
            </a:r>
            <a:endParaRPr lang="en-US" sz="2400" b="1" dirty="0"/>
          </a:p>
        </p:txBody>
      </p:sp>
      <p:pic>
        <p:nvPicPr>
          <p:cNvPr id="4" name="Picture 3" descr="20150508_165453a.jpg"/>
          <p:cNvPicPr>
            <a:picLocks noChangeAspect="1"/>
          </p:cNvPicPr>
          <p:nvPr/>
        </p:nvPicPr>
        <p:blipFill>
          <a:blip r:embed="rId2" cstate="print"/>
          <a:stretch>
            <a:fillRect/>
          </a:stretch>
        </p:blipFill>
        <p:spPr>
          <a:xfrm flipH="1">
            <a:off x="877352" y="3124200"/>
            <a:ext cx="2932648" cy="2590800"/>
          </a:xfrm>
          <a:prstGeom prst="rect">
            <a:avLst/>
          </a:prstGeom>
        </p:spPr>
      </p:pic>
      <p:pic>
        <p:nvPicPr>
          <p:cNvPr id="2050" name="Picture 2" descr="C:\Users\user\Desktop\06153 Trigger type Auolock Buffer\IMG_4324.jpg"/>
          <p:cNvPicPr>
            <a:picLocks noChangeAspect="1" noChangeArrowheads="1"/>
          </p:cNvPicPr>
          <p:nvPr/>
        </p:nvPicPr>
        <p:blipFill>
          <a:blip r:embed="rId3" cstate="print"/>
          <a:srcRect/>
          <a:stretch>
            <a:fillRect/>
          </a:stretch>
        </p:blipFill>
        <p:spPr bwMode="auto">
          <a:xfrm>
            <a:off x="4572000" y="3124200"/>
            <a:ext cx="3454400" cy="25908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486400"/>
          </a:xfrm>
        </p:spPr>
        <p:txBody>
          <a:bodyPr>
            <a:normAutofit/>
          </a:bodyPr>
          <a:lstStyle/>
          <a:p>
            <a:r>
              <a:rPr lang="en-US" sz="2000" b="0" dirty="0" smtClean="0"/>
              <a:t>4. We implemented a </a:t>
            </a:r>
            <a:r>
              <a:rPr lang="en-US" sz="2000" dirty="0" smtClean="0"/>
              <a:t>sealing arrangement </a:t>
            </a:r>
            <a:r>
              <a:rPr lang="en-US" sz="2000" b="0" dirty="0" smtClean="0"/>
              <a:t>around the pin to eliminate fine ore entering the inner housing of the buffer. We started with no sealing arrangement, upgraded to welded steel washers and bushes with rubber O-rings and various wiper-seal applications. We are currently supplying revision 9 of the top-seal arrangement. We have been using it for the last 2 years. </a:t>
            </a:r>
            <a:r>
              <a:rPr lang="en-US" sz="2000" b="0" dirty="0" smtClean="0"/>
              <a:t/>
            </a:r>
            <a:br>
              <a:rPr lang="en-US" sz="2000" b="0" dirty="0" smtClean="0"/>
            </a:b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 i</a:t>
            </a:r>
            <a:r>
              <a:rPr lang="en-US" sz="2400" b="1" dirty="0" smtClean="0"/>
              <a:t>mprovements </a:t>
            </a:r>
            <a:r>
              <a:rPr lang="en-US" sz="2400" b="1" dirty="0" smtClean="0"/>
              <a:t>made </a:t>
            </a:r>
            <a:r>
              <a:rPr lang="en-US" sz="2400" b="1" dirty="0" smtClean="0"/>
              <a:t>since </a:t>
            </a:r>
            <a:r>
              <a:rPr lang="en-US" sz="2400" b="1" dirty="0" smtClean="0"/>
              <a:t>our first concept:</a:t>
            </a:r>
            <a:endParaRPr lang="en-US" sz="2400" b="1" dirty="0"/>
          </a:p>
        </p:txBody>
      </p:sp>
      <p:pic>
        <p:nvPicPr>
          <p:cNvPr id="1026" name="Picture 2" descr="C:\Users\user\Desktop\06153 Trigger type Auolock Buffer\DSC_02a03.jpg"/>
          <p:cNvPicPr>
            <a:picLocks noChangeAspect="1" noChangeArrowheads="1"/>
          </p:cNvPicPr>
          <p:nvPr/>
        </p:nvPicPr>
        <p:blipFill>
          <a:blip r:embed="rId2" cstate="print"/>
          <a:srcRect l="15790" r="10526"/>
          <a:stretch>
            <a:fillRect/>
          </a:stretch>
        </p:blipFill>
        <p:spPr bwMode="auto">
          <a:xfrm>
            <a:off x="228600" y="2862858"/>
            <a:ext cx="3200400" cy="3766542"/>
          </a:xfrm>
          <a:prstGeom prst="rect">
            <a:avLst/>
          </a:prstGeom>
          <a:noFill/>
        </p:spPr>
      </p:pic>
      <p:pic>
        <p:nvPicPr>
          <p:cNvPr id="1028" name="Picture 4"/>
          <p:cNvPicPr>
            <a:picLocks noChangeAspect="1" noChangeArrowheads="1"/>
          </p:cNvPicPr>
          <p:nvPr/>
        </p:nvPicPr>
        <p:blipFill>
          <a:blip r:embed="rId3" cstate="print"/>
          <a:srcRect/>
          <a:stretch>
            <a:fillRect/>
          </a:stretch>
        </p:blipFill>
        <p:spPr bwMode="auto">
          <a:xfrm>
            <a:off x="3657599" y="2860649"/>
            <a:ext cx="5257801" cy="1482751"/>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cstate="print"/>
          <a:srcRect/>
          <a:stretch>
            <a:fillRect/>
          </a:stretch>
        </p:blipFill>
        <p:spPr bwMode="auto">
          <a:xfrm>
            <a:off x="3657600" y="4572000"/>
            <a:ext cx="5257800" cy="208814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user\Desktop\06153 Trigger type Auolock Buffer\photos upgrades\20130717_140921.jpg"/>
          <p:cNvPicPr>
            <a:picLocks noChangeAspect="1" noChangeArrowheads="1"/>
          </p:cNvPicPr>
          <p:nvPr/>
        </p:nvPicPr>
        <p:blipFill>
          <a:blip r:embed="rId2" cstate="print"/>
          <a:srcRect/>
          <a:stretch>
            <a:fillRect/>
          </a:stretch>
        </p:blipFill>
        <p:spPr bwMode="auto">
          <a:xfrm>
            <a:off x="4724400" y="3048000"/>
            <a:ext cx="4114800" cy="3086100"/>
          </a:xfrm>
          <a:prstGeom prst="rect">
            <a:avLst/>
          </a:prstGeom>
          <a:noFill/>
        </p:spPr>
      </p:pic>
      <p:sp>
        <p:nvSpPr>
          <p:cNvPr id="2" name="Title 1"/>
          <p:cNvSpPr>
            <a:spLocks noGrp="1"/>
          </p:cNvSpPr>
          <p:nvPr>
            <p:ph type="title"/>
          </p:nvPr>
        </p:nvSpPr>
        <p:spPr>
          <a:xfrm>
            <a:off x="381000" y="1143000"/>
            <a:ext cx="8534400" cy="5486400"/>
          </a:xfrm>
        </p:spPr>
        <p:txBody>
          <a:bodyPr>
            <a:normAutofit/>
          </a:bodyPr>
          <a:lstStyle/>
          <a:p>
            <a:r>
              <a:rPr lang="en-US" sz="2000" b="0" dirty="0" smtClean="0"/>
              <a:t>5. </a:t>
            </a:r>
            <a:r>
              <a:rPr lang="en-US" sz="2000" b="0" dirty="0" smtClean="0"/>
              <a:t>The </a:t>
            </a:r>
            <a:r>
              <a:rPr lang="en-US" sz="2000" dirty="0" smtClean="0"/>
              <a:t>top-plate cover</a:t>
            </a:r>
            <a:r>
              <a:rPr lang="en-US" sz="2000" b="0" dirty="0" smtClean="0"/>
              <a:t> has been redesigned to reduce the fine ore entry.</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6. Inspection </a:t>
            </a:r>
            <a:r>
              <a:rPr lang="en-US" sz="2000" b="0" dirty="0" smtClean="0"/>
              <a:t>hole drilled into side for inspections of internals and for cleaning.</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 i</a:t>
            </a:r>
            <a:r>
              <a:rPr lang="en-US" sz="2400" b="1" dirty="0" smtClean="0"/>
              <a:t>mprovements </a:t>
            </a:r>
            <a:r>
              <a:rPr lang="en-US" sz="2400" b="1" dirty="0" smtClean="0"/>
              <a:t>made </a:t>
            </a:r>
            <a:r>
              <a:rPr lang="en-US" sz="2400" b="1" dirty="0" smtClean="0"/>
              <a:t>since </a:t>
            </a:r>
            <a:r>
              <a:rPr lang="en-US" sz="2400" b="1" dirty="0" smtClean="0"/>
              <a:t>our first concept:</a:t>
            </a:r>
            <a:endParaRPr lang="en-US" sz="2400" b="1" dirty="0"/>
          </a:p>
        </p:txBody>
      </p:sp>
      <p:pic>
        <p:nvPicPr>
          <p:cNvPr id="3074" name="Picture 2" descr="C:\Users\user\Desktop\06153 Trigger type Auolock Buffer\20130712_1158v16.jpg"/>
          <p:cNvPicPr>
            <a:picLocks noChangeAspect="1" noChangeArrowheads="1"/>
          </p:cNvPicPr>
          <p:nvPr/>
        </p:nvPicPr>
        <p:blipFill>
          <a:blip r:embed="rId3" cstate="print"/>
          <a:srcRect/>
          <a:stretch>
            <a:fillRect/>
          </a:stretch>
        </p:blipFill>
        <p:spPr bwMode="auto">
          <a:xfrm>
            <a:off x="304800" y="3048000"/>
            <a:ext cx="4145280" cy="310896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486400"/>
          </a:xfrm>
        </p:spPr>
        <p:txBody>
          <a:bodyPr>
            <a:normAutofit/>
          </a:bodyPr>
          <a:lstStyle/>
          <a:p>
            <a:r>
              <a:rPr lang="en-US" sz="2000" b="0" dirty="0" smtClean="0"/>
              <a:t>7. Casting </a:t>
            </a:r>
            <a:r>
              <a:rPr lang="en-US" sz="2000" b="0" dirty="0" smtClean="0"/>
              <a:t>recently been improved by increased thicknesses and extra </a:t>
            </a:r>
            <a:r>
              <a:rPr lang="en-US" sz="2000" b="0" dirty="0" smtClean="0"/>
              <a:t>support gussets </a:t>
            </a:r>
            <a:r>
              <a:rPr lang="en-US" sz="2000" b="0" dirty="0" smtClean="0"/>
              <a:t>to strengthen the buffer cast-body.</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
            </a:r>
            <a:br>
              <a:rPr lang="en-US" sz="2000" b="0" dirty="0" smtClean="0"/>
            </a:br>
            <a:r>
              <a:rPr lang="en-US" sz="2000" b="0" dirty="0" smtClean="0"/>
              <a:t>8. The </a:t>
            </a:r>
            <a:r>
              <a:rPr lang="en-US" sz="2000" b="0" dirty="0" err="1" smtClean="0"/>
              <a:t>mildsteel</a:t>
            </a:r>
            <a:r>
              <a:rPr lang="en-US" sz="2000" b="0" dirty="0" smtClean="0"/>
              <a:t> twin-knuckle clamp assembly which clamps onto the coupling inside the buffer mouth, has been upgraded to </a:t>
            </a:r>
            <a:r>
              <a:rPr lang="en-US" sz="2000" b="0" dirty="0" err="1" smtClean="0"/>
              <a:t>Roctuff</a:t>
            </a:r>
            <a:r>
              <a:rPr lang="en-US" sz="2000" b="0" dirty="0" smtClean="0"/>
              <a:t> 700 material to reduce wear on the primary contact surface.</a:t>
            </a: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Design i</a:t>
            </a:r>
            <a:r>
              <a:rPr lang="en-US" sz="2400" b="1" dirty="0" smtClean="0"/>
              <a:t>mprovements </a:t>
            </a:r>
            <a:r>
              <a:rPr lang="en-US" sz="2400" b="1" dirty="0" smtClean="0"/>
              <a:t>made </a:t>
            </a:r>
            <a:r>
              <a:rPr lang="en-US" sz="2400" b="1" dirty="0" smtClean="0"/>
              <a:t>since </a:t>
            </a:r>
            <a:r>
              <a:rPr lang="en-US" sz="2400" b="1" dirty="0" smtClean="0"/>
              <a:t>our first concept:</a:t>
            </a:r>
            <a:endParaRPr lang="en-US" sz="2400" b="1" dirty="0"/>
          </a:p>
        </p:txBody>
      </p:sp>
      <p:pic>
        <p:nvPicPr>
          <p:cNvPr id="4098" name="Picture 2"/>
          <p:cNvPicPr>
            <a:picLocks noChangeAspect="1" noChangeArrowheads="1"/>
          </p:cNvPicPr>
          <p:nvPr/>
        </p:nvPicPr>
        <p:blipFill>
          <a:blip r:embed="rId2" cstate="print"/>
          <a:srcRect/>
          <a:stretch>
            <a:fillRect/>
          </a:stretch>
        </p:blipFill>
        <p:spPr bwMode="auto">
          <a:xfrm>
            <a:off x="578682" y="2057400"/>
            <a:ext cx="3993318" cy="2285999"/>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cstate="print"/>
          <a:srcRect/>
          <a:stretch>
            <a:fillRect/>
          </a:stretch>
        </p:blipFill>
        <p:spPr bwMode="auto">
          <a:xfrm>
            <a:off x="5029200" y="2057400"/>
            <a:ext cx="3429000" cy="228976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715000"/>
          </a:xfrm>
        </p:spPr>
        <p:txBody>
          <a:bodyPr>
            <a:normAutofit fontScale="90000"/>
          </a:bodyPr>
          <a:lstStyle/>
          <a:p>
            <a:r>
              <a:rPr lang="en-US" sz="2400" dirty="0" smtClean="0"/>
              <a:t>Advantages</a:t>
            </a:r>
            <a:r>
              <a:rPr lang="en-US" sz="2400" dirty="0" smtClean="0"/>
              <a:t>.</a:t>
            </a:r>
            <a:r>
              <a:rPr lang="en-US" sz="2400" dirty="0" smtClean="0"/>
              <a:t/>
            </a:r>
            <a:br>
              <a:rPr lang="en-US" sz="2400" dirty="0" smtClean="0"/>
            </a:br>
            <a:r>
              <a:rPr lang="en-US" sz="2400" dirty="0" smtClean="0"/>
              <a:t>1. Safety. </a:t>
            </a:r>
            <a:r>
              <a:rPr lang="en-US" sz="2000" b="0" dirty="0" smtClean="0"/>
              <a:t>No operator needs to be near any moving equipment or rail bound equipment during the coupling procedure as </a:t>
            </a:r>
            <a:r>
              <a:rPr lang="en-US" sz="2000" b="0" dirty="0" smtClean="0"/>
              <a:t>the buffer internals are designed to press down onto the coupling to keep it in a horizontally level position</a:t>
            </a:r>
            <a:r>
              <a:rPr lang="en-US" sz="2000" b="0" dirty="0" smtClean="0"/>
              <a:t>. With coupling sagging eliminated, the operator doesn’t have to be present when the coupling of the two cars through rail bound movement commences.</a:t>
            </a:r>
            <a:r>
              <a:rPr lang="en-US" sz="2000" b="0" dirty="0" smtClean="0"/>
              <a:t/>
            </a:r>
            <a:br>
              <a:rPr lang="en-US" sz="2000" b="0" dirty="0" smtClean="0"/>
            </a:br>
            <a:r>
              <a:rPr lang="en-US" sz="2000" b="0" dirty="0" smtClean="0"/>
              <a:t/>
            </a:r>
            <a:br>
              <a:rPr lang="en-US" sz="2000" b="0" dirty="0" smtClean="0"/>
            </a:br>
            <a:r>
              <a:rPr lang="en-US" sz="2400" b="0" dirty="0" smtClean="0"/>
              <a:t>2. Internal pin. </a:t>
            </a:r>
            <a:r>
              <a:rPr lang="en-US" sz="2000" b="0" dirty="0" smtClean="0"/>
              <a:t>This EN24 pin remains inside the buffer enclosure and can’t be removed and therefore not lost. Hundreds of pins and/or </a:t>
            </a:r>
            <a:r>
              <a:rPr lang="en-US" sz="2000" b="0" dirty="0" smtClean="0"/>
              <a:t>rope-handles, among other consumables </a:t>
            </a:r>
            <a:r>
              <a:rPr lang="en-US" sz="2000" b="0" dirty="0" smtClean="0"/>
              <a:t>are scattered underground.</a:t>
            </a:r>
            <a:br>
              <a:rPr lang="en-US" sz="2000" b="0" dirty="0" smtClean="0"/>
            </a:br>
            <a:r>
              <a:rPr lang="en-US" sz="2000" b="0" dirty="0" smtClean="0"/>
              <a:t/>
            </a:r>
            <a:br>
              <a:rPr lang="en-US" sz="2000" b="0" dirty="0" smtClean="0"/>
            </a:br>
            <a:r>
              <a:rPr lang="en-US" sz="2400" b="0" dirty="0" smtClean="0"/>
              <a:t>3. Flawless integration between new &amp; old coupling systems</a:t>
            </a:r>
            <a:r>
              <a:rPr lang="en-US" sz="2000" b="0" dirty="0" smtClean="0"/>
              <a:t>. As the principal remains the same with only the functioning improved, integration can commence seamlessly.</a:t>
            </a:r>
            <a:br>
              <a:rPr lang="en-US" sz="2000" b="0" dirty="0" smtClean="0"/>
            </a:br>
            <a:r>
              <a:rPr lang="en-US" sz="2000" b="0" dirty="0" smtClean="0"/>
              <a:t/>
            </a:r>
            <a:br>
              <a:rPr lang="en-US" sz="2000" b="0" dirty="0" smtClean="0"/>
            </a:br>
            <a:r>
              <a:rPr lang="en-US" sz="2400" b="0" dirty="0" smtClean="0"/>
              <a:t>4. Operator Training</a:t>
            </a:r>
            <a:r>
              <a:rPr lang="en-US" sz="2000" b="0" dirty="0" smtClean="0"/>
              <a:t>. Operators have had the exact same system in operation. They need only to understand when the buffer mouth is open and ready to be coupled, and how to inspect to ensure a successful coupled arrangement .</a:t>
            </a: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Advantages and disadvantages:</a:t>
            </a:r>
            <a:endParaRPr lang="en-US" sz="24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715000"/>
          </a:xfrm>
        </p:spPr>
        <p:txBody>
          <a:bodyPr>
            <a:normAutofit/>
          </a:bodyPr>
          <a:lstStyle/>
          <a:p>
            <a:r>
              <a:rPr lang="en-US" sz="2400" dirty="0" smtClean="0"/>
              <a:t>Disadvantages.</a:t>
            </a:r>
            <a:br>
              <a:rPr lang="en-US" sz="2400" dirty="0" smtClean="0"/>
            </a:br>
            <a:r>
              <a:rPr lang="en-US" sz="2400" dirty="0" smtClean="0"/>
              <a:t/>
            </a:r>
            <a:br>
              <a:rPr lang="en-US" sz="2400" dirty="0" smtClean="0"/>
            </a:br>
            <a:r>
              <a:rPr lang="en-US" sz="2400" dirty="0" smtClean="0"/>
              <a:t>1. Maintenance. </a:t>
            </a:r>
            <a:r>
              <a:rPr lang="en-US" sz="2000" dirty="0" smtClean="0"/>
              <a:t>Although only monthly, the maintenance schedule needs to be adhered by. The moving parts inside the buffer housing needs to be greased and the buffer needs to be cleaned properly. </a:t>
            </a:r>
            <a:r>
              <a:rPr lang="en-US" sz="2000" b="0" dirty="0" smtClean="0"/>
              <a:t/>
            </a:r>
            <a:br>
              <a:rPr lang="en-US" sz="2000" b="0" dirty="0" smtClean="0"/>
            </a:br>
            <a:r>
              <a:rPr lang="en-US" sz="2000" b="0" dirty="0" smtClean="0"/>
              <a:t/>
            </a:r>
            <a:br>
              <a:rPr lang="en-US" sz="2000" b="0" dirty="0" smtClean="0"/>
            </a:br>
            <a:r>
              <a:rPr lang="en-US" sz="2400" b="0" dirty="0" smtClean="0"/>
              <a:t>2. Housekeeping. </a:t>
            </a:r>
            <a:r>
              <a:rPr lang="en-US" sz="2000" b="0" dirty="0" smtClean="0"/>
              <a:t>Continuous housekeeping around buffer to remove spillage from boxes etc. significantly improves the buffer life and day to day </a:t>
            </a:r>
            <a:r>
              <a:rPr lang="en-US" sz="2000" b="0" dirty="0" smtClean="0"/>
              <a:t>operational efficiency.</a:t>
            </a:r>
            <a:r>
              <a:rPr lang="en-US" sz="2000" b="0" dirty="0" smtClean="0"/>
              <a:t/>
            </a:r>
            <a:br>
              <a:rPr lang="en-US" sz="2000" b="0" dirty="0" smtClean="0"/>
            </a:br>
            <a:r>
              <a:rPr lang="en-US" sz="2000" b="0" dirty="0" smtClean="0"/>
              <a:t/>
            </a:r>
            <a:br>
              <a:rPr lang="en-US" sz="2000" b="0" dirty="0" smtClean="0"/>
            </a:br>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Advantages and disadvantages:</a:t>
            </a:r>
            <a:endParaRPr lang="en-US" sz="24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534400" cy="5715000"/>
          </a:xfrm>
        </p:spPr>
        <p:txBody>
          <a:bodyPr>
            <a:normAutofit/>
          </a:bodyPr>
          <a:lstStyle/>
          <a:p>
            <a:endParaRPr lang="en-US" sz="2000" b="0" dirty="0"/>
          </a:p>
        </p:txBody>
      </p:sp>
      <p:sp>
        <p:nvSpPr>
          <p:cNvPr id="3" name="Text Placeholder 2"/>
          <p:cNvSpPr>
            <a:spLocks noGrp="1"/>
          </p:cNvSpPr>
          <p:nvPr>
            <p:ph type="body" idx="1"/>
          </p:nvPr>
        </p:nvSpPr>
        <p:spPr>
          <a:xfrm>
            <a:off x="304800" y="228600"/>
            <a:ext cx="8229600" cy="533400"/>
          </a:xfrm>
        </p:spPr>
        <p:txBody>
          <a:bodyPr>
            <a:normAutofit/>
          </a:bodyPr>
          <a:lstStyle/>
          <a:p>
            <a:r>
              <a:rPr lang="en-US" sz="2400" b="1" dirty="0" smtClean="0"/>
              <a:t>Features and drawings of the Trigger buffer:</a:t>
            </a:r>
            <a:endParaRPr lang="en-US" sz="24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585</TotalTime>
  <Words>380</Words>
  <Application>Microsoft Office PowerPoint</Application>
  <PresentationFormat>On-screen Show (4:3)</PresentationFormat>
  <Paragraphs>30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Technic</vt:lpstr>
      <vt:lpstr>OCTA TRIGGER TYPE AUTO-LOCK SAFETY BUFFER   REGISTERED PATENT NUMBER: 2011/02614  13 May 2015 </vt:lpstr>
      <vt:lpstr>Safety in Mines Research Advisory Committee Project number : GAP 703 Date : September 2000  Where underground transport is carried out in an environment with:  · Good quality trackwork · Standardised rolling stock · Well maintained rolling stock and buffers · Skilled and well trained operators · Effective and reliable communication between driver and guard · A culture of safe working practices  then the system of links and pins as used by the industry for many decades would probably be adequate. </vt:lpstr>
      <vt:lpstr>  In an attempt to connect buffers with heads hanging down, the couplings have to be lifted before the pin can be fitted.    One has not enough hands to carry out the above duties safely, with the result that workers hands get trapped between the buffers.” </vt:lpstr>
      <vt:lpstr>1. The motive for designing such a buffer/coupling arrangement is SAFETY.  2. To be safe, remote or automatic coupling of buffers are required.  3. The buffer needs to withstand the underground conditions  4. The buffer needs to be able to host a solid draw-bar  5. A single design for all applications (hoppers, rolling stock, declines etc.)  6. A buffer system which can randomly and partially integrate with the existing buffers.  7. Underground rail conditions, elevation differences, sharp curves  7. A simple operational system with minimal confusion and minor training  8. Robust, safe, simple, effective and trustworthy.  9. Total cost of ownership</vt:lpstr>
      <vt:lpstr>The Trigger buffer was developed and introduced into the mining sector in 2011 at Anglo Platinum’s Khomanani 1 and -2 shafts in their Rustenburg section.  Anglo Platinum reviewed other auto-couplers and safety buffers but agreed that the Octa Trigger type buffer had the required characteristics and necessary design specifications which corresponds with mining requirements and applicable laws. Anglo Platinum then proceeded with purchase orders.  The roll-out began and in some instances an external 3rd party company  were assisting the shafts with the fitment of buffers onto hoppers and rolling stock.  We developed an OEM risk assessment with training manuals and maintenance schedules for the operators and shaft maintenance crews.  We assisted the Anglo Platinum shafts and training centers with the training of the operators and the maintenance crews involved with the Trigger buffer.</vt:lpstr>
      <vt:lpstr>Slide 6</vt:lpstr>
      <vt:lpstr>Slide 7</vt:lpstr>
      <vt:lpstr>Slide 8</vt:lpstr>
      <vt:lpstr>Slide 9</vt:lpstr>
      <vt:lpstr>Slide 10</vt:lpstr>
      <vt:lpstr>Slide 11</vt:lpstr>
      <vt:lpstr>Once in full operation the buffers were closely monitored to gather feedback concerning the general operation and also to determine where the design and/or technical specifications could be improved.  As with any new concept we discovered some quality and design issues which were always jointly resolved between Anglo Platinum and Octa Engineering, to improve the product and it’s effectiveness as much as possible.  This buffer soon became the new standard and needed to be installed on all hoppers and rolling stock, old and new.  Ensuring that the operators and maintenance crews are trained and proficient, the general buffer operation is correct, maintaining the buffers in accordance to the set intervals and procedures, and a continuous positive attitude towards daily housekeeping tasks and elimination of spillage etc. will increase the buffer longevity and the effectiveness of the operation, whilst reducing total cost of ownership.</vt:lpstr>
      <vt:lpstr>1. We had discovered hairline cracks on some castings after they were placed into operation. We established that the castings were not heat-treated to standard as we had requested. We have been working with a new casting supplier which greatly improved the quality of our castings.  2. We fitted a second handle to the buffer to allow the operator to have full functionality of the buffer and the safety critical operation from either side of the buffer.            3. We then upgraded the handle material from mildsteel to springsteel . We added the shorter handle option to the list of availabilities, depending on the buffer application.  </vt:lpstr>
      <vt:lpstr>4. We implemented a sealing arrangement around the pin to eliminate fine ore entering the inner housing of the buffer. We started with no sealing arrangement, upgraded to welded steel washers and bushes with rubber O-rings and various wiper-seal applications. We are currently supplying revision 9 of the top-seal arrangement. We have been using it for the last 2 years.  </vt:lpstr>
      <vt:lpstr>5. The top-plate cover has been redesigned to reduce the fine ore entry.   6. Inspection hole drilled into side for inspections of internals and for cleaning.         </vt:lpstr>
      <vt:lpstr>7. Casting recently been improved by increased thicknesses and extra support gussets to strengthen the buffer cast-body.           8. The mildsteel twin-knuckle clamp assembly which clamps onto the coupling inside the buffer mouth, has been upgraded to Roctuff 700 material to reduce wear on the primary contact surface.</vt:lpstr>
      <vt:lpstr>Advantages. 1. Safety. No operator needs to be near any moving equipment or rail bound equipment during the coupling procedure as the buffer internals are designed to press down onto the coupling to keep it in a horizontally level position. With coupling sagging eliminated, the operator doesn’t have to be present when the coupling of the two cars through rail bound movement commences.  2. Internal pin. This EN24 pin remains inside the buffer enclosure and can’t be removed and therefore not lost. Hundreds of pins and/or rope-handles, among other consumables are scattered underground.  3. Flawless integration between new &amp; old coupling systems. As the principal remains the same with only the functioning improved, integration can commence seamlessly.  4. Operator Training. Operators have had the exact same system in operation. They need only to understand when the buffer mouth is open and ready to be coupled, and how to inspect to ensure a successful coupled arrangement .</vt:lpstr>
      <vt:lpstr>Disadvantages.  1. Maintenance. Although only monthly, the maintenance schedule needs to be adhered by. The moving parts inside the buffer housing needs to be greased and the buffer needs to be cleaned properly.   2. Housekeeping. Continuous housekeeping around buffer to remove spillage from boxes etc. significantly improves the buffer life and day to day operational efficiency.  </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Octa Engineering Kroonstad PTY(Ltd)</dc:title>
  <dc:creator>Kobus</dc:creator>
  <cp:lastModifiedBy>Kobus</cp:lastModifiedBy>
  <cp:revision>61</cp:revision>
  <dcterms:created xsi:type="dcterms:W3CDTF">2015-05-12T21:04:47Z</dcterms:created>
  <dcterms:modified xsi:type="dcterms:W3CDTF">2015-05-13T10:37:56Z</dcterms:modified>
</cp:coreProperties>
</file>