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382" r:id="rId3"/>
    <p:sldId id="381" r:id="rId4"/>
    <p:sldId id="399" r:id="rId5"/>
    <p:sldId id="396" r:id="rId6"/>
    <p:sldId id="340" r:id="rId7"/>
    <p:sldId id="400" r:id="rId8"/>
    <p:sldId id="402" r:id="rId9"/>
    <p:sldId id="397" r:id="rId10"/>
    <p:sldId id="410" r:id="rId11"/>
    <p:sldId id="384" r:id="rId12"/>
    <p:sldId id="412" r:id="rId13"/>
    <p:sldId id="414" r:id="rId14"/>
    <p:sldId id="403" r:id="rId15"/>
    <p:sldId id="404" r:id="rId16"/>
    <p:sldId id="405" r:id="rId17"/>
    <p:sldId id="406" r:id="rId18"/>
    <p:sldId id="408" r:id="rId19"/>
    <p:sldId id="409" r:id="rId20"/>
    <p:sldId id="401" r:id="rId21"/>
    <p:sldId id="413" r:id="rId22"/>
    <p:sldId id="411" r:id="rId23"/>
    <p:sldId id="398" r:id="rId24"/>
    <p:sldId id="380" r:id="rId25"/>
  </p:sldIdLst>
  <p:sldSz cx="9144000" cy="6858000" type="screen4x3"/>
  <p:notesSz cx="9144000" cy="6858000"/>
  <p:custShowLst>
    <p:custShow name="Custom Show 1" id="0">
      <p:sldLst/>
    </p:custShow>
  </p:custShowLst>
  <p:custDataLst>
    <p:tags r:id="rId27"/>
  </p:custDataLst>
  <p:defaultTextStyle>
    <a:defPPr>
      <a:defRPr lang="en-US"/>
    </a:defPPr>
    <a:lvl1pPr algn="l" defTabSz="457200" rtl="0" fontAlgn="base">
      <a:spcBef>
        <a:spcPct val="0"/>
      </a:spcBef>
      <a:spcAft>
        <a:spcPct val="0"/>
      </a:spcAft>
      <a:defRPr kern="1200">
        <a:solidFill>
          <a:schemeClr val="tx1"/>
        </a:solidFill>
        <a:latin typeface="Arial" pitchFamily="34" charset="0"/>
        <a:ea typeface="ヒラギノ角ゴ Pro W3"/>
        <a:cs typeface="ヒラギノ角ゴ Pro W3"/>
      </a:defRPr>
    </a:lvl1pPr>
    <a:lvl2pPr marL="457200" algn="l" defTabSz="457200" rtl="0" fontAlgn="base">
      <a:spcBef>
        <a:spcPct val="0"/>
      </a:spcBef>
      <a:spcAft>
        <a:spcPct val="0"/>
      </a:spcAft>
      <a:defRPr kern="1200">
        <a:solidFill>
          <a:schemeClr val="tx1"/>
        </a:solidFill>
        <a:latin typeface="Arial" pitchFamily="34" charset="0"/>
        <a:ea typeface="ヒラギノ角ゴ Pro W3"/>
        <a:cs typeface="ヒラギノ角ゴ Pro W3"/>
      </a:defRPr>
    </a:lvl2pPr>
    <a:lvl3pPr marL="914400" algn="l" defTabSz="457200" rtl="0" fontAlgn="base">
      <a:spcBef>
        <a:spcPct val="0"/>
      </a:spcBef>
      <a:spcAft>
        <a:spcPct val="0"/>
      </a:spcAft>
      <a:defRPr kern="1200">
        <a:solidFill>
          <a:schemeClr val="tx1"/>
        </a:solidFill>
        <a:latin typeface="Arial" pitchFamily="34" charset="0"/>
        <a:ea typeface="ヒラギノ角ゴ Pro W3"/>
        <a:cs typeface="ヒラギノ角ゴ Pro W3"/>
      </a:defRPr>
    </a:lvl3pPr>
    <a:lvl4pPr marL="1371600" algn="l" defTabSz="457200" rtl="0" fontAlgn="base">
      <a:spcBef>
        <a:spcPct val="0"/>
      </a:spcBef>
      <a:spcAft>
        <a:spcPct val="0"/>
      </a:spcAft>
      <a:defRPr kern="1200">
        <a:solidFill>
          <a:schemeClr val="tx1"/>
        </a:solidFill>
        <a:latin typeface="Arial" pitchFamily="34" charset="0"/>
        <a:ea typeface="ヒラギノ角ゴ Pro W3"/>
        <a:cs typeface="ヒラギノ角ゴ Pro W3"/>
      </a:defRPr>
    </a:lvl4pPr>
    <a:lvl5pPr marL="1828800" algn="l" defTabSz="457200" rtl="0" fontAlgn="base">
      <a:spcBef>
        <a:spcPct val="0"/>
      </a:spcBef>
      <a:spcAft>
        <a:spcPct val="0"/>
      </a:spcAft>
      <a:defRPr kern="1200">
        <a:solidFill>
          <a:schemeClr val="tx1"/>
        </a:solidFill>
        <a:latin typeface="Arial" pitchFamily="34" charset="0"/>
        <a:ea typeface="ヒラギノ角ゴ Pro W3"/>
        <a:cs typeface="ヒラギノ角ゴ Pro W3"/>
      </a:defRPr>
    </a:lvl5pPr>
    <a:lvl6pPr marL="2286000" algn="l" defTabSz="914400" rtl="0" eaLnBrk="1" latinLnBrk="0" hangingPunct="1">
      <a:defRPr kern="1200">
        <a:solidFill>
          <a:schemeClr val="tx1"/>
        </a:solidFill>
        <a:latin typeface="Arial" pitchFamily="34" charset="0"/>
        <a:ea typeface="ヒラギノ角ゴ Pro W3"/>
        <a:cs typeface="ヒラギノ角ゴ Pro W3"/>
      </a:defRPr>
    </a:lvl6pPr>
    <a:lvl7pPr marL="2743200" algn="l" defTabSz="914400" rtl="0" eaLnBrk="1" latinLnBrk="0" hangingPunct="1">
      <a:defRPr kern="1200">
        <a:solidFill>
          <a:schemeClr val="tx1"/>
        </a:solidFill>
        <a:latin typeface="Arial" pitchFamily="34" charset="0"/>
        <a:ea typeface="ヒラギノ角ゴ Pro W3"/>
        <a:cs typeface="ヒラギノ角ゴ Pro W3"/>
      </a:defRPr>
    </a:lvl7pPr>
    <a:lvl8pPr marL="3200400" algn="l" defTabSz="914400" rtl="0" eaLnBrk="1" latinLnBrk="0" hangingPunct="1">
      <a:defRPr kern="1200">
        <a:solidFill>
          <a:schemeClr val="tx1"/>
        </a:solidFill>
        <a:latin typeface="Arial" pitchFamily="34" charset="0"/>
        <a:ea typeface="ヒラギノ角ゴ Pro W3"/>
        <a:cs typeface="ヒラギノ角ゴ Pro W3"/>
      </a:defRPr>
    </a:lvl8pPr>
    <a:lvl9pPr marL="3657600" algn="l" defTabSz="914400" rtl="0" eaLnBrk="1" latinLnBrk="0" hangingPunct="1">
      <a:defRPr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9900"/>
    <a:srgbClr val="FF6600"/>
    <a:srgbClr val="FF9933"/>
    <a:srgbClr val="FF9900"/>
    <a:srgbClr val="99FF33"/>
    <a:srgbClr val="BB9153"/>
    <a:srgbClr val="FF0000"/>
    <a:srgbClr val="D58A37"/>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327" autoAdjust="0"/>
    <p:restoredTop sz="91887" autoAdjust="0"/>
  </p:normalViewPr>
  <p:slideViewPr>
    <p:cSldViewPr snapToObjects="1">
      <p:cViewPr>
        <p:scale>
          <a:sx n="75" d="100"/>
          <a:sy n="75" d="100"/>
        </p:scale>
        <p:origin x="-1194"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a:defRPr/>
            </a:pPr>
            <a:endParaRPr lang="en-AU"/>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defRPr/>
            </a:pPr>
            <a:fld id="{6389AA67-FA6C-4137-BB0A-E867E48C665D}" type="datetimeFigureOut">
              <a:rPr lang="en-US"/>
              <a:pPr>
                <a:defRPr/>
              </a:pPr>
              <a:t>5/13/2015</a:t>
            </a:fld>
            <a:endParaRPr lang="en-AU"/>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pPr lvl="0"/>
            <a:endParaRPr lang="en-AU" noProof="0" smtClean="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AU" noProof="0" smtClean="0"/>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pPr>
              <a:defRPr/>
            </a:pPr>
            <a:endParaRPr lang="en-AU"/>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pPr>
              <a:defRPr/>
            </a:pPr>
            <a:fld id="{85B20B77-71B2-4CAF-A954-59DB236CCAC4}" type="slidenum">
              <a:rPr lang="en-AU"/>
              <a:pPr>
                <a:defRPr/>
              </a:pPr>
              <a:t>‹#›</a:t>
            </a:fld>
            <a:endParaRPr lang="en-AU"/>
          </a:p>
        </p:txBody>
      </p:sp>
    </p:spTree>
    <p:extLst>
      <p:ext uri="{BB962C8B-B14F-4D97-AF65-F5344CB8AC3E}">
        <p14:creationId xmlns="" xmlns:p14="http://schemas.microsoft.com/office/powerpoint/2010/main" val="98501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A5362E9-0F19-4036-B331-6E55E077C6B5}" type="datetime1">
              <a:rPr lang="en-US"/>
              <a:pPr>
                <a:defRPr/>
              </a:pPr>
              <a:t>5/13/2015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AC1AD35-A776-4881-AE2E-56A0E36ED1F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7888E90-A989-4A6B-AE0F-6F438742E8C4}" type="datetime1">
              <a:rPr lang="en-US"/>
              <a:pPr>
                <a:defRPr/>
              </a:pPr>
              <a:t>5/13/2015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2A95B8F-DC4E-4899-BFC1-BB190CC6924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9DCB8FE-DCE0-4E46-834D-90FD0A5C077E}" type="datetime1">
              <a:rPr lang="en-US"/>
              <a:pPr>
                <a:defRPr/>
              </a:pPr>
              <a:t>5/13/2015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01C237B-59C8-489B-A51B-660C2E1620E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4C1B377-4BCC-4739-AB1B-151519A82A63}" type="datetime1">
              <a:rPr lang="en-US"/>
              <a:pPr>
                <a:defRPr/>
              </a:pPr>
              <a:t>5/13/2015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0021A9-77DF-4654-B973-95AC37A0B16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4FD00B0-F722-415E-AED5-BA0CC0E94E89}" type="datetime1">
              <a:rPr lang="en-US"/>
              <a:pPr>
                <a:defRPr/>
              </a:pPr>
              <a:t>5/13/2015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D07622A-9D0E-4430-B56D-F3B2D6E79E5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86B6017-AB0D-479C-BCD7-AAFFB8DC7841}" type="datetime1">
              <a:rPr lang="en-US"/>
              <a:pPr>
                <a:defRPr/>
              </a:pPr>
              <a:t>5/13/2015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A6C18-AB83-4A5F-855E-863B3671CF2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F74A921-386C-461B-9E3E-D24E76E60D6A}" type="datetime1">
              <a:rPr lang="en-US"/>
              <a:pPr>
                <a:defRPr/>
              </a:pPr>
              <a:t>5/13/2015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9FCEEE2-63B2-4D6B-9074-4D118B83B9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3E6AE3E-8581-482D-A121-3ED3CFFEA5F6}" type="datetime1">
              <a:rPr lang="en-US"/>
              <a:pPr>
                <a:defRPr/>
              </a:pPr>
              <a:t>5/13/2015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A1A0A3E-5B38-4C5C-92E7-713815EE30B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D48390B-632A-4688-BC0F-CFBC8785BAA6}" type="datetime1">
              <a:rPr lang="en-US"/>
              <a:pPr>
                <a:defRPr/>
              </a:pPr>
              <a:t>5/13/2015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9B2F523-BE66-4245-8730-69EB85CE861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9847952-90BC-4F0D-ACAA-2FE7E8D51BEE}" type="datetime1">
              <a:rPr lang="en-US"/>
              <a:pPr>
                <a:defRPr/>
              </a:pPr>
              <a:t>5/13/2015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07B3DE-C1F4-4397-9194-35FB6EEE4A7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A76ACE2-2058-42E6-8A29-B4EDA285822C}" type="datetime1">
              <a:rPr lang="en-US"/>
              <a:pPr>
                <a:defRPr/>
              </a:pPr>
              <a:t>5/13/2015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5036B62-F639-44C3-B705-E488CC45681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smtClean="0"/>
              <a:t>Click to edit Master title style</a:t>
            </a:r>
            <a:endParaRPr lang="en-US"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0"/>
            <a:r>
              <a:rPr lang="en-AU" smtClean="0"/>
              <a:t>Second level</a:t>
            </a:r>
          </a:p>
          <a:p>
            <a:pPr lvl="0"/>
            <a:r>
              <a:rPr lang="en-AU" smtClean="0"/>
              <a:t>Third level</a:t>
            </a:r>
          </a:p>
          <a:p>
            <a:pPr lvl="0"/>
            <a:r>
              <a:rPr lang="en-AU" smtClean="0"/>
              <a:t>Fourth level</a:t>
            </a:r>
          </a:p>
          <a:p>
            <a:pPr lvl="0"/>
            <a:r>
              <a:rPr lang="en-AU" smtClean="0"/>
              <a:t>Fifth level</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ea typeface="ヒラギノ角ゴ Pro W3" pitchFamily="-65" charset="-128"/>
                <a:cs typeface="+mn-cs"/>
              </a:defRPr>
            </a:lvl1pPr>
          </a:lstStyle>
          <a:p>
            <a:pPr>
              <a:defRPr/>
            </a:pPr>
            <a:fld id="{35BAC3A6-F322-4ED3-9754-4E696503A13C}" type="datetime1">
              <a:rPr lang="en-US"/>
              <a:pPr>
                <a:defRPr/>
              </a:pPr>
              <a:t>5/13/2015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ea typeface="ヒラギノ角ゴ Pro W3" pitchFamily="-65" charset="-128"/>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ea typeface="ヒラギノ角ゴ Pro W3" pitchFamily="-65" charset="-128"/>
                <a:cs typeface="+mn-cs"/>
              </a:defRPr>
            </a:lvl1pPr>
          </a:lstStyle>
          <a:p>
            <a:pPr>
              <a:defRPr/>
            </a:pPr>
            <a:fld id="{9292CDA7-D025-43FC-A248-4DDF208024C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ヒラギノ角ゴ Pro W3" pitchFamily="-65" charset="-128"/>
          <a:cs typeface="ヒラギノ角ゴ Pro W3"/>
        </a:defRPr>
      </a:lvl1pPr>
      <a:lvl2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2pPr>
      <a:lvl3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3pPr>
      <a:lvl4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4pPr>
      <a:lvl5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5pPr>
      <a:lvl6pPr marL="457200" algn="ctr" defTabSz="457200" rtl="0" fontAlgn="base">
        <a:spcBef>
          <a:spcPct val="0"/>
        </a:spcBef>
        <a:spcAft>
          <a:spcPct val="0"/>
        </a:spcAft>
        <a:defRPr sz="4400">
          <a:solidFill>
            <a:schemeClr val="tx1"/>
          </a:solidFill>
          <a:latin typeface="Calibri" pitchFamily="34" charset="0"/>
          <a:ea typeface="ヒラギノ角ゴ Pro W3" pitchFamily="-65" charset="-128"/>
        </a:defRPr>
      </a:lvl6pPr>
      <a:lvl7pPr marL="914400" algn="ctr" defTabSz="457200" rtl="0" fontAlgn="base">
        <a:spcBef>
          <a:spcPct val="0"/>
        </a:spcBef>
        <a:spcAft>
          <a:spcPct val="0"/>
        </a:spcAft>
        <a:defRPr sz="4400">
          <a:solidFill>
            <a:schemeClr val="tx1"/>
          </a:solidFill>
          <a:latin typeface="Calibri" pitchFamily="34" charset="0"/>
          <a:ea typeface="ヒラギノ角ゴ Pro W3" pitchFamily="-65" charset="-128"/>
        </a:defRPr>
      </a:lvl7pPr>
      <a:lvl8pPr marL="1371600" algn="ctr" defTabSz="457200" rtl="0" fontAlgn="base">
        <a:spcBef>
          <a:spcPct val="0"/>
        </a:spcBef>
        <a:spcAft>
          <a:spcPct val="0"/>
        </a:spcAft>
        <a:defRPr sz="4400">
          <a:solidFill>
            <a:schemeClr val="tx1"/>
          </a:solidFill>
          <a:latin typeface="Calibri" pitchFamily="34" charset="0"/>
          <a:ea typeface="ヒラギノ角ゴ Pro W3" pitchFamily="-65" charset="-128"/>
        </a:defRPr>
      </a:lvl8pPr>
      <a:lvl9pPr marL="1828800" algn="ctr" defTabSz="457200" rtl="0" fontAlgn="base">
        <a:spcBef>
          <a:spcPct val="0"/>
        </a:spcBef>
        <a:spcAft>
          <a:spcPct val="0"/>
        </a:spcAft>
        <a:defRPr sz="4400">
          <a:solidFill>
            <a:schemeClr val="tx1"/>
          </a:solidFill>
          <a:latin typeface="Calibri" pitchFamily="34" charset="0"/>
          <a:ea typeface="ヒラギノ角ゴ Pro W3" pitchFamily="-65"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65" charset="-128"/>
          <a:cs typeface="ヒラギノ角ゴ Pro W3"/>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65" charset="-128"/>
          <a:cs typeface="ヒラギノ角ゴ Pro W3"/>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65" charset="-128"/>
          <a:cs typeface="ヒラギノ角ゴ Pro W3"/>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65" charset="-128"/>
          <a:cs typeface="ヒラギノ角ゴ Pro W3"/>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65" charset="-128"/>
          <a:cs typeface="ヒラギノ角ゴ Pro W3"/>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6.gif"/><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ANGL_0541_Powerpoint-1.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051" name="Title 1"/>
          <p:cNvSpPr>
            <a:spLocks noGrp="1"/>
          </p:cNvSpPr>
          <p:nvPr>
            <p:ph type="ctrTitle"/>
          </p:nvPr>
        </p:nvSpPr>
        <p:spPr>
          <a:xfrm>
            <a:off x="1979712" y="188640"/>
            <a:ext cx="6672262" cy="981199"/>
          </a:xfrm>
        </p:spPr>
        <p:txBody>
          <a:bodyPr anchor="t"/>
          <a:lstStyle/>
          <a:p>
            <a:pPr eaLnBrk="1" hangingPunct="1"/>
            <a:r>
              <a:rPr lang="en-US" sz="4000" b="1" dirty="0" smtClean="0">
                <a:ea typeface="ヒラギノ角ゴ Pro W3"/>
              </a:rPr>
              <a:t>Semi Auto Coupling on Hoppers</a:t>
            </a:r>
            <a:br>
              <a:rPr lang="en-US" sz="4000" b="1" dirty="0" smtClean="0">
                <a:ea typeface="ヒラギノ角ゴ Pro W3"/>
              </a:rPr>
            </a:br>
            <a:endParaRPr lang="en-US" sz="1600" dirty="0" smtClean="0">
              <a:latin typeface="Arial" pitchFamily="34" charset="0"/>
              <a:ea typeface="ヒラギノ角ゴ Pro W3"/>
              <a:cs typeface="Arial" pitchFamily="34" charset="0"/>
            </a:endParaRPr>
          </a:p>
        </p:txBody>
      </p:sp>
      <p:sp>
        <p:nvSpPr>
          <p:cNvPr id="2" name="TextBox 1"/>
          <p:cNvSpPr txBox="1"/>
          <p:nvPr/>
        </p:nvSpPr>
        <p:spPr>
          <a:xfrm>
            <a:off x="2843808" y="3429000"/>
            <a:ext cx="3365024" cy="646331"/>
          </a:xfrm>
          <a:prstGeom prst="rect">
            <a:avLst/>
          </a:prstGeom>
          <a:noFill/>
        </p:spPr>
        <p:txBody>
          <a:bodyPr wrap="none" rtlCol="0">
            <a:spAutoFit/>
          </a:bodyPr>
          <a:lstStyle/>
          <a:p>
            <a:r>
              <a:rPr lang="en-ZA" dirty="0" smtClean="0"/>
              <a:t>Presented by:	John Vogts</a:t>
            </a:r>
          </a:p>
          <a:p>
            <a:r>
              <a:rPr lang="en-ZA" dirty="0" smtClean="0"/>
              <a:t>Date:			13 May 2015</a:t>
            </a:r>
            <a:endParaRPr lang="en-Z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6" name="Title 1"/>
          <p:cNvSpPr txBox="1">
            <a:spLocks/>
          </p:cNvSpPr>
          <p:nvPr/>
        </p:nvSpPr>
        <p:spPr bwMode="auto">
          <a:xfrm>
            <a:off x="908844" y="116632"/>
            <a:ext cx="7593012" cy="72008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AU" sz="3200" b="0" i="0" u="none" strike="noStrike" kern="1200" cap="none" spc="0" normalizeH="0" baseline="0" noProof="0" dirty="0" err="1" smtClean="0">
                <a:ln>
                  <a:noFill/>
                </a:ln>
                <a:solidFill>
                  <a:schemeClr val="tx1"/>
                </a:solidFill>
                <a:effectLst/>
                <a:uLnTx/>
                <a:uFillTx/>
                <a:latin typeface="Arial" pitchFamily="34" charset="0"/>
                <a:ea typeface="ヒラギノ角ゴ Pro W3"/>
                <a:cs typeface="Arial" pitchFamily="34" charset="0"/>
              </a:rPr>
              <a:t>Galison</a:t>
            </a:r>
            <a:r>
              <a:rPr kumimoji="0" lang="en-AU" sz="3200" b="0" i="0" u="none" strike="noStrike" kern="1200" cap="none" spc="0" normalizeH="0" baseline="0" noProof="0" dirty="0" smtClean="0">
                <a:ln>
                  <a:noFill/>
                </a:ln>
                <a:solidFill>
                  <a:schemeClr val="tx1"/>
                </a:solidFill>
                <a:effectLst/>
                <a:uLnTx/>
                <a:uFillTx/>
                <a:latin typeface="Arial" pitchFamily="34" charset="0"/>
                <a:ea typeface="ヒラギノ角ゴ Pro W3"/>
                <a:cs typeface="Arial" pitchFamily="34" charset="0"/>
              </a:rPr>
              <a:t> APC Semi-automatic</a:t>
            </a:r>
            <a:r>
              <a:rPr kumimoji="0" lang="en-AU" sz="3200" b="0" i="0" u="none" strike="noStrike" kern="1200" cap="none" spc="0" normalizeH="0" noProof="0" dirty="0" smtClean="0">
                <a:ln>
                  <a:noFill/>
                </a:ln>
                <a:solidFill>
                  <a:schemeClr val="tx1"/>
                </a:solidFill>
                <a:effectLst/>
                <a:uLnTx/>
                <a:uFillTx/>
                <a:latin typeface="Arial" pitchFamily="34" charset="0"/>
                <a:ea typeface="ヒラギノ角ゴ Pro W3"/>
                <a:cs typeface="Arial" pitchFamily="34" charset="0"/>
              </a:rPr>
              <a:t> coupler</a:t>
            </a:r>
            <a:endParaRPr kumimoji="0" lang="en-US" sz="3600" b="0" i="0" u="none" strike="noStrike" kern="1200" cap="none" spc="0" normalizeH="0" baseline="0" noProof="0" dirty="0" smtClean="0">
              <a:ln>
                <a:noFill/>
              </a:ln>
              <a:solidFill>
                <a:schemeClr val="tx1"/>
              </a:solidFill>
              <a:effectLst/>
              <a:uLnTx/>
              <a:uFillTx/>
              <a:latin typeface="Arial" pitchFamily="34" charset="0"/>
              <a:ea typeface="ヒラギノ角ゴ Pro W3"/>
              <a:cs typeface="Arial" pitchFamily="34" charset="0"/>
            </a:endParaRPr>
          </a:p>
        </p:txBody>
      </p:sp>
      <p:cxnSp>
        <p:nvCxnSpPr>
          <p:cNvPr id="16" name="Straight Connector 15"/>
          <p:cNvCxnSpPr/>
          <p:nvPr/>
        </p:nvCxnSpPr>
        <p:spPr>
          <a:xfrm>
            <a:off x="304800" y="914400"/>
            <a:ext cx="8450328" cy="0"/>
          </a:xfrm>
          <a:prstGeom prst="line">
            <a:avLst/>
          </a:prstGeom>
          <a:ln w="38100">
            <a:solidFill>
              <a:schemeClr val="accent6"/>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7" name="Picture 16" descr="100_1909.jpg"/>
          <p:cNvPicPr>
            <a:picLocks noChangeAspect="1"/>
          </p:cNvPicPr>
          <p:nvPr/>
        </p:nvPicPr>
        <p:blipFill>
          <a:blip r:embed="rId3" cstate="print"/>
          <a:stretch>
            <a:fillRect/>
          </a:stretch>
        </p:blipFill>
        <p:spPr>
          <a:xfrm>
            <a:off x="1428728" y="1428736"/>
            <a:ext cx="6381763" cy="4786322"/>
          </a:xfrm>
          <a:prstGeom prst="rect">
            <a:avLst/>
          </a:prstGeom>
        </p:spPr>
      </p:pic>
      <p:grpSp>
        <p:nvGrpSpPr>
          <p:cNvPr id="18" name="Group 17"/>
          <p:cNvGrpSpPr/>
          <p:nvPr/>
        </p:nvGrpSpPr>
        <p:grpSpPr>
          <a:xfrm>
            <a:off x="285720" y="1571612"/>
            <a:ext cx="8530245" cy="5084240"/>
            <a:chOff x="285720" y="1571612"/>
            <a:chExt cx="8530245" cy="5084240"/>
          </a:xfrm>
        </p:grpSpPr>
        <p:pic>
          <p:nvPicPr>
            <p:cNvPr id="19" name="Picture 18" descr="OPERATION.jpg"/>
            <p:cNvPicPr>
              <a:picLocks noChangeAspect="1"/>
            </p:cNvPicPr>
            <p:nvPr/>
          </p:nvPicPr>
          <p:blipFill>
            <a:blip r:embed="rId4" cstate="print"/>
            <a:stretch>
              <a:fillRect/>
            </a:stretch>
          </p:blipFill>
          <p:spPr>
            <a:xfrm>
              <a:off x="285720" y="1571612"/>
              <a:ext cx="8530245" cy="4500594"/>
            </a:xfrm>
            <a:prstGeom prst="rect">
              <a:avLst/>
            </a:prstGeom>
            <a:ln>
              <a:noFill/>
            </a:ln>
            <a:effectLst>
              <a:outerShdw blurRad="190500" algn="tl" rotWithShape="0">
                <a:srgbClr val="000000">
                  <a:alpha val="70000"/>
                </a:srgbClr>
              </a:outerShdw>
            </a:effectLst>
          </p:spPr>
        </p:pic>
        <p:sp>
          <p:nvSpPr>
            <p:cNvPr id="20" name="TextBox 19"/>
            <p:cNvSpPr txBox="1"/>
            <p:nvPr/>
          </p:nvSpPr>
          <p:spPr>
            <a:xfrm>
              <a:off x="5715008" y="1815574"/>
              <a:ext cx="963725" cy="369332"/>
            </a:xfrm>
            <a:prstGeom prst="rect">
              <a:avLst/>
            </a:prstGeom>
            <a:solidFill>
              <a:schemeClr val="bg1"/>
            </a:solidFill>
          </p:spPr>
          <p:txBody>
            <a:bodyPr wrap="none" rtlCol="0">
              <a:spAutoFit/>
            </a:bodyPr>
            <a:lstStyle/>
            <a:p>
              <a:r>
                <a:rPr lang="en-ZA" dirty="0" smtClean="0"/>
                <a:t>Coupled</a:t>
              </a:r>
              <a:endParaRPr lang="en-ZA" dirty="0"/>
            </a:p>
          </p:txBody>
        </p:sp>
        <p:sp>
          <p:nvSpPr>
            <p:cNvPr id="21" name="TextBox 20"/>
            <p:cNvSpPr txBox="1"/>
            <p:nvPr/>
          </p:nvSpPr>
          <p:spPr>
            <a:xfrm>
              <a:off x="1928794" y="1815574"/>
              <a:ext cx="1205458" cy="369332"/>
            </a:xfrm>
            <a:prstGeom prst="rect">
              <a:avLst/>
            </a:prstGeom>
            <a:solidFill>
              <a:schemeClr val="bg1"/>
            </a:solidFill>
          </p:spPr>
          <p:txBody>
            <a:bodyPr wrap="none" rtlCol="0">
              <a:spAutoFit/>
            </a:bodyPr>
            <a:lstStyle/>
            <a:p>
              <a:r>
                <a:rPr lang="en-ZA" dirty="0" smtClean="0"/>
                <a:t>Uncoupled</a:t>
              </a:r>
              <a:endParaRPr lang="en-ZA" dirty="0"/>
            </a:p>
          </p:txBody>
        </p:sp>
        <p:sp>
          <p:nvSpPr>
            <p:cNvPr id="22" name="TextBox 21"/>
            <p:cNvSpPr txBox="1"/>
            <p:nvPr/>
          </p:nvSpPr>
          <p:spPr>
            <a:xfrm>
              <a:off x="2143108" y="6286520"/>
              <a:ext cx="1665071" cy="369332"/>
            </a:xfrm>
            <a:prstGeom prst="rect">
              <a:avLst/>
            </a:prstGeom>
            <a:noFill/>
          </p:spPr>
          <p:txBody>
            <a:bodyPr wrap="none" rtlCol="0">
              <a:spAutoFit/>
            </a:bodyPr>
            <a:lstStyle/>
            <a:p>
              <a:r>
                <a:rPr lang="en-ZA" dirty="0" smtClean="0"/>
                <a:t>Counter Weight</a:t>
              </a:r>
              <a:endParaRPr lang="en-ZA" dirty="0"/>
            </a:p>
          </p:txBody>
        </p:sp>
        <p:cxnSp>
          <p:nvCxnSpPr>
            <p:cNvPr id="23" name="Straight Arrow Connector 22"/>
            <p:cNvCxnSpPr>
              <a:stCxn id="22" idx="0"/>
            </p:cNvCxnSpPr>
            <p:nvPr/>
          </p:nvCxnSpPr>
          <p:spPr>
            <a:xfrm rot="5400000" flipH="1" flipV="1">
              <a:off x="2380781" y="5452623"/>
              <a:ext cx="1428760" cy="2390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143372" y="6215082"/>
              <a:ext cx="893193" cy="369332"/>
            </a:xfrm>
            <a:prstGeom prst="rect">
              <a:avLst/>
            </a:prstGeom>
            <a:noFill/>
          </p:spPr>
          <p:txBody>
            <a:bodyPr wrap="none" rtlCol="0">
              <a:spAutoFit/>
            </a:bodyPr>
            <a:lstStyle/>
            <a:p>
              <a:r>
                <a:rPr lang="en-ZA" dirty="0" smtClean="0"/>
                <a:t>Shackle</a:t>
              </a:r>
              <a:endParaRPr lang="en-ZA" dirty="0"/>
            </a:p>
          </p:txBody>
        </p:sp>
        <p:cxnSp>
          <p:nvCxnSpPr>
            <p:cNvPr id="25" name="Straight Arrow Connector 24"/>
            <p:cNvCxnSpPr>
              <a:stCxn id="24" idx="0"/>
            </p:cNvCxnSpPr>
            <p:nvPr/>
          </p:nvCxnSpPr>
          <p:spPr>
            <a:xfrm rot="16200000" flipV="1">
              <a:off x="3366539" y="4991651"/>
              <a:ext cx="2214578" cy="23228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14348" y="2000240"/>
              <a:ext cx="478016" cy="369332"/>
            </a:xfrm>
            <a:prstGeom prst="rect">
              <a:avLst/>
            </a:prstGeom>
            <a:solidFill>
              <a:schemeClr val="bg1"/>
            </a:solidFill>
          </p:spPr>
          <p:txBody>
            <a:bodyPr wrap="none" rtlCol="0">
              <a:spAutoFit/>
            </a:bodyPr>
            <a:lstStyle/>
            <a:p>
              <a:r>
                <a:rPr lang="en-ZA" dirty="0" smtClean="0"/>
                <a:t>Pin</a:t>
              </a:r>
              <a:endParaRPr lang="en-ZA" dirty="0"/>
            </a:p>
          </p:txBody>
        </p:sp>
        <p:cxnSp>
          <p:nvCxnSpPr>
            <p:cNvPr id="27" name="Straight Arrow Connector 26"/>
            <p:cNvCxnSpPr>
              <a:stCxn id="26" idx="3"/>
            </p:cNvCxnSpPr>
            <p:nvPr/>
          </p:nvCxnSpPr>
          <p:spPr>
            <a:xfrm>
              <a:off x="1192364" y="2184906"/>
              <a:ext cx="2165190" cy="74402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p14="http://schemas.microsoft.com/office/powerpoint/2010/main" val="198424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Issues Identified &amp; Solutions</a:t>
            </a:r>
            <a:endParaRPr lang="en-ZA" sz="3200" b="1" dirty="0"/>
          </a:p>
        </p:txBody>
      </p:sp>
      <p:sp>
        <p:nvSpPr>
          <p:cNvPr id="5" name="TextBox 4"/>
          <p:cNvSpPr txBox="1"/>
          <p:nvPr/>
        </p:nvSpPr>
        <p:spPr>
          <a:xfrm>
            <a:off x="1071538" y="1940639"/>
            <a:ext cx="6596678" cy="2862322"/>
          </a:xfrm>
          <a:prstGeom prst="rect">
            <a:avLst/>
          </a:prstGeom>
          <a:noFill/>
        </p:spPr>
        <p:txBody>
          <a:bodyPr wrap="none" rtlCol="0">
            <a:spAutoFit/>
          </a:bodyPr>
          <a:lstStyle/>
          <a:p>
            <a:pPr marL="342900" indent="-342900">
              <a:lnSpc>
                <a:spcPct val="250000"/>
              </a:lnSpc>
              <a:buAutoNum type="arabicPeriod"/>
            </a:pPr>
            <a:r>
              <a:rPr lang="en-ZA" dirty="0" smtClean="0"/>
              <a:t>Incorrect Pins resulting in breaking the counter weight</a:t>
            </a:r>
          </a:p>
          <a:p>
            <a:pPr marL="342900" indent="-342900">
              <a:lnSpc>
                <a:spcPct val="250000"/>
              </a:lnSpc>
              <a:buAutoNum type="arabicPeriod"/>
            </a:pPr>
            <a:r>
              <a:rPr lang="en-ZA" dirty="0" smtClean="0"/>
              <a:t>Incorrect shackles, preventing auto coupling</a:t>
            </a:r>
          </a:p>
          <a:p>
            <a:pPr marL="342900" indent="-342900">
              <a:lnSpc>
                <a:spcPct val="250000"/>
              </a:lnSpc>
              <a:buAutoNum type="arabicPeriod"/>
            </a:pPr>
            <a:r>
              <a:rPr lang="en-ZA" dirty="0" smtClean="0"/>
              <a:t>Auto coupling with a locomotive.</a:t>
            </a:r>
          </a:p>
          <a:p>
            <a:pPr marL="342900" indent="-342900">
              <a:lnSpc>
                <a:spcPct val="250000"/>
              </a:lnSpc>
              <a:buAutoNum type="arabicPeriod"/>
            </a:pPr>
            <a:r>
              <a:rPr lang="en-ZA" dirty="0" smtClean="0"/>
              <a:t>Premature failing of the resilience, preventing auto coupling</a:t>
            </a:r>
          </a:p>
        </p:txBody>
      </p:sp>
    </p:spTree>
    <p:extLst>
      <p:ext uri="{BB962C8B-B14F-4D97-AF65-F5344CB8AC3E}">
        <p14:creationId xmlns="" xmlns:p14="http://schemas.microsoft.com/office/powerpoint/2010/main" val="19842437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Issues Identified &amp; Solutions</a:t>
            </a:r>
            <a:endParaRPr lang="en-ZA" sz="3200" b="1" dirty="0"/>
          </a:p>
        </p:txBody>
      </p:sp>
      <p:sp>
        <p:nvSpPr>
          <p:cNvPr id="5" name="TextBox 4"/>
          <p:cNvSpPr txBox="1"/>
          <p:nvPr/>
        </p:nvSpPr>
        <p:spPr>
          <a:xfrm>
            <a:off x="928662" y="928670"/>
            <a:ext cx="5929828" cy="369332"/>
          </a:xfrm>
          <a:prstGeom prst="rect">
            <a:avLst/>
          </a:prstGeom>
          <a:noFill/>
        </p:spPr>
        <p:txBody>
          <a:bodyPr wrap="none" rtlCol="0">
            <a:spAutoFit/>
          </a:bodyPr>
          <a:lstStyle/>
          <a:p>
            <a:r>
              <a:rPr lang="en-ZA" dirty="0" smtClean="0"/>
              <a:t>1. Incorrect Pins resulting in breaking the counter weight</a:t>
            </a:r>
          </a:p>
        </p:txBody>
      </p:sp>
      <p:pic>
        <p:nvPicPr>
          <p:cNvPr id="1026" name="Picture 2" descr="E:\Mponeng\Safety\H&amp;S Seminars\Presentations\Auto couplers\photos\Shackles &amp; pins\IMGP2657.JPG"/>
          <p:cNvPicPr>
            <a:picLocks noChangeAspect="1" noChangeArrowheads="1"/>
          </p:cNvPicPr>
          <p:nvPr/>
        </p:nvPicPr>
        <p:blipFill>
          <a:blip r:embed="rId3"/>
          <a:srcRect l="18875" t="8833" r="29562" b="4177"/>
          <a:stretch>
            <a:fillRect/>
          </a:stretch>
        </p:blipFill>
        <p:spPr bwMode="auto">
          <a:xfrm>
            <a:off x="5668522" y="4522443"/>
            <a:ext cx="2084757" cy="1978391"/>
          </a:xfrm>
          <a:prstGeom prst="rect">
            <a:avLst/>
          </a:prstGeom>
          <a:noFill/>
        </p:spPr>
      </p:pic>
      <p:pic>
        <p:nvPicPr>
          <p:cNvPr id="1027" name="Picture 3" descr="E:\Mponeng\Safety\H&amp;S Seminars\Presentations\Auto couplers\photos\Shackles &amp; pins\IMGP2659.JPG"/>
          <p:cNvPicPr>
            <a:picLocks noChangeAspect="1" noChangeArrowheads="1"/>
          </p:cNvPicPr>
          <p:nvPr/>
        </p:nvPicPr>
        <p:blipFill>
          <a:blip r:embed="rId4"/>
          <a:srcRect l="19125" t="34111" r="23687" b="24222"/>
          <a:stretch>
            <a:fillRect/>
          </a:stretch>
        </p:blipFill>
        <p:spPr bwMode="auto">
          <a:xfrm>
            <a:off x="5000628" y="2857496"/>
            <a:ext cx="3311866" cy="1357322"/>
          </a:xfrm>
          <a:prstGeom prst="rect">
            <a:avLst/>
          </a:prstGeom>
          <a:noFill/>
        </p:spPr>
      </p:pic>
      <p:pic>
        <p:nvPicPr>
          <p:cNvPr id="1028" name="Picture 4" descr="E:\Mponeng\Safety\H&amp;S Seminars\Presentations\Auto couplers\photos\Shackles &amp; pins\IMGP2660.JPG"/>
          <p:cNvPicPr>
            <a:picLocks noChangeAspect="1" noChangeArrowheads="1"/>
          </p:cNvPicPr>
          <p:nvPr/>
        </p:nvPicPr>
        <p:blipFill>
          <a:blip r:embed="rId5"/>
          <a:srcRect l="21093" t="19889" r="28282" b="11777"/>
          <a:stretch>
            <a:fillRect/>
          </a:stretch>
        </p:blipFill>
        <p:spPr bwMode="auto">
          <a:xfrm rot="5400000">
            <a:off x="1676318" y="4849218"/>
            <a:ext cx="2097497" cy="1592544"/>
          </a:xfrm>
          <a:prstGeom prst="rect">
            <a:avLst/>
          </a:prstGeom>
          <a:noFill/>
        </p:spPr>
      </p:pic>
      <p:pic>
        <p:nvPicPr>
          <p:cNvPr id="1029" name="Picture 5" descr="E:\Mponeng\Safety\H&amp;S Seminars\Presentations\Auto couplers\photos\Shackles &amp; pins\IMGP2662.JPG"/>
          <p:cNvPicPr>
            <a:picLocks noChangeAspect="1" noChangeArrowheads="1"/>
          </p:cNvPicPr>
          <p:nvPr/>
        </p:nvPicPr>
        <p:blipFill>
          <a:blip r:embed="rId6"/>
          <a:srcRect l="28937" t="8777" r="38250" b="32056"/>
          <a:stretch>
            <a:fillRect/>
          </a:stretch>
        </p:blipFill>
        <p:spPr bwMode="auto">
          <a:xfrm>
            <a:off x="1762554" y="2500306"/>
            <a:ext cx="1901659" cy="1928826"/>
          </a:xfrm>
          <a:prstGeom prst="rect">
            <a:avLst/>
          </a:prstGeom>
          <a:noFill/>
        </p:spPr>
      </p:pic>
      <p:sp>
        <p:nvSpPr>
          <p:cNvPr id="17" name="TextBox 16"/>
          <p:cNvSpPr txBox="1"/>
          <p:nvPr/>
        </p:nvSpPr>
        <p:spPr>
          <a:xfrm>
            <a:off x="1606475" y="1714488"/>
            <a:ext cx="2108269" cy="646331"/>
          </a:xfrm>
          <a:prstGeom prst="rect">
            <a:avLst/>
          </a:prstGeom>
          <a:noFill/>
        </p:spPr>
        <p:txBody>
          <a:bodyPr wrap="none" rtlCol="0">
            <a:spAutoFit/>
          </a:bodyPr>
          <a:lstStyle/>
          <a:p>
            <a:r>
              <a:rPr lang="en-ZA" dirty="0" smtClean="0"/>
              <a:t>Old counter weight</a:t>
            </a:r>
          </a:p>
          <a:p>
            <a:r>
              <a:rPr lang="en-ZA" dirty="0" smtClean="0"/>
              <a:t>(Broken)</a:t>
            </a:r>
            <a:endParaRPr lang="en-ZA" dirty="0"/>
          </a:p>
        </p:txBody>
      </p:sp>
      <p:sp>
        <p:nvSpPr>
          <p:cNvPr id="18" name="TextBox 17"/>
          <p:cNvSpPr txBox="1"/>
          <p:nvPr/>
        </p:nvSpPr>
        <p:spPr>
          <a:xfrm>
            <a:off x="5357818" y="1938326"/>
            <a:ext cx="2210862" cy="369332"/>
          </a:xfrm>
          <a:prstGeom prst="rect">
            <a:avLst/>
          </a:prstGeom>
          <a:noFill/>
        </p:spPr>
        <p:txBody>
          <a:bodyPr wrap="none" rtlCol="0">
            <a:spAutoFit/>
          </a:bodyPr>
          <a:lstStyle/>
          <a:p>
            <a:r>
              <a:rPr lang="en-ZA" dirty="0" smtClean="0"/>
              <a:t>New counter weight</a:t>
            </a:r>
            <a:endParaRPr lang="en-ZA" dirty="0"/>
          </a:p>
        </p:txBody>
      </p:sp>
    </p:spTree>
    <p:extLst>
      <p:ext uri="{BB962C8B-B14F-4D97-AF65-F5344CB8AC3E}">
        <p14:creationId xmlns="" xmlns:p14="http://schemas.microsoft.com/office/powerpoint/2010/main" val="13006117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Issues Identified &amp; Solutions</a:t>
            </a:r>
            <a:endParaRPr lang="en-ZA" sz="3200" b="1" dirty="0"/>
          </a:p>
        </p:txBody>
      </p:sp>
      <p:pic>
        <p:nvPicPr>
          <p:cNvPr id="3074" name="Picture 2" descr="F:\Mponeng\Safety\H&amp;S Seminars\Presentations\Auto couplers\photos\Shackles &amp; pins\IMGP2639.JPG"/>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4491" t="3707" r="40847" b="10136"/>
          <a:stretch/>
        </p:blipFill>
        <p:spPr bwMode="auto">
          <a:xfrm>
            <a:off x="2771800" y="2423120"/>
            <a:ext cx="3581400" cy="38862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Oval 1"/>
          <p:cNvSpPr/>
          <p:nvPr/>
        </p:nvSpPr>
        <p:spPr>
          <a:xfrm>
            <a:off x="5220072" y="2230068"/>
            <a:ext cx="1133128" cy="3937468"/>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8" name="Oval 7"/>
          <p:cNvSpPr/>
          <p:nvPr/>
        </p:nvSpPr>
        <p:spPr>
          <a:xfrm>
            <a:off x="2771800" y="4198802"/>
            <a:ext cx="936104" cy="158349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3" name="TextBox 2"/>
          <p:cNvSpPr txBox="1"/>
          <p:nvPr/>
        </p:nvSpPr>
        <p:spPr>
          <a:xfrm>
            <a:off x="683568" y="4149080"/>
            <a:ext cx="2016224" cy="461665"/>
          </a:xfrm>
          <a:prstGeom prst="rect">
            <a:avLst/>
          </a:prstGeom>
          <a:noFill/>
        </p:spPr>
        <p:txBody>
          <a:bodyPr wrap="square" rtlCol="0">
            <a:spAutoFit/>
          </a:bodyPr>
          <a:lstStyle/>
          <a:p>
            <a:r>
              <a:rPr lang="en-ZA" sz="1200" dirty="0" smtClean="0"/>
              <a:t>Original pin supplied with the auto coupling buffers</a:t>
            </a:r>
            <a:endParaRPr lang="en-ZA" sz="1200" dirty="0"/>
          </a:p>
        </p:txBody>
      </p:sp>
      <p:cxnSp>
        <p:nvCxnSpPr>
          <p:cNvPr id="7" name="Straight Arrow Connector 6"/>
          <p:cNvCxnSpPr>
            <a:stCxn id="3" idx="2"/>
          </p:cNvCxnSpPr>
          <p:nvPr/>
        </p:nvCxnSpPr>
        <p:spPr>
          <a:xfrm>
            <a:off x="1691680" y="4610745"/>
            <a:ext cx="1008112" cy="379802"/>
          </a:xfrm>
          <a:prstGeom prst="straightConnector1">
            <a:avLst/>
          </a:prstGeom>
          <a:ln w="127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6494759" y="2924944"/>
            <a:ext cx="2016224" cy="461665"/>
          </a:xfrm>
          <a:prstGeom prst="rect">
            <a:avLst/>
          </a:prstGeom>
          <a:noFill/>
        </p:spPr>
        <p:txBody>
          <a:bodyPr wrap="square" rtlCol="0">
            <a:spAutoFit/>
          </a:bodyPr>
          <a:lstStyle/>
          <a:p>
            <a:r>
              <a:rPr lang="en-ZA" sz="1200" dirty="0" smtClean="0"/>
              <a:t>Pin standardised throughout the mine</a:t>
            </a:r>
            <a:endParaRPr lang="en-ZA" sz="1200" dirty="0"/>
          </a:p>
        </p:txBody>
      </p:sp>
      <p:cxnSp>
        <p:nvCxnSpPr>
          <p:cNvPr id="13" name="Straight Arrow Connector 12"/>
          <p:cNvCxnSpPr/>
          <p:nvPr/>
        </p:nvCxnSpPr>
        <p:spPr>
          <a:xfrm flipH="1">
            <a:off x="6353200" y="3386609"/>
            <a:ext cx="955104" cy="258415"/>
          </a:xfrm>
          <a:prstGeom prst="straightConnector1">
            <a:avLst/>
          </a:prstGeom>
          <a:ln w="127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928662" y="928670"/>
            <a:ext cx="5929828" cy="369332"/>
          </a:xfrm>
          <a:prstGeom prst="rect">
            <a:avLst/>
          </a:prstGeom>
          <a:noFill/>
        </p:spPr>
        <p:txBody>
          <a:bodyPr wrap="none" rtlCol="0">
            <a:spAutoFit/>
          </a:bodyPr>
          <a:lstStyle/>
          <a:p>
            <a:r>
              <a:rPr lang="en-ZA" dirty="0" smtClean="0"/>
              <a:t>1. Incorrect Pins resulting in breaking the counter weight</a:t>
            </a:r>
          </a:p>
        </p:txBody>
      </p:sp>
    </p:spTree>
    <p:extLst>
      <p:ext uri="{BB962C8B-B14F-4D97-AF65-F5344CB8AC3E}">
        <p14:creationId xmlns="" xmlns:p14="http://schemas.microsoft.com/office/powerpoint/2010/main" val="130061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3"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Issues Identified &amp; Solutions</a:t>
            </a:r>
            <a:endParaRPr lang="en-ZA" sz="3200" b="1" dirty="0"/>
          </a:p>
        </p:txBody>
      </p:sp>
      <p:sp>
        <p:nvSpPr>
          <p:cNvPr id="5" name="TextBox 4"/>
          <p:cNvSpPr txBox="1"/>
          <p:nvPr/>
        </p:nvSpPr>
        <p:spPr>
          <a:xfrm>
            <a:off x="912044" y="836712"/>
            <a:ext cx="2044149" cy="369332"/>
          </a:xfrm>
          <a:prstGeom prst="rect">
            <a:avLst/>
          </a:prstGeom>
          <a:noFill/>
        </p:spPr>
        <p:txBody>
          <a:bodyPr wrap="none" rtlCol="0">
            <a:spAutoFit/>
          </a:bodyPr>
          <a:lstStyle/>
          <a:p>
            <a:r>
              <a:rPr lang="en-ZA" dirty="0" smtClean="0"/>
              <a:t>Incorrect shackles</a:t>
            </a:r>
          </a:p>
        </p:txBody>
      </p:sp>
      <p:pic>
        <p:nvPicPr>
          <p:cNvPr id="2050" name="Picture 2" descr="F:\Mponeng\Safety\H&amp;S Seminars\Presentations\Auto couplers\photos\Shackles &amp; pins\IMGP2646.JPG"/>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0516" t="7520" r="19911" b="13369"/>
          <a:stretch/>
        </p:blipFill>
        <p:spPr bwMode="auto">
          <a:xfrm>
            <a:off x="483156" y="3614510"/>
            <a:ext cx="2765712" cy="1768996"/>
          </a:xfrm>
          <a:prstGeom prst="rect">
            <a:avLst/>
          </a:prstGeom>
          <a:noFill/>
          <a:extLst>
            <a:ext uri="{909E8E84-426E-40DD-AFC4-6F175D3DCCD1}">
              <a14:hiddenFill xmlns="" xmlns:a14="http://schemas.microsoft.com/office/drawing/2010/main">
                <a:solidFill>
                  <a:srgbClr val="FFFFFF"/>
                </a:solidFill>
              </a14:hiddenFill>
            </a:ext>
          </a:extLst>
        </p:spPr>
      </p:pic>
      <p:pic>
        <p:nvPicPr>
          <p:cNvPr id="2051" name="Picture 3" descr="F:\Mponeng\Safety\H&amp;S Seminars\Presentations\Auto couplers\photos\Shackles &amp; pins\IMGP2649.JPG"/>
          <p:cNvPicPr>
            <a:picLocks noChangeAspect="1" noChangeArrowheads="1"/>
          </p:cNvPicPr>
          <p:nvPr/>
        </p:nvPicPr>
        <p:blipFill rotWithShape="1">
          <a:blip r:embed="rId4">
            <a:extLst>
              <a:ext uri="{28A0092B-C50C-407E-A947-70E740481C1C}">
                <a14:useLocalDpi xmlns="" xmlns:a14="http://schemas.microsoft.com/office/drawing/2010/main" val="0"/>
              </a:ext>
            </a:extLst>
          </a:blip>
          <a:srcRect l="6177" t="16579" r="39520" b="12519"/>
          <a:stretch/>
        </p:blipFill>
        <p:spPr bwMode="auto">
          <a:xfrm>
            <a:off x="3635895" y="3614511"/>
            <a:ext cx="2408621" cy="1768996"/>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F:\Mponeng\Safety\H&amp;S Seminars\Presentations\Auto couplers\photos\Shackles &amp; pins\IMGP2652.JPG"/>
          <p:cNvPicPr>
            <a:picLocks noChangeAspect="1" noChangeArrowheads="1"/>
          </p:cNvPicPr>
          <p:nvPr/>
        </p:nvPicPr>
        <p:blipFill rotWithShape="1">
          <a:blip r:embed="rId5">
            <a:extLst>
              <a:ext uri="{28A0092B-C50C-407E-A947-70E740481C1C}">
                <a14:useLocalDpi xmlns="" xmlns:a14="http://schemas.microsoft.com/office/drawing/2010/main" val="0"/>
              </a:ext>
            </a:extLst>
          </a:blip>
          <a:srcRect l="7005" t="11628" r="26118" b="11126"/>
          <a:stretch/>
        </p:blipFill>
        <p:spPr bwMode="auto">
          <a:xfrm>
            <a:off x="6240452" y="3614511"/>
            <a:ext cx="2724036" cy="176985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TextBox 10"/>
          <p:cNvSpPr txBox="1"/>
          <p:nvPr/>
        </p:nvSpPr>
        <p:spPr>
          <a:xfrm>
            <a:off x="586119" y="5558725"/>
            <a:ext cx="2470681" cy="461665"/>
          </a:xfrm>
          <a:prstGeom prst="rect">
            <a:avLst/>
          </a:prstGeom>
          <a:noFill/>
        </p:spPr>
        <p:txBody>
          <a:bodyPr wrap="square" rtlCol="0">
            <a:spAutoFit/>
          </a:bodyPr>
          <a:lstStyle/>
          <a:p>
            <a:r>
              <a:rPr lang="en-ZA" sz="1200" dirty="0" smtClean="0"/>
              <a:t>The material car shackles are too long, increasing the sagging</a:t>
            </a:r>
          </a:p>
        </p:txBody>
      </p:sp>
      <p:sp>
        <p:nvSpPr>
          <p:cNvPr id="12" name="TextBox 11"/>
          <p:cNvSpPr txBox="1"/>
          <p:nvPr/>
        </p:nvSpPr>
        <p:spPr>
          <a:xfrm>
            <a:off x="3604864" y="5558726"/>
            <a:ext cx="2470681" cy="646331"/>
          </a:xfrm>
          <a:prstGeom prst="rect">
            <a:avLst/>
          </a:prstGeom>
          <a:noFill/>
        </p:spPr>
        <p:txBody>
          <a:bodyPr wrap="square" rtlCol="0">
            <a:spAutoFit/>
          </a:bodyPr>
          <a:lstStyle/>
          <a:p>
            <a:r>
              <a:rPr lang="en-ZA" sz="1200" dirty="0" smtClean="0"/>
              <a:t>Initial hopper shackles also resulted in a large amount of sagging</a:t>
            </a:r>
          </a:p>
        </p:txBody>
      </p:sp>
      <p:sp>
        <p:nvSpPr>
          <p:cNvPr id="13" name="TextBox 12"/>
          <p:cNvSpPr txBox="1"/>
          <p:nvPr/>
        </p:nvSpPr>
        <p:spPr>
          <a:xfrm>
            <a:off x="6240453" y="5558726"/>
            <a:ext cx="2597358" cy="461665"/>
          </a:xfrm>
          <a:prstGeom prst="rect">
            <a:avLst/>
          </a:prstGeom>
          <a:noFill/>
        </p:spPr>
        <p:txBody>
          <a:bodyPr wrap="square" rtlCol="0">
            <a:spAutoFit/>
          </a:bodyPr>
          <a:lstStyle/>
          <a:p>
            <a:r>
              <a:rPr lang="en-ZA" sz="1200" dirty="0" smtClean="0"/>
              <a:t>New lengthened hopper shackles reduced the sagging to a minimum</a:t>
            </a:r>
          </a:p>
        </p:txBody>
      </p:sp>
      <p:pic>
        <p:nvPicPr>
          <p:cNvPr id="2053" name="Picture 5" descr="F:\Mponeng\Safety\H&amp;S Seminars\Presentations\Auto couplers\photos\Shackles &amp; pins\IMGP2655.JPG"/>
          <p:cNvPicPr>
            <a:picLocks noChangeAspect="1" noChangeArrowheads="1"/>
          </p:cNvPicPr>
          <p:nvPr/>
        </p:nvPicPr>
        <p:blipFill rotWithShape="1">
          <a:blip r:embed="rId6">
            <a:extLst>
              <a:ext uri="{28A0092B-C50C-407E-A947-70E740481C1C}">
                <a14:useLocalDpi xmlns="" xmlns:a14="http://schemas.microsoft.com/office/drawing/2010/main" val="0"/>
              </a:ext>
            </a:extLst>
          </a:blip>
          <a:srcRect l="16042" t="6889" r="19708" b="8039"/>
          <a:stretch/>
        </p:blipFill>
        <p:spPr bwMode="auto">
          <a:xfrm>
            <a:off x="938393" y="2132857"/>
            <a:ext cx="1833406" cy="1365511"/>
          </a:xfrm>
          <a:prstGeom prst="rect">
            <a:avLst/>
          </a:prstGeom>
          <a:noFill/>
          <a:extLst>
            <a:ext uri="{909E8E84-426E-40DD-AFC4-6F175D3DCCD1}">
              <a14:hiddenFill xmlns="" xmlns:a14="http://schemas.microsoft.com/office/drawing/2010/main">
                <a:solidFill>
                  <a:srgbClr val="FFFFFF"/>
                </a:solidFill>
              </a14:hiddenFill>
            </a:ext>
          </a:extLst>
        </p:spPr>
      </p:pic>
      <p:pic>
        <p:nvPicPr>
          <p:cNvPr id="2054" name="Picture 6" descr="F:\Mponeng\Safety\H&amp;S Seminars\Presentations\Auto couplers\photos\Shackles &amp; pins\IMGP2654.JPG"/>
          <p:cNvPicPr>
            <a:picLocks noChangeAspect="1" noChangeArrowheads="1"/>
          </p:cNvPicPr>
          <p:nvPr/>
        </p:nvPicPr>
        <p:blipFill rotWithShape="1">
          <a:blip r:embed="rId7">
            <a:extLst>
              <a:ext uri="{28A0092B-C50C-407E-A947-70E740481C1C}">
                <a14:useLocalDpi xmlns="" xmlns:a14="http://schemas.microsoft.com/office/drawing/2010/main" val="0"/>
              </a:ext>
            </a:extLst>
          </a:blip>
          <a:srcRect l="9197" t="5136" r="29617" b="17349"/>
          <a:stretch/>
        </p:blipFill>
        <p:spPr bwMode="auto">
          <a:xfrm>
            <a:off x="3879946" y="2132856"/>
            <a:ext cx="1916189" cy="1365512"/>
          </a:xfrm>
          <a:prstGeom prst="rect">
            <a:avLst/>
          </a:prstGeom>
          <a:noFill/>
          <a:extLst>
            <a:ext uri="{909E8E84-426E-40DD-AFC4-6F175D3DCCD1}">
              <a14:hiddenFill xmlns="" xmlns:a14="http://schemas.microsoft.com/office/drawing/2010/main">
                <a:solidFill>
                  <a:srgbClr val="FFFFFF"/>
                </a:solidFill>
              </a14:hiddenFill>
            </a:ext>
          </a:extLst>
        </p:spPr>
      </p:pic>
      <p:pic>
        <p:nvPicPr>
          <p:cNvPr id="2055" name="Picture 7" descr="F:\Mponeng\Safety\H&amp;S Seminars\Presentations\Auto couplers\photos\Shackles &amp; pins\IMGP2653.JPG"/>
          <p:cNvPicPr>
            <a:picLocks noChangeAspect="1" noChangeArrowheads="1"/>
          </p:cNvPicPr>
          <p:nvPr/>
        </p:nvPicPr>
        <p:blipFill rotWithShape="1">
          <a:blip r:embed="rId8">
            <a:extLst>
              <a:ext uri="{28A0092B-C50C-407E-A947-70E740481C1C}">
                <a14:useLocalDpi xmlns="" xmlns:a14="http://schemas.microsoft.com/office/drawing/2010/main" val="0"/>
              </a:ext>
            </a:extLst>
          </a:blip>
          <a:srcRect l="8452" t="6845" r="28894" b="17884"/>
          <a:stretch/>
        </p:blipFill>
        <p:spPr bwMode="auto">
          <a:xfrm>
            <a:off x="6511781" y="2132857"/>
            <a:ext cx="2020658" cy="136551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Multiply 1"/>
          <p:cNvSpPr/>
          <p:nvPr/>
        </p:nvSpPr>
        <p:spPr>
          <a:xfrm>
            <a:off x="275546" y="116632"/>
            <a:ext cx="3159100" cy="7168545"/>
          </a:xfrm>
          <a:prstGeom prst="mathMultiply">
            <a:avLst>
              <a:gd name="adj1" fmla="val 4826"/>
            </a:avLst>
          </a:prstGeom>
          <a:solidFill>
            <a:srgbClr val="FFFF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Tree>
    <p:extLst>
      <p:ext uri="{BB962C8B-B14F-4D97-AF65-F5344CB8AC3E}">
        <p14:creationId xmlns="" xmlns:p14="http://schemas.microsoft.com/office/powerpoint/2010/main" val="198424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5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Issues Identified &amp; Solutions</a:t>
            </a:r>
            <a:endParaRPr lang="en-ZA" sz="3200" b="1" dirty="0"/>
          </a:p>
        </p:txBody>
      </p:sp>
      <p:sp>
        <p:nvSpPr>
          <p:cNvPr id="5" name="TextBox 4"/>
          <p:cNvSpPr txBox="1"/>
          <p:nvPr/>
        </p:nvSpPr>
        <p:spPr>
          <a:xfrm>
            <a:off x="908844" y="1484784"/>
            <a:ext cx="2095445" cy="369332"/>
          </a:xfrm>
          <a:prstGeom prst="rect">
            <a:avLst/>
          </a:prstGeom>
          <a:noFill/>
        </p:spPr>
        <p:txBody>
          <a:bodyPr wrap="none" rtlCol="0">
            <a:spAutoFit/>
          </a:bodyPr>
          <a:lstStyle/>
          <a:p>
            <a:r>
              <a:rPr lang="en-ZA" dirty="0" smtClean="0"/>
              <a:t>Coupling to a loco.</a:t>
            </a:r>
          </a:p>
        </p:txBody>
      </p:sp>
      <p:pic>
        <p:nvPicPr>
          <p:cNvPr id="7" name="Picture 6" descr="G:\Mponeng\Pictures\Pictures\Photos - 2013\131_2808\IMGP0599.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b="13314"/>
          <a:stretch/>
        </p:blipFill>
        <p:spPr bwMode="auto">
          <a:xfrm>
            <a:off x="3959424" y="2409326"/>
            <a:ext cx="4815284" cy="3611962"/>
          </a:xfrm>
          <a:prstGeom prst="rect">
            <a:avLst/>
          </a:prstGeom>
          <a:noFill/>
          <a:extLst>
            <a:ext uri="{909E8E84-426E-40DD-AFC4-6F175D3DCCD1}">
              <a14:hiddenFill xmlns="" xmlns:a14="http://schemas.microsoft.com/office/drawing/2010/main">
                <a:solidFill>
                  <a:srgbClr val="FFFFFF"/>
                </a:solidFill>
              </a14:hiddenFill>
            </a:ext>
          </a:extLst>
        </p:spPr>
      </p:pic>
      <p:pic>
        <p:nvPicPr>
          <p:cNvPr id="1026" name="Picture 2" descr="F:\Mponeng\Safety\H&amp;S Seminars\Presentations\Auto couplers\photos\Shackles &amp; pins\IMGP2633.JPG"/>
          <p:cNvPicPr>
            <a:picLocks noChangeAspect="1" noChangeArrowheads="1"/>
          </p:cNvPicPr>
          <p:nvPr/>
        </p:nvPicPr>
        <p:blipFill rotWithShape="1">
          <a:blip r:embed="rId4">
            <a:extLst>
              <a:ext uri="{28A0092B-C50C-407E-A947-70E740481C1C}">
                <a14:useLocalDpi xmlns="" xmlns:a14="http://schemas.microsoft.com/office/drawing/2010/main" val="0"/>
              </a:ext>
            </a:extLst>
          </a:blip>
          <a:srcRect l="23406" r="24098"/>
          <a:stretch/>
        </p:blipFill>
        <p:spPr bwMode="auto">
          <a:xfrm>
            <a:off x="384043" y="2400570"/>
            <a:ext cx="3379151" cy="362071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842437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Issues Identified &amp; Solutions</a:t>
            </a:r>
            <a:endParaRPr lang="en-ZA" sz="3200" b="1" dirty="0"/>
          </a:p>
        </p:txBody>
      </p:sp>
      <p:sp>
        <p:nvSpPr>
          <p:cNvPr id="5" name="TextBox 4"/>
          <p:cNvSpPr txBox="1"/>
          <p:nvPr/>
        </p:nvSpPr>
        <p:spPr>
          <a:xfrm>
            <a:off x="908844" y="1625024"/>
            <a:ext cx="7721088" cy="369332"/>
          </a:xfrm>
          <a:prstGeom prst="rect">
            <a:avLst/>
          </a:prstGeom>
          <a:noFill/>
        </p:spPr>
        <p:txBody>
          <a:bodyPr wrap="none" rtlCol="0">
            <a:spAutoFit/>
          </a:bodyPr>
          <a:lstStyle/>
          <a:p>
            <a:r>
              <a:rPr lang="en-ZA" dirty="0" smtClean="0"/>
              <a:t>Pre mature failing of the resilient rubbers in the buffer, resulting in sagging</a:t>
            </a:r>
          </a:p>
        </p:txBody>
      </p:sp>
      <p:pic>
        <p:nvPicPr>
          <p:cNvPr id="6" name="Picture 3" descr="C:\Users\rvdwath\AppData\Local\Microsoft\Windows\Temporary Internet Files\Content.Outlook\1F6XQ8AY\IMGP0639.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57158" y="2928934"/>
            <a:ext cx="5270330" cy="2905859"/>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srcRect l="27365" t="55538" r="52537" b="9265"/>
          <a:stretch>
            <a:fillRect/>
          </a:stretch>
        </p:blipFill>
        <p:spPr bwMode="auto">
          <a:xfrm>
            <a:off x="5786446" y="2928934"/>
            <a:ext cx="3113422" cy="2905860"/>
          </a:xfrm>
          <a:prstGeom prst="rect">
            <a:avLst/>
          </a:prstGeom>
          <a:noFill/>
          <a:ln w="9525">
            <a:noFill/>
            <a:miter lim="800000"/>
            <a:headEnd/>
            <a:tailEnd/>
          </a:ln>
          <a:effectLst/>
        </p:spPr>
      </p:pic>
    </p:spTree>
    <p:extLst>
      <p:ext uri="{BB962C8B-B14F-4D97-AF65-F5344CB8AC3E}">
        <p14:creationId xmlns="" xmlns:p14="http://schemas.microsoft.com/office/powerpoint/2010/main" val="19842437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Issues Identified &amp; Solutions</a:t>
            </a:r>
            <a:endParaRPr lang="en-ZA" sz="3200" b="1" dirty="0"/>
          </a:p>
        </p:txBody>
      </p:sp>
      <p:sp>
        <p:nvSpPr>
          <p:cNvPr id="5" name="TextBox 4"/>
          <p:cNvSpPr txBox="1"/>
          <p:nvPr/>
        </p:nvSpPr>
        <p:spPr>
          <a:xfrm>
            <a:off x="908844" y="1625024"/>
            <a:ext cx="7721088" cy="369332"/>
          </a:xfrm>
          <a:prstGeom prst="rect">
            <a:avLst/>
          </a:prstGeom>
          <a:noFill/>
        </p:spPr>
        <p:txBody>
          <a:bodyPr wrap="none" rtlCol="0">
            <a:spAutoFit/>
          </a:bodyPr>
          <a:lstStyle/>
          <a:p>
            <a:r>
              <a:rPr lang="en-ZA" dirty="0" smtClean="0"/>
              <a:t>Pre mature failing of the resilient rubbers in the buffer, resulting in sagging</a:t>
            </a:r>
          </a:p>
        </p:txBody>
      </p:sp>
      <p:pic>
        <p:nvPicPr>
          <p:cNvPr id="8" name="Picture 4" descr="C:\Users\rvdwath\AppData\Local\Microsoft\Windows\Temporary Internet Files\Content.Outlook\1F6XQ8AY\IMGP0550.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42844" y="2214554"/>
            <a:ext cx="4426274" cy="2169950"/>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3" descr="C:\Users\rvdwath\AppData\Local\Microsoft\Windows\Temporary Internet Files\Content.Outlook\1F6XQ8AY\IMGP0551.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776577" y="2232798"/>
            <a:ext cx="4150227" cy="215170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842437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Exploded.jpg"/>
          <p:cNvPicPr>
            <a:picLocks noChangeAspect="1"/>
          </p:cNvPicPr>
          <p:nvPr/>
        </p:nvPicPr>
        <p:blipFill>
          <a:blip r:embed="rId2" cstate="print"/>
          <a:stretch>
            <a:fillRect/>
          </a:stretch>
        </p:blipFill>
        <p:spPr>
          <a:xfrm>
            <a:off x="822044" y="1197352"/>
            <a:ext cx="7638387" cy="5400000"/>
          </a:xfrm>
          <a:prstGeom prst="rect">
            <a:avLst/>
          </a:prstGeom>
        </p:spPr>
      </p:pic>
      <p:grpSp>
        <p:nvGrpSpPr>
          <p:cNvPr id="2" name="Group 3"/>
          <p:cNvGrpSpPr/>
          <p:nvPr/>
        </p:nvGrpSpPr>
        <p:grpSpPr>
          <a:xfrm>
            <a:off x="827584" y="107504"/>
            <a:ext cx="7128792" cy="1244936"/>
            <a:chOff x="0" y="0"/>
            <a:chExt cx="8077200" cy="1143000"/>
          </a:xfrm>
        </p:grpSpPr>
        <p:pic>
          <p:nvPicPr>
            <p:cNvPr id="5" name="6921d64d-700e-4efc-8693-8daab10cabf9" descr="cid:2EBF62EA-AAD3-45C2-81F1-00D4354227A4"/>
            <p:cNvPicPr/>
            <p:nvPr/>
          </p:nvPicPr>
          <p:blipFill>
            <a:blip r:embed="rId3" cstate="print"/>
            <a:srcRect/>
            <a:stretch>
              <a:fillRect/>
            </a:stretch>
          </p:blipFill>
          <p:spPr bwMode="auto">
            <a:xfrm>
              <a:off x="5715000" y="228600"/>
              <a:ext cx="1905000" cy="695325"/>
            </a:xfrm>
            <a:prstGeom prst="rect">
              <a:avLst/>
            </a:prstGeom>
            <a:noFill/>
            <a:ln w="9525">
              <a:noFill/>
              <a:miter lim="800000"/>
              <a:headEnd/>
              <a:tailEnd/>
            </a:ln>
          </p:spPr>
        </p:pic>
        <p:sp>
          <p:nvSpPr>
            <p:cNvPr id="6" name="Rounded Rectangle 5"/>
            <p:cNvSpPr/>
            <p:nvPr/>
          </p:nvSpPr>
          <p:spPr>
            <a:xfrm>
              <a:off x="0" y="0"/>
              <a:ext cx="8077200" cy="1143000"/>
            </a:xfrm>
            <a:prstGeom prst="round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p>
          </p:txBody>
        </p:sp>
        <p:sp>
          <p:nvSpPr>
            <p:cNvPr id="7" name="Rectangle 6"/>
            <p:cNvSpPr/>
            <p:nvPr/>
          </p:nvSpPr>
          <p:spPr>
            <a:xfrm>
              <a:off x="4419600" y="0"/>
              <a:ext cx="990600" cy="11430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p>
          </p:txBody>
        </p:sp>
      </p:grpSp>
      <p:pic>
        <p:nvPicPr>
          <p:cNvPr id="9" name="Picture 8" descr="Enlarge1.jpg"/>
          <p:cNvPicPr>
            <a:picLocks noChangeAspect="1"/>
          </p:cNvPicPr>
          <p:nvPr/>
        </p:nvPicPr>
        <p:blipFill>
          <a:blip r:embed="rId4" cstate="print"/>
          <a:stretch>
            <a:fillRect/>
          </a:stretch>
        </p:blipFill>
        <p:spPr>
          <a:xfrm>
            <a:off x="683568" y="4797152"/>
            <a:ext cx="1527677" cy="108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descr="Enlarge2.jpg"/>
          <p:cNvPicPr>
            <a:picLocks noChangeAspect="1"/>
          </p:cNvPicPr>
          <p:nvPr/>
        </p:nvPicPr>
        <p:blipFill>
          <a:blip r:embed="rId5" cstate="print"/>
          <a:stretch>
            <a:fillRect/>
          </a:stretch>
        </p:blipFill>
        <p:spPr>
          <a:xfrm>
            <a:off x="6644723" y="3645145"/>
            <a:ext cx="1527677" cy="10799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descr="Enlarge3.jpg"/>
          <p:cNvPicPr>
            <a:picLocks noChangeAspect="1"/>
          </p:cNvPicPr>
          <p:nvPr/>
        </p:nvPicPr>
        <p:blipFill>
          <a:blip r:embed="rId6" cstate="print"/>
          <a:stretch>
            <a:fillRect/>
          </a:stretch>
        </p:blipFill>
        <p:spPr>
          <a:xfrm>
            <a:off x="740067" y="3212976"/>
            <a:ext cx="1527677" cy="10799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Picture 11" descr="Enlarge4.jpg"/>
          <p:cNvPicPr>
            <a:picLocks noChangeAspect="1"/>
          </p:cNvPicPr>
          <p:nvPr/>
        </p:nvPicPr>
        <p:blipFill>
          <a:blip r:embed="rId7" cstate="print"/>
          <a:stretch>
            <a:fillRect/>
          </a:stretch>
        </p:blipFill>
        <p:spPr>
          <a:xfrm>
            <a:off x="6428699" y="1988960"/>
            <a:ext cx="1527677" cy="10799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14" name="Straight Arrow Connector 13"/>
          <p:cNvCxnSpPr>
            <a:stCxn id="9" idx="6"/>
          </p:cNvCxnSpPr>
          <p:nvPr/>
        </p:nvCxnSpPr>
        <p:spPr>
          <a:xfrm>
            <a:off x="2211245" y="5337152"/>
            <a:ext cx="1712683" cy="252088"/>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267744" y="3861048"/>
            <a:ext cx="720080" cy="936104"/>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267744" y="3212976"/>
            <a:ext cx="504056" cy="648072"/>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4067944" y="2204864"/>
            <a:ext cx="648073" cy="648072"/>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0" idx="2"/>
          </p:cNvCxnSpPr>
          <p:nvPr/>
        </p:nvCxnSpPr>
        <p:spPr>
          <a:xfrm flipH="1" flipV="1">
            <a:off x="5076056" y="4077072"/>
            <a:ext cx="1568667" cy="108073"/>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83568" y="4437112"/>
            <a:ext cx="1656184" cy="369332"/>
          </a:xfrm>
          <a:prstGeom prst="rect">
            <a:avLst/>
          </a:prstGeom>
          <a:noFill/>
        </p:spPr>
        <p:txBody>
          <a:bodyPr wrap="square" rtlCol="0">
            <a:spAutoFit/>
          </a:bodyPr>
          <a:lstStyle/>
          <a:p>
            <a:r>
              <a:rPr lang="en-US" sz="900" dirty="0" smtClean="0"/>
              <a:t>Shim plates inserted top and bottom</a:t>
            </a:r>
            <a:endParaRPr lang="en-US" sz="900" dirty="0"/>
          </a:p>
        </p:txBody>
      </p:sp>
      <p:sp>
        <p:nvSpPr>
          <p:cNvPr id="30" name="TextBox 29"/>
          <p:cNvSpPr txBox="1"/>
          <p:nvPr/>
        </p:nvSpPr>
        <p:spPr>
          <a:xfrm>
            <a:off x="683568" y="6021288"/>
            <a:ext cx="1944216" cy="507831"/>
          </a:xfrm>
          <a:prstGeom prst="rect">
            <a:avLst/>
          </a:prstGeom>
          <a:noFill/>
        </p:spPr>
        <p:txBody>
          <a:bodyPr wrap="square" rtlCol="0">
            <a:spAutoFit/>
          </a:bodyPr>
          <a:lstStyle/>
          <a:p>
            <a:r>
              <a:rPr lang="en-US" sz="900" dirty="0" smtClean="0"/>
              <a:t>Round bars welded to bottom casting. Welded that the coupler head is in contact with the round bar</a:t>
            </a:r>
            <a:endParaRPr lang="en-US" sz="900" dirty="0"/>
          </a:p>
        </p:txBody>
      </p:sp>
      <p:sp>
        <p:nvSpPr>
          <p:cNvPr id="32" name="TextBox 31"/>
          <p:cNvSpPr txBox="1"/>
          <p:nvPr/>
        </p:nvSpPr>
        <p:spPr>
          <a:xfrm>
            <a:off x="6300192" y="3203684"/>
            <a:ext cx="1656184" cy="507831"/>
          </a:xfrm>
          <a:prstGeom prst="rect">
            <a:avLst/>
          </a:prstGeom>
          <a:noFill/>
        </p:spPr>
        <p:txBody>
          <a:bodyPr wrap="square" rtlCol="0">
            <a:spAutoFit/>
          </a:bodyPr>
          <a:lstStyle/>
          <a:p>
            <a:r>
              <a:rPr lang="en-US" sz="900" dirty="0" smtClean="0"/>
              <a:t>Flat bar welded to the rear of top casting between the ribs  as shown. </a:t>
            </a:r>
            <a:endParaRPr lang="en-US" sz="900" dirty="0"/>
          </a:p>
        </p:txBody>
      </p:sp>
      <p:sp>
        <p:nvSpPr>
          <p:cNvPr id="33" name="TextBox 32"/>
          <p:cNvSpPr txBox="1"/>
          <p:nvPr/>
        </p:nvSpPr>
        <p:spPr>
          <a:xfrm>
            <a:off x="6804248" y="4941168"/>
            <a:ext cx="1656184" cy="507831"/>
          </a:xfrm>
          <a:prstGeom prst="rect">
            <a:avLst/>
          </a:prstGeom>
          <a:noFill/>
        </p:spPr>
        <p:txBody>
          <a:bodyPr wrap="square" rtlCol="0">
            <a:spAutoFit/>
          </a:bodyPr>
          <a:lstStyle/>
          <a:p>
            <a:r>
              <a:rPr lang="en-US" sz="900" dirty="0" smtClean="0"/>
              <a:t>Flat bar welded to the rear of the coupler head between the ribs  at the top as shown. </a:t>
            </a:r>
            <a:endParaRPr lang="en-US" sz="900" dirty="0"/>
          </a:p>
        </p:txBody>
      </p:sp>
      <p:sp>
        <p:nvSpPr>
          <p:cNvPr id="34" name="TextBox 33"/>
          <p:cNvSpPr txBox="1"/>
          <p:nvPr/>
        </p:nvSpPr>
        <p:spPr>
          <a:xfrm>
            <a:off x="971600" y="476672"/>
            <a:ext cx="3456384" cy="523220"/>
          </a:xfrm>
          <a:prstGeom prst="rect">
            <a:avLst/>
          </a:prstGeom>
          <a:noFill/>
        </p:spPr>
        <p:txBody>
          <a:bodyPr wrap="square" rtlCol="0">
            <a:spAutoFit/>
          </a:bodyPr>
          <a:lstStyle/>
          <a:p>
            <a:pPr algn="ctr"/>
            <a:r>
              <a:rPr lang="en-US" sz="1400" b="1" dirty="0" smtClean="0"/>
              <a:t>Modifications to the APC coupler to prevent  the head from drooping</a:t>
            </a:r>
            <a:endParaRPr lang="en-US" sz="1400" b="1" dirty="0"/>
          </a:p>
        </p:txBody>
      </p:sp>
      <p:cxnSp>
        <p:nvCxnSpPr>
          <p:cNvPr id="28" name="Straight Connector 27"/>
          <p:cNvCxnSpPr>
            <a:endCxn id="12" idx="2"/>
          </p:cNvCxnSpPr>
          <p:nvPr/>
        </p:nvCxnSpPr>
        <p:spPr>
          <a:xfrm flipV="1">
            <a:off x="4716016" y="2528960"/>
            <a:ext cx="1712683" cy="3239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Right Arrow 40"/>
          <p:cNvSpPr/>
          <p:nvPr/>
        </p:nvSpPr>
        <p:spPr>
          <a:xfrm rot="813438">
            <a:off x="562242" y="5027721"/>
            <a:ext cx="772369" cy="285393"/>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ight Arrow 42"/>
          <p:cNvSpPr/>
          <p:nvPr/>
        </p:nvSpPr>
        <p:spPr>
          <a:xfrm rot="7837355">
            <a:off x="1881261" y="4536425"/>
            <a:ext cx="772369" cy="285393"/>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ight Arrow 43"/>
          <p:cNvSpPr/>
          <p:nvPr/>
        </p:nvSpPr>
        <p:spPr>
          <a:xfrm rot="3097889">
            <a:off x="937006" y="2957580"/>
            <a:ext cx="772369" cy="285393"/>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ight Arrow 44"/>
          <p:cNvSpPr/>
          <p:nvPr/>
        </p:nvSpPr>
        <p:spPr>
          <a:xfrm rot="13716908">
            <a:off x="7140479" y="2734287"/>
            <a:ext cx="772369" cy="285393"/>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ight Arrow 45"/>
          <p:cNvSpPr/>
          <p:nvPr/>
        </p:nvSpPr>
        <p:spPr>
          <a:xfrm rot="8735869">
            <a:off x="7537405" y="3766251"/>
            <a:ext cx="772369" cy="285393"/>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2659889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png"/>
          <p:cNvPicPr>
            <a:picLocks noChangeAspect="1"/>
          </p:cNvPicPr>
          <p:nvPr/>
        </p:nvPicPr>
        <p:blipFill>
          <a:blip r:embed="rId2" cstate="print"/>
          <a:stretch>
            <a:fillRect/>
          </a:stretch>
        </p:blipFill>
        <p:spPr>
          <a:xfrm>
            <a:off x="1680759" y="166232"/>
            <a:ext cx="5782482" cy="6525536"/>
          </a:xfrm>
          <a:prstGeom prst="rect">
            <a:avLst/>
          </a:prstGeom>
        </p:spPr>
      </p:pic>
      <p:sp>
        <p:nvSpPr>
          <p:cNvPr id="5" name="Right Arrow 4"/>
          <p:cNvSpPr/>
          <p:nvPr/>
        </p:nvSpPr>
        <p:spPr>
          <a:xfrm rot="3097889">
            <a:off x="2161143" y="2525532"/>
            <a:ext cx="772369" cy="285393"/>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rot="18937779">
            <a:off x="2113390" y="3514347"/>
            <a:ext cx="772369" cy="285393"/>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8520316">
            <a:off x="4722014" y="4284561"/>
            <a:ext cx="772369" cy="285393"/>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64088" y="3513202"/>
            <a:ext cx="2160240" cy="707886"/>
          </a:xfrm>
          <a:prstGeom prst="rect">
            <a:avLst/>
          </a:prstGeom>
          <a:ln/>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1000" b="1" dirty="0" smtClean="0"/>
              <a:t>Round bars welded to bottom casting only. Welded that the coupler head is in contact with the round bar.</a:t>
            </a:r>
            <a:endParaRPr lang="en-US" sz="1000" b="1" dirty="0"/>
          </a:p>
        </p:txBody>
      </p:sp>
      <p:sp>
        <p:nvSpPr>
          <p:cNvPr id="9" name="TextBox 8"/>
          <p:cNvSpPr txBox="1"/>
          <p:nvPr/>
        </p:nvSpPr>
        <p:spPr>
          <a:xfrm>
            <a:off x="539552" y="1844824"/>
            <a:ext cx="1656184" cy="553998"/>
          </a:xfrm>
          <a:prstGeom prst="rect">
            <a:avLst/>
          </a:prstGeom>
          <a:ln/>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1000" b="1" dirty="0" smtClean="0"/>
              <a:t>Flat bar welded to the rear of top casting between the ribs  as shown. </a:t>
            </a:r>
            <a:endParaRPr lang="en-US" sz="1000" b="1" dirty="0"/>
          </a:p>
        </p:txBody>
      </p:sp>
      <p:sp>
        <p:nvSpPr>
          <p:cNvPr id="10" name="TextBox 9"/>
          <p:cNvSpPr txBox="1"/>
          <p:nvPr/>
        </p:nvSpPr>
        <p:spPr>
          <a:xfrm>
            <a:off x="395536" y="3789040"/>
            <a:ext cx="1800200" cy="553998"/>
          </a:xfrm>
          <a:prstGeom prst="rect">
            <a:avLst/>
          </a:prstGeom>
          <a:ln/>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1000" b="1" dirty="0" smtClean="0"/>
              <a:t>Flat bar welded to the rear of the coupler head between the ribs  at the top as shown. </a:t>
            </a:r>
            <a:endParaRPr lang="en-US" sz="1000" b="1" dirty="0"/>
          </a:p>
        </p:txBody>
      </p:sp>
      <p:sp>
        <p:nvSpPr>
          <p:cNvPr id="11" name="TextBox 10"/>
          <p:cNvSpPr txBox="1"/>
          <p:nvPr/>
        </p:nvSpPr>
        <p:spPr>
          <a:xfrm>
            <a:off x="3491880" y="1484784"/>
            <a:ext cx="1512168" cy="369332"/>
          </a:xfrm>
          <a:custGeom>
            <a:avLst/>
            <a:gdLst>
              <a:gd name="connsiteX0" fmla="*/ 0 w 1512168"/>
              <a:gd name="connsiteY0" fmla="*/ 0 h 369332"/>
              <a:gd name="connsiteX1" fmla="*/ 1512168 w 1512168"/>
              <a:gd name="connsiteY1" fmla="*/ 0 h 369332"/>
              <a:gd name="connsiteX2" fmla="*/ 1512168 w 1512168"/>
              <a:gd name="connsiteY2" fmla="*/ 369332 h 369332"/>
              <a:gd name="connsiteX3" fmla="*/ 0 w 1512168"/>
              <a:gd name="connsiteY3" fmla="*/ 369332 h 369332"/>
              <a:gd name="connsiteX4" fmla="*/ 0 w 1512168"/>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2168" h="369332">
                <a:moveTo>
                  <a:pt x="0" y="0"/>
                </a:moveTo>
                <a:lnTo>
                  <a:pt x="1512168" y="0"/>
                </a:lnTo>
                <a:lnTo>
                  <a:pt x="1512168" y="369332"/>
                </a:lnTo>
                <a:lnTo>
                  <a:pt x="0" y="369332"/>
                </a:lnTo>
                <a:lnTo>
                  <a:pt x="0" y="0"/>
                </a:lnTo>
                <a:close/>
              </a:path>
            </a:pathLst>
          </a:custGeom>
          <a:effectLst>
            <a:glow rad="63500">
              <a:schemeClr val="accent1">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t>Top casting</a:t>
            </a:r>
            <a:endParaRPr lang="en-US" dirty="0"/>
          </a:p>
        </p:txBody>
      </p:sp>
      <p:sp>
        <p:nvSpPr>
          <p:cNvPr id="12" name="TextBox 11"/>
          <p:cNvSpPr txBox="1"/>
          <p:nvPr/>
        </p:nvSpPr>
        <p:spPr>
          <a:xfrm>
            <a:off x="539552" y="4869160"/>
            <a:ext cx="1512168" cy="646331"/>
          </a:xfrm>
          <a:custGeom>
            <a:avLst/>
            <a:gdLst>
              <a:gd name="connsiteX0" fmla="*/ 0 w 1512168"/>
              <a:gd name="connsiteY0" fmla="*/ 0 h 369332"/>
              <a:gd name="connsiteX1" fmla="*/ 1512168 w 1512168"/>
              <a:gd name="connsiteY1" fmla="*/ 0 h 369332"/>
              <a:gd name="connsiteX2" fmla="*/ 1512168 w 1512168"/>
              <a:gd name="connsiteY2" fmla="*/ 369332 h 369332"/>
              <a:gd name="connsiteX3" fmla="*/ 0 w 1512168"/>
              <a:gd name="connsiteY3" fmla="*/ 369332 h 369332"/>
              <a:gd name="connsiteX4" fmla="*/ 0 w 1512168"/>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2168" h="369332">
                <a:moveTo>
                  <a:pt x="0" y="0"/>
                </a:moveTo>
                <a:lnTo>
                  <a:pt x="1512168" y="0"/>
                </a:lnTo>
                <a:lnTo>
                  <a:pt x="1512168" y="369332"/>
                </a:lnTo>
                <a:lnTo>
                  <a:pt x="0" y="369332"/>
                </a:lnTo>
                <a:lnTo>
                  <a:pt x="0" y="0"/>
                </a:lnTo>
                <a:close/>
              </a:path>
            </a:pathLst>
          </a:custGeom>
          <a:effectLst>
            <a:glow rad="63500">
              <a:schemeClr val="accent1">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t>Bottom casting</a:t>
            </a:r>
            <a:endParaRPr lang="en-US" dirty="0"/>
          </a:p>
        </p:txBody>
      </p:sp>
      <p:sp>
        <p:nvSpPr>
          <p:cNvPr id="13" name="TextBox 12"/>
          <p:cNvSpPr txBox="1"/>
          <p:nvPr/>
        </p:nvSpPr>
        <p:spPr>
          <a:xfrm>
            <a:off x="7380312" y="2924944"/>
            <a:ext cx="1512168" cy="369332"/>
          </a:xfrm>
          <a:custGeom>
            <a:avLst/>
            <a:gdLst>
              <a:gd name="connsiteX0" fmla="*/ 0 w 1512168"/>
              <a:gd name="connsiteY0" fmla="*/ 0 h 369332"/>
              <a:gd name="connsiteX1" fmla="*/ 1512168 w 1512168"/>
              <a:gd name="connsiteY1" fmla="*/ 0 h 369332"/>
              <a:gd name="connsiteX2" fmla="*/ 1512168 w 1512168"/>
              <a:gd name="connsiteY2" fmla="*/ 369332 h 369332"/>
              <a:gd name="connsiteX3" fmla="*/ 0 w 1512168"/>
              <a:gd name="connsiteY3" fmla="*/ 369332 h 369332"/>
              <a:gd name="connsiteX4" fmla="*/ 0 w 1512168"/>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2168" h="369332">
                <a:moveTo>
                  <a:pt x="0" y="0"/>
                </a:moveTo>
                <a:lnTo>
                  <a:pt x="1512168" y="0"/>
                </a:lnTo>
                <a:lnTo>
                  <a:pt x="1512168" y="369332"/>
                </a:lnTo>
                <a:lnTo>
                  <a:pt x="0" y="369332"/>
                </a:lnTo>
                <a:lnTo>
                  <a:pt x="0" y="0"/>
                </a:lnTo>
                <a:close/>
              </a:path>
            </a:pathLst>
          </a:custGeom>
          <a:effectLst>
            <a:glow rad="63500">
              <a:schemeClr val="accent1">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t>Coupler Head</a:t>
            </a:r>
            <a:endParaRPr lang="en-US" dirty="0"/>
          </a:p>
        </p:txBody>
      </p:sp>
      <p:sp>
        <p:nvSpPr>
          <p:cNvPr id="14" name="TextBox 13"/>
          <p:cNvSpPr txBox="1"/>
          <p:nvPr/>
        </p:nvSpPr>
        <p:spPr>
          <a:xfrm>
            <a:off x="6588224" y="980728"/>
            <a:ext cx="1512168" cy="369332"/>
          </a:xfrm>
          <a:custGeom>
            <a:avLst/>
            <a:gdLst>
              <a:gd name="connsiteX0" fmla="*/ 0 w 1512168"/>
              <a:gd name="connsiteY0" fmla="*/ 0 h 369332"/>
              <a:gd name="connsiteX1" fmla="*/ 1512168 w 1512168"/>
              <a:gd name="connsiteY1" fmla="*/ 0 h 369332"/>
              <a:gd name="connsiteX2" fmla="*/ 1512168 w 1512168"/>
              <a:gd name="connsiteY2" fmla="*/ 369332 h 369332"/>
              <a:gd name="connsiteX3" fmla="*/ 0 w 1512168"/>
              <a:gd name="connsiteY3" fmla="*/ 369332 h 369332"/>
              <a:gd name="connsiteX4" fmla="*/ 0 w 1512168"/>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2168" h="369332">
                <a:moveTo>
                  <a:pt x="0" y="0"/>
                </a:moveTo>
                <a:lnTo>
                  <a:pt x="1512168" y="0"/>
                </a:lnTo>
                <a:lnTo>
                  <a:pt x="1512168" y="369332"/>
                </a:lnTo>
                <a:lnTo>
                  <a:pt x="0" y="369332"/>
                </a:lnTo>
                <a:lnTo>
                  <a:pt x="0" y="0"/>
                </a:lnTo>
                <a:close/>
              </a:path>
            </a:pathLst>
          </a:custGeom>
          <a:effectLst>
            <a:glow rad="63500">
              <a:schemeClr val="accent1">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t>Coupler Pin</a:t>
            </a:r>
            <a:endParaRPr lang="en-US" dirty="0"/>
          </a:p>
        </p:txBody>
      </p:sp>
      <p:sp>
        <p:nvSpPr>
          <p:cNvPr id="15" name="TextBox 14"/>
          <p:cNvSpPr txBox="1"/>
          <p:nvPr/>
        </p:nvSpPr>
        <p:spPr>
          <a:xfrm>
            <a:off x="3491880" y="6093296"/>
            <a:ext cx="1512168" cy="646331"/>
          </a:xfrm>
          <a:custGeom>
            <a:avLst/>
            <a:gdLst>
              <a:gd name="connsiteX0" fmla="*/ 0 w 1512168"/>
              <a:gd name="connsiteY0" fmla="*/ 0 h 369332"/>
              <a:gd name="connsiteX1" fmla="*/ 1512168 w 1512168"/>
              <a:gd name="connsiteY1" fmla="*/ 0 h 369332"/>
              <a:gd name="connsiteX2" fmla="*/ 1512168 w 1512168"/>
              <a:gd name="connsiteY2" fmla="*/ 369332 h 369332"/>
              <a:gd name="connsiteX3" fmla="*/ 0 w 1512168"/>
              <a:gd name="connsiteY3" fmla="*/ 369332 h 369332"/>
              <a:gd name="connsiteX4" fmla="*/ 0 w 1512168"/>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2168" h="369332">
                <a:moveTo>
                  <a:pt x="0" y="0"/>
                </a:moveTo>
                <a:lnTo>
                  <a:pt x="1512168" y="0"/>
                </a:lnTo>
                <a:lnTo>
                  <a:pt x="1512168" y="369332"/>
                </a:lnTo>
                <a:lnTo>
                  <a:pt x="0" y="369332"/>
                </a:lnTo>
                <a:lnTo>
                  <a:pt x="0" y="0"/>
                </a:lnTo>
                <a:close/>
              </a:path>
            </a:pathLst>
          </a:custGeom>
          <a:effectLst>
            <a:glow rad="63500">
              <a:schemeClr val="accent1">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t>Counter Weight</a:t>
            </a:r>
            <a:endParaRPr lang="en-US" dirty="0"/>
          </a:p>
        </p:txBody>
      </p:sp>
      <p:sp>
        <p:nvSpPr>
          <p:cNvPr id="16" name="TextBox 15"/>
          <p:cNvSpPr txBox="1"/>
          <p:nvPr/>
        </p:nvSpPr>
        <p:spPr>
          <a:xfrm>
            <a:off x="1547664" y="5949280"/>
            <a:ext cx="1512168" cy="646331"/>
          </a:xfrm>
          <a:custGeom>
            <a:avLst/>
            <a:gdLst>
              <a:gd name="connsiteX0" fmla="*/ 0 w 1512168"/>
              <a:gd name="connsiteY0" fmla="*/ 0 h 369332"/>
              <a:gd name="connsiteX1" fmla="*/ 1512168 w 1512168"/>
              <a:gd name="connsiteY1" fmla="*/ 0 h 369332"/>
              <a:gd name="connsiteX2" fmla="*/ 1512168 w 1512168"/>
              <a:gd name="connsiteY2" fmla="*/ 369332 h 369332"/>
              <a:gd name="connsiteX3" fmla="*/ 0 w 1512168"/>
              <a:gd name="connsiteY3" fmla="*/ 369332 h 369332"/>
              <a:gd name="connsiteX4" fmla="*/ 0 w 1512168"/>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2168" h="369332">
                <a:moveTo>
                  <a:pt x="0" y="0"/>
                </a:moveTo>
                <a:lnTo>
                  <a:pt x="1512168" y="0"/>
                </a:lnTo>
                <a:lnTo>
                  <a:pt x="1512168" y="369332"/>
                </a:lnTo>
                <a:lnTo>
                  <a:pt x="0" y="369332"/>
                </a:lnTo>
                <a:lnTo>
                  <a:pt x="0" y="0"/>
                </a:lnTo>
                <a:close/>
              </a:path>
            </a:pathLst>
          </a:custGeom>
          <a:effectLst>
            <a:glow rad="63500">
              <a:schemeClr val="accent1">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t>Rectangular Rubbers</a:t>
            </a:r>
            <a:endParaRPr lang="en-US" dirty="0"/>
          </a:p>
        </p:txBody>
      </p:sp>
      <p:cxnSp>
        <p:nvCxnSpPr>
          <p:cNvPr id="18" name="Straight Arrow Connector 17"/>
          <p:cNvCxnSpPr/>
          <p:nvPr/>
        </p:nvCxnSpPr>
        <p:spPr>
          <a:xfrm flipV="1">
            <a:off x="2051720" y="5013176"/>
            <a:ext cx="792088" cy="14401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1" idx="3"/>
          </p:cNvCxnSpPr>
          <p:nvPr/>
        </p:nvCxnSpPr>
        <p:spPr>
          <a:xfrm>
            <a:off x="3491880" y="1854116"/>
            <a:ext cx="360040" cy="99882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4" idx="3"/>
          </p:cNvCxnSpPr>
          <p:nvPr/>
        </p:nvCxnSpPr>
        <p:spPr>
          <a:xfrm flipH="1">
            <a:off x="5868144" y="1350060"/>
            <a:ext cx="720080" cy="6271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3" idx="0"/>
          </p:cNvCxnSpPr>
          <p:nvPr/>
        </p:nvCxnSpPr>
        <p:spPr>
          <a:xfrm flipH="1">
            <a:off x="6660232" y="2924944"/>
            <a:ext cx="720080" cy="14401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5" idx="2"/>
          </p:cNvCxnSpPr>
          <p:nvPr/>
        </p:nvCxnSpPr>
        <p:spPr>
          <a:xfrm flipV="1">
            <a:off x="5004048" y="6021288"/>
            <a:ext cx="576064" cy="718339"/>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16" idx="1"/>
          </p:cNvCxnSpPr>
          <p:nvPr/>
        </p:nvCxnSpPr>
        <p:spPr>
          <a:xfrm flipV="1">
            <a:off x="3059832" y="4725144"/>
            <a:ext cx="1152128" cy="122413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16" idx="1"/>
          </p:cNvCxnSpPr>
          <p:nvPr/>
        </p:nvCxnSpPr>
        <p:spPr>
          <a:xfrm flipV="1">
            <a:off x="3059832" y="4653136"/>
            <a:ext cx="576064" cy="1296144"/>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6" idx="1"/>
          </p:cNvCxnSpPr>
          <p:nvPr/>
        </p:nvCxnSpPr>
        <p:spPr>
          <a:xfrm flipH="1" flipV="1">
            <a:off x="2987824" y="4725144"/>
            <a:ext cx="72008" cy="122413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45" name="6921d64d-700e-4efc-8693-8daab10cabf9" descr="cid:2EBF62EA-AAD3-45C2-81F1-00D4354227A4"/>
          <p:cNvPicPr/>
          <p:nvPr/>
        </p:nvPicPr>
        <p:blipFill>
          <a:blip r:embed="rId3" cstate="print"/>
          <a:srcRect/>
          <a:stretch>
            <a:fillRect/>
          </a:stretch>
        </p:blipFill>
        <p:spPr bwMode="auto">
          <a:xfrm>
            <a:off x="7211161" y="116632"/>
            <a:ext cx="1681319" cy="757336"/>
          </a:xfrm>
          <a:prstGeom prst="rect">
            <a:avLst/>
          </a:prstGeom>
          <a:noFill/>
          <a:ln w="9525">
            <a:noFill/>
            <a:miter lim="800000"/>
            <a:headEnd/>
            <a:tailEnd/>
          </a:ln>
        </p:spPr>
      </p:pic>
    </p:spTree>
    <p:extLst>
      <p:ext uri="{BB962C8B-B14F-4D97-AF65-F5344CB8AC3E}">
        <p14:creationId xmlns="" xmlns:p14="http://schemas.microsoft.com/office/powerpoint/2010/main" val="838033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eaLnBrk="1" hangingPunct="1"/>
            <a:r>
              <a:rPr lang="en-AU" sz="3000" dirty="0" smtClean="0">
                <a:latin typeface="Arial" pitchFamily="34" charset="0"/>
                <a:ea typeface="ヒラギノ角ゴ Pro W3"/>
                <a:cs typeface="Arial" pitchFamily="34" charset="0"/>
              </a:rPr>
              <a:t>Contents</a:t>
            </a:r>
            <a:endParaRPr lang="en-US" sz="3000" dirty="0" smtClean="0">
              <a:latin typeface="Arial" pitchFamily="34" charset="0"/>
              <a:ea typeface="ヒラギノ角ゴ Pro W3"/>
              <a:cs typeface="Arial" pitchFamily="34" charset="0"/>
            </a:endParaRPr>
          </a:p>
        </p:txBody>
      </p:sp>
      <p:sp>
        <p:nvSpPr>
          <p:cNvPr id="2" name="TextBox 1"/>
          <p:cNvSpPr txBox="1"/>
          <p:nvPr/>
        </p:nvSpPr>
        <p:spPr>
          <a:xfrm>
            <a:off x="1187624" y="1700808"/>
            <a:ext cx="4602542" cy="3970318"/>
          </a:xfrm>
          <a:prstGeom prst="rect">
            <a:avLst/>
          </a:prstGeom>
          <a:noFill/>
        </p:spPr>
        <p:txBody>
          <a:bodyPr wrap="none" rtlCol="0">
            <a:spAutoFit/>
          </a:bodyPr>
          <a:lstStyle/>
          <a:p>
            <a:pPr marL="285750" indent="-285750">
              <a:lnSpc>
                <a:spcPct val="200000"/>
              </a:lnSpc>
              <a:buFont typeface="Wingdings" panose="05000000000000000000" pitchFamily="2" charset="2"/>
              <a:buChar char="v"/>
            </a:pPr>
            <a:r>
              <a:rPr lang="en-ZA" dirty="0" smtClean="0"/>
              <a:t>Background</a:t>
            </a:r>
          </a:p>
          <a:p>
            <a:pPr marL="285750" indent="-285750">
              <a:lnSpc>
                <a:spcPct val="200000"/>
              </a:lnSpc>
              <a:buFont typeface="Wingdings" panose="05000000000000000000" pitchFamily="2" charset="2"/>
              <a:buChar char="v"/>
            </a:pPr>
            <a:r>
              <a:rPr lang="en-ZA" dirty="0" smtClean="0"/>
              <a:t>Semi Auto coupling – Concept Decision</a:t>
            </a:r>
          </a:p>
          <a:p>
            <a:pPr marL="285750" indent="-285750">
              <a:lnSpc>
                <a:spcPct val="200000"/>
              </a:lnSpc>
              <a:buFont typeface="Wingdings" panose="05000000000000000000" pitchFamily="2" charset="2"/>
              <a:buChar char="v"/>
            </a:pPr>
            <a:r>
              <a:rPr lang="en-ZA" dirty="0" smtClean="0"/>
              <a:t>Initial Tests</a:t>
            </a:r>
          </a:p>
          <a:p>
            <a:pPr marL="285750" indent="-285750">
              <a:lnSpc>
                <a:spcPct val="200000"/>
              </a:lnSpc>
              <a:buFont typeface="Wingdings" panose="05000000000000000000" pitchFamily="2" charset="2"/>
              <a:buChar char="v"/>
            </a:pPr>
            <a:r>
              <a:rPr lang="en-ZA" dirty="0" smtClean="0"/>
              <a:t>Buffer Selection</a:t>
            </a:r>
          </a:p>
          <a:p>
            <a:pPr marL="285750" indent="-285750">
              <a:lnSpc>
                <a:spcPct val="200000"/>
              </a:lnSpc>
              <a:buFont typeface="Wingdings" panose="05000000000000000000" pitchFamily="2" charset="2"/>
              <a:buChar char="v"/>
            </a:pPr>
            <a:r>
              <a:rPr lang="en-ZA" dirty="0" smtClean="0"/>
              <a:t>Issues identified &amp; Solutions</a:t>
            </a:r>
          </a:p>
          <a:p>
            <a:pPr marL="285750" indent="-285750">
              <a:lnSpc>
                <a:spcPct val="200000"/>
              </a:lnSpc>
              <a:buFont typeface="Wingdings" panose="05000000000000000000" pitchFamily="2" charset="2"/>
              <a:buChar char="v"/>
            </a:pPr>
            <a:r>
              <a:rPr lang="en-ZA" dirty="0" smtClean="0"/>
              <a:t>Further considerations – Impact Loading</a:t>
            </a:r>
          </a:p>
          <a:p>
            <a:pPr marL="285750" indent="-285750">
              <a:lnSpc>
                <a:spcPct val="200000"/>
              </a:lnSpc>
              <a:buFont typeface="Wingdings" panose="05000000000000000000" pitchFamily="2" charset="2"/>
              <a:buChar char="v"/>
            </a:pPr>
            <a:r>
              <a:rPr lang="en-ZA" dirty="0" smtClean="0"/>
              <a:t>Discussion</a:t>
            </a:r>
            <a:endParaRPr lang="en-ZA" dirty="0"/>
          </a:p>
        </p:txBody>
      </p:sp>
    </p:spTree>
    <p:extLst>
      <p:ext uri="{BB962C8B-B14F-4D97-AF65-F5344CB8AC3E}">
        <p14:creationId xmlns="" xmlns:p14="http://schemas.microsoft.com/office/powerpoint/2010/main" val="21385561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33" name="Title 1"/>
          <p:cNvSpPr txBox="1">
            <a:spLocks/>
          </p:cNvSpPr>
          <p:nvPr/>
        </p:nvSpPr>
        <p:spPr bwMode="auto">
          <a:xfrm>
            <a:off x="908844" y="116632"/>
            <a:ext cx="7593012" cy="72008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ヒラギノ角ゴ Pro W3" pitchFamily="-65" charset="-128"/>
                <a:cs typeface="ヒラギノ角ゴ Pro W3"/>
              </a:defRPr>
            </a:lvl1pPr>
            <a:lvl2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2pPr>
            <a:lvl3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3pPr>
            <a:lvl4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4pPr>
            <a:lvl5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5pPr>
            <a:lvl6pPr marL="457200" algn="ctr" defTabSz="457200" rtl="0" fontAlgn="base">
              <a:spcBef>
                <a:spcPct val="0"/>
              </a:spcBef>
              <a:spcAft>
                <a:spcPct val="0"/>
              </a:spcAft>
              <a:defRPr sz="4400">
                <a:solidFill>
                  <a:schemeClr val="tx1"/>
                </a:solidFill>
                <a:latin typeface="Calibri" pitchFamily="34" charset="0"/>
                <a:ea typeface="ヒラギノ角ゴ Pro W3" pitchFamily="-65" charset="-128"/>
              </a:defRPr>
            </a:lvl6pPr>
            <a:lvl7pPr marL="914400" algn="ctr" defTabSz="457200" rtl="0" fontAlgn="base">
              <a:spcBef>
                <a:spcPct val="0"/>
              </a:spcBef>
              <a:spcAft>
                <a:spcPct val="0"/>
              </a:spcAft>
              <a:defRPr sz="4400">
                <a:solidFill>
                  <a:schemeClr val="tx1"/>
                </a:solidFill>
                <a:latin typeface="Calibri" pitchFamily="34" charset="0"/>
                <a:ea typeface="ヒラギノ角ゴ Pro W3" pitchFamily="-65" charset="-128"/>
              </a:defRPr>
            </a:lvl7pPr>
            <a:lvl8pPr marL="1371600" algn="ctr" defTabSz="457200" rtl="0" fontAlgn="base">
              <a:spcBef>
                <a:spcPct val="0"/>
              </a:spcBef>
              <a:spcAft>
                <a:spcPct val="0"/>
              </a:spcAft>
              <a:defRPr sz="4400">
                <a:solidFill>
                  <a:schemeClr val="tx1"/>
                </a:solidFill>
                <a:latin typeface="Calibri" pitchFamily="34" charset="0"/>
                <a:ea typeface="ヒラギノ角ゴ Pro W3" pitchFamily="-65" charset="-128"/>
              </a:defRPr>
            </a:lvl8pPr>
            <a:lvl9pPr marL="1828800" algn="ctr" defTabSz="457200" rtl="0" fontAlgn="base">
              <a:spcBef>
                <a:spcPct val="0"/>
              </a:spcBef>
              <a:spcAft>
                <a:spcPct val="0"/>
              </a:spcAft>
              <a:defRPr sz="4400">
                <a:solidFill>
                  <a:schemeClr val="tx1"/>
                </a:solidFill>
                <a:latin typeface="Calibri" pitchFamily="34" charset="0"/>
                <a:ea typeface="ヒラギノ角ゴ Pro W3" pitchFamily="-65" charset="-128"/>
              </a:defRPr>
            </a:lvl9pPr>
          </a:lstStyle>
          <a:p>
            <a:pPr algn="l"/>
            <a:r>
              <a:rPr lang="en-ZA" sz="3200" b="1" smtClean="0"/>
              <a:t>Issues Identified &amp; Solutions</a:t>
            </a:r>
            <a:endParaRPr lang="en-ZA" sz="3200" b="1" dirty="0"/>
          </a:p>
        </p:txBody>
      </p:sp>
      <p:pic>
        <p:nvPicPr>
          <p:cNvPr id="4100"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08844" y="1751236"/>
            <a:ext cx="8061920" cy="45348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5" name="TextBox 34"/>
          <p:cNvSpPr txBox="1"/>
          <p:nvPr/>
        </p:nvSpPr>
        <p:spPr>
          <a:xfrm>
            <a:off x="908844" y="848836"/>
            <a:ext cx="2206694" cy="369332"/>
          </a:xfrm>
          <a:prstGeom prst="rect">
            <a:avLst/>
          </a:prstGeom>
          <a:noFill/>
        </p:spPr>
        <p:txBody>
          <a:bodyPr wrap="none" rtlCol="0">
            <a:spAutoFit/>
          </a:bodyPr>
          <a:lstStyle/>
          <a:p>
            <a:r>
              <a:rPr lang="en-ZA" dirty="0" smtClean="0"/>
              <a:t>Non Resilient buffer</a:t>
            </a:r>
          </a:p>
        </p:txBody>
      </p:sp>
    </p:spTree>
    <p:extLst>
      <p:ext uri="{BB962C8B-B14F-4D97-AF65-F5344CB8AC3E}">
        <p14:creationId xmlns="" xmlns:p14="http://schemas.microsoft.com/office/powerpoint/2010/main" val="19842437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Further Considerations – Impact loading</a:t>
            </a:r>
            <a:endParaRPr lang="en-ZA" sz="3200" b="1" dirty="0"/>
          </a:p>
        </p:txBody>
      </p:sp>
      <p:sp>
        <p:nvSpPr>
          <p:cNvPr id="3" name="TextBox 2"/>
          <p:cNvSpPr txBox="1"/>
          <p:nvPr/>
        </p:nvSpPr>
        <p:spPr>
          <a:xfrm>
            <a:off x="971600" y="908720"/>
            <a:ext cx="3903633" cy="369332"/>
          </a:xfrm>
          <a:prstGeom prst="rect">
            <a:avLst/>
          </a:prstGeom>
          <a:noFill/>
        </p:spPr>
        <p:txBody>
          <a:bodyPr wrap="none" rtlCol="0">
            <a:spAutoFit/>
          </a:bodyPr>
          <a:lstStyle/>
          <a:p>
            <a:r>
              <a:rPr lang="en-ZA" dirty="0" smtClean="0"/>
              <a:t>Impact loading due to coupling slack</a:t>
            </a:r>
            <a:endParaRPr lang="en-ZA" dirty="0"/>
          </a:p>
        </p:txBody>
      </p:sp>
      <p:sp>
        <p:nvSpPr>
          <p:cNvPr id="6" name="TextBox 5"/>
          <p:cNvSpPr txBox="1"/>
          <p:nvPr/>
        </p:nvSpPr>
        <p:spPr>
          <a:xfrm>
            <a:off x="1048589" y="1556792"/>
            <a:ext cx="4315499" cy="523220"/>
          </a:xfrm>
          <a:prstGeom prst="rect">
            <a:avLst/>
          </a:prstGeom>
          <a:noFill/>
        </p:spPr>
        <p:txBody>
          <a:bodyPr wrap="square" rtlCol="0">
            <a:spAutoFit/>
          </a:bodyPr>
          <a:lstStyle/>
          <a:p>
            <a:r>
              <a:rPr lang="en-ZA" sz="1400" dirty="0" smtClean="0"/>
              <a:t>Coupling equipment is designed with inherent slack (typically ranging from 60 to 120mm)</a:t>
            </a:r>
            <a:endParaRPr lang="en-ZA" sz="1400" dirty="0"/>
          </a:p>
        </p:txBody>
      </p:sp>
      <p:sp>
        <p:nvSpPr>
          <p:cNvPr id="7" name="TextBox 6"/>
          <p:cNvSpPr txBox="1"/>
          <p:nvPr/>
        </p:nvSpPr>
        <p:spPr>
          <a:xfrm>
            <a:off x="1048589" y="5786100"/>
            <a:ext cx="7453268" cy="523220"/>
          </a:xfrm>
          <a:prstGeom prst="rect">
            <a:avLst/>
          </a:prstGeom>
          <a:noFill/>
        </p:spPr>
        <p:txBody>
          <a:bodyPr wrap="square" rtlCol="0">
            <a:spAutoFit/>
          </a:bodyPr>
          <a:lstStyle/>
          <a:p>
            <a:r>
              <a:rPr lang="en-ZA" sz="1400" dirty="0" smtClean="0"/>
              <a:t>When the loco moves and takes up the slack, the coupling experiences an impact load. This impact load is typically far greater than the static load that the coupling will experience.</a:t>
            </a:r>
            <a:endParaRPr lang="en-ZA" sz="1400" dirty="0"/>
          </a:p>
        </p:txBody>
      </p:sp>
      <p:pic>
        <p:nvPicPr>
          <p:cNvPr id="4" name="Picture 2" descr="F:\Mponeng\Safety\H&amp;S Seminars\Presentations\Auto couplers\photos\Shackles &amp; pins\IMGP2656.JPG"/>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25875" t="42222" r="31250" b="34319"/>
          <a:stretch/>
        </p:blipFill>
        <p:spPr bwMode="auto">
          <a:xfrm>
            <a:off x="1255384" y="2583794"/>
            <a:ext cx="3866216" cy="1189908"/>
          </a:xfrm>
          <a:prstGeom prst="rect">
            <a:avLst/>
          </a:prstGeom>
          <a:noFill/>
          <a:extLst>
            <a:ext uri="{909E8E84-426E-40DD-AFC4-6F175D3DCCD1}">
              <a14:hiddenFill xmlns="" xmlns:a14="http://schemas.microsoft.com/office/drawing/2010/main">
                <a:solidFill>
                  <a:srgbClr val="FFFFFF"/>
                </a:solidFill>
              </a14:hiddenFill>
            </a:ext>
          </a:extLst>
        </p:spPr>
      </p:pic>
      <p:cxnSp>
        <p:nvCxnSpPr>
          <p:cNvPr id="9" name="Straight Connector 8"/>
          <p:cNvCxnSpPr/>
          <p:nvPr/>
        </p:nvCxnSpPr>
        <p:spPr>
          <a:xfrm>
            <a:off x="1619672" y="3260201"/>
            <a:ext cx="0" cy="744863"/>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195736" y="3279091"/>
            <a:ext cx="0" cy="72597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1619672" y="3933056"/>
            <a:ext cx="576064"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602171" y="4077072"/>
            <a:ext cx="611065" cy="276999"/>
          </a:xfrm>
          <a:prstGeom prst="rect">
            <a:avLst/>
          </a:prstGeom>
          <a:noFill/>
        </p:spPr>
        <p:txBody>
          <a:bodyPr wrap="none" rtlCol="0">
            <a:spAutoFit/>
          </a:bodyPr>
          <a:lstStyle/>
          <a:p>
            <a:r>
              <a:rPr lang="en-ZA" sz="1200" dirty="0" smtClean="0"/>
              <a:t>70mm</a:t>
            </a:r>
            <a:endParaRPr lang="en-ZA" sz="1200" dirty="0"/>
          </a:p>
        </p:txBody>
      </p:sp>
      <p:pic>
        <p:nvPicPr>
          <p:cNvPr id="18" name="Picture 3" descr="F:\Mponeng\Safety\H&amp;S Seminars\Presentations\Auto couplers\photos\Shackles &amp; pins\IMGP2642.JPG"/>
          <p:cNvPicPr>
            <a:picLocks noChangeAspect="1" noChangeArrowheads="1"/>
          </p:cNvPicPr>
          <p:nvPr/>
        </p:nvPicPr>
        <p:blipFill rotWithShape="1">
          <a:blip r:embed="rId4">
            <a:extLst>
              <a:ext uri="{28A0092B-C50C-407E-A947-70E740481C1C}">
                <a14:useLocalDpi xmlns="" xmlns:a14="http://schemas.microsoft.com/office/drawing/2010/main" val="0"/>
              </a:ext>
            </a:extLst>
          </a:blip>
          <a:srcRect l="49083" t="9519" r="38167" b="18148"/>
          <a:stretch/>
        </p:blipFill>
        <p:spPr bwMode="auto">
          <a:xfrm>
            <a:off x="7068432" y="1628554"/>
            <a:ext cx="971550" cy="3100388"/>
          </a:xfrm>
          <a:prstGeom prst="rect">
            <a:avLst/>
          </a:prstGeom>
          <a:noFill/>
          <a:extLst>
            <a:ext uri="{909E8E84-426E-40DD-AFC4-6F175D3DCCD1}">
              <a14:hiddenFill xmlns="" xmlns:a14="http://schemas.microsoft.com/office/drawing/2010/main">
                <a:solidFill>
                  <a:srgbClr val="FFFFFF"/>
                </a:solidFill>
              </a14:hiddenFill>
            </a:ext>
          </a:extLst>
        </p:spPr>
      </p:pic>
      <p:cxnSp>
        <p:nvCxnSpPr>
          <p:cNvPr id="24" name="Straight Arrow Connector 23"/>
          <p:cNvCxnSpPr/>
          <p:nvPr/>
        </p:nvCxnSpPr>
        <p:spPr>
          <a:xfrm>
            <a:off x="6660232" y="3773702"/>
            <a:ext cx="50405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H="1">
            <a:off x="7316688" y="3773702"/>
            <a:ext cx="49986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6049167" y="3613874"/>
            <a:ext cx="611065" cy="276999"/>
          </a:xfrm>
          <a:prstGeom prst="rect">
            <a:avLst/>
          </a:prstGeom>
          <a:noFill/>
        </p:spPr>
        <p:txBody>
          <a:bodyPr wrap="none" rtlCol="0">
            <a:spAutoFit/>
          </a:bodyPr>
          <a:lstStyle/>
          <a:p>
            <a:r>
              <a:rPr lang="en-ZA" sz="1200" dirty="0" smtClean="0"/>
              <a:t>32mm</a:t>
            </a:r>
            <a:endParaRPr lang="en-ZA" sz="1200" dirty="0"/>
          </a:p>
        </p:txBody>
      </p:sp>
      <p:sp>
        <p:nvSpPr>
          <p:cNvPr id="28" name="TextBox 27"/>
          <p:cNvSpPr txBox="1"/>
          <p:nvPr/>
        </p:nvSpPr>
        <p:spPr>
          <a:xfrm>
            <a:off x="1187624" y="4437112"/>
            <a:ext cx="2309735" cy="338554"/>
          </a:xfrm>
          <a:prstGeom prst="rect">
            <a:avLst/>
          </a:prstGeom>
          <a:noFill/>
        </p:spPr>
        <p:txBody>
          <a:bodyPr wrap="none" rtlCol="0">
            <a:spAutoFit/>
          </a:bodyPr>
          <a:lstStyle/>
          <a:p>
            <a:r>
              <a:rPr lang="en-ZA" sz="1600" dirty="0" smtClean="0"/>
              <a:t>Buffer pin hole = 35mm</a:t>
            </a:r>
            <a:endParaRPr lang="en-ZA" sz="1600" dirty="0"/>
          </a:p>
        </p:txBody>
      </p:sp>
      <p:sp>
        <p:nvSpPr>
          <p:cNvPr id="29" name="TextBox 28"/>
          <p:cNvSpPr txBox="1"/>
          <p:nvPr/>
        </p:nvSpPr>
        <p:spPr>
          <a:xfrm>
            <a:off x="1132116" y="4941168"/>
            <a:ext cx="5061001"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ZA" b="1" dirty="0" smtClean="0"/>
              <a:t>Total coupling slack</a:t>
            </a:r>
          </a:p>
          <a:p>
            <a:r>
              <a:rPr lang="en-ZA" b="1" dirty="0" smtClean="0"/>
              <a:t>2 x (70mm – 32mm) + 2 x (35mm – 32mm) = 82mm</a:t>
            </a:r>
            <a:endParaRPr lang="en-ZA" b="1" dirty="0"/>
          </a:p>
        </p:txBody>
      </p:sp>
    </p:spTree>
    <p:extLst>
      <p:ext uri="{BB962C8B-B14F-4D97-AF65-F5344CB8AC3E}">
        <p14:creationId xmlns="" xmlns:p14="http://schemas.microsoft.com/office/powerpoint/2010/main" val="18040042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66080" y="0"/>
            <a:ext cx="9144000" cy="6858000"/>
          </a:xfrm>
        </p:spPr>
      </p:pic>
      <p:sp>
        <p:nvSpPr>
          <p:cNvPr id="5" name="TextBox 4"/>
          <p:cNvSpPr txBox="1"/>
          <p:nvPr/>
        </p:nvSpPr>
        <p:spPr>
          <a:xfrm>
            <a:off x="978716" y="1772816"/>
            <a:ext cx="7453268" cy="2677656"/>
          </a:xfrm>
          <a:prstGeom prst="rect">
            <a:avLst/>
          </a:prstGeom>
          <a:noFill/>
        </p:spPr>
        <p:txBody>
          <a:bodyPr wrap="square" rtlCol="0">
            <a:spAutoFit/>
          </a:bodyPr>
          <a:lstStyle/>
          <a:p>
            <a:r>
              <a:rPr lang="en-ZA" sz="1400" dirty="0" smtClean="0"/>
              <a:t>A report done by SIMRAC (Coupling systems and designs in use in the Gold and Platinum sector), estimates that typical impact loads experienced may be in the region of </a:t>
            </a:r>
            <a:r>
              <a:rPr lang="en-ZA" sz="1400" b="1" u="sng" dirty="0" smtClean="0"/>
              <a:t>38 tons.</a:t>
            </a:r>
          </a:p>
          <a:p>
            <a:endParaRPr lang="en-ZA" sz="1400" dirty="0"/>
          </a:p>
          <a:p>
            <a:r>
              <a:rPr lang="en-ZA" sz="1400" dirty="0" smtClean="0"/>
              <a:t>This would result in stresses of over 550 </a:t>
            </a:r>
            <a:r>
              <a:rPr lang="en-ZA" sz="1400" dirty="0" err="1" smtClean="0"/>
              <a:t>Mpa</a:t>
            </a:r>
            <a:r>
              <a:rPr lang="en-ZA" sz="1400" dirty="0" smtClean="0"/>
              <a:t>, exceeding the cast iron yield stress of around  250 MPa.</a:t>
            </a:r>
          </a:p>
          <a:p>
            <a:endParaRPr lang="en-ZA" sz="1400" dirty="0"/>
          </a:p>
          <a:p>
            <a:r>
              <a:rPr lang="en-ZA" sz="1400" dirty="0" smtClean="0"/>
              <a:t>The result of this continual impact will be:</a:t>
            </a:r>
          </a:p>
          <a:p>
            <a:pPr marL="285750" indent="-285750">
              <a:buFont typeface="Symbol" panose="05050102010706020507" pitchFamily="18" charset="2"/>
              <a:buChar char="-"/>
            </a:pPr>
            <a:r>
              <a:rPr lang="en-ZA" sz="1400" dirty="0" smtClean="0"/>
              <a:t>Excessive wear on the buffers</a:t>
            </a:r>
          </a:p>
          <a:p>
            <a:pPr marL="285750" indent="-285750">
              <a:buFont typeface="Symbol" panose="05050102010706020507" pitchFamily="18" charset="2"/>
              <a:buChar char="-"/>
            </a:pPr>
            <a:r>
              <a:rPr lang="en-ZA" sz="1400" dirty="0" smtClean="0"/>
              <a:t>Plastic deformation of the pins and shackles</a:t>
            </a:r>
          </a:p>
          <a:p>
            <a:pPr marL="285750" indent="-285750">
              <a:buFont typeface="Symbol" panose="05050102010706020507" pitchFamily="18" charset="2"/>
              <a:buChar char="-"/>
            </a:pPr>
            <a:r>
              <a:rPr lang="en-ZA" sz="1400" dirty="0" smtClean="0"/>
              <a:t>Pre mature failing of the resilience (which will increase the amount of coupling slack)</a:t>
            </a:r>
          </a:p>
          <a:p>
            <a:pPr marL="285750" indent="-285750">
              <a:buFont typeface="Symbol" panose="05050102010706020507" pitchFamily="18" charset="2"/>
              <a:buChar char="-"/>
            </a:pPr>
            <a:r>
              <a:rPr lang="en-ZA" sz="1400" dirty="0" smtClean="0"/>
              <a:t>Loosening of the buffer mounting bolts</a:t>
            </a:r>
          </a:p>
          <a:p>
            <a:pPr marL="285750" indent="-285750">
              <a:buFont typeface="Symbol" panose="05050102010706020507" pitchFamily="18" charset="2"/>
              <a:buChar char="-"/>
            </a:pPr>
            <a:r>
              <a:rPr lang="en-ZA" sz="1400" dirty="0" smtClean="0"/>
              <a:t>Possible chassis fatigue and damage</a:t>
            </a:r>
          </a:p>
        </p:txBody>
      </p:sp>
      <p:sp>
        <p:nvSpPr>
          <p:cNvPr id="6" name="Title 1"/>
          <p:cNvSpPr txBox="1">
            <a:spLocks/>
          </p:cNvSpPr>
          <p:nvPr/>
        </p:nvSpPr>
        <p:spPr bwMode="auto">
          <a:xfrm>
            <a:off x="908844" y="116632"/>
            <a:ext cx="7593012" cy="72008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ヒラギノ角ゴ Pro W3" pitchFamily="-65" charset="-128"/>
                <a:cs typeface="ヒラギノ角ゴ Pro W3"/>
              </a:defRPr>
            </a:lvl1pPr>
            <a:lvl2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2pPr>
            <a:lvl3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3pPr>
            <a:lvl4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4pPr>
            <a:lvl5pPr algn="ctr" defTabSz="457200" rtl="0" eaLnBrk="0" fontAlgn="base" hangingPunct="0">
              <a:spcBef>
                <a:spcPct val="0"/>
              </a:spcBef>
              <a:spcAft>
                <a:spcPct val="0"/>
              </a:spcAft>
              <a:defRPr sz="4400">
                <a:solidFill>
                  <a:schemeClr val="tx1"/>
                </a:solidFill>
                <a:latin typeface="Calibri" pitchFamily="34" charset="0"/>
                <a:ea typeface="ヒラギノ角ゴ Pro W3" pitchFamily="-65" charset="-128"/>
                <a:cs typeface="ヒラギノ角ゴ Pro W3"/>
              </a:defRPr>
            </a:lvl5pPr>
            <a:lvl6pPr marL="457200" algn="ctr" defTabSz="457200" rtl="0" fontAlgn="base">
              <a:spcBef>
                <a:spcPct val="0"/>
              </a:spcBef>
              <a:spcAft>
                <a:spcPct val="0"/>
              </a:spcAft>
              <a:defRPr sz="4400">
                <a:solidFill>
                  <a:schemeClr val="tx1"/>
                </a:solidFill>
                <a:latin typeface="Calibri" pitchFamily="34" charset="0"/>
                <a:ea typeface="ヒラギノ角ゴ Pro W3" pitchFamily="-65" charset="-128"/>
              </a:defRPr>
            </a:lvl6pPr>
            <a:lvl7pPr marL="914400" algn="ctr" defTabSz="457200" rtl="0" fontAlgn="base">
              <a:spcBef>
                <a:spcPct val="0"/>
              </a:spcBef>
              <a:spcAft>
                <a:spcPct val="0"/>
              </a:spcAft>
              <a:defRPr sz="4400">
                <a:solidFill>
                  <a:schemeClr val="tx1"/>
                </a:solidFill>
                <a:latin typeface="Calibri" pitchFamily="34" charset="0"/>
                <a:ea typeface="ヒラギノ角ゴ Pro W3" pitchFamily="-65" charset="-128"/>
              </a:defRPr>
            </a:lvl7pPr>
            <a:lvl8pPr marL="1371600" algn="ctr" defTabSz="457200" rtl="0" fontAlgn="base">
              <a:spcBef>
                <a:spcPct val="0"/>
              </a:spcBef>
              <a:spcAft>
                <a:spcPct val="0"/>
              </a:spcAft>
              <a:defRPr sz="4400">
                <a:solidFill>
                  <a:schemeClr val="tx1"/>
                </a:solidFill>
                <a:latin typeface="Calibri" pitchFamily="34" charset="0"/>
                <a:ea typeface="ヒラギノ角ゴ Pro W3" pitchFamily="-65" charset="-128"/>
              </a:defRPr>
            </a:lvl8pPr>
            <a:lvl9pPr marL="1828800" algn="ctr" defTabSz="457200" rtl="0" fontAlgn="base">
              <a:spcBef>
                <a:spcPct val="0"/>
              </a:spcBef>
              <a:spcAft>
                <a:spcPct val="0"/>
              </a:spcAft>
              <a:defRPr sz="4400">
                <a:solidFill>
                  <a:schemeClr val="tx1"/>
                </a:solidFill>
                <a:latin typeface="Calibri" pitchFamily="34" charset="0"/>
                <a:ea typeface="ヒラギノ角ゴ Pro W3" pitchFamily="-65" charset="-128"/>
              </a:defRPr>
            </a:lvl9pPr>
          </a:lstStyle>
          <a:p>
            <a:pPr algn="l"/>
            <a:r>
              <a:rPr lang="en-ZA" sz="3200" b="1" smtClean="0"/>
              <a:t>Further Considerations – Impact loading</a:t>
            </a:r>
            <a:endParaRPr lang="en-ZA" sz="3200" b="1" dirty="0"/>
          </a:p>
        </p:txBody>
      </p:sp>
      <p:sp>
        <p:nvSpPr>
          <p:cNvPr id="2" name="TextBox 1"/>
          <p:cNvSpPr txBox="1"/>
          <p:nvPr/>
        </p:nvSpPr>
        <p:spPr>
          <a:xfrm>
            <a:off x="1115615" y="868070"/>
            <a:ext cx="3121367" cy="369332"/>
          </a:xfrm>
          <a:prstGeom prst="rect">
            <a:avLst/>
          </a:prstGeom>
          <a:noFill/>
        </p:spPr>
        <p:txBody>
          <a:bodyPr wrap="none" rtlCol="0">
            <a:spAutoFit/>
          </a:bodyPr>
          <a:lstStyle/>
          <a:p>
            <a:r>
              <a:rPr lang="en-ZA" dirty="0" smtClean="0"/>
              <a:t>SIMRAC simulation example</a:t>
            </a:r>
            <a:endParaRPr lang="en-ZA" dirty="0"/>
          </a:p>
        </p:txBody>
      </p:sp>
      <p:sp>
        <p:nvSpPr>
          <p:cNvPr id="3" name="TextBox 2"/>
          <p:cNvSpPr txBox="1"/>
          <p:nvPr/>
        </p:nvSpPr>
        <p:spPr>
          <a:xfrm>
            <a:off x="323528" y="4725144"/>
            <a:ext cx="5009976" cy="181588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ZA" sz="2000" u="sng" dirty="0" smtClean="0"/>
              <a:t>Simulation Assumptions</a:t>
            </a:r>
          </a:p>
          <a:p>
            <a:endParaRPr lang="en-ZA" sz="1200" dirty="0"/>
          </a:p>
          <a:p>
            <a:r>
              <a:rPr lang="en-ZA" sz="1600" dirty="0" smtClean="0"/>
              <a:t>Coupling slack – 		100mm</a:t>
            </a:r>
          </a:p>
          <a:p>
            <a:r>
              <a:rPr lang="en-ZA" sz="1600" dirty="0" smtClean="0"/>
              <a:t>Pin diameter – 		30mm</a:t>
            </a:r>
          </a:p>
          <a:p>
            <a:r>
              <a:rPr lang="en-ZA" sz="1600" dirty="0" smtClean="0"/>
              <a:t>Buffer type – 		Kudu (with resilience)</a:t>
            </a:r>
          </a:p>
          <a:p>
            <a:r>
              <a:rPr lang="en-ZA" sz="1600" dirty="0" smtClean="0"/>
              <a:t>Impulse time – 		10ms</a:t>
            </a:r>
          </a:p>
          <a:p>
            <a:r>
              <a:rPr lang="en-ZA" sz="1600" dirty="0" smtClean="0"/>
              <a:t>Resultant Impulse displacement of 6.98mm</a:t>
            </a:r>
          </a:p>
        </p:txBody>
      </p:sp>
      <p:sp>
        <p:nvSpPr>
          <p:cNvPr id="7" name="TextBox 6"/>
          <p:cNvSpPr txBox="1"/>
          <p:nvPr/>
        </p:nvSpPr>
        <p:spPr>
          <a:xfrm>
            <a:off x="5436096" y="4771018"/>
            <a:ext cx="3528392"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ZA" sz="1600" dirty="0" smtClean="0"/>
              <a:t>To lower the Impact effect:</a:t>
            </a:r>
          </a:p>
          <a:p>
            <a:endParaRPr lang="en-ZA" sz="1200" dirty="0"/>
          </a:p>
          <a:p>
            <a:pPr marL="285750" indent="-285750">
              <a:buFont typeface="Wingdings" panose="05000000000000000000" pitchFamily="2" charset="2"/>
              <a:buChar char="Ø"/>
            </a:pPr>
            <a:r>
              <a:rPr lang="en-ZA" sz="1600" dirty="0" smtClean="0"/>
              <a:t>Reduce the coupling slack</a:t>
            </a:r>
          </a:p>
          <a:p>
            <a:pPr marL="285750" indent="-285750">
              <a:buFont typeface="Wingdings" panose="05000000000000000000" pitchFamily="2" charset="2"/>
              <a:buChar char="Ø"/>
            </a:pPr>
            <a:r>
              <a:rPr lang="en-ZA" sz="1600" dirty="0" smtClean="0"/>
              <a:t>Increase the diameter of the pins</a:t>
            </a:r>
          </a:p>
          <a:p>
            <a:pPr marL="285750" indent="-285750">
              <a:buFont typeface="Wingdings" panose="05000000000000000000" pitchFamily="2" charset="2"/>
              <a:buChar char="Ø"/>
            </a:pPr>
            <a:r>
              <a:rPr lang="en-ZA" sz="1600" dirty="0" smtClean="0"/>
              <a:t>Increase the resilience</a:t>
            </a:r>
          </a:p>
          <a:p>
            <a:pPr marL="285750" indent="-285750">
              <a:buFont typeface="Wingdings" panose="05000000000000000000" pitchFamily="2" charset="2"/>
              <a:buChar char="Ø"/>
            </a:pPr>
            <a:r>
              <a:rPr lang="en-ZA" sz="1600" dirty="0" smtClean="0"/>
              <a:t>Ensure that the loco has gradual initial speed increase and decrease</a:t>
            </a:r>
          </a:p>
        </p:txBody>
      </p:sp>
    </p:spTree>
    <p:extLst>
      <p:ext uri="{BB962C8B-B14F-4D97-AF65-F5344CB8AC3E}">
        <p14:creationId xmlns="" xmlns:p14="http://schemas.microsoft.com/office/powerpoint/2010/main" val="276668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References</a:t>
            </a:r>
            <a:endParaRPr lang="en-ZA" sz="3200" b="1" dirty="0"/>
          </a:p>
        </p:txBody>
      </p:sp>
      <p:sp>
        <p:nvSpPr>
          <p:cNvPr id="4" name="TextBox 3"/>
          <p:cNvSpPr txBox="1"/>
          <p:nvPr/>
        </p:nvSpPr>
        <p:spPr>
          <a:xfrm>
            <a:off x="714348" y="2071678"/>
            <a:ext cx="8143932" cy="1200329"/>
          </a:xfrm>
          <a:prstGeom prst="rect">
            <a:avLst/>
          </a:prstGeom>
          <a:noFill/>
        </p:spPr>
        <p:txBody>
          <a:bodyPr wrap="square" rtlCol="0">
            <a:spAutoFit/>
          </a:bodyPr>
          <a:lstStyle/>
          <a:p>
            <a:r>
              <a:rPr lang="en-ZA" dirty="0" smtClean="0"/>
              <a:t>“Coupling systems and designs in use in the Gold and Platinum sector” 2000, Safety in Mines Research Advisory Committee. (SIMRAC)</a:t>
            </a:r>
          </a:p>
          <a:p>
            <a:endParaRPr lang="en-ZA" dirty="0" smtClean="0"/>
          </a:p>
          <a:p>
            <a:r>
              <a:rPr lang="en-ZA" dirty="0" smtClean="0"/>
              <a:t>www.nwgopro.co.za</a:t>
            </a:r>
            <a:endParaRPr lang="en-ZA" dirty="0"/>
          </a:p>
        </p:txBody>
      </p:sp>
    </p:spTree>
    <p:extLst>
      <p:ext uri="{BB962C8B-B14F-4D97-AF65-F5344CB8AC3E}">
        <p14:creationId xmlns="" xmlns:p14="http://schemas.microsoft.com/office/powerpoint/2010/main" val="19842437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29699" name="Title 1"/>
          <p:cNvSpPr>
            <a:spLocks noGrp="1"/>
          </p:cNvSpPr>
          <p:nvPr>
            <p:ph type="title" idx="4294967295"/>
          </p:nvPr>
        </p:nvSpPr>
        <p:spPr>
          <a:xfrm>
            <a:off x="1093788" y="274638"/>
            <a:ext cx="7593012" cy="1143000"/>
          </a:xfrm>
        </p:spPr>
        <p:txBody>
          <a:bodyPr/>
          <a:lstStyle/>
          <a:p>
            <a:pPr algn="l" eaLnBrk="1" hangingPunct="1"/>
            <a:r>
              <a:rPr lang="en-AU" sz="3000" smtClean="0">
                <a:latin typeface="Arial" pitchFamily="34" charset="0"/>
                <a:ea typeface="ヒラギノ角ゴ Pro W3"/>
                <a:cs typeface="Arial" pitchFamily="34" charset="0"/>
              </a:rPr>
              <a:t>In Closing</a:t>
            </a:r>
            <a:endParaRPr lang="en-US" sz="3000" smtClean="0">
              <a:latin typeface="Arial" pitchFamily="34" charset="0"/>
              <a:ea typeface="ヒラギノ角ゴ Pro W3"/>
              <a:cs typeface="Arial" pitchFamily="34" charset="0"/>
            </a:endParaRPr>
          </a:p>
        </p:txBody>
      </p:sp>
      <p:sp>
        <p:nvSpPr>
          <p:cNvPr id="29700" name="Rectangle 4"/>
          <p:cNvSpPr>
            <a:spLocks noChangeArrowheads="1"/>
          </p:cNvSpPr>
          <p:nvPr/>
        </p:nvSpPr>
        <p:spPr bwMode="auto">
          <a:xfrm>
            <a:off x="179388" y="1341438"/>
            <a:ext cx="8659812" cy="4495800"/>
          </a:xfrm>
          <a:prstGeom prst="rect">
            <a:avLst/>
          </a:prstGeom>
          <a:noFill/>
          <a:ln w="9525">
            <a:noFill/>
            <a:miter lim="800000"/>
            <a:headEnd/>
            <a:tailEnd/>
          </a:ln>
        </p:spPr>
        <p:txBody>
          <a:bodyPr/>
          <a:lstStyle/>
          <a:p>
            <a:pPr marL="342900" indent="-342900" eaLnBrk="0" hangingPunct="0">
              <a:spcBef>
                <a:spcPct val="20000"/>
              </a:spcBef>
              <a:buFont typeface="Arial" pitchFamily="34" charset="0"/>
              <a:buChar char="•"/>
            </a:pPr>
            <a:endParaRPr lang="en-US" sz="3200" b="1">
              <a:latin typeface="Calibri" pitchFamily="34" charset="0"/>
            </a:endParaRPr>
          </a:p>
          <a:p>
            <a:pPr marL="342900" indent="-342900" eaLnBrk="0" hangingPunct="0">
              <a:spcBef>
                <a:spcPct val="20000"/>
              </a:spcBef>
              <a:buFont typeface="Arial" pitchFamily="34" charset="0"/>
              <a:buChar char="•"/>
            </a:pPr>
            <a:endParaRPr lang="en-US" sz="3200">
              <a:latin typeface="Calibri" pitchFamily="34" charset="0"/>
            </a:endParaRPr>
          </a:p>
          <a:p>
            <a:pPr marL="342900" indent="-342900" eaLnBrk="0" hangingPunct="0">
              <a:spcBef>
                <a:spcPct val="20000"/>
              </a:spcBef>
              <a:buFont typeface="Arial" pitchFamily="34" charset="0"/>
              <a:buChar char="•"/>
            </a:pPr>
            <a:endParaRPr lang="en-US" sz="3200">
              <a:latin typeface="Calibri" pitchFamily="34" charset="0"/>
            </a:endParaRPr>
          </a:p>
          <a:p>
            <a:pPr marL="342900" indent="-342900" eaLnBrk="0" hangingPunct="0">
              <a:spcBef>
                <a:spcPct val="20000"/>
              </a:spcBef>
              <a:buFont typeface="Arial" pitchFamily="34" charset="0"/>
              <a:buChar char="•"/>
            </a:pPr>
            <a:endParaRPr lang="en-US" sz="3200">
              <a:latin typeface="Calibri" pitchFamily="34" charset="0"/>
            </a:endParaRPr>
          </a:p>
          <a:p>
            <a:pPr marL="342900" indent="-342900" eaLnBrk="0" hangingPunct="0">
              <a:spcBef>
                <a:spcPct val="20000"/>
              </a:spcBef>
              <a:buFont typeface="Arial" pitchFamily="34" charset="0"/>
              <a:buChar char="•"/>
            </a:pPr>
            <a:endParaRPr lang="en-US" sz="3200">
              <a:latin typeface="Calibri" pitchFamily="34" charset="0"/>
            </a:endParaRPr>
          </a:p>
        </p:txBody>
      </p:sp>
      <p:sp>
        <p:nvSpPr>
          <p:cNvPr id="29701" name="Text Box 15"/>
          <p:cNvSpPr txBox="1">
            <a:spLocks noChangeArrowheads="1"/>
          </p:cNvSpPr>
          <p:nvPr/>
        </p:nvSpPr>
        <p:spPr bwMode="auto">
          <a:xfrm>
            <a:off x="3416145" y="3933020"/>
            <a:ext cx="1858963" cy="457200"/>
          </a:xfrm>
          <a:prstGeom prst="rect">
            <a:avLst/>
          </a:prstGeom>
          <a:noFill/>
          <a:ln w="9525">
            <a:noFill/>
            <a:miter lim="800000"/>
            <a:headEnd/>
            <a:tailEnd/>
          </a:ln>
        </p:spPr>
        <p:txBody>
          <a:bodyPr wrap="none">
            <a:spAutoFit/>
          </a:bodyPr>
          <a:lstStyle/>
          <a:p>
            <a:pPr defTabSz="914400"/>
            <a:r>
              <a:rPr lang="en-US" sz="2400" b="1" dirty="0"/>
              <a:t>Questions?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Background</a:t>
            </a:r>
            <a:endParaRPr lang="en-ZA" sz="3200" b="1" dirty="0"/>
          </a:p>
        </p:txBody>
      </p:sp>
      <p:sp>
        <p:nvSpPr>
          <p:cNvPr id="2" name="TextBox 1"/>
          <p:cNvSpPr txBox="1"/>
          <p:nvPr/>
        </p:nvSpPr>
        <p:spPr>
          <a:xfrm>
            <a:off x="908844" y="1643050"/>
            <a:ext cx="7272808" cy="4185761"/>
          </a:xfrm>
          <a:prstGeom prst="rect">
            <a:avLst/>
          </a:prstGeom>
          <a:noFill/>
        </p:spPr>
        <p:txBody>
          <a:bodyPr wrap="square" rtlCol="0">
            <a:spAutoFit/>
          </a:bodyPr>
          <a:lstStyle/>
          <a:p>
            <a:pPr marL="342900" indent="-342900">
              <a:buFont typeface="Arial" pitchFamily="34" charset="0"/>
              <a:buChar char="•"/>
            </a:pPr>
            <a:r>
              <a:rPr lang="en-ZA" sz="1400" dirty="0" smtClean="0"/>
              <a:t>The gold and platinum sector typically use hoppers to transport ore and broken rock from the working place to the shaft tips.</a:t>
            </a:r>
          </a:p>
          <a:p>
            <a:pPr marL="342900" indent="-342900">
              <a:buFont typeface="Arial" pitchFamily="34" charset="0"/>
              <a:buChar char="•"/>
            </a:pPr>
            <a:endParaRPr lang="en-ZA" sz="1400" dirty="0" smtClean="0"/>
          </a:p>
          <a:p>
            <a:pPr marL="342900" indent="-342900">
              <a:buFont typeface="Arial" pitchFamily="34" charset="0"/>
              <a:buChar char="•"/>
            </a:pPr>
            <a:r>
              <a:rPr lang="en-ZA" sz="1400" dirty="0" smtClean="0"/>
              <a:t>Typically there are 6 to 10 hoppers in a span pulled by one locomotive</a:t>
            </a:r>
          </a:p>
          <a:p>
            <a:pPr marL="342900" indent="-342900">
              <a:buFont typeface="Arial" pitchFamily="34" charset="0"/>
              <a:buChar char="•"/>
            </a:pPr>
            <a:endParaRPr lang="en-ZA" sz="1400" dirty="0" smtClean="0"/>
          </a:p>
          <a:p>
            <a:pPr marL="342900" indent="-342900">
              <a:buFont typeface="Arial" pitchFamily="34" charset="0"/>
              <a:buChar char="•"/>
            </a:pPr>
            <a:r>
              <a:rPr lang="en-ZA" sz="1400" dirty="0" smtClean="0"/>
              <a:t>The hoppers weigh between 4 and 10 tons (gross)</a:t>
            </a:r>
          </a:p>
          <a:p>
            <a:pPr marL="342900" indent="-342900">
              <a:buFont typeface="Arial" pitchFamily="34" charset="0"/>
              <a:buChar char="•"/>
            </a:pPr>
            <a:endParaRPr lang="en-ZA" sz="1400" dirty="0" smtClean="0"/>
          </a:p>
          <a:p>
            <a:pPr marL="342900" indent="-342900">
              <a:buFont typeface="Arial" pitchFamily="34" charset="0"/>
              <a:buChar char="•"/>
            </a:pPr>
            <a:r>
              <a:rPr lang="en-ZA" sz="1400" dirty="0" smtClean="0"/>
              <a:t>Depending on the applications there is a frequent need for coupling and uncoupling of hoppers (shunting purposes and development).</a:t>
            </a:r>
          </a:p>
          <a:p>
            <a:pPr marL="342900" indent="-342900">
              <a:buFont typeface="Arial" pitchFamily="34" charset="0"/>
              <a:buChar char="•"/>
            </a:pPr>
            <a:endParaRPr lang="en-ZA" sz="1400" dirty="0" smtClean="0"/>
          </a:p>
          <a:p>
            <a:pPr marL="342900" indent="-342900">
              <a:buFont typeface="Arial" pitchFamily="34" charset="0"/>
              <a:buChar char="•"/>
            </a:pPr>
            <a:r>
              <a:rPr lang="en-ZA" sz="1400" dirty="0" smtClean="0"/>
              <a:t>In 2000 around 20% of all rolling stock accidents were during coupling.</a:t>
            </a:r>
          </a:p>
          <a:p>
            <a:pPr marL="342900" indent="-342900">
              <a:buFont typeface="Arial" pitchFamily="34" charset="0"/>
              <a:buChar char="•"/>
            </a:pPr>
            <a:endParaRPr lang="en-ZA" sz="1400" dirty="0" smtClean="0"/>
          </a:p>
          <a:p>
            <a:pPr marL="342900" indent="-342900">
              <a:buFont typeface="Arial" pitchFamily="34" charset="0"/>
              <a:buChar char="•"/>
            </a:pPr>
            <a:r>
              <a:rPr lang="en-ZA" sz="1400" dirty="0" smtClean="0"/>
              <a:t>It can be estimated that the number of locomotive drivers and guards in a mine constitutes around 5% of the mine employees.</a:t>
            </a:r>
          </a:p>
          <a:p>
            <a:pPr marL="342900" indent="-342900">
              <a:buFont typeface="Arial" pitchFamily="34" charset="0"/>
              <a:buChar char="•"/>
            </a:pPr>
            <a:endParaRPr lang="en-ZA" sz="1400" dirty="0" smtClean="0"/>
          </a:p>
          <a:p>
            <a:pPr marL="342900" indent="-342900">
              <a:buFont typeface="Arial" pitchFamily="34" charset="0"/>
              <a:buChar char="•"/>
            </a:pPr>
            <a:r>
              <a:rPr lang="en-ZA" sz="1400" dirty="0" smtClean="0"/>
              <a:t>The locomotive drivers and guards are not highly educated.</a:t>
            </a:r>
          </a:p>
          <a:p>
            <a:pPr marL="342900" indent="-342900">
              <a:buFont typeface="Arial" pitchFamily="34" charset="0"/>
              <a:buChar char="•"/>
            </a:pPr>
            <a:endParaRPr lang="en-ZA" sz="1400" dirty="0" smtClean="0"/>
          </a:p>
          <a:p>
            <a:pPr marL="342900" indent="-342900">
              <a:buFont typeface="Arial" pitchFamily="34" charset="0"/>
              <a:buChar char="•"/>
            </a:pPr>
            <a:r>
              <a:rPr lang="en-ZA" sz="1400" dirty="0" smtClean="0"/>
              <a:t>Rail conditions underground are generally poor and the </a:t>
            </a:r>
            <a:r>
              <a:rPr lang="en-ZA" sz="1400" dirty="0" err="1" smtClean="0"/>
              <a:t>tramming</a:t>
            </a:r>
            <a:r>
              <a:rPr lang="en-ZA" sz="1400" dirty="0" smtClean="0"/>
              <a:t> speed limits are medium to slow.</a:t>
            </a:r>
            <a:endParaRPr lang="en-ZA" sz="1400" dirty="0"/>
          </a:p>
        </p:txBody>
      </p:sp>
    </p:spTree>
    <p:extLst>
      <p:ext uri="{BB962C8B-B14F-4D97-AF65-F5344CB8AC3E}">
        <p14:creationId xmlns="" xmlns:p14="http://schemas.microsoft.com/office/powerpoint/2010/main" val="17245105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Background</a:t>
            </a:r>
            <a:endParaRPr lang="en-ZA" sz="3200" b="1" dirty="0"/>
          </a:p>
        </p:txBody>
      </p:sp>
      <p:sp>
        <p:nvSpPr>
          <p:cNvPr id="2" name="TextBox 1"/>
          <p:cNvSpPr txBox="1"/>
          <p:nvPr/>
        </p:nvSpPr>
        <p:spPr>
          <a:xfrm>
            <a:off x="908844" y="1500174"/>
            <a:ext cx="7272808" cy="307777"/>
          </a:xfrm>
          <a:prstGeom prst="rect">
            <a:avLst/>
          </a:prstGeom>
          <a:noFill/>
        </p:spPr>
        <p:txBody>
          <a:bodyPr wrap="square" rtlCol="0">
            <a:spAutoFit/>
          </a:bodyPr>
          <a:lstStyle/>
          <a:p>
            <a:pPr marL="342900" indent="-342900">
              <a:buFont typeface="Arial" pitchFamily="34" charset="0"/>
              <a:buChar char="•"/>
            </a:pPr>
            <a:r>
              <a:rPr lang="en-ZA" sz="1400" dirty="0" smtClean="0"/>
              <a:t>The most common conventional buffer in use was the Kudu Buffer.</a:t>
            </a:r>
          </a:p>
        </p:txBody>
      </p:sp>
      <p:pic>
        <p:nvPicPr>
          <p:cNvPr id="6" name="Picture 2"/>
          <p:cNvPicPr>
            <a:picLocks noChangeAspect="1" noChangeArrowheads="1"/>
          </p:cNvPicPr>
          <p:nvPr/>
        </p:nvPicPr>
        <p:blipFill>
          <a:blip r:embed="rId3"/>
          <a:srcRect l="19326" t="13187" r="24451" b="5494"/>
          <a:stretch>
            <a:fillRect/>
          </a:stretch>
        </p:blipFill>
        <p:spPr bwMode="auto">
          <a:xfrm>
            <a:off x="1643042" y="1950827"/>
            <a:ext cx="5995388" cy="4621445"/>
          </a:xfrm>
          <a:prstGeom prst="rect">
            <a:avLst/>
          </a:prstGeom>
          <a:noFill/>
          <a:ln w="9525">
            <a:noFill/>
            <a:miter lim="800000"/>
            <a:headEnd/>
            <a:tailEnd/>
          </a:ln>
          <a:effectLst/>
        </p:spPr>
      </p:pic>
    </p:spTree>
    <p:extLst>
      <p:ext uri="{BB962C8B-B14F-4D97-AF65-F5344CB8AC3E}">
        <p14:creationId xmlns="" xmlns:p14="http://schemas.microsoft.com/office/powerpoint/2010/main" val="17245105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a:r>
              <a:rPr lang="en-ZA" sz="3200" b="1" dirty="0" smtClean="0"/>
              <a:t>Semi Auto Coupling – </a:t>
            </a:r>
            <a:r>
              <a:rPr lang="en-ZA" sz="2800" b="1" dirty="0"/>
              <a:t>C</a:t>
            </a:r>
            <a:r>
              <a:rPr lang="en-ZA" sz="2800" b="1" dirty="0" smtClean="0"/>
              <a:t>oncept decision</a:t>
            </a:r>
            <a:endParaRPr lang="en-ZA" sz="3200" b="1" dirty="0"/>
          </a:p>
        </p:txBody>
      </p:sp>
      <p:sp>
        <p:nvSpPr>
          <p:cNvPr id="2" name="TextBox 1"/>
          <p:cNvSpPr txBox="1"/>
          <p:nvPr/>
        </p:nvSpPr>
        <p:spPr>
          <a:xfrm>
            <a:off x="908844" y="1928802"/>
            <a:ext cx="7272808" cy="2031325"/>
          </a:xfrm>
          <a:prstGeom prst="rect">
            <a:avLst/>
          </a:prstGeom>
          <a:noFill/>
        </p:spPr>
        <p:txBody>
          <a:bodyPr wrap="square" rtlCol="0">
            <a:spAutoFit/>
          </a:bodyPr>
          <a:lstStyle/>
          <a:p>
            <a:r>
              <a:rPr lang="en-ZA" sz="1400" dirty="0" smtClean="0"/>
              <a:t>In 2000 research done by the Safety in Mines Advisory Committee (SIMRAC) found that; almost all accidents that occurred were during coupling, with very few accidents during uncoupling.</a:t>
            </a:r>
          </a:p>
          <a:p>
            <a:endParaRPr lang="en-ZA" sz="1400" dirty="0" smtClean="0"/>
          </a:p>
          <a:p>
            <a:r>
              <a:rPr lang="en-ZA" sz="1400" dirty="0" smtClean="0"/>
              <a:t>AngloGold Ashanti then took the decision to identify a system that would allow coupling to take place while the guard was in a safe position. i.e. Not positioned in the danger area between the rolling stock. </a:t>
            </a:r>
          </a:p>
          <a:p>
            <a:endParaRPr lang="en-ZA" sz="1400" dirty="0"/>
          </a:p>
          <a:p>
            <a:r>
              <a:rPr lang="en-ZA" sz="1400" dirty="0" smtClean="0"/>
              <a:t>A semi automatic coupling system needed to be installed.</a:t>
            </a:r>
            <a:endParaRPr lang="en-ZA" sz="1400" dirty="0"/>
          </a:p>
        </p:txBody>
      </p:sp>
    </p:spTree>
    <p:extLst>
      <p:ext uri="{BB962C8B-B14F-4D97-AF65-F5344CB8AC3E}">
        <p14:creationId xmlns="" xmlns:p14="http://schemas.microsoft.com/office/powerpoint/2010/main" val="1724510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eaLnBrk="1" hangingPunct="1"/>
            <a:r>
              <a:rPr lang="en-AU" sz="3000" dirty="0" smtClean="0">
                <a:latin typeface="Arial" pitchFamily="34" charset="0"/>
                <a:ea typeface="ヒラギノ角ゴ Pro W3"/>
                <a:cs typeface="Arial" pitchFamily="34" charset="0"/>
              </a:rPr>
              <a:t>Initial Tests</a:t>
            </a:r>
            <a:endParaRPr lang="en-US" sz="3000" dirty="0" smtClean="0">
              <a:latin typeface="Arial" pitchFamily="34" charset="0"/>
              <a:ea typeface="ヒラギノ角ゴ Pro W3"/>
              <a:cs typeface="Arial" pitchFamily="34" charset="0"/>
            </a:endParaRPr>
          </a:p>
        </p:txBody>
      </p:sp>
      <p:sp>
        <p:nvSpPr>
          <p:cNvPr id="4" name="TextBox 3"/>
          <p:cNvSpPr txBox="1"/>
          <p:nvPr/>
        </p:nvSpPr>
        <p:spPr>
          <a:xfrm>
            <a:off x="5357818" y="2071678"/>
            <a:ext cx="2797561" cy="3416320"/>
          </a:xfrm>
          <a:prstGeom prst="rect">
            <a:avLst/>
          </a:prstGeom>
          <a:noFill/>
          <a:ln>
            <a:solidFill>
              <a:schemeClr val="bg2">
                <a:lumMod val="25000"/>
              </a:schemeClr>
            </a:solidFill>
          </a:ln>
        </p:spPr>
        <p:txBody>
          <a:bodyPr wrap="none" rtlCol="0">
            <a:spAutoFit/>
          </a:bodyPr>
          <a:lstStyle/>
          <a:p>
            <a:pPr algn="ctr"/>
            <a:r>
              <a:rPr lang="en-ZA" b="1" u="sng" dirty="0" smtClean="0"/>
              <a:t>Test Criteria</a:t>
            </a:r>
          </a:p>
          <a:p>
            <a:endParaRPr lang="en-ZA" sz="600" dirty="0" smtClean="0"/>
          </a:p>
          <a:p>
            <a:pPr marL="342900" indent="-342900">
              <a:lnSpc>
                <a:spcPct val="150000"/>
              </a:lnSpc>
              <a:buFont typeface="Wingdings" pitchFamily="2" charset="2"/>
              <a:buChar char="Ø"/>
            </a:pPr>
            <a:r>
              <a:rPr lang="en-ZA" sz="1600" dirty="0" smtClean="0"/>
              <a:t>Semi-Automatic </a:t>
            </a:r>
            <a:r>
              <a:rPr lang="en-ZA" sz="1600" dirty="0" smtClean="0"/>
              <a:t>coupling</a:t>
            </a:r>
          </a:p>
          <a:p>
            <a:pPr marL="342900" indent="-342900">
              <a:lnSpc>
                <a:spcPct val="150000"/>
              </a:lnSpc>
              <a:buFont typeface="Wingdings" pitchFamily="2" charset="2"/>
              <a:buChar char="Ø"/>
            </a:pPr>
            <a:r>
              <a:rPr lang="en-ZA" sz="1600" dirty="0" smtClean="0"/>
              <a:t>Sufficient strength</a:t>
            </a:r>
          </a:p>
          <a:p>
            <a:pPr marL="342900" indent="-342900">
              <a:lnSpc>
                <a:spcPct val="150000"/>
              </a:lnSpc>
              <a:buFont typeface="Wingdings" pitchFamily="2" charset="2"/>
              <a:buChar char="Ø"/>
            </a:pPr>
            <a:r>
              <a:rPr lang="en-ZA" sz="1600" dirty="0" smtClean="0"/>
              <a:t>Resilience</a:t>
            </a:r>
          </a:p>
          <a:p>
            <a:pPr marL="342900" indent="-342900">
              <a:lnSpc>
                <a:spcPct val="150000"/>
              </a:lnSpc>
              <a:buFont typeface="Wingdings" pitchFamily="2" charset="2"/>
              <a:buChar char="Ø"/>
            </a:pPr>
            <a:r>
              <a:rPr lang="en-ZA" sz="1600" dirty="0" smtClean="0"/>
              <a:t>Coupling around bends</a:t>
            </a:r>
          </a:p>
          <a:p>
            <a:pPr marL="342900" indent="-342900">
              <a:lnSpc>
                <a:spcPct val="150000"/>
              </a:lnSpc>
              <a:buFont typeface="Wingdings" pitchFamily="2" charset="2"/>
              <a:buChar char="Ø"/>
            </a:pPr>
            <a:r>
              <a:rPr lang="en-ZA" sz="1600" dirty="0" smtClean="0"/>
              <a:t>Derailment behaviour</a:t>
            </a:r>
          </a:p>
          <a:p>
            <a:pPr marL="342900" indent="-342900">
              <a:lnSpc>
                <a:spcPct val="150000"/>
              </a:lnSpc>
              <a:buFont typeface="Wingdings" pitchFamily="2" charset="2"/>
              <a:buChar char="Ø"/>
            </a:pPr>
            <a:r>
              <a:rPr lang="en-ZA" sz="1600" dirty="0" smtClean="0"/>
              <a:t>Reliability</a:t>
            </a:r>
          </a:p>
          <a:p>
            <a:pPr marL="342900" indent="-342900">
              <a:lnSpc>
                <a:spcPct val="150000"/>
              </a:lnSpc>
              <a:buFont typeface="Wingdings" pitchFamily="2" charset="2"/>
              <a:buChar char="Ø"/>
            </a:pPr>
            <a:r>
              <a:rPr lang="en-ZA" sz="1600" dirty="0" smtClean="0"/>
              <a:t>Maintainability</a:t>
            </a:r>
          </a:p>
          <a:p>
            <a:pPr marL="342900" indent="-342900">
              <a:lnSpc>
                <a:spcPct val="150000"/>
              </a:lnSpc>
              <a:buFont typeface="Wingdings" pitchFamily="2" charset="2"/>
              <a:buChar char="Ø"/>
            </a:pPr>
            <a:r>
              <a:rPr lang="en-ZA" sz="1600" dirty="0" smtClean="0"/>
              <a:t>Compatibility</a:t>
            </a:r>
            <a:endParaRPr lang="en-ZA" sz="1600" dirty="0"/>
          </a:p>
        </p:txBody>
      </p:sp>
      <p:sp>
        <p:nvSpPr>
          <p:cNvPr id="5" name="TextBox 4"/>
          <p:cNvSpPr txBox="1"/>
          <p:nvPr/>
        </p:nvSpPr>
        <p:spPr>
          <a:xfrm>
            <a:off x="908844" y="2786058"/>
            <a:ext cx="3515578" cy="1877437"/>
          </a:xfrm>
          <a:prstGeom prst="rect">
            <a:avLst/>
          </a:prstGeom>
          <a:noFill/>
          <a:ln>
            <a:solidFill>
              <a:schemeClr val="bg2">
                <a:lumMod val="25000"/>
              </a:schemeClr>
            </a:solidFill>
          </a:ln>
        </p:spPr>
        <p:txBody>
          <a:bodyPr wrap="none" rtlCol="0">
            <a:spAutoFit/>
          </a:bodyPr>
          <a:lstStyle/>
          <a:p>
            <a:r>
              <a:rPr lang="en-ZA" b="1" u="sng" dirty="0" smtClean="0"/>
              <a:t>3 types of buffers were tested</a:t>
            </a:r>
          </a:p>
          <a:p>
            <a:endParaRPr lang="en-ZA" dirty="0" smtClean="0"/>
          </a:p>
          <a:p>
            <a:pPr marL="342900" indent="-342900">
              <a:buFont typeface="Wingdings" pitchFamily="2" charset="2"/>
              <a:buChar char="Ø"/>
            </a:pPr>
            <a:r>
              <a:rPr lang="en-ZA" sz="1600" dirty="0" smtClean="0"/>
              <a:t>Clayton Semi-auto couplers</a:t>
            </a:r>
          </a:p>
          <a:p>
            <a:pPr marL="342900" indent="-342900">
              <a:buFont typeface="Wingdings" pitchFamily="2" charset="2"/>
              <a:buChar char="Ø"/>
            </a:pPr>
            <a:endParaRPr lang="en-ZA" sz="1600" dirty="0" smtClean="0"/>
          </a:p>
          <a:p>
            <a:pPr marL="342900" indent="-342900">
              <a:buFont typeface="Wingdings" pitchFamily="2" charset="2"/>
              <a:buChar char="Ø"/>
            </a:pPr>
            <a:r>
              <a:rPr lang="en-ZA" sz="1600" dirty="0" err="1" smtClean="0"/>
              <a:t>Deton</a:t>
            </a:r>
            <a:r>
              <a:rPr lang="en-ZA" sz="1600" dirty="0" smtClean="0"/>
              <a:t> Automatic </a:t>
            </a:r>
            <a:r>
              <a:rPr lang="en-ZA" sz="1600" dirty="0" smtClean="0"/>
              <a:t>coupler</a:t>
            </a:r>
            <a:endParaRPr lang="en-ZA" sz="1600" dirty="0" smtClean="0"/>
          </a:p>
          <a:p>
            <a:pPr marL="342900" indent="-342900">
              <a:buFont typeface="Wingdings" pitchFamily="2" charset="2"/>
              <a:buChar char="Ø"/>
            </a:pPr>
            <a:endParaRPr lang="en-ZA" sz="1600" dirty="0" smtClean="0"/>
          </a:p>
          <a:p>
            <a:pPr marL="342900" indent="-342900">
              <a:buFont typeface="Wingdings" pitchFamily="2" charset="2"/>
              <a:buChar char="Ø"/>
            </a:pPr>
            <a:r>
              <a:rPr lang="en-ZA" sz="1600" dirty="0" err="1" smtClean="0"/>
              <a:t>Galison</a:t>
            </a:r>
            <a:r>
              <a:rPr lang="en-ZA" sz="1600" dirty="0" smtClean="0"/>
              <a:t> </a:t>
            </a:r>
            <a:r>
              <a:rPr lang="en-ZA" sz="1600" dirty="0" smtClean="0"/>
              <a:t>APC Semi-auto </a:t>
            </a:r>
            <a:r>
              <a:rPr lang="en-ZA" sz="1600" dirty="0" smtClean="0"/>
              <a:t>couplers</a:t>
            </a:r>
            <a:endParaRPr lang="en-ZA" sz="1600" dirty="0" smtClean="0"/>
          </a:p>
        </p:txBody>
      </p:sp>
      <p:sp>
        <p:nvSpPr>
          <p:cNvPr id="6" name="Right Arrow 5"/>
          <p:cNvSpPr/>
          <p:nvPr/>
        </p:nvSpPr>
        <p:spPr>
          <a:xfrm>
            <a:off x="4643438" y="3429000"/>
            <a:ext cx="500066" cy="357190"/>
          </a:xfrm>
          <a:prstGeom prst="right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Z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099" name="Title 1"/>
          <p:cNvSpPr>
            <a:spLocks noGrp="1"/>
          </p:cNvSpPr>
          <p:nvPr>
            <p:ph type="title" idx="4294967295"/>
          </p:nvPr>
        </p:nvSpPr>
        <p:spPr>
          <a:xfrm>
            <a:off x="908844" y="116632"/>
            <a:ext cx="7593012" cy="720080"/>
          </a:xfrm>
        </p:spPr>
        <p:txBody>
          <a:bodyPr/>
          <a:lstStyle/>
          <a:p>
            <a:pPr algn="l" eaLnBrk="1" hangingPunct="1"/>
            <a:r>
              <a:rPr lang="en-AU" sz="3000" dirty="0" smtClean="0">
                <a:latin typeface="Arial" pitchFamily="34" charset="0"/>
                <a:ea typeface="ヒラギノ角ゴ Pro W3"/>
                <a:cs typeface="Arial" pitchFamily="34" charset="0"/>
              </a:rPr>
              <a:t>Initial Tests – </a:t>
            </a:r>
            <a:r>
              <a:rPr lang="en-AU" sz="2400" dirty="0" smtClean="0">
                <a:latin typeface="Arial" pitchFamily="34" charset="0"/>
                <a:ea typeface="ヒラギノ角ゴ Pro W3"/>
                <a:cs typeface="Arial" pitchFamily="34" charset="0"/>
              </a:rPr>
              <a:t>Clayton Semi-auto coupler</a:t>
            </a:r>
            <a:endParaRPr lang="en-US" sz="3000" dirty="0" smtClean="0">
              <a:latin typeface="Arial" pitchFamily="34" charset="0"/>
              <a:ea typeface="ヒラギノ角ゴ Pro W3"/>
              <a:cs typeface="Arial" pitchFamily="34" charset="0"/>
            </a:endParaRPr>
          </a:p>
        </p:txBody>
      </p:sp>
      <p:sp>
        <p:nvSpPr>
          <p:cNvPr id="8" name="TextBox 7"/>
          <p:cNvSpPr txBox="1"/>
          <p:nvPr/>
        </p:nvSpPr>
        <p:spPr>
          <a:xfrm>
            <a:off x="6643702" y="2571744"/>
            <a:ext cx="2122697" cy="307777"/>
          </a:xfrm>
          <a:prstGeom prst="rect">
            <a:avLst/>
          </a:prstGeom>
          <a:noFill/>
        </p:spPr>
        <p:txBody>
          <a:bodyPr wrap="none" rtlCol="0">
            <a:spAutoFit/>
          </a:bodyPr>
          <a:lstStyle/>
          <a:p>
            <a:pPr marL="342900" indent="-342900">
              <a:buFont typeface="Wingdings" pitchFamily="2" charset="2"/>
              <a:buChar char="Ø"/>
            </a:pPr>
            <a:r>
              <a:rPr lang="en-ZA" sz="1400" dirty="0" smtClean="0"/>
              <a:t>Integrated Pin/ latch</a:t>
            </a:r>
            <a:endParaRPr lang="en-ZA" sz="1400" dirty="0"/>
          </a:p>
        </p:txBody>
      </p:sp>
      <p:sp>
        <p:nvSpPr>
          <p:cNvPr id="9" name="TextBox 8"/>
          <p:cNvSpPr txBox="1"/>
          <p:nvPr/>
        </p:nvSpPr>
        <p:spPr>
          <a:xfrm>
            <a:off x="6643703" y="3286124"/>
            <a:ext cx="2500298" cy="523220"/>
          </a:xfrm>
          <a:prstGeom prst="rect">
            <a:avLst/>
          </a:prstGeom>
          <a:noFill/>
        </p:spPr>
        <p:txBody>
          <a:bodyPr wrap="square" rtlCol="0">
            <a:spAutoFit/>
          </a:bodyPr>
          <a:lstStyle/>
          <a:p>
            <a:pPr marL="342900" indent="-342900">
              <a:buFont typeface="Wingdings" pitchFamily="2" charset="2"/>
              <a:buChar char="Ø"/>
            </a:pPr>
            <a:r>
              <a:rPr lang="en-ZA" sz="1400" dirty="0" smtClean="0"/>
              <a:t>Rigid buffer (no resilience)</a:t>
            </a:r>
            <a:endParaRPr lang="en-ZA" sz="1400" dirty="0"/>
          </a:p>
        </p:txBody>
      </p:sp>
      <p:sp>
        <p:nvSpPr>
          <p:cNvPr id="10" name="TextBox 9"/>
          <p:cNvSpPr txBox="1"/>
          <p:nvPr/>
        </p:nvSpPr>
        <p:spPr>
          <a:xfrm>
            <a:off x="6643704" y="3786190"/>
            <a:ext cx="2500298" cy="523220"/>
          </a:xfrm>
          <a:prstGeom prst="rect">
            <a:avLst/>
          </a:prstGeom>
          <a:noFill/>
        </p:spPr>
        <p:txBody>
          <a:bodyPr wrap="square" rtlCol="0">
            <a:spAutoFit/>
          </a:bodyPr>
          <a:lstStyle/>
          <a:p>
            <a:pPr marL="342900" indent="-342900">
              <a:buFont typeface="Wingdings" pitchFamily="2" charset="2"/>
              <a:buChar char="Ø"/>
            </a:pPr>
            <a:r>
              <a:rPr lang="en-ZA" sz="1400" dirty="0" smtClean="0"/>
              <a:t>Separate tool provided for uncoupling</a:t>
            </a:r>
            <a:endParaRPr lang="en-ZA" sz="1400" dirty="0"/>
          </a:p>
        </p:txBody>
      </p:sp>
      <p:sp>
        <p:nvSpPr>
          <p:cNvPr id="11" name="TextBox 10"/>
          <p:cNvSpPr txBox="1"/>
          <p:nvPr/>
        </p:nvSpPr>
        <p:spPr>
          <a:xfrm>
            <a:off x="6643702" y="4263102"/>
            <a:ext cx="2500298" cy="523220"/>
          </a:xfrm>
          <a:prstGeom prst="rect">
            <a:avLst/>
          </a:prstGeom>
          <a:noFill/>
        </p:spPr>
        <p:txBody>
          <a:bodyPr wrap="square" rtlCol="0">
            <a:spAutoFit/>
          </a:bodyPr>
          <a:lstStyle/>
          <a:p>
            <a:pPr marL="342900" indent="-342900">
              <a:buFont typeface="Wingdings" pitchFamily="2" charset="2"/>
              <a:buChar char="Ø"/>
            </a:pPr>
            <a:r>
              <a:rPr lang="en-ZA" sz="1400" dirty="0" smtClean="0"/>
              <a:t>Not compatible with current Kudu buffers</a:t>
            </a:r>
            <a:endParaRPr lang="en-ZA" sz="1400" dirty="0"/>
          </a:p>
        </p:txBody>
      </p:sp>
      <p:sp>
        <p:nvSpPr>
          <p:cNvPr id="12" name="TextBox 11"/>
          <p:cNvSpPr txBox="1"/>
          <p:nvPr/>
        </p:nvSpPr>
        <p:spPr>
          <a:xfrm>
            <a:off x="7215206" y="2143116"/>
            <a:ext cx="1146468" cy="369332"/>
          </a:xfrm>
          <a:prstGeom prst="rect">
            <a:avLst/>
          </a:prstGeom>
          <a:noFill/>
        </p:spPr>
        <p:txBody>
          <a:bodyPr wrap="none" rtlCol="0">
            <a:spAutoFit/>
          </a:bodyPr>
          <a:lstStyle/>
          <a:p>
            <a:r>
              <a:rPr lang="en-ZA" b="1" dirty="0" smtClean="0"/>
              <a:t>Features</a:t>
            </a:r>
            <a:endParaRPr lang="en-ZA" b="1" dirty="0"/>
          </a:p>
        </p:txBody>
      </p:sp>
      <p:sp>
        <p:nvSpPr>
          <p:cNvPr id="13" name="Rectangle 12"/>
          <p:cNvSpPr/>
          <p:nvPr/>
        </p:nvSpPr>
        <p:spPr>
          <a:xfrm>
            <a:off x="6643704" y="2143116"/>
            <a:ext cx="2357452" cy="278608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ZA"/>
          </a:p>
        </p:txBody>
      </p:sp>
      <p:sp>
        <p:nvSpPr>
          <p:cNvPr id="14" name="TextBox 13"/>
          <p:cNvSpPr txBox="1"/>
          <p:nvPr/>
        </p:nvSpPr>
        <p:spPr>
          <a:xfrm>
            <a:off x="6643702" y="2906909"/>
            <a:ext cx="1843774" cy="307777"/>
          </a:xfrm>
          <a:prstGeom prst="rect">
            <a:avLst/>
          </a:prstGeom>
          <a:noFill/>
        </p:spPr>
        <p:txBody>
          <a:bodyPr wrap="none" rtlCol="0">
            <a:spAutoFit/>
          </a:bodyPr>
          <a:lstStyle/>
          <a:p>
            <a:pPr marL="342900" indent="-342900">
              <a:buFont typeface="Wingdings" pitchFamily="2" charset="2"/>
              <a:buChar char="Ø"/>
            </a:pPr>
            <a:r>
              <a:rPr lang="en-ZA" sz="1400" dirty="0" smtClean="0"/>
              <a:t>Spring operation</a:t>
            </a:r>
            <a:endParaRPr lang="en-ZA" sz="1400" dirty="0"/>
          </a:p>
        </p:txBody>
      </p:sp>
      <p:pic>
        <p:nvPicPr>
          <p:cNvPr id="1028" name="Picture 4"/>
          <p:cNvPicPr>
            <a:picLocks noChangeAspect="1" noChangeArrowheads="1"/>
          </p:cNvPicPr>
          <p:nvPr/>
        </p:nvPicPr>
        <p:blipFill>
          <a:blip r:embed="rId3"/>
          <a:srcRect l="6625" t="22656" r="25293" b="8008"/>
          <a:stretch>
            <a:fillRect/>
          </a:stretch>
        </p:blipFill>
        <p:spPr bwMode="auto">
          <a:xfrm>
            <a:off x="17305" y="2071678"/>
            <a:ext cx="6269207" cy="358962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animBg="1"/>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4" name="Title 1"/>
          <p:cNvSpPr txBox="1">
            <a:spLocks/>
          </p:cNvSpPr>
          <p:nvPr/>
        </p:nvSpPr>
        <p:spPr bwMode="auto">
          <a:xfrm>
            <a:off x="908844" y="116632"/>
            <a:ext cx="7593012" cy="72008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AU" sz="3000" b="0" i="0" u="none" strike="noStrike" kern="1200" cap="none" spc="0" normalizeH="0" baseline="0" noProof="0" dirty="0" smtClean="0">
                <a:ln>
                  <a:noFill/>
                </a:ln>
                <a:solidFill>
                  <a:schemeClr val="tx1"/>
                </a:solidFill>
                <a:effectLst/>
                <a:uLnTx/>
                <a:uFillTx/>
                <a:latin typeface="Arial" pitchFamily="34" charset="0"/>
                <a:ea typeface="ヒラギノ角ゴ Pro W3"/>
                <a:cs typeface="Arial" pitchFamily="34" charset="0"/>
              </a:rPr>
              <a:t>Initial Tests – </a:t>
            </a:r>
            <a:r>
              <a:rPr kumimoji="0" lang="en-AU" sz="2400" b="0" i="0" u="none" strike="noStrike" kern="1200" cap="none" spc="0" normalizeH="0" baseline="0" noProof="0" dirty="0" err="1" smtClean="0">
                <a:ln>
                  <a:noFill/>
                </a:ln>
                <a:solidFill>
                  <a:schemeClr val="tx1"/>
                </a:solidFill>
                <a:effectLst/>
                <a:uLnTx/>
                <a:uFillTx/>
                <a:latin typeface="Arial" pitchFamily="34" charset="0"/>
                <a:ea typeface="ヒラギノ角ゴ Pro W3"/>
                <a:cs typeface="Arial" pitchFamily="34" charset="0"/>
              </a:rPr>
              <a:t>Deton</a:t>
            </a:r>
            <a:r>
              <a:rPr kumimoji="0" lang="en-AU" sz="2400" b="0" i="0" u="none" strike="noStrike" kern="1200" cap="none" spc="0" normalizeH="0" baseline="0" noProof="0" dirty="0" smtClean="0">
                <a:ln>
                  <a:noFill/>
                </a:ln>
                <a:solidFill>
                  <a:schemeClr val="tx1"/>
                </a:solidFill>
                <a:effectLst/>
                <a:uLnTx/>
                <a:uFillTx/>
                <a:latin typeface="Arial" pitchFamily="34" charset="0"/>
                <a:ea typeface="ヒラギノ角ゴ Pro W3"/>
                <a:cs typeface="Arial" pitchFamily="34" charset="0"/>
              </a:rPr>
              <a:t> Automatic coupler</a:t>
            </a:r>
            <a:endParaRPr kumimoji="0" lang="en-US" sz="3000" b="0" i="0" u="none" strike="noStrike" kern="1200" cap="none" spc="0" normalizeH="0" baseline="0" noProof="0" dirty="0" smtClean="0">
              <a:ln>
                <a:noFill/>
              </a:ln>
              <a:solidFill>
                <a:schemeClr val="tx1"/>
              </a:solidFill>
              <a:effectLst/>
              <a:uLnTx/>
              <a:uFillTx/>
              <a:latin typeface="Arial" pitchFamily="34" charset="0"/>
              <a:ea typeface="ヒラギノ角ゴ Pro W3"/>
              <a:cs typeface="Arial" pitchFamily="34" charset="0"/>
            </a:endParaRPr>
          </a:p>
        </p:txBody>
      </p:sp>
      <p:pic>
        <p:nvPicPr>
          <p:cNvPr id="3074" name="Picture 2"/>
          <p:cNvPicPr>
            <a:picLocks noChangeAspect="1" noChangeArrowheads="1"/>
          </p:cNvPicPr>
          <p:nvPr/>
        </p:nvPicPr>
        <p:blipFill>
          <a:blip r:embed="rId3"/>
          <a:srcRect l="13177" t="18554" r="12152" b="13086"/>
          <a:stretch>
            <a:fillRect/>
          </a:stretch>
        </p:blipFill>
        <p:spPr bwMode="auto">
          <a:xfrm>
            <a:off x="1" y="2160975"/>
            <a:ext cx="6984562" cy="3594995"/>
          </a:xfrm>
          <a:prstGeom prst="rect">
            <a:avLst/>
          </a:prstGeom>
          <a:noFill/>
          <a:ln w="9525">
            <a:noFill/>
            <a:miter lim="800000"/>
            <a:headEnd/>
            <a:tailEnd/>
          </a:ln>
          <a:effectLst/>
        </p:spPr>
      </p:pic>
      <p:sp>
        <p:nvSpPr>
          <p:cNvPr id="6" name="TextBox 5"/>
          <p:cNvSpPr txBox="1"/>
          <p:nvPr/>
        </p:nvSpPr>
        <p:spPr>
          <a:xfrm>
            <a:off x="6643702" y="2786058"/>
            <a:ext cx="2122697" cy="307777"/>
          </a:xfrm>
          <a:prstGeom prst="rect">
            <a:avLst/>
          </a:prstGeom>
          <a:noFill/>
        </p:spPr>
        <p:txBody>
          <a:bodyPr wrap="none" rtlCol="0">
            <a:spAutoFit/>
          </a:bodyPr>
          <a:lstStyle/>
          <a:p>
            <a:pPr marL="342900" indent="-342900">
              <a:buFont typeface="Wingdings" pitchFamily="2" charset="2"/>
              <a:buChar char="Ø"/>
            </a:pPr>
            <a:r>
              <a:rPr lang="en-ZA" sz="1400" dirty="0" smtClean="0"/>
              <a:t>Integrated Pin/ latch</a:t>
            </a:r>
            <a:endParaRPr lang="en-ZA" sz="1400" dirty="0"/>
          </a:p>
        </p:txBody>
      </p:sp>
      <p:sp>
        <p:nvSpPr>
          <p:cNvPr id="7" name="TextBox 6"/>
          <p:cNvSpPr txBox="1"/>
          <p:nvPr/>
        </p:nvSpPr>
        <p:spPr>
          <a:xfrm>
            <a:off x="6643703" y="3500438"/>
            <a:ext cx="2500298" cy="523220"/>
          </a:xfrm>
          <a:prstGeom prst="rect">
            <a:avLst/>
          </a:prstGeom>
          <a:noFill/>
        </p:spPr>
        <p:txBody>
          <a:bodyPr wrap="square" rtlCol="0">
            <a:spAutoFit/>
          </a:bodyPr>
          <a:lstStyle/>
          <a:p>
            <a:pPr marL="342900" indent="-342900">
              <a:buFont typeface="Wingdings" pitchFamily="2" charset="2"/>
              <a:buChar char="Ø"/>
            </a:pPr>
            <a:r>
              <a:rPr lang="en-ZA" sz="1400" dirty="0" smtClean="0"/>
              <a:t>Rigid buffer (no resilience)</a:t>
            </a:r>
            <a:endParaRPr lang="en-ZA" sz="1400" dirty="0"/>
          </a:p>
        </p:txBody>
      </p:sp>
      <p:sp>
        <p:nvSpPr>
          <p:cNvPr id="8" name="TextBox 7"/>
          <p:cNvSpPr txBox="1"/>
          <p:nvPr/>
        </p:nvSpPr>
        <p:spPr>
          <a:xfrm>
            <a:off x="6643704" y="4000504"/>
            <a:ext cx="2500298" cy="523220"/>
          </a:xfrm>
          <a:prstGeom prst="rect">
            <a:avLst/>
          </a:prstGeom>
          <a:noFill/>
        </p:spPr>
        <p:txBody>
          <a:bodyPr wrap="square" rtlCol="0">
            <a:spAutoFit/>
          </a:bodyPr>
          <a:lstStyle/>
          <a:p>
            <a:pPr marL="342900" indent="-342900">
              <a:buFont typeface="Wingdings" pitchFamily="2" charset="2"/>
              <a:buChar char="Ø"/>
            </a:pPr>
            <a:r>
              <a:rPr lang="en-ZA" sz="1400" dirty="0" smtClean="0"/>
              <a:t>Separate tool provided for uncoupling</a:t>
            </a:r>
            <a:endParaRPr lang="en-ZA" sz="1400" dirty="0"/>
          </a:p>
        </p:txBody>
      </p:sp>
      <p:sp>
        <p:nvSpPr>
          <p:cNvPr id="9" name="TextBox 8"/>
          <p:cNvSpPr txBox="1"/>
          <p:nvPr/>
        </p:nvSpPr>
        <p:spPr>
          <a:xfrm>
            <a:off x="6643702" y="4477416"/>
            <a:ext cx="2500298" cy="523220"/>
          </a:xfrm>
          <a:prstGeom prst="rect">
            <a:avLst/>
          </a:prstGeom>
          <a:noFill/>
        </p:spPr>
        <p:txBody>
          <a:bodyPr wrap="square" rtlCol="0">
            <a:spAutoFit/>
          </a:bodyPr>
          <a:lstStyle/>
          <a:p>
            <a:pPr marL="342900" indent="-342900">
              <a:buFont typeface="Wingdings" pitchFamily="2" charset="2"/>
              <a:buChar char="Ø"/>
            </a:pPr>
            <a:r>
              <a:rPr lang="en-ZA" sz="1400" dirty="0" smtClean="0"/>
              <a:t>Not compatible with current Kudu buffers</a:t>
            </a:r>
            <a:endParaRPr lang="en-ZA" sz="1400" dirty="0"/>
          </a:p>
        </p:txBody>
      </p:sp>
      <p:sp>
        <p:nvSpPr>
          <p:cNvPr id="10" name="TextBox 9"/>
          <p:cNvSpPr txBox="1"/>
          <p:nvPr/>
        </p:nvSpPr>
        <p:spPr>
          <a:xfrm>
            <a:off x="7215206" y="2357430"/>
            <a:ext cx="1146468" cy="369332"/>
          </a:xfrm>
          <a:prstGeom prst="rect">
            <a:avLst/>
          </a:prstGeom>
          <a:noFill/>
        </p:spPr>
        <p:txBody>
          <a:bodyPr wrap="none" rtlCol="0">
            <a:spAutoFit/>
          </a:bodyPr>
          <a:lstStyle/>
          <a:p>
            <a:r>
              <a:rPr lang="en-ZA" b="1" dirty="0" smtClean="0"/>
              <a:t>Features</a:t>
            </a:r>
            <a:endParaRPr lang="en-ZA" b="1" dirty="0"/>
          </a:p>
        </p:txBody>
      </p:sp>
      <p:sp>
        <p:nvSpPr>
          <p:cNvPr id="11" name="Rectangle 10"/>
          <p:cNvSpPr/>
          <p:nvPr/>
        </p:nvSpPr>
        <p:spPr>
          <a:xfrm>
            <a:off x="6643704" y="2357430"/>
            <a:ext cx="2357452" cy="2643206"/>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ZA"/>
          </a:p>
        </p:txBody>
      </p:sp>
      <p:sp>
        <p:nvSpPr>
          <p:cNvPr id="12" name="TextBox 11"/>
          <p:cNvSpPr txBox="1"/>
          <p:nvPr/>
        </p:nvSpPr>
        <p:spPr>
          <a:xfrm>
            <a:off x="6643702" y="3121223"/>
            <a:ext cx="1843774" cy="307777"/>
          </a:xfrm>
          <a:prstGeom prst="rect">
            <a:avLst/>
          </a:prstGeom>
          <a:noFill/>
        </p:spPr>
        <p:txBody>
          <a:bodyPr wrap="none" rtlCol="0">
            <a:spAutoFit/>
          </a:bodyPr>
          <a:lstStyle/>
          <a:p>
            <a:pPr marL="342900" indent="-342900">
              <a:buFont typeface="Wingdings" pitchFamily="2" charset="2"/>
              <a:buChar char="Ø"/>
            </a:pPr>
            <a:r>
              <a:rPr lang="en-ZA" sz="1400" dirty="0" smtClean="0"/>
              <a:t>Spring operation</a:t>
            </a:r>
            <a:endParaRPr lang="en-ZA" sz="1400" dirty="0"/>
          </a:p>
        </p:txBody>
      </p:sp>
    </p:spTree>
    <p:extLst>
      <p:ext uri="{BB962C8B-B14F-4D97-AF65-F5344CB8AC3E}">
        <p14:creationId xmlns="" xmlns:p14="http://schemas.microsoft.com/office/powerpoint/2010/main" val="198424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descr="ANGL_0541_Powerpoint-2.jpg"/>
          <p:cNvPicPr>
            <a:picLocks noGrp="1" noChangeAspect="1"/>
          </p:cNvPicPr>
          <p:nvPr>
            <p:ph idx="4294967295"/>
          </p:nvPr>
        </p:nvPicPr>
        <p:blipFill>
          <a:blip r:embed="rId2"/>
          <a:srcRect/>
          <a:stretch>
            <a:fillRect/>
          </a:stretch>
        </p:blipFill>
        <p:spPr>
          <a:xfrm>
            <a:off x="0" y="0"/>
            <a:ext cx="9144000" cy="6858000"/>
          </a:xfrm>
        </p:spPr>
      </p:pic>
      <p:sp>
        <p:nvSpPr>
          <p:cNvPr id="6" name="Title 1"/>
          <p:cNvSpPr txBox="1">
            <a:spLocks/>
          </p:cNvSpPr>
          <p:nvPr/>
        </p:nvSpPr>
        <p:spPr bwMode="auto">
          <a:xfrm>
            <a:off x="908844" y="116632"/>
            <a:ext cx="7593012" cy="72008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AU" sz="3000" b="0" i="0" u="none" strike="noStrike" kern="1200" cap="none" spc="0" normalizeH="0" baseline="0" noProof="0" dirty="0" smtClean="0">
                <a:ln>
                  <a:noFill/>
                </a:ln>
                <a:solidFill>
                  <a:schemeClr val="tx1"/>
                </a:solidFill>
                <a:effectLst/>
                <a:uLnTx/>
                <a:uFillTx/>
                <a:latin typeface="Arial" pitchFamily="34" charset="0"/>
                <a:ea typeface="ヒラギノ角ゴ Pro W3"/>
                <a:cs typeface="Arial" pitchFamily="34" charset="0"/>
              </a:rPr>
              <a:t>Initial Tests – </a:t>
            </a:r>
            <a:r>
              <a:rPr kumimoji="0" lang="en-AU" sz="2400" b="0" i="0" u="none" strike="noStrike" kern="1200" cap="none" spc="0" normalizeH="0" baseline="0" noProof="0" dirty="0" err="1" smtClean="0">
                <a:ln>
                  <a:noFill/>
                </a:ln>
                <a:solidFill>
                  <a:schemeClr val="tx1"/>
                </a:solidFill>
                <a:effectLst/>
                <a:uLnTx/>
                <a:uFillTx/>
                <a:latin typeface="Arial" pitchFamily="34" charset="0"/>
                <a:ea typeface="ヒラギノ角ゴ Pro W3"/>
                <a:cs typeface="Arial" pitchFamily="34" charset="0"/>
              </a:rPr>
              <a:t>Galison</a:t>
            </a:r>
            <a:r>
              <a:rPr kumimoji="0" lang="en-AU" sz="2400" b="0" i="0" u="none" strike="noStrike" kern="1200" cap="none" spc="0" normalizeH="0" baseline="0" noProof="0" dirty="0" smtClean="0">
                <a:ln>
                  <a:noFill/>
                </a:ln>
                <a:solidFill>
                  <a:schemeClr val="tx1"/>
                </a:solidFill>
                <a:effectLst/>
                <a:uLnTx/>
                <a:uFillTx/>
                <a:latin typeface="Arial" pitchFamily="34" charset="0"/>
                <a:ea typeface="ヒラギノ角ゴ Pro W3"/>
                <a:cs typeface="Arial" pitchFamily="34" charset="0"/>
              </a:rPr>
              <a:t> APC Semi-automatic</a:t>
            </a:r>
            <a:r>
              <a:rPr kumimoji="0" lang="en-AU" sz="2400" b="0" i="0" u="none" strike="noStrike" kern="1200" cap="none" spc="0" normalizeH="0" noProof="0" dirty="0" smtClean="0">
                <a:ln>
                  <a:noFill/>
                </a:ln>
                <a:solidFill>
                  <a:schemeClr val="tx1"/>
                </a:solidFill>
                <a:effectLst/>
                <a:uLnTx/>
                <a:uFillTx/>
                <a:latin typeface="Arial" pitchFamily="34" charset="0"/>
                <a:ea typeface="ヒラギノ角ゴ Pro W3"/>
                <a:cs typeface="Arial" pitchFamily="34" charset="0"/>
              </a:rPr>
              <a:t> coupler</a:t>
            </a:r>
            <a:endParaRPr kumimoji="0" lang="en-US" sz="3000" b="0" i="0" u="none" strike="noStrike" kern="1200" cap="none" spc="0" normalizeH="0" baseline="0" noProof="0" dirty="0" smtClean="0">
              <a:ln>
                <a:noFill/>
              </a:ln>
              <a:solidFill>
                <a:schemeClr val="tx1"/>
              </a:solidFill>
              <a:effectLst/>
              <a:uLnTx/>
              <a:uFillTx/>
              <a:latin typeface="Arial" pitchFamily="34" charset="0"/>
              <a:ea typeface="ヒラギノ角ゴ Pro W3"/>
              <a:cs typeface="Arial" pitchFamily="34" charset="0"/>
            </a:endParaRPr>
          </a:p>
        </p:txBody>
      </p:sp>
      <p:pic>
        <p:nvPicPr>
          <p:cNvPr id="2050" name="Picture 2"/>
          <p:cNvPicPr>
            <a:picLocks noChangeAspect="1" noChangeArrowheads="1"/>
          </p:cNvPicPr>
          <p:nvPr/>
        </p:nvPicPr>
        <p:blipFill rotWithShape="1">
          <a:blip r:embed="rId3"/>
          <a:srcRect l="25256" t="36448" r="24231" b="6251"/>
          <a:stretch/>
        </p:blipFill>
        <p:spPr bwMode="auto">
          <a:xfrm>
            <a:off x="1142976" y="1916832"/>
            <a:ext cx="5199006" cy="3941060"/>
          </a:xfrm>
          <a:prstGeom prst="rect">
            <a:avLst/>
          </a:prstGeom>
          <a:noFill/>
          <a:ln w="9525">
            <a:noFill/>
            <a:miter lim="800000"/>
            <a:headEnd/>
            <a:tailEnd/>
          </a:ln>
          <a:effectLst/>
        </p:spPr>
      </p:pic>
      <p:sp>
        <p:nvSpPr>
          <p:cNvPr id="7" name="TextBox 6"/>
          <p:cNvSpPr txBox="1"/>
          <p:nvPr/>
        </p:nvSpPr>
        <p:spPr>
          <a:xfrm>
            <a:off x="6643702" y="2786058"/>
            <a:ext cx="1566454" cy="307777"/>
          </a:xfrm>
          <a:prstGeom prst="rect">
            <a:avLst/>
          </a:prstGeom>
          <a:noFill/>
        </p:spPr>
        <p:txBody>
          <a:bodyPr wrap="none" rtlCol="0">
            <a:spAutoFit/>
          </a:bodyPr>
          <a:lstStyle/>
          <a:p>
            <a:pPr marL="342900" indent="-342900">
              <a:buFont typeface="Wingdings" pitchFamily="2" charset="2"/>
              <a:buChar char="Ø"/>
            </a:pPr>
            <a:r>
              <a:rPr lang="en-ZA" sz="1400" dirty="0" smtClean="0"/>
              <a:t>Separate Pin</a:t>
            </a:r>
            <a:endParaRPr lang="en-ZA" sz="1400" dirty="0"/>
          </a:p>
        </p:txBody>
      </p:sp>
      <p:sp>
        <p:nvSpPr>
          <p:cNvPr id="8" name="TextBox 7"/>
          <p:cNvSpPr txBox="1"/>
          <p:nvPr/>
        </p:nvSpPr>
        <p:spPr>
          <a:xfrm>
            <a:off x="6643703" y="3643314"/>
            <a:ext cx="2500298" cy="307777"/>
          </a:xfrm>
          <a:prstGeom prst="rect">
            <a:avLst/>
          </a:prstGeom>
          <a:noFill/>
        </p:spPr>
        <p:txBody>
          <a:bodyPr wrap="square" rtlCol="0">
            <a:spAutoFit/>
          </a:bodyPr>
          <a:lstStyle/>
          <a:p>
            <a:pPr marL="342900" indent="-342900">
              <a:buFont typeface="Wingdings" pitchFamily="2" charset="2"/>
              <a:buChar char="Ø"/>
            </a:pPr>
            <a:r>
              <a:rPr lang="en-ZA" sz="1400" dirty="0" smtClean="0"/>
              <a:t>Resilient buffer</a:t>
            </a:r>
            <a:endParaRPr lang="en-ZA" sz="1400" dirty="0"/>
          </a:p>
        </p:txBody>
      </p:sp>
      <p:sp>
        <p:nvSpPr>
          <p:cNvPr id="9" name="TextBox 8"/>
          <p:cNvSpPr txBox="1"/>
          <p:nvPr/>
        </p:nvSpPr>
        <p:spPr>
          <a:xfrm>
            <a:off x="6643704" y="4000504"/>
            <a:ext cx="2500298" cy="307777"/>
          </a:xfrm>
          <a:prstGeom prst="rect">
            <a:avLst/>
          </a:prstGeom>
          <a:noFill/>
        </p:spPr>
        <p:txBody>
          <a:bodyPr wrap="square" rtlCol="0">
            <a:spAutoFit/>
          </a:bodyPr>
          <a:lstStyle/>
          <a:p>
            <a:pPr marL="342900" indent="-342900">
              <a:buFont typeface="Wingdings" pitchFamily="2" charset="2"/>
              <a:buChar char="Ø"/>
            </a:pPr>
            <a:endParaRPr lang="en-ZA" sz="1400" dirty="0"/>
          </a:p>
        </p:txBody>
      </p:sp>
      <p:sp>
        <p:nvSpPr>
          <p:cNvPr id="10" name="TextBox 9"/>
          <p:cNvSpPr txBox="1"/>
          <p:nvPr/>
        </p:nvSpPr>
        <p:spPr>
          <a:xfrm>
            <a:off x="6643702" y="4000504"/>
            <a:ext cx="2500298" cy="523220"/>
          </a:xfrm>
          <a:prstGeom prst="rect">
            <a:avLst/>
          </a:prstGeom>
          <a:noFill/>
        </p:spPr>
        <p:txBody>
          <a:bodyPr wrap="square" rtlCol="0">
            <a:spAutoFit/>
          </a:bodyPr>
          <a:lstStyle/>
          <a:p>
            <a:pPr marL="342900" indent="-342900">
              <a:buFont typeface="Wingdings" pitchFamily="2" charset="2"/>
              <a:buChar char="Ø"/>
            </a:pPr>
            <a:r>
              <a:rPr lang="en-ZA" sz="1400" dirty="0" smtClean="0"/>
              <a:t>Compatible with current Kudu buffers</a:t>
            </a:r>
            <a:endParaRPr lang="en-ZA" sz="1400" dirty="0"/>
          </a:p>
        </p:txBody>
      </p:sp>
      <p:sp>
        <p:nvSpPr>
          <p:cNvPr id="11" name="TextBox 10"/>
          <p:cNvSpPr txBox="1"/>
          <p:nvPr/>
        </p:nvSpPr>
        <p:spPr>
          <a:xfrm>
            <a:off x="7215206" y="2357430"/>
            <a:ext cx="1146468" cy="369332"/>
          </a:xfrm>
          <a:prstGeom prst="rect">
            <a:avLst/>
          </a:prstGeom>
          <a:noFill/>
        </p:spPr>
        <p:txBody>
          <a:bodyPr wrap="none" rtlCol="0">
            <a:spAutoFit/>
          </a:bodyPr>
          <a:lstStyle/>
          <a:p>
            <a:r>
              <a:rPr lang="en-ZA" b="1" dirty="0" smtClean="0"/>
              <a:t>Features</a:t>
            </a:r>
            <a:endParaRPr lang="en-ZA" b="1" dirty="0"/>
          </a:p>
        </p:txBody>
      </p:sp>
      <p:sp>
        <p:nvSpPr>
          <p:cNvPr id="12" name="Rectangle 11"/>
          <p:cNvSpPr/>
          <p:nvPr/>
        </p:nvSpPr>
        <p:spPr>
          <a:xfrm>
            <a:off x="6643704" y="2357430"/>
            <a:ext cx="2357452" cy="2357454"/>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ZA"/>
          </a:p>
        </p:txBody>
      </p:sp>
      <p:sp>
        <p:nvSpPr>
          <p:cNvPr id="13" name="TextBox 12"/>
          <p:cNvSpPr txBox="1"/>
          <p:nvPr/>
        </p:nvSpPr>
        <p:spPr>
          <a:xfrm>
            <a:off x="6643702" y="3121223"/>
            <a:ext cx="2357454" cy="523220"/>
          </a:xfrm>
          <a:prstGeom prst="rect">
            <a:avLst/>
          </a:prstGeom>
          <a:noFill/>
        </p:spPr>
        <p:txBody>
          <a:bodyPr wrap="square" rtlCol="0">
            <a:spAutoFit/>
          </a:bodyPr>
          <a:lstStyle/>
          <a:p>
            <a:pPr marL="342900" indent="-342900">
              <a:buFont typeface="Wingdings" pitchFamily="2" charset="2"/>
              <a:buChar char="Ø"/>
            </a:pPr>
            <a:r>
              <a:rPr lang="en-ZA" sz="1400" dirty="0" smtClean="0"/>
              <a:t>Counter weight operation</a:t>
            </a:r>
            <a:endParaRPr lang="en-ZA" sz="1400" dirty="0"/>
          </a:p>
        </p:txBody>
      </p:sp>
      <p:sp>
        <p:nvSpPr>
          <p:cNvPr id="14" name="TextBox 13"/>
          <p:cNvSpPr txBox="1"/>
          <p:nvPr/>
        </p:nvSpPr>
        <p:spPr>
          <a:xfrm>
            <a:off x="2143108" y="6086465"/>
            <a:ext cx="4003147" cy="400110"/>
          </a:xfrm>
          <a:prstGeom prst="rect">
            <a:avLst/>
          </a:prstGeom>
          <a:solidFill>
            <a:schemeClr val="bg1"/>
          </a:solidFill>
          <a:ln>
            <a:solidFill>
              <a:schemeClr val="tx1"/>
            </a:solidFill>
          </a:ln>
        </p:spPr>
        <p:txBody>
          <a:bodyPr wrap="none" rtlCol="0">
            <a:spAutoFit/>
          </a:bodyPr>
          <a:lstStyle/>
          <a:p>
            <a:r>
              <a:rPr lang="en-ZA" sz="2000" b="1" dirty="0" smtClean="0">
                <a:solidFill>
                  <a:srgbClr val="FF0000"/>
                </a:solidFill>
              </a:rPr>
              <a:t>Selected for Installation at AGA</a:t>
            </a:r>
            <a:endParaRPr lang="en-ZA" sz="2000" b="1" dirty="0">
              <a:solidFill>
                <a:srgbClr val="FF0000"/>
              </a:solidFill>
            </a:endParaRPr>
          </a:p>
        </p:txBody>
      </p:sp>
    </p:spTree>
    <p:extLst>
      <p:ext uri="{BB962C8B-B14F-4D97-AF65-F5344CB8AC3E}">
        <p14:creationId xmlns="" xmlns:p14="http://schemas.microsoft.com/office/powerpoint/2010/main" val="198424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nodePh="1">
                                  <p:stCondLst>
                                    <p:cond delay="0"/>
                                  </p:stCondLst>
                                  <p:endCondLst>
                                    <p:cond evt="begin" delay="0">
                                      <p:tn val="13"/>
                                    </p:cond>
                                  </p:end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animBg="1"/>
      <p:bldP spid="13" grpId="0"/>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5639</TotalTime>
  <Words>968</Words>
  <Application>Microsoft Office PowerPoint</Application>
  <PresentationFormat>On-screen Show (4:3)</PresentationFormat>
  <Paragraphs>164</Paragraphs>
  <Slides>24</Slides>
  <Notes>0</Notes>
  <HiddenSlides>0</HiddenSlides>
  <MMClips>0</MMClips>
  <ScaleCrop>false</ScaleCrop>
  <HeadingPairs>
    <vt:vector size="6" baseType="variant">
      <vt:variant>
        <vt:lpstr>Theme</vt:lpstr>
      </vt:variant>
      <vt:variant>
        <vt:i4>1</vt:i4>
      </vt:variant>
      <vt:variant>
        <vt:lpstr>Slide Titles</vt:lpstr>
      </vt:variant>
      <vt:variant>
        <vt:i4>24</vt:i4>
      </vt:variant>
      <vt:variant>
        <vt:lpstr>Custom Shows</vt:lpstr>
      </vt:variant>
      <vt:variant>
        <vt:i4>1</vt:i4>
      </vt:variant>
    </vt:vector>
  </HeadingPairs>
  <TitlesOfParts>
    <vt:vector size="26" baseType="lpstr">
      <vt:lpstr>Office Theme</vt:lpstr>
      <vt:lpstr>Semi Auto Coupling on Hoppers </vt:lpstr>
      <vt:lpstr>Contents</vt:lpstr>
      <vt:lpstr>Background</vt:lpstr>
      <vt:lpstr>Background</vt:lpstr>
      <vt:lpstr>Semi Auto Coupling – Concept decision</vt:lpstr>
      <vt:lpstr>Initial Tests</vt:lpstr>
      <vt:lpstr>Initial Tests – Clayton Semi-auto coupler</vt:lpstr>
      <vt:lpstr>Slide 8</vt:lpstr>
      <vt:lpstr>Slide 9</vt:lpstr>
      <vt:lpstr>Slide 10</vt:lpstr>
      <vt:lpstr>Issues Identified &amp; Solutions</vt:lpstr>
      <vt:lpstr>Issues Identified &amp; Solutions</vt:lpstr>
      <vt:lpstr>Issues Identified &amp; Solutions</vt:lpstr>
      <vt:lpstr>Issues Identified &amp; Solutions</vt:lpstr>
      <vt:lpstr>Issues Identified &amp; Solutions</vt:lpstr>
      <vt:lpstr>Issues Identified &amp; Solutions</vt:lpstr>
      <vt:lpstr>Issues Identified &amp; Solutions</vt:lpstr>
      <vt:lpstr>Slide 18</vt:lpstr>
      <vt:lpstr>Slide 19</vt:lpstr>
      <vt:lpstr>Slide 20</vt:lpstr>
      <vt:lpstr>Further Considerations – Impact loading</vt:lpstr>
      <vt:lpstr>Slide 22</vt:lpstr>
      <vt:lpstr>References</vt:lpstr>
      <vt:lpstr>In Closing</vt:lpstr>
      <vt:lpstr>Custom Show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Leadership Development Program</dc:title>
  <dc:creator>Steven</dc:creator>
  <cp:lastModifiedBy>John</cp:lastModifiedBy>
  <cp:revision>453</cp:revision>
  <dcterms:created xsi:type="dcterms:W3CDTF">2008-12-16T23:13:59Z</dcterms:created>
  <dcterms:modified xsi:type="dcterms:W3CDTF">2015-05-13T04:41:20Z</dcterms:modified>
</cp:coreProperties>
</file>