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74" r:id="rId4"/>
    <p:sldId id="279" r:id="rId5"/>
    <p:sldId id="275" r:id="rId6"/>
    <p:sldId id="277" r:id="rId7"/>
    <p:sldId id="283" r:id="rId8"/>
  </p:sldIdLst>
  <p:sldSz cx="12192000" cy="6858000"/>
  <p:notesSz cx="6881813" cy="10002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2" autoAdjust="0"/>
    <p:restoredTop sz="94660"/>
  </p:normalViewPr>
  <p:slideViewPr>
    <p:cSldViewPr snapToGrid="0">
      <p:cViewPr>
        <p:scale>
          <a:sx n="59" d="100"/>
          <a:sy n="59" d="100"/>
        </p:scale>
        <p:origin x="-264" y="-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5063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690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317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472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586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5224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3863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7926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93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0884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807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78710-EE37-4266-A4C0-D3C42DEA8C7A}" type="datetimeFigureOut">
              <a:rPr lang="en-ZA" smtClean="0"/>
              <a:t>2015/05/12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A59CF-EDCE-4C4E-8FA3-1831524E20A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277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3182" y="467270"/>
            <a:ext cx="9144000" cy="2387600"/>
          </a:xfrm>
        </p:spPr>
        <p:txBody>
          <a:bodyPr>
            <a:normAutofit/>
          </a:bodyPr>
          <a:lstStyle/>
          <a:p>
            <a:r>
              <a:rPr lang="en-ZA" sz="3200" b="1" u="sng" dirty="0" smtClean="0"/>
              <a:t>Under Ground </a:t>
            </a:r>
            <a:r>
              <a:rPr lang="en-ZA" sz="3200" b="1" u="sng" dirty="0"/>
              <a:t>H</a:t>
            </a:r>
            <a:r>
              <a:rPr lang="en-ZA" sz="3200" b="1" u="sng" dirty="0" smtClean="0"/>
              <a:t>ard </a:t>
            </a:r>
            <a:r>
              <a:rPr lang="en-ZA" sz="3200" b="1" u="sng" dirty="0"/>
              <a:t>R</a:t>
            </a:r>
            <a:r>
              <a:rPr lang="en-ZA" sz="3200" b="1" u="sng" dirty="0" smtClean="0"/>
              <a:t>ock Mining T&amp;M Equipment</a:t>
            </a:r>
            <a:endParaRPr lang="en-ZA" sz="3200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ZA" sz="2800" u="sng" dirty="0"/>
              <a:t>Expert </a:t>
            </a:r>
            <a:r>
              <a:rPr lang="en-ZA" sz="2800" u="sng" dirty="0" smtClean="0"/>
              <a:t>Model </a:t>
            </a:r>
            <a:r>
              <a:rPr lang="en-ZA" sz="2800" u="sng" dirty="0"/>
              <a:t>for </a:t>
            </a:r>
            <a:r>
              <a:rPr lang="en-ZA" sz="2800" u="sng" dirty="0" smtClean="0"/>
              <a:t>Winch Systems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1976118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002711" y="1279579"/>
            <a:ext cx="1418760" cy="729251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Colour Code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91916" y="3431676"/>
            <a:ext cx="1429555" cy="721217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Colour Code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002711" y="5575739"/>
            <a:ext cx="1418760" cy="717485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Colour Code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88458" y="1448168"/>
            <a:ext cx="3603813" cy="38559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tx1"/>
                </a:solidFill>
              </a:rPr>
              <a:t>Level one : Overall Model</a:t>
            </a:r>
            <a:endParaRPr lang="en-ZA" sz="1400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>
            <a:stCxn id="13" idx="3"/>
            <a:endCxn id="5" idx="1"/>
          </p:cNvCxnSpPr>
          <p:nvPr/>
        </p:nvCxnSpPr>
        <p:spPr>
          <a:xfrm>
            <a:off x="5392271" y="1640968"/>
            <a:ext cx="3610440" cy="3237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 flipH="1">
            <a:off x="1788455" y="3615356"/>
            <a:ext cx="3603815" cy="38748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tx1"/>
                </a:solidFill>
              </a:rPr>
              <a:t>Level Two : Sources of Hazards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456" y="5767615"/>
            <a:ext cx="3603814" cy="3642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tx1"/>
                </a:solidFill>
              </a:rPr>
              <a:t>Level Three : Causes of  Hazards</a:t>
            </a:r>
            <a:endParaRPr lang="en-ZA" sz="1400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>
            <a:stCxn id="26" idx="1"/>
            <a:endCxn id="10" idx="1"/>
          </p:cNvCxnSpPr>
          <p:nvPr/>
        </p:nvCxnSpPr>
        <p:spPr>
          <a:xfrm flipV="1">
            <a:off x="5392270" y="3792285"/>
            <a:ext cx="3599646" cy="1681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4" idx="3"/>
            <a:endCxn id="45" idx="1"/>
          </p:cNvCxnSpPr>
          <p:nvPr/>
        </p:nvCxnSpPr>
        <p:spPr>
          <a:xfrm flipV="1">
            <a:off x="5392270" y="5934482"/>
            <a:ext cx="3610441" cy="15255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427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499930" y="2945890"/>
            <a:ext cx="1741480" cy="954471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1"/>
                </a:solidFill>
              </a:rPr>
              <a:t>Source/Nature of the Hazard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61079" y="1923304"/>
            <a:ext cx="1540671" cy="69842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1"/>
                </a:solidFill>
              </a:rPr>
              <a:t>Winch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9277" y="4585446"/>
            <a:ext cx="1537116" cy="1206503"/>
          </a:xfrm>
          <a:prstGeom prst="roundRect">
            <a:avLst/>
          </a:prstGeom>
          <a:solidFill>
            <a:schemeClr val="accent2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1"/>
                </a:solidFill>
              </a:rPr>
              <a:t>Winch operation and maintenance</a:t>
            </a:r>
            <a:endParaRPr lang="en-ZA" b="1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>
            <a:stCxn id="10" idx="3"/>
            <a:endCxn id="5" idx="1"/>
          </p:cNvCxnSpPr>
          <p:nvPr/>
        </p:nvCxnSpPr>
        <p:spPr>
          <a:xfrm>
            <a:off x="1801750" y="2272514"/>
            <a:ext cx="698180" cy="1150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  <a:endCxn id="5" idx="1"/>
          </p:cNvCxnSpPr>
          <p:nvPr/>
        </p:nvCxnSpPr>
        <p:spPr>
          <a:xfrm flipV="1">
            <a:off x="1756393" y="3423126"/>
            <a:ext cx="743537" cy="1765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15722" y="3060658"/>
            <a:ext cx="1540671" cy="722968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1"/>
                </a:solidFill>
              </a:rPr>
              <a:t>Winch Driver</a:t>
            </a:r>
            <a:endParaRPr lang="en-ZA" b="1" dirty="0">
              <a:solidFill>
                <a:schemeClr val="bg1"/>
              </a:solidFill>
            </a:endParaRPr>
          </a:p>
        </p:txBody>
      </p:sp>
      <p:cxnSp>
        <p:nvCxnSpPr>
          <p:cNvPr id="36" name="Straight Arrow Connector 35"/>
          <p:cNvCxnSpPr>
            <a:stCxn id="33" idx="3"/>
            <a:endCxn id="5" idx="1"/>
          </p:cNvCxnSpPr>
          <p:nvPr/>
        </p:nvCxnSpPr>
        <p:spPr>
          <a:xfrm>
            <a:off x="1756393" y="3422142"/>
            <a:ext cx="743537" cy="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4550277" y="189407"/>
            <a:ext cx="2654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ZA" b="1" u="sng" dirty="0"/>
              <a:t>Level One: Overall </a:t>
            </a:r>
            <a:r>
              <a:rPr lang="en-ZA" b="1" u="sng" dirty="0" smtClean="0"/>
              <a:t>Model.</a:t>
            </a:r>
            <a:endParaRPr lang="en-ZA" b="1" u="sng" dirty="0"/>
          </a:p>
        </p:txBody>
      </p:sp>
      <p:sp>
        <p:nvSpPr>
          <p:cNvPr id="17" name="Oval 16"/>
          <p:cNvSpPr/>
          <p:nvPr/>
        </p:nvSpPr>
        <p:spPr>
          <a:xfrm>
            <a:off x="7348499" y="4035395"/>
            <a:ext cx="1433015" cy="65690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srgbClr val="FFFFFF"/>
                </a:solidFill>
              </a:rPr>
              <a:t>Winch Operators</a:t>
            </a:r>
            <a:endParaRPr lang="en-ZA" sz="1200" b="1" dirty="0">
              <a:solidFill>
                <a:srgbClr val="FFFFFF"/>
              </a:solidFill>
            </a:endParaRPr>
          </a:p>
        </p:txBody>
      </p:sp>
      <p:cxnSp>
        <p:nvCxnSpPr>
          <p:cNvPr id="19" name="Straight Arrow Connector 18"/>
          <p:cNvCxnSpPr>
            <a:stCxn id="42" idx="3"/>
            <a:endCxn id="17" idx="2"/>
          </p:cNvCxnSpPr>
          <p:nvPr/>
        </p:nvCxnSpPr>
        <p:spPr>
          <a:xfrm flipV="1">
            <a:off x="7028408" y="4363846"/>
            <a:ext cx="320091" cy="430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297492" y="5576317"/>
            <a:ext cx="2096584" cy="73015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srgbClr val="FFFFFF"/>
                </a:solidFill>
              </a:rPr>
              <a:t>In-stope/Development </a:t>
            </a:r>
            <a:r>
              <a:rPr lang="en-ZA" sz="1200" b="1" dirty="0">
                <a:solidFill>
                  <a:srgbClr val="FFFFFF"/>
                </a:solidFill>
              </a:rPr>
              <a:t>W</a:t>
            </a:r>
            <a:r>
              <a:rPr lang="en-ZA" sz="1200" b="1" dirty="0" smtClean="0">
                <a:solidFill>
                  <a:srgbClr val="FFFFFF"/>
                </a:solidFill>
              </a:rPr>
              <a:t>orkers</a:t>
            </a:r>
            <a:endParaRPr lang="en-ZA" sz="1200" b="1" dirty="0">
              <a:solidFill>
                <a:srgbClr val="FFFFFF"/>
              </a:solidFill>
            </a:endParaRPr>
          </a:p>
        </p:txBody>
      </p:sp>
      <p:cxnSp>
        <p:nvCxnSpPr>
          <p:cNvPr id="21" name="Straight Arrow Connector 20"/>
          <p:cNvCxnSpPr>
            <a:stCxn id="42" idx="2"/>
            <a:endCxn id="20" idx="0"/>
          </p:cNvCxnSpPr>
          <p:nvPr/>
        </p:nvCxnSpPr>
        <p:spPr>
          <a:xfrm>
            <a:off x="6313239" y="5163050"/>
            <a:ext cx="32545" cy="413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666344" y="4433352"/>
            <a:ext cx="1814480" cy="70525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schemeClr val="bg1"/>
                </a:solidFill>
              </a:rPr>
              <a:t>Artisan's/Rigging </a:t>
            </a:r>
            <a:r>
              <a:rPr lang="en-ZA" sz="1200" b="1" dirty="0">
                <a:solidFill>
                  <a:schemeClr val="bg1"/>
                </a:solidFill>
              </a:rPr>
              <a:t>C</a:t>
            </a:r>
            <a:r>
              <a:rPr lang="en-ZA" sz="1200" b="1" dirty="0" smtClean="0">
                <a:solidFill>
                  <a:schemeClr val="bg1"/>
                </a:solidFill>
              </a:rPr>
              <a:t>rews</a:t>
            </a:r>
            <a:endParaRPr lang="en-ZA" sz="1200" b="1" dirty="0">
              <a:solidFill>
                <a:schemeClr val="bg1"/>
              </a:solidFill>
            </a:endParaRPr>
          </a:p>
        </p:txBody>
      </p:sp>
      <p:cxnSp>
        <p:nvCxnSpPr>
          <p:cNvPr id="24" name="Straight Arrow Connector 23"/>
          <p:cNvCxnSpPr>
            <a:stCxn id="42" idx="1"/>
            <a:endCxn id="23" idx="6"/>
          </p:cNvCxnSpPr>
          <p:nvPr/>
        </p:nvCxnSpPr>
        <p:spPr>
          <a:xfrm flipH="1" flipV="1">
            <a:off x="4480824" y="4785979"/>
            <a:ext cx="1117246" cy="7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7255735" y="5060130"/>
            <a:ext cx="2004914" cy="73182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srgbClr val="FFFFFF"/>
                </a:solidFill>
              </a:rPr>
              <a:t>Mine Services Labour</a:t>
            </a:r>
            <a:endParaRPr lang="en-ZA" sz="1200" b="1" dirty="0">
              <a:solidFill>
                <a:srgbClr val="FFFFFF"/>
              </a:solidFill>
            </a:endParaRPr>
          </a:p>
        </p:txBody>
      </p:sp>
      <p:cxnSp>
        <p:nvCxnSpPr>
          <p:cNvPr id="26" name="Straight Arrow Connector 25"/>
          <p:cNvCxnSpPr>
            <a:stCxn id="42" idx="3"/>
            <a:endCxn id="25" idx="0"/>
          </p:cNvCxnSpPr>
          <p:nvPr/>
        </p:nvCxnSpPr>
        <p:spPr>
          <a:xfrm>
            <a:off x="7028408" y="4793956"/>
            <a:ext cx="1229784" cy="266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709116" y="5441550"/>
            <a:ext cx="1488216" cy="73015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srgbClr val="FFFFFF"/>
                </a:solidFill>
              </a:rPr>
              <a:t>Supervisors Management</a:t>
            </a:r>
            <a:endParaRPr lang="en-ZA" sz="1200" b="1" dirty="0">
              <a:solidFill>
                <a:srgbClr val="FFFFFF"/>
              </a:solidFill>
            </a:endParaRPr>
          </a:p>
        </p:txBody>
      </p:sp>
      <p:cxnSp>
        <p:nvCxnSpPr>
          <p:cNvPr id="28" name="Straight Arrow Connector 27"/>
          <p:cNvCxnSpPr>
            <a:stCxn id="42" idx="1"/>
            <a:endCxn id="27" idx="0"/>
          </p:cNvCxnSpPr>
          <p:nvPr/>
        </p:nvCxnSpPr>
        <p:spPr>
          <a:xfrm flipH="1">
            <a:off x="4453224" y="4793956"/>
            <a:ext cx="1144846" cy="647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8866617" y="3017315"/>
            <a:ext cx="1443038" cy="9525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Outcomes of the exposure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559971" y="2945890"/>
            <a:ext cx="1455737" cy="9525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Exposures</a:t>
            </a:r>
            <a:endParaRPr lang="en-ZA" b="1" dirty="0"/>
          </a:p>
        </p:txBody>
      </p:sp>
      <p:sp>
        <p:nvSpPr>
          <p:cNvPr id="31" name="Right Arrow 30"/>
          <p:cNvSpPr/>
          <p:nvPr/>
        </p:nvSpPr>
        <p:spPr>
          <a:xfrm>
            <a:off x="7046260" y="3275013"/>
            <a:ext cx="1810357" cy="368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9005661" y="981982"/>
            <a:ext cx="1417638" cy="7207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Short term outcomes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360808" y="5250543"/>
            <a:ext cx="1417638" cy="7334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/>
              <a:t>Long term outcomes</a:t>
            </a:r>
          </a:p>
        </p:txBody>
      </p:sp>
      <p:cxnSp>
        <p:nvCxnSpPr>
          <p:cNvPr id="35" name="Straight Arrow Connector 34"/>
          <p:cNvCxnSpPr>
            <a:cxnSpLocks noChangeShapeType="1"/>
            <a:stCxn id="29" idx="0"/>
            <a:endCxn id="32" idx="2"/>
          </p:cNvCxnSpPr>
          <p:nvPr/>
        </p:nvCxnSpPr>
        <p:spPr bwMode="auto">
          <a:xfrm rot="5400000" flipH="1" flipV="1">
            <a:off x="8994004" y="2296839"/>
            <a:ext cx="1314608" cy="126344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cxnSp>
        <p:nvCxnSpPr>
          <p:cNvPr id="37" name="Straight Arrow Connector 36"/>
          <p:cNvCxnSpPr>
            <a:cxnSpLocks noChangeShapeType="1"/>
            <a:stCxn id="29" idx="2"/>
            <a:endCxn id="34" idx="0"/>
          </p:cNvCxnSpPr>
          <p:nvPr/>
        </p:nvCxnSpPr>
        <p:spPr bwMode="auto">
          <a:xfrm rot="16200000" flipH="1">
            <a:off x="9188517" y="4369433"/>
            <a:ext cx="1280728" cy="481491"/>
          </a:xfrm>
          <a:prstGeom prst="straightConnector1">
            <a:avLst/>
          </a:prstGeom>
          <a:noFill/>
          <a:ln w="6350" algn="ctr">
            <a:solidFill>
              <a:schemeClr val="accent1"/>
            </a:solidFill>
            <a:miter lim="800000"/>
            <a:headEnd/>
            <a:tailEnd type="triangle" w="med" len="med"/>
          </a:ln>
        </p:spPr>
      </p:cxnSp>
      <p:sp>
        <p:nvSpPr>
          <p:cNvPr id="38" name="Text Box 30"/>
          <p:cNvSpPr txBox="1">
            <a:spLocks noChangeArrowheads="1"/>
          </p:cNvSpPr>
          <p:nvPr/>
        </p:nvSpPr>
        <p:spPr bwMode="auto">
          <a:xfrm>
            <a:off x="10581142" y="1008290"/>
            <a:ext cx="14478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000" b="1" dirty="0"/>
              <a:t> </a:t>
            </a:r>
            <a:r>
              <a:rPr lang="en-GB" sz="1200" b="1" dirty="0"/>
              <a:t>Injury</a:t>
            </a:r>
          </a:p>
          <a:p>
            <a:pPr>
              <a:buFontTx/>
              <a:buChar char="•"/>
            </a:pPr>
            <a:r>
              <a:rPr lang="en-GB" sz="1200" b="1" dirty="0"/>
              <a:t> Disability</a:t>
            </a:r>
          </a:p>
          <a:p>
            <a:pPr>
              <a:buFontTx/>
              <a:buChar char="•"/>
            </a:pPr>
            <a:r>
              <a:rPr lang="en-GB" sz="1200" b="1" dirty="0"/>
              <a:t> </a:t>
            </a:r>
            <a:r>
              <a:rPr lang="en-GB" sz="1200" b="1" dirty="0" smtClean="0"/>
              <a:t>Death</a:t>
            </a:r>
          </a:p>
          <a:p>
            <a:pPr>
              <a:buFontTx/>
              <a:buChar char="•"/>
            </a:pPr>
            <a:r>
              <a:rPr lang="en-GB" sz="1200" b="1" dirty="0" smtClean="0"/>
              <a:t> Production loss</a:t>
            </a:r>
          </a:p>
          <a:p>
            <a:pPr>
              <a:buFontTx/>
              <a:buChar char="•"/>
            </a:pPr>
            <a:r>
              <a:rPr lang="en-GB" sz="1200" b="1" dirty="0" smtClean="0"/>
              <a:t> Sec 54</a:t>
            </a:r>
          </a:p>
          <a:p>
            <a:pPr>
              <a:buFontTx/>
              <a:buChar char="•"/>
            </a:pPr>
            <a:r>
              <a:rPr lang="en-GB" sz="1200" b="1" dirty="0" smtClean="0"/>
              <a:t> Sec52</a:t>
            </a:r>
            <a:endParaRPr lang="en-GB" sz="1200" b="1" dirty="0"/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5379612" y="851986"/>
            <a:ext cx="22997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1000" b="1" dirty="0"/>
              <a:t> </a:t>
            </a:r>
            <a:r>
              <a:rPr lang="en-GB" sz="1000" b="1" dirty="0" smtClean="0"/>
              <a:t>  </a:t>
            </a:r>
            <a:r>
              <a:rPr lang="en-GB" sz="1200" b="1" dirty="0" smtClean="0"/>
              <a:t>Body and organ vibration</a:t>
            </a:r>
          </a:p>
          <a:p>
            <a:pPr>
              <a:buFontTx/>
              <a:buChar char="•"/>
            </a:pPr>
            <a:r>
              <a:rPr lang="en-GB" sz="1200" b="1" dirty="0" smtClean="0"/>
              <a:t>  Hand and feet injuries</a:t>
            </a:r>
          </a:p>
          <a:p>
            <a:pPr>
              <a:buFontTx/>
              <a:buChar char="•"/>
            </a:pPr>
            <a:r>
              <a:rPr lang="en-GB" sz="1200" b="1" dirty="0" smtClean="0"/>
              <a:t>   All ranges of body injuries</a:t>
            </a:r>
          </a:p>
          <a:p>
            <a:pPr>
              <a:buFontTx/>
              <a:buChar char="•"/>
            </a:pPr>
            <a:endParaRPr lang="en-GB" sz="1200" b="1" dirty="0"/>
          </a:p>
        </p:txBody>
      </p:sp>
      <p:cxnSp>
        <p:nvCxnSpPr>
          <p:cNvPr id="41" name="Straight Arrow Connector 40"/>
          <p:cNvCxnSpPr>
            <a:stCxn id="30" idx="2"/>
            <a:endCxn id="42" idx="0"/>
          </p:cNvCxnSpPr>
          <p:nvPr/>
        </p:nvCxnSpPr>
        <p:spPr>
          <a:xfrm>
            <a:off x="6287840" y="3898390"/>
            <a:ext cx="25399" cy="526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5598070" y="4424862"/>
            <a:ext cx="1430338" cy="738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Exposed persons</a:t>
            </a:r>
            <a:endParaRPr lang="en-ZA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5585370" y="1526847"/>
            <a:ext cx="1430338" cy="738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 smtClean="0"/>
              <a:t>Nature of Exposure</a:t>
            </a:r>
            <a:endParaRPr lang="en-ZA" b="1" dirty="0"/>
          </a:p>
        </p:txBody>
      </p:sp>
      <p:cxnSp>
        <p:nvCxnSpPr>
          <p:cNvPr id="44" name="Straight Arrow Connector 43"/>
          <p:cNvCxnSpPr>
            <a:stCxn id="30" idx="0"/>
            <a:endCxn id="43" idx="2"/>
          </p:cNvCxnSpPr>
          <p:nvPr/>
        </p:nvCxnSpPr>
        <p:spPr>
          <a:xfrm flipV="1">
            <a:off x="6287840" y="2265035"/>
            <a:ext cx="12699" cy="680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Arrow 45"/>
          <p:cNvSpPr/>
          <p:nvPr/>
        </p:nvSpPr>
        <p:spPr>
          <a:xfrm>
            <a:off x="4241410" y="3238104"/>
            <a:ext cx="1343959" cy="368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 b="1" dirty="0"/>
          </a:p>
        </p:txBody>
      </p:sp>
      <p:sp>
        <p:nvSpPr>
          <p:cNvPr id="40" name="Rounded Rectangle 39"/>
          <p:cNvSpPr/>
          <p:nvPr/>
        </p:nvSpPr>
        <p:spPr>
          <a:xfrm>
            <a:off x="277412" y="465393"/>
            <a:ext cx="1695532" cy="69842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1"/>
                </a:solidFill>
              </a:rPr>
              <a:t>Winch  Installation</a:t>
            </a:r>
            <a:endParaRPr lang="en-ZA" b="1" dirty="0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>
            <a:stCxn id="40" idx="3"/>
            <a:endCxn id="5" idx="1"/>
          </p:cNvCxnSpPr>
          <p:nvPr/>
        </p:nvCxnSpPr>
        <p:spPr>
          <a:xfrm>
            <a:off x="1972944" y="814603"/>
            <a:ext cx="526986" cy="2608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966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473" y="149192"/>
            <a:ext cx="6823891" cy="455595"/>
          </a:xfrm>
        </p:spPr>
        <p:txBody>
          <a:bodyPr>
            <a:normAutofit/>
          </a:bodyPr>
          <a:lstStyle/>
          <a:p>
            <a:pPr algn="ctr"/>
            <a:r>
              <a:rPr lang="en-ZA" sz="2000" b="1" u="sng" dirty="0" smtClean="0"/>
              <a:t>Level Two : Winch hazard sources, Level 3 causes of hazards.</a:t>
            </a:r>
            <a:endParaRPr lang="en-ZA" sz="2000" b="1" u="sng" dirty="0"/>
          </a:p>
        </p:txBody>
      </p:sp>
      <p:sp>
        <p:nvSpPr>
          <p:cNvPr id="3" name="Rounded Rectangle 2"/>
          <p:cNvSpPr/>
          <p:nvPr/>
        </p:nvSpPr>
        <p:spPr>
          <a:xfrm>
            <a:off x="10413963" y="3418561"/>
            <a:ext cx="1460311" cy="709683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Sources of Winch  hazards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179757" y="3439235"/>
            <a:ext cx="1461051" cy="70131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Nip points on Winch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0449" y="3236437"/>
            <a:ext cx="1442697" cy="10739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hazard Identification</a:t>
            </a:r>
            <a:r>
              <a:rPr lang="en-ZA" sz="1100" b="1" dirty="0">
                <a:solidFill>
                  <a:schemeClr val="tx1"/>
                </a:solidFill>
              </a:rPr>
              <a:t> </a:t>
            </a:r>
            <a:r>
              <a:rPr lang="en-ZA" sz="1100" b="1" dirty="0" smtClean="0">
                <a:solidFill>
                  <a:schemeClr val="tx1"/>
                </a:solidFill>
              </a:rPr>
              <a:t>at design winch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(Clutch Handles)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6" idx="3"/>
            <a:endCxn id="4" idx="2"/>
          </p:cNvCxnSpPr>
          <p:nvPr/>
        </p:nvCxnSpPr>
        <p:spPr>
          <a:xfrm>
            <a:off x="2093146" y="3773402"/>
            <a:ext cx="1086611" cy="16489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1"/>
            <a:endCxn id="4" idx="6"/>
          </p:cNvCxnSpPr>
          <p:nvPr/>
        </p:nvCxnSpPr>
        <p:spPr>
          <a:xfrm flipH="1">
            <a:off x="4640808" y="3773403"/>
            <a:ext cx="5773155" cy="16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6292641" y="1912766"/>
            <a:ext cx="1339072" cy="6194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Winch electricity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335363" y="943140"/>
            <a:ext cx="1890461" cy="14205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1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Safety systems inadequate and/or not functional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maintenance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Overload of winch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Tampering with safety systems</a:t>
            </a:r>
          </a:p>
          <a:p>
            <a:pPr algn="ctr"/>
            <a:endParaRPr lang="en-ZA" sz="1100" b="1" dirty="0" smtClean="0">
              <a:solidFill>
                <a:schemeClr val="tx1"/>
              </a:solidFill>
            </a:endParaRPr>
          </a:p>
        </p:txBody>
      </p:sp>
      <p:cxnSp>
        <p:nvCxnSpPr>
          <p:cNvPr id="59" name="Straight Arrow Connector 58"/>
          <p:cNvCxnSpPr>
            <a:stCxn id="57" idx="1"/>
            <a:endCxn id="46" idx="0"/>
          </p:cNvCxnSpPr>
          <p:nvPr/>
        </p:nvCxnSpPr>
        <p:spPr>
          <a:xfrm flipH="1">
            <a:off x="6962177" y="1653420"/>
            <a:ext cx="1373186" cy="25934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3" idx="1"/>
            <a:endCxn id="46" idx="4"/>
          </p:cNvCxnSpPr>
          <p:nvPr/>
        </p:nvCxnSpPr>
        <p:spPr>
          <a:xfrm flipH="1" flipV="1">
            <a:off x="6962177" y="2532234"/>
            <a:ext cx="3451786" cy="1241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/>
          <p:nvPr/>
        </p:nvSpPr>
        <p:spPr>
          <a:xfrm>
            <a:off x="7376369" y="4891910"/>
            <a:ext cx="1256283" cy="102913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Poor</a:t>
            </a:r>
          </a:p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Winch condition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122" name="Straight Arrow Connector 121"/>
          <p:cNvCxnSpPr>
            <a:stCxn id="3" idx="1"/>
            <a:endCxn id="120" idx="0"/>
          </p:cNvCxnSpPr>
          <p:nvPr/>
        </p:nvCxnSpPr>
        <p:spPr>
          <a:xfrm flipH="1">
            <a:off x="8004511" y="3773403"/>
            <a:ext cx="2409452" cy="1118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angle 122"/>
          <p:cNvSpPr/>
          <p:nvPr/>
        </p:nvSpPr>
        <p:spPr>
          <a:xfrm>
            <a:off x="9448810" y="4891910"/>
            <a:ext cx="1833083" cy="11787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Machine Maintenance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Machine used beyond design life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Incorrect use of machine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Pulling distance to long</a:t>
            </a:r>
          </a:p>
        </p:txBody>
      </p:sp>
      <p:sp>
        <p:nvSpPr>
          <p:cNvPr id="132" name="Oval 131"/>
          <p:cNvSpPr/>
          <p:nvPr/>
        </p:nvSpPr>
        <p:spPr>
          <a:xfrm>
            <a:off x="3462368" y="1857034"/>
            <a:ext cx="1461051" cy="7038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Open Winch Drum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138" name="Straight Arrow Connector 137"/>
          <p:cNvCxnSpPr>
            <a:stCxn id="3" idx="1"/>
            <a:endCxn id="132" idx="6"/>
          </p:cNvCxnSpPr>
          <p:nvPr/>
        </p:nvCxnSpPr>
        <p:spPr>
          <a:xfrm flipH="1" flipV="1">
            <a:off x="4923419" y="2208944"/>
            <a:ext cx="5490544" cy="1564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>
            <a:off x="1371797" y="879576"/>
            <a:ext cx="1442697" cy="8672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Winch drum guard not fitted</a:t>
            </a:r>
          </a:p>
          <a:p>
            <a:pPr algn="ctr"/>
            <a:endParaRPr lang="en-ZA" sz="1100" dirty="0" smtClean="0">
              <a:solidFill>
                <a:schemeClr val="tx1"/>
              </a:solidFill>
            </a:endParaRPr>
          </a:p>
          <a:p>
            <a:pPr algn="ctr"/>
            <a:endParaRPr lang="en-ZA" sz="1100" dirty="0">
              <a:solidFill>
                <a:schemeClr val="tx1"/>
              </a:solidFill>
            </a:endParaRPr>
          </a:p>
        </p:txBody>
      </p:sp>
      <p:cxnSp>
        <p:nvCxnSpPr>
          <p:cNvPr id="141" name="Straight Arrow Connector 140"/>
          <p:cNvCxnSpPr>
            <a:stCxn id="139" idx="2"/>
            <a:endCxn id="132" idx="2"/>
          </p:cNvCxnSpPr>
          <p:nvPr/>
        </p:nvCxnSpPr>
        <p:spPr>
          <a:xfrm>
            <a:off x="2093146" y="1746847"/>
            <a:ext cx="1369222" cy="462097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Oval 174"/>
          <p:cNvSpPr/>
          <p:nvPr/>
        </p:nvSpPr>
        <p:spPr>
          <a:xfrm>
            <a:off x="4586733" y="4495389"/>
            <a:ext cx="1931074" cy="113011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Restricted Maintenance and inspection  access to Winch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177" name="Straight Arrow Connector 176"/>
          <p:cNvCxnSpPr>
            <a:stCxn id="3" idx="1"/>
            <a:endCxn id="175" idx="6"/>
          </p:cNvCxnSpPr>
          <p:nvPr/>
        </p:nvCxnSpPr>
        <p:spPr>
          <a:xfrm flipH="1">
            <a:off x="6517807" y="3773403"/>
            <a:ext cx="3896156" cy="1287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 177"/>
          <p:cNvSpPr/>
          <p:nvPr/>
        </p:nvSpPr>
        <p:spPr>
          <a:xfrm>
            <a:off x="2408984" y="5235274"/>
            <a:ext cx="1501298" cy="9126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Winch operability and maintainability design inadequate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stCxn id="178" idx="0"/>
            <a:endCxn id="4" idx="4"/>
          </p:cNvCxnSpPr>
          <p:nvPr/>
        </p:nvCxnSpPr>
        <p:spPr>
          <a:xfrm flipV="1">
            <a:off x="3159633" y="4140547"/>
            <a:ext cx="750650" cy="1094727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78" idx="3"/>
            <a:endCxn id="175" idx="2"/>
          </p:cNvCxnSpPr>
          <p:nvPr/>
        </p:nvCxnSpPr>
        <p:spPr>
          <a:xfrm flipV="1">
            <a:off x="3910282" y="5060445"/>
            <a:ext cx="676451" cy="63115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23" idx="1"/>
            <a:endCxn id="120" idx="6"/>
          </p:cNvCxnSpPr>
          <p:nvPr/>
        </p:nvCxnSpPr>
        <p:spPr>
          <a:xfrm flipH="1" flipV="1">
            <a:off x="8632652" y="5406478"/>
            <a:ext cx="816158" cy="74831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547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7940" y="130429"/>
            <a:ext cx="8523163" cy="397472"/>
          </a:xfrm>
        </p:spPr>
        <p:txBody>
          <a:bodyPr>
            <a:normAutofit/>
          </a:bodyPr>
          <a:lstStyle/>
          <a:p>
            <a:pPr algn="ctr"/>
            <a:r>
              <a:rPr lang="en-ZA" sz="2000" b="1" u="sng" dirty="0" smtClean="0"/>
              <a:t>Level Two : Sources of Winch Operator Hazards.  Level three : Causes of Hazards. </a:t>
            </a:r>
            <a:endParaRPr lang="en-ZA" sz="2000" b="1" u="sng" dirty="0"/>
          </a:p>
        </p:txBody>
      </p:sp>
      <p:sp>
        <p:nvSpPr>
          <p:cNvPr id="3" name="Rounded Rectangle 2"/>
          <p:cNvSpPr/>
          <p:nvPr/>
        </p:nvSpPr>
        <p:spPr>
          <a:xfrm>
            <a:off x="9676261" y="3439235"/>
            <a:ext cx="1460311" cy="709683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Winch Operator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164976" y="3450225"/>
            <a:ext cx="1586353" cy="78091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Selection of Winch Operator</a:t>
            </a:r>
          </a:p>
        </p:txBody>
      </p:sp>
      <p:cxnSp>
        <p:nvCxnSpPr>
          <p:cNvPr id="14" name="Straight Arrow Connector 13"/>
          <p:cNvCxnSpPr>
            <a:endCxn id="12" idx="6"/>
          </p:cNvCxnSpPr>
          <p:nvPr/>
        </p:nvCxnSpPr>
        <p:spPr>
          <a:xfrm flipH="1">
            <a:off x="3751329" y="3753504"/>
            <a:ext cx="5924932" cy="87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76598" y="3038941"/>
            <a:ext cx="1498172" cy="16034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execution of competency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design of competency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Literacy assessment 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>
            <a:stCxn id="15" idx="3"/>
            <a:endCxn id="12" idx="2"/>
          </p:cNvCxnSpPr>
          <p:nvPr/>
        </p:nvCxnSpPr>
        <p:spPr>
          <a:xfrm>
            <a:off x="1874770" y="3840684"/>
            <a:ext cx="290206" cy="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712647" y="4536885"/>
            <a:ext cx="1889726" cy="67564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Interference with </a:t>
            </a:r>
            <a:r>
              <a:rPr lang="en-ZA" sz="1400" b="1" dirty="0">
                <a:solidFill>
                  <a:schemeClr val="bg1"/>
                </a:solidFill>
              </a:rPr>
              <a:t>w</a:t>
            </a:r>
            <a:r>
              <a:rPr lang="en-ZA" sz="1400" b="1" dirty="0" smtClean="0">
                <a:solidFill>
                  <a:schemeClr val="bg1"/>
                </a:solidFill>
              </a:rPr>
              <a:t>inch safety devices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33" name="Straight Arrow Connector 32"/>
          <p:cNvCxnSpPr>
            <a:stCxn id="3" idx="1"/>
            <a:endCxn id="31" idx="6"/>
          </p:cNvCxnSpPr>
          <p:nvPr/>
        </p:nvCxnSpPr>
        <p:spPr>
          <a:xfrm flipH="1">
            <a:off x="7602373" y="3794077"/>
            <a:ext cx="2073888" cy="1080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570806" y="5529298"/>
            <a:ext cx="1774889" cy="9962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Production pressure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reliability of safety devices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Sabotage</a:t>
            </a:r>
          </a:p>
        </p:txBody>
      </p:sp>
      <p:cxnSp>
        <p:nvCxnSpPr>
          <p:cNvPr id="36" name="Straight Arrow Connector 35"/>
          <p:cNvCxnSpPr>
            <a:endCxn id="31" idx="4"/>
          </p:cNvCxnSpPr>
          <p:nvPr/>
        </p:nvCxnSpPr>
        <p:spPr>
          <a:xfrm flipH="1" flipV="1">
            <a:off x="6657510" y="5212529"/>
            <a:ext cx="6325" cy="305119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3355735" y="4420423"/>
            <a:ext cx="1371600" cy="65669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Poor Fitness for work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40"/>
          <p:cNvCxnSpPr>
            <a:stCxn id="3" idx="1"/>
            <a:endCxn id="37" idx="0"/>
          </p:cNvCxnSpPr>
          <p:nvPr/>
        </p:nvCxnSpPr>
        <p:spPr>
          <a:xfrm flipH="1">
            <a:off x="4041535" y="3794077"/>
            <a:ext cx="5634726" cy="626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1850904" y="5497138"/>
            <a:ext cx="2385679" cy="1028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fitness for work standards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fitness for work screening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health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Medication 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Fatigue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stCxn id="43" idx="0"/>
            <a:endCxn id="37" idx="4"/>
          </p:cNvCxnSpPr>
          <p:nvPr/>
        </p:nvCxnSpPr>
        <p:spPr>
          <a:xfrm flipV="1">
            <a:off x="3043744" y="5077114"/>
            <a:ext cx="997791" cy="42002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7618601" y="1679351"/>
            <a:ext cx="1386297" cy="71216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Dangerous operation</a:t>
            </a:r>
          </a:p>
          <a:p>
            <a:pPr algn="ctr"/>
            <a:r>
              <a:rPr lang="en-ZA" sz="1400" b="1" dirty="0">
                <a:solidFill>
                  <a:schemeClr val="bg1"/>
                </a:solidFill>
              </a:rPr>
              <a:t>o</a:t>
            </a:r>
            <a:r>
              <a:rPr lang="en-ZA" sz="1400" b="1" dirty="0" smtClean="0">
                <a:solidFill>
                  <a:schemeClr val="bg1"/>
                </a:solidFill>
              </a:rPr>
              <a:t>f winch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454701" y="659169"/>
            <a:ext cx="2216173" cy="20277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rgbClr val="000000"/>
                </a:solidFill>
              </a:rPr>
              <a:t>Failure to adhere to standards/operating procedures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rgbClr val="000000"/>
                </a:solidFill>
              </a:rPr>
              <a:t>Inappropriate winch operator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Lack of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Operator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Production pressure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Lack of emergency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Operator over confidence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illumination of winch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59" name="Straight Arrow Connector 58"/>
          <p:cNvCxnSpPr>
            <a:stCxn id="57" idx="1"/>
            <a:endCxn id="46" idx="6"/>
          </p:cNvCxnSpPr>
          <p:nvPr/>
        </p:nvCxnSpPr>
        <p:spPr>
          <a:xfrm flipH="1">
            <a:off x="9004898" y="1673025"/>
            <a:ext cx="449803" cy="36241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8651463" y="4495286"/>
            <a:ext cx="1256283" cy="67496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Safety culture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275946" y="5497925"/>
            <a:ext cx="2057398" cy="852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High risk tolerance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Culture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Lack of understanding of cause &amp; effect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66" name="Straight Arrow Connector 65"/>
          <p:cNvCxnSpPr>
            <a:stCxn id="3" idx="1"/>
            <a:endCxn id="46" idx="4"/>
          </p:cNvCxnSpPr>
          <p:nvPr/>
        </p:nvCxnSpPr>
        <p:spPr>
          <a:xfrm flipH="1" flipV="1">
            <a:off x="8311750" y="2391518"/>
            <a:ext cx="1364511" cy="1402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3" idx="1"/>
            <a:endCxn id="63" idx="0"/>
          </p:cNvCxnSpPr>
          <p:nvPr/>
        </p:nvCxnSpPr>
        <p:spPr>
          <a:xfrm flipH="1">
            <a:off x="9279605" y="3794077"/>
            <a:ext cx="396656" cy="70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64" idx="0"/>
            <a:endCxn id="63" idx="4"/>
          </p:cNvCxnSpPr>
          <p:nvPr/>
        </p:nvCxnSpPr>
        <p:spPr>
          <a:xfrm flipH="1" flipV="1">
            <a:off x="9279605" y="5170254"/>
            <a:ext cx="25040" cy="327671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/>
          <p:nvPr/>
        </p:nvSpPr>
        <p:spPr>
          <a:xfrm>
            <a:off x="5403948" y="1719409"/>
            <a:ext cx="1882118" cy="7310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Inadequate</a:t>
            </a:r>
          </a:p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Pre-use inspection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115" name="Straight Arrow Connector 114"/>
          <p:cNvCxnSpPr>
            <a:stCxn id="3" idx="1"/>
            <a:endCxn id="111" idx="4"/>
          </p:cNvCxnSpPr>
          <p:nvPr/>
        </p:nvCxnSpPr>
        <p:spPr>
          <a:xfrm flipH="1" flipV="1">
            <a:off x="6345007" y="2450446"/>
            <a:ext cx="3331254" cy="1343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/>
          <p:cNvSpPr/>
          <p:nvPr/>
        </p:nvSpPr>
        <p:spPr>
          <a:xfrm>
            <a:off x="3355735" y="672849"/>
            <a:ext cx="2046693" cy="1109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Over elaborate check list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Literacy level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Production pressure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Difficulty of access to inspect 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119" name="Straight Arrow Connector 118"/>
          <p:cNvCxnSpPr>
            <a:stCxn id="117" idx="2"/>
            <a:endCxn id="111" idx="2"/>
          </p:cNvCxnSpPr>
          <p:nvPr/>
        </p:nvCxnSpPr>
        <p:spPr>
          <a:xfrm>
            <a:off x="4379082" y="1781930"/>
            <a:ext cx="1024866" cy="302998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Oval 131"/>
          <p:cNvSpPr/>
          <p:nvPr/>
        </p:nvSpPr>
        <p:spPr>
          <a:xfrm>
            <a:off x="2730126" y="2141425"/>
            <a:ext cx="1372681" cy="7112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Not using PPE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138" name="Straight Arrow Connector 137"/>
          <p:cNvCxnSpPr>
            <a:stCxn id="3" idx="1"/>
            <a:endCxn id="132" idx="6"/>
          </p:cNvCxnSpPr>
          <p:nvPr/>
        </p:nvCxnSpPr>
        <p:spPr>
          <a:xfrm flipH="1" flipV="1">
            <a:off x="4102807" y="2497053"/>
            <a:ext cx="5573454" cy="1297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>
            <a:off x="736907" y="1119039"/>
            <a:ext cx="1505064" cy="877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Incorrect fit of PPE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Incorrect design of PPE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chemeClr val="tx1"/>
                </a:solidFill>
              </a:rPr>
              <a:t>Poor Safety culture</a:t>
            </a:r>
            <a:endParaRPr lang="en-ZA" sz="1100" b="1" dirty="0">
              <a:solidFill>
                <a:schemeClr val="tx1"/>
              </a:solidFill>
            </a:endParaRPr>
          </a:p>
        </p:txBody>
      </p:sp>
      <p:cxnSp>
        <p:nvCxnSpPr>
          <p:cNvPr id="141" name="Straight Arrow Connector 140"/>
          <p:cNvCxnSpPr>
            <a:stCxn id="139" idx="2"/>
            <a:endCxn id="132" idx="2"/>
          </p:cNvCxnSpPr>
          <p:nvPr/>
        </p:nvCxnSpPr>
        <p:spPr>
          <a:xfrm>
            <a:off x="1489439" y="1996477"/>
            <a:ext cx="1240687" cy="50057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407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8" y="13648"/>
            <a:ext cx="10589526" cy="382138"/>
          </a:xfrm>
        </p:spPr>
        <p:txBody>
          <a:bodyPr>
            <a:normAutofit/>
          </a:bodyPr>
          <a:lstStyle/>
          <a:p>
            <a:pPr algn="ctr"/>
            <a:r>
              <a:rPr lang="en-ZA" sz="2000" b="1" u="sng" dirty="0" smtClean="0"/>
              <a:t>Level Two : Sources of Winch Operation Hazards. Level Three : Causes of Hazards.</a:t>
            </a:r>
            <a:endParaRPr lang="en-ZA" sz="2000" b="1" u="sng" dirty="0"/>
          </a:p>
        </p:txBody>
      </p:sp>
      <p:sp>
        <p:nvSpPr>
          <p:cNvPr id="3" name="Rounded Rectangle 2"/>
          <p:cNvSpPr/>
          <p:nvPr/>
        </p:nvSpPr>
        <p:spPr>
          <a:xfrm>
            <a:off x="9696626" y="2706402"/>
            <a:ext cx="1419367" cy="846163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 Winch Operation and Maintenance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8067864" y="1616084"/>
            <a:ext cx="2179334" cy="108238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Persons entering restricted/dangerous areas </a:t>
            </a:r>
            <a:endParaRPr lang="en-ZA" sz="1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65027" y="395786"/>
            <a:ext cx="2331599" cy="886532"/>
          </a:xfrm>
          <a:prstGeom prst="rect">
            <a:avLst/>
          </a:prstGeom>
          <a:solidFill>
            <a:schemeClr val="bg1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ZA" sz="12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rgbClr val="FF0000"/>
                </a:solidFill>
              </a:rPr>
              <a:t>Failure to adhere to standards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rgbClr val="FF0000"/>
                </a:solidFill>
              </a:rPr>
              <a:t>Poor Safety culture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rgbClr val="FF0000"/>
                </a:solidFill>
              </a:rPr>
              <a:t>No/Poor Walkways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2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3" idx="1"/>
            <a:endCxn id="4" idx="4"/>
          </p:cNvCxnSpPr>
          <p:nvPr/>
        </p:nvCxnSpPr>
        <p:spPr>
          <a:xfrm flipH="1" flipV="1">
            <a:off x="9157531" y="2698466"/>
            <a:ext cx="539095" cy="431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2"/>
            <a:endCxn id="4" idx="0"/>
          </p:cNvCxnSpPr>
          <p:nvPr/>
        </p:nvCxnSpPr>
        <p:spPr>
          <a:xfrm>
            <a:off x="8530827" y="1282318"/>
            <a:ext cx="626704" cy="33376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702536" y="1342920"/>
            <a:ext cx="1573377" cy="7096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Winch</a:t>
            </a:r>
            <a:r>
              <a:rPr lang="en-ZA" sz="1400" dirty="0" smtClean="0">
                <a:solidFill>
                  <a:schemeClr val="bg1"/>
                </a:solidFill>
              </a:rPr>
              <a:t> Illumination</a:t>
            </a:r>
            <a:endParaRPr lang="en-ZA" sz="1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47060" y="593069"/>
            <a:ext cx="1447230" cy="682387"/>
          </a:xfrm>
          <a:prstGeom prst="rect">
            <a:avLst/>
          </a:prstGeom>
          <a:solidFill>
            <a:schemeClr val="bg1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Winch and area lighting</a:t>
            </a:r>
            <a:endParaRPr lang="en-ZA" sz="1200" b="1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12" idx="2"/>
            <a:endCxn id="10" idx="2"/>
          </p:cNvCxnSpPr>
          <p:nvPr/>
        </p:nvCxnSpPr>
        <p:spPr>
          <a:xfrm>
            <a:off x="4870675" y="1275456"/>
            <a:ext cx="831861" cy="42230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1"/>
            <a:endCxn id="10" idx="4"/>
          </p:cNvCxnSpPr>
          <p:nvPr/>
        </p:nvCxnSpPr>
        <p:spPr>
          <a:xfrm flipH="1" flipV="1">
            <a:off x="6489225" y="2052604"/>
            <a:ext cx="3207401" cy="1076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803544" y="4006091"/>
            <a:ext cx="1424730" cy="7425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Signalling system</a:t>
            </a:r>
            <a:endParaRPr lang="en-ZA" sz="1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66554" y="5079127"/>
            <a:ext cx="1671219" cy="1083997"/>
          </a:xfrm>
          <a:prstGeom prst="rect">
            <a:avLst/>
          </a:prstGeom>
          <a:solidFill>
            <a:schemeClr val="bg1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rgbClr val="FF0000"/>
                </a:solidFill>
              </a:rPr>
              <a:t>Broken pull wire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rgbClr val="FF0000"/>
                </a:solidFill>
              </a:rPr>
              <a:t>Pull wire tension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rgbClr val="FF0000"/>
                </a:solidFill>
              </a:rPr>
              <a:t>Pull wire alarm faulty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100" b="1" dirty="0" smtClean="0">
                <a:solidFill>
                  <a:srgbClr val="FF0000"/>
                </a:solidFill>
              </a:rPr>
              <a:t>Pull wire not to standard</a:t>
            </a:r>
            <a:endParaRPr lang="en-ZA" sz="11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>
            <a:stCxn id="3" idx="1"/>
            <a:endCxn id="6" idx="0"/>
          </p:cNvCxnSpPr>
          <p:nvPr/>
        </p:nvCxnSpPr>
        <p:spPr>
          <a:xfrm flipH="1">
            <a:off x="9515909" y="3129484"/>
            <a:ext cx="180717" cy="876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0"/>
            <a:endCxn id="6" idx="4"/>
          </p:cNvCxnSpPr>
          <p:nvPr/>
        </p:nvCxnSpPr>
        <p:spPr>
          <a:xfrm flipH="1" flipV="1">
            <a:off x="9515909" y="4748621"/>
            <a:ext cx="86255" cy="33050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 99"/>
          <p:cNvSpPr/>
          <p:nvPr/>
        </p:nvSpPr>
        <p:spPr>
          <a:xfrm>
            <a:off x="5661512" y="4034171"/>
            <a:ext cx="1613816" cy="7380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Winch Rope Snatching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175864" y="5248213"/>
            <a:ext cx="3030706" cy="12938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Night shift preparation not done (by day shift)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Snatching installation not to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Pulley anchors not to standard(eyebolts)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Incorrect pulley 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 ( not suited to rope Dia.) </a:t>
            </a:r>
          </a:p>
        </p:txBody>
      </p:sp>
      <p:cxnSp>
        <p:nvCxnSpPr>
          <p:cNvPr id="103" name="Straight Arrow Connector 102"/>
          <p:cNvCxnSpPr>
            <a:stCxn id="101" idx="0"/>
            <a:endCxn id="100" idx="4"/>
          </p:cNvCxnSpPr>
          <p:nvPr/>
        </p:nvCxnSpPr>
        <p:spPr>
          <a:xfrm flipV="1">
            <a:off x="5691217" y="4772192"/>
            <a:ext cx="777203" cy="476021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3" idx="1"/>
            <a:endCxn id="100" idx="6"/>
          </p:cNvCxnSpPr>
          <p:nvPr/>
        </p:nvCxnSpPr>
        <p:spPr>
          <a:xfrm flipH="1">
            <a:off x="7275328" y="3129484"/>
            <a:ext cx="2421298" cy="1273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Oval 146"/>
          <p:cNvSpPr/>
          <p:nvPr/>
        </p:nvSpPr>
        <p:spPr>
          <a:xfrm>
            <a:off x="2486751" y="4143993"/>
            <a:ext cx="1426265" cy="7380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Poor Winch Maintenance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2492293" y="1421286"/>
            <a:ext cx="1458026" cy="71296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Dust liberation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597370" y="5426326"/>
            <a:ext cx="1697750" cy="8753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Inadequate maintenance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Poor Lock out system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Production pressure</a:t>
            </a:r>
            <a:endParaRPr lang="en-ZA" sz="1200" b="1" dirty="0">
              <a:solidFill>
                <a:schemeClr val="tx1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463225" y="740170"/>
            <a:ext cx="1681213" cy="8865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Inadequate dust suppression during scraping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No Poor dust guard</a:t>
            </a:r>
            <a:endParaRPr lang="en-ZA" sz="1200" b="1" dirty="0">
              <a:solidFill>
                <a:schemeClr val="tx1"/>
              </a:solidFill>
            </a:endParaRPr>
          </a:p>
        </p:txBody>
      </p:sp>
      <p:cxnSp>
        <p:nvCxnSpPr>
          <p:cNvPr id="152" name="Straight Arrow Connector 151"/>
          <p:cNvCxnSpPr>
            <a:stCxn id="3" idx="1"/>
            <a:endCxn id="148" idx="6"/>
          </p:cNvCxnSpPr>
          <p:nvPr/>
        </p:nvCxnSpPr>
        <p:spPr>
          <a:xfrm flipH="1" flipV="1">
            <a:off x="3950319" y="1777767"/>
            <a:ext cx="5746307" cy="1351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>
            <a:stCxn id="3" idx="1"/>
            <a:endCxn id="147" idx="7"/>
          </p:cNvCxnSpPr>
          <p:nvPr/>
        </p:nvCxnSpPr>
        <p:spPr>
          <a:xfrm flipH="1">
            <a:off x="3704144" y="3129484"/>
            <a:ext cx="5992482" cy="1122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>
            <a:stCxn id="150" idx="3"/>
            <a:endCxn id="148" idx="1"/>
          </p:cNvCxnSpPr>
          <p:nvPr/>
        </p:nvCxnSpPr>
        <p:spPr>
          <a:xfrm>
            <a:off x="2144438" y="1183436"/>
            <a:ext cx="561378" cy="342261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>
            <a:stCxn id="149" idx="0"/>
            <a:endCxn id="147" idx="3"/>
          </p:cNvCxnSpPr>
          <p:nvPr/>
        </p:nvCxnSpPr>
        <p:spPr>
          <a:xfrm flipV="1">
            <a:off x="1446245" y="4773933"/>
            <a:ext cx="1249378" cy="652393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2666036" y="2763271"/>
            <a:ext cx="1399003" cy="7324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Breaking of Big Rocks</a:t>
            </a:r>
            <a:endParaRPr lang="en-ZA" sz="1400" dirty="0">
              <a:solidFill>
                <a:schemeClr val="bg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18168" y="2446496"/>
            <a:ext cx="1458025" cy="1365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dirty="0" smtClean="0">
                <a:solidFill>
                  <a:schemeClr val="tx1"/>
                </a:solidFill>
              </a:rPr>
              <a:t>Barring  </a:t>
            </a:r>
            <a:r>
              <a:rPr lang="en-ZA" sz="1200" b="1" dirty="0" smtClean="0">
                <a:solidFill>
                  <a:schemeClr val="tx1"/>
                </a:solidFill>
              </a:rPr>
              <a:t>and Making </a:t>
            </a:r>
            <a:r>
              <a:rPr lang="en-ZA" sz="1200" b="1" dirty="0" smtClean="0">
                <a:solidFill>
                  <a:schemeClr val="tx1"/>
                </a:solidFill>
              </a:rPr>
              <a:t>SaIncorrect Blastingfe</a:t>
            </a:r>
            <a:endParaRPr lang="en-ZA" sz="1200" b="1" dirty="0" smtClean="0">
              <a:solidFill>
                <a:schemeClr val="tx1"/>
              </a:solidFill>
            </a:endParaRPr>
          </a:p>
          <a:p>
            <a:pPr algn="ctr"/>
            <a:r>
              <a:rPr lang="en-ZA" sz="1200" b="1" dirty="0" smtClean="0">
                <a:solidFill>
                  <a:schemeClr val="tx1"/>
                </a:solidFill>
              </a:rPr>
              <a:t>Poor ground conditions</a:t>
            </a:r>
          </a:p>
        </p:txBody>
      </p:sp>
      <p:cxnSp>
        <p:nvCxnSpPr>
          <p:cNvPr id="91" name="Straight Arrow Connector 90"/>
          <p:cNvCxnSpPr>
            <a:stCxn id="3" idx="1"/>
            <a:endCxn id="88" idx="6"/>
          </p:cNvCxnSpPr>
          <p:nvPr/>
        </p:nvCxnSpPr>
        <p:spPr>
          <a:xfrm flipH="1" flipV="1">
            <a:off x="4065039" y="3129483"/>
            <a:ext cx="563158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89" idx="3"/>
            <a:endCxn id="88" idx="2"/>
          </p:cNvCxnSpPr>
          <p:nvPr/>
        </p:nvCxnSpPr>
        <p:spPr>
          <a:xfrm>
            <a:off x="1776193" y="3129482"/>
            <a:ext cx="889843" cy="1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96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8" y="13648"/>
            <a:ext cx="10589526" cy="382138"/>
          </a:xfrm>
        </p:spPr>
        <p:txBody>
          <a:bodyPr>
            <a:normAutofit/>
          </a:bodyPr>
          <a:lstStyle/>
          <a:p>
            <a:pPr algn="ctr"/>
            <a:r>
              <a:rPr lang="en-ZA" sz="2000" b="1" u="sng" dirty="0" smtClean="0"/>
              <a:t>Level Two : Sources of Winch Operation Hazards. Level Three : Causes of Hazards.</a:t>
            </a:r>
            <a:endParaRPr lang="en-ZA" sz="2000" b="1" u="sng" dirty="0"/>
          </a:p>
        </p:txBody>
      </p:sp>
      <p:sp>
        <p:nvSpPr>
          <p:cNvPr id="3" name="Rounded Rectangle 2"/>
          <p:cNvSpPr/>
          <p:nvPr/>
        </p:nvSpPr>
        <p:spPr>
          <a:xfrm>
            <a:off x="9696626" y="2706402"/>
            <a:ext cx="1419367" cy="846163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 </a:t>
            </a:r>
            <a:r>
              <a:rPr lang="en-ZA" sz="1400" b="1" dirty="0" smtClean="0">
                <a:solidFill>
                  <a:schemeClr val="bg1"/>
                </a:solidFill>
              </a:rPr>
              <a:t>Winch  Installation</a:t>
            </a:r>
            <a:endParaRPr lang="en-ZA" sz="1400" b="1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225624" y="2604920"/>
            <a:ext cx="1904203" cy="7425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</a:rPr>
              <a:t>Winch Transportation</a:t>
            </a:r>
            <a:endParaRPr lang="en-ZA" sz="1400" b="1" dirty="0">
              <a:solidFill>
                <a:schemeClr val="bg1"/>
              </a:solidFill>
            </a:endParaRPr>
          </a:p>
        </p:txBody>
      </p:sp>
      <p:cxnSp>
        <p:nvCxnSpPr>
          <p:cNvPr id="27" name="Straight Arrow Connector 26"/>
          <p:cNvCxnSpPr>
            <a:stCxn id="3" idx="1"/>
            <a:endCxn id="24" idx="6"/>
          </p:cNvCxnSpPr>
          <p:nvPr/>
        </p:nvCxnSpPr>
        <p:spPr>
          <a:xfrm flipH="1" flipV="1">
            <a:off x="6129827" y="2976185"/>
            <a:ext cx="3566799" cy="153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894055" y="3923654"/>
            <a:ext cx="2513164" cy="11398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Poor Supervision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Incorrect Rigging equipment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No lifting Points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Lifting from pre-tensioned  support systems</a:t>
            </a:r>
          </a:p>
          <a:p>
            <a:pPr algn="ctr"/>
            <a:endParaRPr lang="en-ZA" sz="1200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>
            <a:stCxn id="34" idx="0"/>
            <a:endCxn id="24" idx="4"/>
          </p:cNvCxnSpPr>
          <p:nvPr/>
        </p:nvCxnSpPr>
        <p:spPr>
          <a:xfrm flipV="1">
            <a:off x="4150637" y="3347450"/>
            <a:ext cx="1027089" cy="57620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907888" y="3903661"/>
            <a:ext cx="1845634" cy="7425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Cubby </a:t>
            </a:r>
            <a:r>
              <a:rPr lang="en-ZA" sz="1400" dirty="0" smtClean="0">
                <a:solidFill>
                  <a:schemeClr val="bg1"/>
                </a:solidFill>
              </a:rPr>
              <a:t>Construction</a:t>
            </a:r>
            <a:endParaRPr lang="en-ZA" sz="1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77244" y="4951397"/>
            <a:ext cx="2474010" cy="1211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Poor Cubby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Winch cubby not to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Poor Lighting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Operator not included in Risk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No Ergonomics in Design</a:t>
            </a:r>
          </a:p>
        </p:txBody>
      </p:sp>
      <p:cxnSp>
        <p:nvCxnSpPr>
          <p:cNvPr id="10" name="Straight Arrow Connector 9"/>
          <p:cNvCxnSpPr>
            <a:stCxn id="9" idx="0"/>
            <a:endCxn id="8" idx="4"/>
          </p:cNvCxnSpPr>
          <p:nvPr/>
        </p:nvCxnSpPr>
        <p:spPr>
          <a:xfrm flipV="1">
            <a:off x="7314249" y="4646191"/>
            <a:ext cx="516456" cy="30520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6662324" y="1545797"/>
            <a:ext cx="1608868" cy="70966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Winch </a:t>
            </a:r>
            <a:r>
              <a:rPr lang="en-ZA" sz="1200" dirty="0" smtClean="0">
                <a:solidFill>
                  <a:schemeClr val="bg1"/>
                </a:solidFill>
              </a:rPr>
              <a:t>Installation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22616" y="471986"/>
            <a:ext cx="1619628" cy="8865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Winch not installed to standard.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200" b="1" dirty="0" smtClean="0">
                <a:solidFill>
                  <a:schemeClr val="tx1"/>
                </a:solidFill>
              </a:rPr>
              <a:t>Cubby not to standard </a:t>
            </a:r>
            <a:endParaRPr lang="en-ZA" sz="1200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18" idx="3"/>
            <a:endCxn id="17" idx="0"/>
          </p:cNvCxnSpPr>
          <p:nvPr/>
        </p:nvCxnSpPr>
        <p:spPr>
          <a:xfrm>
            <a:off x="6442244" y="915252"/>
            <a:ext cx="1024514" cy="630545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3" idx="1"/>
            <a:endCxn id="17" idx="6"/>
          </p:cNvCxnSpPr>
          <p:nvPr/>
        </p:nvCxnSpPr>
        <p:spPr>
          <a:xfrm flipH="1" flipV="1">
            <a:off x="8271192" y="1900628"/>
            <a:ext cx="1425434" cy="1228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3" idx="1"/>
            <a:endCxn id="8" idx="7"/>
          </p:cNvCxnSpPr>
          <p:nvPr/>
        </p:nvCxnSpPr>
        <p:spPr>
          <a:xfrm flipH="1">
            <a:off x="8483235" y="3129484"/>
            <a:ext cx="1213391" cy="8829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90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5726</TotalTime>
  <Words>562</Words>
  <Application>Microsoft Macintosh PowerPoint</Application>
  <PresentationFormat>Custom</PresentationFormat>
  <Paragraphs>141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Under Ground Hard Rock Mining T&amp;M Equipment</vt:lpstr>
      <vt:lpstr>PowerPoint Presentation</vt:lpstr>
      <vt:lpstr>PowerPoint Presentation</vt:lpstr>
      <vt:lpstr>Level Two : Winch hazard sources, Level 3 causes of hazards.</vt:lpstr>
      <vt:lpstr>Level Two : Sources of Winch Operator Hazards.  Level three : Causes of Hazards. </vt:lpstr>
      <vt:lpstr>Level Two : Sources of Winch Operation Hazards. Level Three : Causes of Hazards.</vt:lpstr>
      <vt:lpstr>Level Two : Sources of Winch Operation Hazards. Level Three : Causes of Hazards.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Expert model for winches</dc:title>
  <dc:creator>Harold</dc:creator>
  <cp:lastModifiedBy>Danie Van Der Merwe</cp:lastModifiedBy>
  <cp:revision>161</cp:revision>
  <cp:lastPrinted>2015-05-05T07:14:49Z</cp:lastPrinted>
  <dcterms:created xsi:type="dcterms:W3CDTF">2014-03-04T07:13:33Z</dcterms:created>
  <dcterms:modified xsi:type="dcterms:W3CDTF">2015-05-12T09:50:38Z</dcterms:modified>
</cp:coreProperties>
</file>