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theme/themeOverride1.xml" ContentType="application/vnd.openxmlformats-officedocument.themeOverride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0"/>
  </p:notesMasterIdLst>
  <p:handoutMasterIdLst>
    <p:handoutMasterId r:id="rId11"/>
  </p:handoutMasterIdLst>
  <p:sldIdLst>
    <p:sldId id="256" r:id="rId2"/>
    <p:sldId id="291" r:id="rId3"/>
    <p:sldId id="292" r:id="rId4"/>
    <p:sldId id="293" r:id="rId5"/>
    <p:sldId id="294" r:id="rId6"/>
    <p:sldId id="296" r:id="rId7"/>
    <p:sldId id="297" r:id="rId8"/>
    <p:sldId id="298" r:id="rId9"/>
  </p:sldIdLst>
  <p:sldSz cx="9144000" cy="6858000" type="screen4x3"/>
  <p:notesSz cx="7086600" cy="93726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Duncan%20Laptop\Documents\Safety%20Data\Fatals%20per%20commodity%20from%201988%20-%202010%20plus%20Rock%20Related_June%202013.xlsx" TargetMode="External"/><Relationship Id="rId1" Type="http://schemas.openxmlformats.org/officeDocument/2006/relationships/themeOverride" Target="../theme/themeOverrid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 lang="en-ZA"/>
            </a:pPr>
            <a:r>
              <a:rPr lang="en-ZA"/>
              <a:t>Reportable Injuries</a:t>
            </a:r>
            <a:r>
              <a:rPr lang="en-ZA" baseline="0"/>
              <a:t> 2012</a:t>
            </a:r>
            <a:endParaRPr lang="en-ZA"/>
          </a:p>
        </c:rich>
      </c:tx>
      <c:layout/>
    </c:title>
    <c:plotArea>
      <c:layout/>
      <c:barChart>
        <c:barDir val="col"/>
        <c:grouping val="clustered"/>
        <c:ser>
          <c:idx val="0"/>
          <c:order val="0"/>
          <c:spPr>
            <a:solidFill>
              <a:srgbClr val="1F497D">
                <a:lumMod val="75000"/>
              </a:srgbClr>
            </a:solidFill>
          </c:spPr>
          <c:cat>
            <c:strRef>
              <c:f>Sheet2!$C$94:$K$94</c:f>
              <c:strCache>
                <c:ptCount val="9"/>
                <c:pt idx="0">
                  <c:v>Rock Related</c:v>
                </c:pt>
                <c:pt idx="1">
                  <c:v>Machinery</c:v>
                </c:pt>
                <c:pt idx="2">
                  <c:v>Transport &amp; Mining</c:v>
                </c:pt>
                <c:pt idx="3">
                  <c:v>General</c:v>
                </c:pt>
                <c:pt idx="4">
                  <c:v>Conveyances</c:v>
                </c:pt>
                <c:pt idx="5">
                  <c:v>Electrical</c:v>
                </c:pt>
                <c:pt idx="6">
                  <c:v>Fires</c:v>
                </c:pt>
                <c:pt idx="7">
                  <c:v>Explosives</c:v>
                </c:pt>
                <c:pt idx="8">
                  <c:v>Heat Exhaustion</c:v>
                </c:pt>
              </c:strCache>
            </c:strRef>
          </c:cat>
          <c:val>
            <c:numRef>
              <c:f>Sheet2!$C$95:$K$95</c:f>
              <c:numCache>
                <c:formatCode>General</c:formatCode>
                <c:ptCount val="9"/>
                <c:pt idx="0">
                  <c:v>593</c:v>
                </c:pt>
                <c:pt idx="1">
                  <c:v>226</c:v>
                </c:pt>
                <c:pt idx="2">
                  <c:v>563</c:v>
                </c:pt>
                <c:pt idx="3">
                  <c:v>1750</c:v>
                </c:pt>
                <c:pt idx="4">
                  <c:v>23</c:v>
                </c:pt>
                <c:pt idx="5">
                  <c:v>17</c:v>
                </c:pt>
                <c:pt idx="6">
                  <c:v>11</c:v>
                </c:pt>
                <c:pt idx="7">
                  <c:v>13</c:v>
                </c:pt>
                <c:pt idx="8">
                  <c:v>4</c:v>
                </c:pt>
              </c:numCache>
            </c:numRef>
          </c:val>
        </c:ser>
        <c:axId val="68696320"/>
        <c:axId val="68710784"/>
      </c:barChart>
      <c:catAx>
        <c:axId val="68696320"/>
        <c:scaling>
          <c:orientation val="minMax"/>
        </c:scaling>
        <c:axPos val="b"/>
        <c:majorTickMark val="none"/>
        <c:tickLblPos val="nextTo"/>
        <c:spPr>
          <a:ln>
            <a:solidFill>
              <a:srgbClr val="000000"/>
            </a:solidFill>
          </a:ln>
        </c:spPr>
        <c:txPr>
          <a:bodyPr/>
          <a:lstStyle/>
          <a:p>
            <a:pPr>
              <a:defRPr lang="en-ZA" sz="1400" b="1"/>
            </a:pPr>
            <a:endParaRPr lang="en-US"/>
          </a:p>
        </c:txPr>
        <c:crossAx val="68710784"/>
        <c:crosses val="autoZero"/>
        <c:auto val="1"/>
        <c:lblAlgn val="ctr"/>
        <c:lblOffset val="100"/>
      </c:catAx>
      <c:valAx>
        <c:axId val="68710784"/>
        <c:scaling>
          <c:orientation val="minMax"/>
        </c:scaling>
        <c:axPos val="l"/>
        <c:majorGridlines>
          <c:spPr>
            <a:ln>
              <a:solidFill>
                <a:srgbClr val="000000"/>
              </a:solidFill>
            </a:ln>
          </c:spPr>
        </c:majorGridlines>
        <c:numFmt formatCode="General" sourceLinked="1"/>
        <c:majorTickMark val="none"/>
        <c:tickLblPos val="nextTo"/>
        <c:spPr>
          <a:ln>
            <a:solidFill>
              <a:srgbClr val="000000"/>
            </a:solidFill>
          </a:ln>
        </c:spPr>
        <c:txPr>
          <a:bodyPr/>
          <a:lstStyle/>
          <a:p>
            <a:pPr>
              <a:defRPr lang="en-ZA" sz="1400" b="1"/>
            </a:pPr>
            <a:endParaRPr lang="en-US"/>
          </a:p>
        </c:txPr>
        <c:crossAx val="68696320"/>
        <c:crosses val="autoZero"/>
        <c:crossBetween val="between"/>
      </c:valAx>
      <c:spPr>
        <a:ln>
          <a:solidFill>
            <a:srgbClr val="000000"/>
          </a:solidFill>
        </a:ln>
      </c:spPr>
    </c:plotArea>
    <c:plotVisOnly val="1"/>
    <c:dispBlanksAs val="gap"/>
  </c:chart>
  <c:spPr>
    <a:solidFill>
      <a:srgbClr val="4F81BD">
        <a:lumMod val="20000"/>
        <a:lumOff val="80000"/>
      </a:srgbClr>
    </a:solidFill>
    <a:ln>
      <a:solidFill>
        <a:srgbClr val="000000"/>
      </a:solidFill>
    </a:ln>
  </c:spPr>
  <c:externalData r:id="rId2"/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0225" cy="4683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014788" y="0"/>
            <a:ext cx="3070225" cy="4683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9E2F3F6-F697-4E26-B00D-B37D2187E1B5}" type="datetimeFigureOut">
              <a:rPr lang="en-US" smtClean="0"/>
              <a:pPr/>
              <a:t>8/16/2013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902700"/>
            <a:ext cx="3070225" cy="468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014788" y="8902700"/>
            <a:ext cx="3070225" cy="468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7C61D1B-BE5C-4549-983F-499057045B56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0225" cy="4683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14788" y="0"/>
            <a:ext cx="3070225" cy="4683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014F14F-A185-49CA-AF8F-2AF15733761A}" type="datetimeFigureOut">
              <a:rPr lang="en-US" smtClean="0"/>
              <a:pPr/>
              <a:t>8/16/2013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200150" y="703263"/>
            <a:ext cx="4686300" cy="35147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8025" y="4451350"/>
            <a:ext cx="5670550" cy="42179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902700"/>
            <a:ext cx="3070225" cy="468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14788" y="8902700"/>
            <a:ext cx="3070225" cy="468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EA4A033-86D2-4D9F-99C6-EF6218F318DC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8/16/2013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8/16/2013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8/16/2013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8/16/2013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8/16/2013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8/16/2013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8/16/2013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8/16/2013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8/16/2013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8/16/2013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8/16/2013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4E5AA6-0D00-4313-A42E-433812463DD9}" type="datetimeFigureOut">
              <a:rPr lang="en-US" smtClean="0"/>
              <a:pPr/>
              <a:t>8/16/2013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AE7A42-BFC2-4F15-8E0E-CFC308B85A7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857620" y="1425575"/>
            <a:ext cx="5286380" cy="1470025"/>
          </a:xfrm>
        </p:spPr>
        <p:txBody>
          <a:bodyPr>
            <a:normAutofit fontScale="90000"/>
          </a:bodyPr>
          <a:lstStyle/>
          <a:p>
            <a:r>
              <a:rPr lang="en-ZA" dirty="0" smtClean="0">
                <a:solidFill>
                  <a:schemeClr val="bg1"/>
                </a:solidFill>
              </a:rPr>
              <a:t>Mobilising for Behaviour Change (MBC) – Towards a leading Practice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019800" y="3886200"/>
            <a:ext cx="2514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rgbClr val="FFFF00"/>
                </a:solidFill>
              </a:rPr>
              <a:t>MOSH Task Force August 2013</a:t>
            </a:r>
            <a:endParaRPr lang="en-US" sz="2400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1143000"/>
          </a:xfrm>
        </p:spPr>
        <p:txBody>
          <a:bodyPr/>
          <a:lstStyle/>
          <a:p>
            <a:r>
              <a:rPr lang="en-US" sz="3200" b="1" dirty="0" smtClean="0">
                <a:solidFill>
                  <a:srgbClr val="FFFF00"/>
                </a:solidFill>
              </a:rPr>
              <a:t>Learning Hub Strategic Communication Plan</a:t>
            </a:r>
            <a:endParaRPr lang="en-US" sz="3200" b="1" dirty="0">
              <a:solidFill>
                <a:srgbClr val="FFFF00"/>
              </a:solidFill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395288" y="1264920"/>
          <a:ext cx="8353424" cy="4831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33374"/>
                <a:gridCol w="1643074"/>
                <a:gridCol w="4088620"/>
                <a:gridCol w="2088356"/>
              </a:tblGrid>
              <a:tr h="37084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ZA" sz="2000" dirty="0">
                          <a:latin typeface="Arial"/>
                          <a:ea typeface="Calibri"/>
                          <a:cs typeface="Arial"/>
                        </a:rPr>
                        <a:t>No</a:t>
                      </a:r>
                      <a:endParaRPr lang="en-US" sz="280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ZA" sz="2000" b="1">
                          <a:latin typeface="Arial"/>
                          <a:ea typeface="Calibri"/>
                          <a:cs typeface="Arial"/>
                        </a:rPr>
                        <a:t>Recipient</a:t>
                      </a:r>
                      <a:endParaRPr lang="en-US" sz="280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2000" b="1" dirty="0">
                          <a:latin typeface="Arial"/>
                          <a:ea typeface="Calibri"/>
                          <a:cs typeface="Arial"/>
                        </a:rPr>
                        <a:t>Belief  / </a:t>
                      </a:r>
                      <a:r>
                        <a:rPr lang="en-ZA" sz="2000" b="1" dirty="0" smtClean="0">
                          <a:latin typeface="Arial"/>
                          <a:ea typeface="Calibri"/>
                          <a:cs typeface="Arial"/>
                        </a:rPr>
                        <a:t>Issue &amp;</a:t>
                      </a:r>
                      <a:endParaRPr lang="en-US" sz="2800" dirty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2000" b="1" dirty="0">
                          <a:latin typeface="Arial"/>
                          <a:ea typeface="Calibri"/>
                          <a:cs typeface="Arial"/>
                        </a:rPr>
                        <a:t>Desired behaviour</a:t>
                      </a:r>
                      <a:endParaRPr lang="en-US" sz="280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marL="111760" marR="0" indent="-11176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ZA" sz="2000" b="1">
                          <a:latin typeface="Arial"/>
                          <a:ea typeface="Calibri"/>
                          <a:cs typeface="Arial"/>
                        </a:rPr>
                        <a:t>Message content</a:t>
                      </a:r>
                      <a:endParaRPr lang="en-US" sz="280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17780" marR="17780" marT="0" marB="0" anchor="ctr"/>
                </a:tc>
              </a:tr>
              <a:tr h="370840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ZA" sz="2000">
                          <a:latin typeface="Arial"/>
                          <a:ea typeface="Calibri"/>
                          <a:cs typeface="Arial"/>
                        </a:rPr>
                        <a:t>1</a:t>
                      </a:r>
                      <a:endParaRPr lang="en-US" sz="280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</a:pPr>
                      <a:r>
                        <a:rPr lang="en-CA" sz="2000" dirty="0">
                          <a:latin typeface="Calibri"/>
                          <a:ea typeface="Times New Roman"/>
                          <a:cs typeface="Times New Roman"/>
                        </a:rPr>
                        <a:t> CEOs</a:t>
                      </a:r>
                      <a:endParaRPr lang="en-US" sz="36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l">
                        <a:spcBef>
                          <a:spcPts val="600"/>
                        </a:spcBef>
                      </a:pPr>
                      <a:r>
                        <a:rPr lang="en-CA" sz="2000" dirty="0">
                          <a:latin typeface="Calibri"/>
                          <a:ea typeface="Times New Roman"/>
                          <a:cs typeface="Times New Roman"/>
                        </a:rPr>
                        <a:t>Executives (COOs and others)</a:t>
                      </a:r>
                      <a:endParaRPr lang="en-US" sz="36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l">
                        <a:spcBef>
                          <a:spcPts val="600"/>
                        </a:spcBef>
                      </a:pPr>
                      <a:r>
                        <a:rPr lang="en-CA" sz="2000" dirty="0">
                          <a:latin typeface="Calibri"/>
                          <a:ea typeface="Times New Roman"/>
                          <a:cs typeface="Times New Roman"/>
                        </a:rPr>
                        <a:t> Operations Executives (Includes GMs) </a:t>
                      </a:r>
                      <a:endParaRPr lang="en-US" sz="36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l">
                        <a:spcBef>
                          <a:spcPts val="600"/>
                        </a:spcBef>
                      </a:pPr>
                      <a:r>
                        <a:rPr lang="en-CA" sz="2000" dirty="0">
                          <a:latin typeface="Calibri"/>
                          <a:ea typeface="Times New Roman"/>
                          <a:cs typeface="Times New Roman"/>
                        </a:rPr>
                        <a:t>Mine  </a:t>
                      </a:r>
                      <a:r>
                        <a:rPr lang="en-CA" sz="2000" dirty="0" err="1">
                          <a:latin typeface="Calibri"/>
                          <a:ea typeface="Times New Roman"/>
                          <a:cs typeface="Times New Roman"/>
                        </a:rPr>
                        <a:t>Exco’s</a:t>
                      </a:r>
                      <a:endParaRPr lang="en-US" sz="36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l">
                        <a:spcBef>
                          <a:spcPts val="600"/>
                        </a:spcBef>
                      </a:pPr>
                      <a:r>
                        <a:rPr lang="en-CA" sz="2000" dirty="0">
                          <a:latin typeface="Calibri"/>
                          <a:ea typeface="Times New Roman"/>
                          <a:cs typeface="Times New Roman"/>
                        </a:rPr>
                        <a:t>Task Force</a:t>
                      </a:r>
                      <a:endParaRPr lang="en-US" sz="3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ZA" sz="2000" b="1" u="sng" dirty="0">
                          <a:latin typeface="Arial"/>
                          <a:ea typeface="Times New Roman"/>
                          <a:cs typeface="Times New Roman"/>
                        </a:rPr>
                        <a:t>Belief</a:t>
                      </a:r>
                      <a:r>
                        <a:rPr lang="en-ZA" sz="2000" b="1" dirty="0">
                          <a:latin typeface="Arial"/>
                          <a:ea typeface="Times New Roman"/>
                          <a:cs typeface="Times New Roman"/>
                        </a:rPr>
                        <a:t>:</a:t>
                      </a:r>
                      <a:r>
                        <a:rPr lang="en-ZA" sz="2000" dirty="0">
                          <a:latin typeface="Arial"/>
                          <a:ea typeface="Times New Roman"/>
                          <a:cs typeface="Times New Roman"/>
                        </a:rPr>
                        <a:t> Appropriate leadership behaviour is very important for successful adoption</a:t>
                      </a:r>
                      <a:endParaRPr lang="en-US" sz="2800" dirty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 marL="0" marR="0" algn="l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endParaRPr lang="en-ZA" sz="2000" b="1" u="sng" dirty="0" smtClean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 marL="0" marR="0" algn="l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ZA" sz="2000" b="1" u="sng" dirty="0" smtClean="0">
                          <a:latin typeface="Arial"/>
                          <a:ea typeface="Times New Roman"/>
                          <a:cs typeface="Times New Roman"/>
                        </a:rPr>
                        <a:t>Desired </a:t>
                      </a:r>
                      <a:r>
                        <a:rPr lang="en-ZA" sz="2000" b="1" u="sng" dirty="0">
                          <a:latin typeface="Arial"/>
                          <a:ea typeface="Times New Roman"/>
                          <a:cs typeface="Times New Roman"/>
                        </a:rPr>
                        <a:t>behaviours</a:t>
                      </a:r>
                      <a:r>
                        <a:rPr lang="en-ZA" sz="2000" dirty="0">
                          <a:latin typeface="Arial"/>
                          <a:ea typeface="Times New Roman"/>
                          <a:cs typeface="Times New Roman"/>
                        </a:rPr>
                        <a:t>:</a:t>
                      </a:r>
                      <a:endParaRPr lang="en-US" sz="2800" dirty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 algn="l">
                        <a:buFont typeface="Arial" pitchFamily="34" charset="0"/>
                        <a:buChar char="•"/>
                      </a:pPr>
                      <a:r>
                        <a:rPr lang="en-ZA" sz="2000" dirty="0" smtClean="0">
                          <a:latin typeface="Calibri"/>
                          <a:ea typeface="Times New Roman"/>
                          <a:cs typeface="Times New Roman"/>
                        </a:rPr>
                        <a:t>  Leaders </a:t>
                      </a:r>
                      <a:r>
                        <a:rPr lang="en-ZA" sz="2000" dirty="0">
                          <a:latin typeface="Calibri"/>
                          <a:ea typeface="Times New Roman"/>
                          <a:cs typeface="Times New Roman"/>
                        </a:rPr>
                        <a:t>should know and practice  MOSH leadership principles</a:t>
                      </a:r>
                      <a:endParaRPr lang="en-US" sz="36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l">
                        <a:buFont typeface="Arial" pitchFamily="34" charset="0"/>
                        <a:buChar char="•"/>
                      </a:pPr>
                      <a:r>
                        <a:rPr lang="en-ZA" sz="2000" dirty="0" smtClean="0">
                          <a:latin typeface="Calibri"/>
                          <a:ea typeface="Times New Roman"/>
                          <a:cs typeface="Times New Roman"/>
                        </a:rPr>
                        <a:t>  Encourage </a:t>
                      </a:r>
                      <a:r>
                        <a:rPr lang="en-ZA" sz="2000" dirty="0">
                          <a:latin typeface="Calibri"/>
                          <a:ea typeface="Times New Roman"/>
                          <a:cs typeface="Times New Roman"/>
                        </a:rPr>
                        <a:t>appropriate participation in MOSH activities</a:t>
                      </a:r>
                      <a:endParaRPr lang="en-US" sz="36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l">
                        <a:buFont typeface="Arial" pitchFamily="34" charset="0"/>
                        <a:buChar char="•"/>
                      </a:pPr>
                      <a:r>
                        <a:rPr lang="en-ZA" sz="2000" dirty="0" smtClean="0">
                          <a:latin typeface="Calibri"/>
                          <a:ea typeface="Times New Roman"/>
                          <a:cs typeface="Times New Roman"/>
                        </a:rPr>
                        <a:t>  Mine </a:t>
                      </a:r>
                      <a:r>
                        <a:rPr lang="en-ZA" sz="2000" dirty="0">
                          <a:latin typeface="Calibri"/>
                          <a:ea typeface="Times New Roman"/>
                          <a:cs typeface="Times New Roman"/>
                        </a:rPr>
                        <a:t>managers to ensure mine </a:t>
                      </a:r>
                      <a:r>
                        <a:rPr lang="en-ZA" sz="2000" dirty="0" err="1">
                          <a:latin typeface="Calibri"/>
                          <a:ea typeface="Times New Roman"/>
                          <a:cs typeface="Times New Roman"/>
                        </a:rPr>
                        <a:t>Exco</a:t>
                      </a:r>
                      <a:r>
                        <a:rPr lang="en-ZA" sz="2000" dirty="0">
                          <a:latin typeface="Calibri"/>
                          <a:ea typeface="Times New Roman"/>
                          <a:cs typeface="Times New Roman"/>
                        </a:rPr>
                        <a:t> persons receive LB training on LPs </a:t>
                      </a:r>
                      <a:endParaRPr lang="en-US" sz="3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buFont typeface="Arial" pitchFamily="34" charset="0"/>
                        <a:buChar char="•"/>
                      </a:pPr>
                      <a:r>
                        <a:rPr lang="en-ZA" sz="1800" b="0" dirty="0" smtClean="0">
                          <a:latin typeface="Calibri"/>
                          <a:ea typeface="Times New Roman"/>
                          <a:cs typeface="Times New Roman"/>
                        </a:rPr>
                        <a:t>  Leaders </a:t>
                      </a:r>
                      <a:r>
                        <a:rPr lang="en-ZA" sz="1800" b="0" dirty="0">
                          <a:latin typeface="Calibri"/>
                          <a:ea typeface="Times New Roman"/>
                          <a:cs typeface="Times New Roman"/>
                        </a:rPr>
                        <a:t>must enable / support /recognize their people to participate in MOSH activities</a:t>
                      </a:r>
                      <a:endParaRPr lang="en-US" sz="3200" b="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marL="0" marR="0" algn="l">
                        <a:spcBef>
                          <a:spcPts val="200"/>
                        </a:spcBef>
                        <a:spcAft>
                          <a:spcPts val="200"/>
                        </a:spcAft>
                        <a:buFont typeface="Arial" pitchFamily="34" charset="0"/>
                        <a:buChar char="•"/>
                      </a:pPr>
                      <a:r>
                        <a:rPr lang="en-ZA" sz="1800" b="0" dirty="0" smtClean="0">
                          <a:latin typeface="Arial"/>
                          <a:ea typeface="Times New Roman"/>
                          <a:cs typeface="Times New Roman"/>
                        </a:rPr>
                        <a:t>  Appropriate </a:t>
                      </a:r>
                      <a:r>
                        <a:rPr lang="en-ZA" sz="1800" b="0" dirty="0">
                          <a:latin typeface="Arial"/>
                          <a:ea typeface="Times New Roman"/>
                          <a:cs typeface="Times New Roman"/>
                        </a:rPr>
                        <a:t>leadership behaviour as outlined in the handbook</a:t>
                      </a:r>
                      <a:endParaRPr lang="en-US" sz="2400" b="0" dirty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 marL="0" marR="0" algn="l">
                        <a:spcBef>
                          <a:spcPts val="200"/>
                        </a:spcBef>
                        <a:spcAft>
                          <a:spcPts val="200"/>
                        </a:spcAft>
                        <a:buFont typeface="Arial" pitchFamily="34" charset="0"/>
                        <a:buChar char="•"/>
                      </a:pPr>
                      <a:r>
                        <a:rPr lang="en-ZA" sz="1800" b="0" dirty="0" smtClean="0">
                          <a:latin typeface="Arial"/>
                          <a:ea typeface="Times New Roman"/>
                          <a:cs typeface="Times New Roman"/>
                        </a:rPr>
                        <a:t>  MOSH </a:t>
                      </a:r>
                      <a:r>
                        <a:rPr lang="en-ZA" sz="1800" b="0" dirty="0">
                          <a:latin typeface="Arial"/>
                          <a:ea typeface="Times New Roman"/>
                          <a:cs typeface="Times New Roman"/>
                        </a:rPr>
                        <a:t>to become part of performance management</a:t>
                      </a:r>
                      <a:endParaRPr lang="en-US" sz="2400" b="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6" name="Chart 15"/>
          <p:cNvGraphicFramePr>
            <a:graphicFrameLocks/>
          </p:cNvGraphicFramePr>
          <p:nvPr>
            <p:extLst>
              <p:ext uri="{D42A27DB-BD31-4B8C-83A1-F6EECF244321}">
                <p14:modId xmlns="" xmlns:p14="http://schemas.microsoft.com/office/powerpoint/2010/main" val="3428212876"/>
              </p:ext>
            </p:extLst>
          </p:nvPr>
        </p:nvGraphicFramePr>
        <p:xfrm>
          <a:off x="723900" y="600075"/>
          <a:ext cx="7705725" cy="54387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438400"/>
            <a:ext cx="8229600" cy="1143000"/>
          </a:xfrm>
        </p:spPr>
        <p:txBody>
          <a:bodyPr>
            <a:noAutofit/>
          </a:bodyPr>
          <a:lstStyle/>
          <a:p>
            <a:r>
              <a:rPr lang="en-US" sz="4800" dirty="0" smtClean="0">
                <a:solidFill>
                  <a:schemeClr val="bg1"/>
                </a:solidFill>
              </a:rPr>
              <a:t/>
            </a:r>
            <a:br>
              <a:rPr lang="en-US" sz="4800" dirty="0" smtClean="0">
                <a:solidFill>
                  <a:schemeClr val="bg1"/>
                </a:solidFill>
              </a:rPr>
            </a:br>
            <a:endParaRPr lang="en-US" sz="4800" dirty="0">
              <a:solidFill>
                <a:schemeClr val="bg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81000" y="1958876"/>
            <a:ext cx="8458200" cy="2308324"/>
          </a:xfrm>
          <a:prstGeom prst="rect">
            <a:avLst/>
          </a:prstGeom>
          <a:solidFill>
            <a:srgbClr val="00206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pPr lvl="0"/>
            <a:r>
              <a:rPr lang="en-US" sz="2400" dirty="0" smtClean="0">
                <a:solidFill>
                  <a:schemeClr val="bg1"/>
                </a:solidFill>
              </a:rPr>
              <a:t>Design a program</a:t>
            </a:r>
          </a:p>
          <a:p>
            <a:pPr lvl="0"/>
            <a:r>
              <a:rPr lang="en-US" sz="2400" dirty="0" smtClean="0">
                <a:solidFill>
                  <a:schemeClr val="bg1"/>
                </a:solidFill>
              </a:rPr>
              <a:t>That is simple, effective and transferable (“bottled”)</a:t>
            </a:r>
          </a:p>
          <a:p>
            <a:pPr lvl="0"/>
            <a:r>
              <a:rPr lang="en-US" sz="2400" dirty="0" smtClean="0">
                <a:solidFill>
                  <a:schemeClr val="bg1"/>
                </a:solidFill>
              </a:rPr>
              <a:t>With which competence can be transferred to people in leadership positions</a:t>
            </a:r>
          </a:p>
          <a:p>
            <a:pPr lvl="0"/>
            <a:r>
              <a:rPr lang="en-US" sz="2400" dirty="0" smtClean="0">
                <a:solidFill>
                  <a:schemeClr val="bg1"/>
                </a:solidFill>
              </a:rPr>
              <a:t>To get the best out of their subordinates</a:t>
            </a:r>
          </a:p>
          <a:p>
            <a:pPr lvl="0"/>
            <a:r>
              <a:rPr lang="en-US" sz="2400" dirty="0" smtClean="0">
                <a:solidFill>
                  <a:schemeClr val="bg1"/>
                </a:solidFill>
              </a:rPr>
              <a:t>That will stick</a:t>
            </a:r>
            <a:endParaRPr lang="en-US" sz="2400" dirty="0">
              <a:solidFill>
                <a:schemeClr val="bg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0" y="838200"/>
            <a:ext cx="9144000" cy="58477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/>
              <a:t>The </a:t>
            </a:r>
            <a:r>
              <a:rPr lang="en-US" sz="3200" dirty="0" err="1" smtClean="0"/>
              <a:t>Sibanyegold</a:t>
            </a:r>
            <a:r>
              <a:rPr lang="en-US" sz="3200" dirty="0" smtClean="0"/>
              <a:t> brief</a:t>
            </a:r>
            <a:endParaRPr lang="en-US" sz="3200" dirty="0"/>
          </a:p>
        </p:txBody>
      </p:sp>
      <p:sp>
        <p:nvSpPr>
          <p:cNvPr id="6" name="TextBox 5"/>
          <p:cNvSpPr txBox="1"/>
          <p:nvPr/>
        </p:nvSpPr>
        <p:spPr>
          <a:xfrm>
            <a:off x="381000" y="4572000"/>
            <a:ext cx="8458200" cy="646331"/>
          </a:xfrm>
          <a:prstGeom prst="rect">
            <a:avLst/>
          </a:prstGeom>
          <a:solidFill>
            <a:srgbClr val="00206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pPr lvl="0" algn="ctr"/>
            <a:r>
              <a:rPr lang="en-US" sz="3600" dirty="0" smtClean="0">
                <a:solidFill>
                  <a:schemeClr val="bg1"/>
                </a:solidFill>
              </a:rPr>
              <a:t>The big challenge: to make it stick</a:t>
            </a:r>
            <a:endParaRPr lang="en-US" sz="36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Right Arrow 50"/>
          <p:cNvSpPr/>
          <p:nvPr/>
        </p:nvSpPr>
        <p:spPr>
          <a:xfrm>
            <a:off x="2057400" y="2851448"/>
            <a:ext cx="5334000" cy="2438400"/>
          </a:xfrm>
          <a:prstGeom prst="rightArrow">
            <a:avLst/>
          </a:prstGeom>
          <a:solidFill>
            <a:schemeClr val="accent1">
              <a:lumMod val="60000"/>
              <a:lumOff val="40000"/>
              <a:alpha val="79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1200" b="1" dirty="0" smtClean="0">
                <a:solidFill>
                  <a:sysClr val="windowText" lastClr="000000"/>
                </a:solidFill>
                <a:latin typeface="Century Gothic" pitchFamily="34" charset="0"/>
              </a:rPr>
              <a:t>Employee’s developmental journey</a:t>
            </a:r>
            <a:endParaRPr lang="en-US" sz="1200" b="1" dirty="0">
              <a:solidFill>
                <a:sysClr val="windowText" lastClr="000000"/>
              </a:solidFill>
              <a:latin typeface="Century Gothic" pitchFamily="34" charset="0"/>
            </a:endParaRPr>
          </a:p>
        </p:txBody>
      </p:sp>
      <p:sp>
        <p:nvSpPr>
          <p:cNvPr id="50" name="Rectangle 49"/>
          <p:cNvSpPr/>
          <p:nvPr/>
        </p:nvSpPr>
        <p:spPr>
          <a:xfrm>
            <a:off x="685800" y="1327448"/>
            <a:ext cx="7848600" cy="160020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sz="1400" b="1" dirty="0" smtClean="0">
                <a:solidFill>
                  <a:sysClr val="windowText" lastClr="000000"/>
                </a:solidFill>
                <a:latin typeface="Century Gothic" pitchFamily="34" charset="0"/>
              </a:rPr>
              <a:t>Programmes: Appropriately fit for purpose</a:t>
            </a:r>
            <a:endParaRPr lang="en-US" sz="1400" b="1" dirty="0">
              <a:solidFill>
                <a:sysClr val="windowText" lastClr="000000"/>
              </a:solidFill>
              <a:latin typeface="Century Gothic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762000" y="3003848"/>
            <a:ext cx="1447800" cy="1905000"/>
          </a:xfrm>
          <a:prstGeom prst="rect">
            <a:avLst/>
          </a:prstGeom>
          <a:solidFill>
            <a:schemeClr val="accent1">
              <a:lumMod val="50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 sz="1600">
              <a:solidFill>
                <a:srgbClr val="FFFF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62000" y="3024808"/>
            <a:ext cx="1447800" cy="276999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1200" dirty="0" smtClean="0">
                <a:solidFill>
                  <a:srgbClr val="000000"/>
                </a:solidFill>
                <a:latin typeface="Century Gothic" pitchFamily="34" charset="0"/>
                <a:cs typeface="+mn-cs"/>
              </a:rPr>
              <a:t>Values &amp; beliefs</a:t>
            </a:r>
            <a:endParaRPr lang="en-US" sz="1200" dirty="0">
              <a:solidFill>
                <a:srgbClr val="000000"/>
              </a:solidFill>
              <a:latin typeface="Century Gothic" pitchFamily="34" charset="0"/>
              <a:cs typeface="+mn-cs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762000" y="3355231"/>
            <a:ext cx="1447800" cy="46166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1200" dirty="0" smtClean="0">
                <a:solidFill>
                  <a:srgbClr val="000000"/>
                </a:solidFill>
                <a:latin typeface="Century Gothic" pitchFamily="34" charset="0"/>
                <a:cs typeface="+mn-cs"/>
              </a:rPr>
              <a:t>Default behaviours</a:t>
            </a:r>
            <a:endParaRPr lang="en-US" sz="1200" dirty="0">
              <a:solidFill>
                <a:srgbClr val="000000"/>
              </a:solidFill>
              <a:latin typeface="Century Gothic" pitchFamily="34" charset="0"/>
              <a:cs typeface="+mn-cs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762000" y="3859287"/>
            <a:ext cx="1447800" cy="46166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1200" dirty="0" smtClean="0">
                <a:solidFill>
                  <a:srgbClr val="000000"/>
                </a:solidFill>
                <a:latin typeface="Century Gothic" pitchFamily="34" charset="0"/>
                <a:cs typeface="+mn-cs"/>
              </a:rPr>
              <a:t>Skills &amp; competencies</a:t>
            </a:r>
            <a:endParaRPr lang="en-US" sz="1200" dirty="0">
              <a:solidFill>
                <a:srgbClr val="000000"/>
              </a:solidFill>
              <a:latin typeface="Century Gothic" pitchFamily="34" charset="0"/>
              <a:cs typeface="+mn-cs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762000" y="4375448"/>
            <a:ext cx="1447800" cy="646331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1200" dirty="0" smtClean="0">
                <a:solidFill>
                  <a:srgbClr val="000000"/>
                </a:solidFill>
                <a:latin typeface="Century Gothic" pitchFamily="34" charset="0"/>
                <a:cs typeface="+mn-cs"/>
              </a:rPr>
              <a:t>Team Effectiveness &amp; organisational fit</a:t>
            </a:r>
            <a:endParaRPr lang="en-US" sz="1200" dirty="0">
              <a:solidFill>
                <a:srgbClr val="000000"/>
              </a:solidFill>
              <a:latin typeface="Century Gothic" pitchFamily="34" charset="0"/>
              <a:cs typeface="+mn-cs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762000" y="5041032"/>
            <a:ext cx="1447800" cy="600164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1100" b="1" dirty="0" smtClean="0">
                <a:solidFill>
                  <a:srgbClr val="000000"/>
                </a:solidFill>
                <a:latin typeface="Century Gothic" pitchFamily="34" charset="0"/>
              </a:rPr>
              <a:t>Current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1100" b="1" dirty="0" smtClean="0">
                <a:solidFill>
                  <a:srgbClr val="000000"/>
                </a:solidFill>
                <a:latin typeface="Century Gothic" pitchFamily="34" charset="0"/>
              </a:rPr>
              <a:t>employee  profile/</a:t>
            </a:r>
            <a:r>
              <a:rPr lang="en-US" sz="1100" b="1" dirty="0" err="1" smtClean="0">
                <a:solidFill>
                  <a:srgbClr val="000000"/>
                </a:solidFill>
                <a:latin typeface="Century Gothic" pitchFamily="34" charset="0"/>
              </a:rPr>
              <a:t>behaviours</a:t>
            </a:r>
            <a:endParaRPr lang="en-US" sz="1100" b="1" dirty="0">
              <a:solidFill>
                <a:srgbClr val="000000"/>
              </a:solidFill>
              <a:latin typeface="Century Gothic" pitchFamily="34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6781800" y="4941169"/>
            <a:ext cx="1534616" cy="600164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 sz="1100" b="1" dirty="0" smtClean="0">
              <a:solidFill>
                <a:srgbClr val="000000"/>
              </a:solidFill>
              <a:latin typeface="Century Gothic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1100" b="1" dirty="0" smtClean="0">
                <a:solidFill>
                  <a:srgbClr val="000000"/>
                </a:solidFill>
                <a:latin typeface="Century Gothic" pitchFamily="34" charset="0"/>
              </a:rPr>
              <a:t>Desired employee profile/</a:t>
            </a:r>
            <a:r>
              <a:rPr lang="en-US" sz="1100" b="1" dirty="0" err="1" smtClean="0">
                <a:solidFill>
                  <a:srgbClr val="000000"/>
                </a:solidFill>
                <a:latin typeface="Century Gothic" pitchFamily="34" charset="0"/>
              </a:rPr>
              <a:t>behaviours</a:t>
            </a:r>
            <a:endParaRPr lang="en-US" sz="1100" b="1" dirty="0" smtClean="0">
              <a:solidFill>
                <a:srgbClr val="000000"/>
              </a:solidFill>
              <a:latin typeface="Century Gothic" pitchFamily="34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0" y="467380"/>
            <a:ext cx="9144000" cy="461665"/>
          </a:xfrm>
          <a:prstGeom prst="rect">
            <a:avLst/>
          </a:prstGeom>
          <a:solidFill>
            <a:srgbClr val="002060"/>
          </a:solidFill>
        </p:spPr>
        <p:txBody>
          <a:bodyPr wrap="square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2400" b="1" dirty="0" smtClean="0">
                <a:solidFill>
                  <a:srgbClr val="FFFF00"/>
                </a:solidFill>
                <a:latin typeface="Century Gothic" pitchFamily="34" charset="0"/>
                <a:cs typeface="+mn-cs"/>
              </a:rPr>
              <a:t>Development initiatives contributing to a shift in behaviour</a:t>
            </a:r>
            <a:endParaRPr lang="en-US" sz="2400" b="1" dirty="0">
              <a:solidFill>
                <a:srgbClr val="FFFF00"/>
              </a:solidFill>
              <a:latin typeface="Century Gothic" pitchFamily="34" charset="0"/>
              <a:cs typeface="+mn-cs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962361" y="1767772"/>
            <a:ext cx="1233288" cy="52322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1400" b="1" dirty="0" smtClean="0">
                <a:solidFill>
                  <a:prstClr val="black"/>
                </a:solidFill>
                <a:latin typeface="Century Gothic" pitchFamily="34" charset="0"/>
                <a:cs typeface="+mn-cs"/>
              </a:rPr>
              <a:t>Translated into</a:t>
            </a:r>
            <a:endParaRPr lang="en-US" sz="1400" b="1" dirty="0">
              <a:solidFill>
                <a:prstClr val="black"/>
              </a:solidFill>
              <a:latin typeface="Century Gothic" pitchFamily="34" charset="0"/>
              <a:cs typeface="+mn-cs"/>
            </a:endParaRPr>
          </a:p>
        </p:txBody>
      </p:sp>
      <p:sp>
        <p:nvSpPr>
          <p:cNvPr id="52" name="Left-Right Arrow 51"/>
          <p:cNvSpPr/>
          <p:nvPr/>
        </p:nvSpPr>
        <p:spPr>
          <a:xfrm>
            <a:off x="2209800" y="5137448"/>
            <a:ext cx="4572000" cy="457200"/>
          </a:xfrm>
          <a:prstGeom prst="leftRightArrow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dirty="0" smtClean="0">
                <a:solidFill>
                  <a:srgbClr val="000000"/>
                </a:solidFill>
                <a:latin typeface="Century Gothic" pitchFamily="34" charset="0"/>
              </a:rPr>
              <a:t>Gap</a:t>
            </a:r>
            <a:endParaRPr lang="en-US" dirty="0">
              <a:solidFill>
                <a:srgbClr val="000000"/>
              </a:solidFill>
              <a:latin typeface="Century Gothic" pitchFamily="34" charset="0"/>
            </a:endParaRPr>
          </a:p>
        </p:txBody>
      </p:sp>
      <p:sp>
        <p:nvSpPr>
          <p:cNvPr id="42" name="Rectangle 41"/>
          <p:cNvSpPr/>
          <p:nvPr/>
        </p:nvSpPr>
        <p:spPr>
          <a:xfrm>
            <a:off x="6781800" y="3024808"/>
            <a:ext cx="1447800" cy="1884040"/>
          </a:xfrm>
          <a:prstGeom prst="rect">
            <a:avLst/>
          </a:prstGeom>
          <a:solidFill>
            <a:schemeClr val="accent1">
              <a:lumMod val="50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 sz="1600">
              <a:solidFill>
                <a:srgbClr val="FFFF00"/>
              </a:solidFill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6781800" y="3080563"/>
            <a:ext cx="1447800" cy="276999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1200" dirty="0" smtClean="0">
                <a:solidFill>
                  <a:srgbClr val="000000"/>
                </a:solidFill>
                <a:latin typeface="Century Gothic" pitchFamily="34" charset="0"/>
                <a:cs typeface="+mn-cs"/>
              </a:rPr>
              <a:t>Values &amp; beliefs</a:t>
            </a:r>
            <a:endParaRPr lang="en-US" sz="1200" dirty="0">
              <a:solidFill>
                <a:srgbClr val="000000"/>
              </a:solidFill>
              <a:latin typeface="Century Gothic" pitchFamily="34" charset="0"/>
              <a:cs typeface="+mn-cs"/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6781800" y="3384848"/>
            <a:ext cx="1447800" cy="46166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1200" dirty="0" smtClean="0">
                <a:solidFill>
                  <a:srgbClr val="000000"/>
                </a:solidFill>
                <a:latin typeface="Century Gothic" pitchFamily="34" charset="0"/>
                <a:cs typeface="+mn-cs"/>
              </a:rPr>
              <a:t>Default behaviours</a:t>
            </a:r>
            <a:endParaRPr lang="en-US" sz="1200" dirty="0">
              <a:solidFill>
                <a:srgbClr val="000000"/>
              </a:solidFill>
              <a:latin typeface="Century Gothic" pitchFamily="34" charset="0"/>
              <a:cs typeface="+mn-cs"/>
            </a:endParaRPr>
          </a:p>
        </p:txBody>
      </p:sp>
      <p:sp>
        <p:nvSpPr>
          <p:cNvPr id="57" name="TextBox 56"/>
          <p:cNvSpPr txBox="1"/>
          <p:nvPr/>
        </p:nvSpPr>
        <p:spPr>
          <a:xfrm rot="18432351">
            <a:off x="2719697" y="2763797"/>
            <a:ext cx="1072594" cy="43088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sz="1000" dirty="0" smtClean="0">
                <a:solidFill>
                  <a:prstClr val="black"/>
                </a:solidFill>
                <a:latin typeface="Century Gothic" pitchFamily="34" charset="0"/>
                <a:cs typeface="+mn-cs"/>
              </a:rPr>
              <a:t>Technical</a:t>
            </a:r>
            <a:r>
              <a:rPr lang="en-US" sz="1100" dirty="0" smtClean="0">
                <a:solidFill>
                  <a:prstClr val="black"/>
                </a:solidFill>
                <a:latin typeface="Corbel"/>
                <a:cs typeface="+mn-cs"/>
              </a:rPr>
              <a:t>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sz="1100" dirty="0" smtClean="0">
                <a:solidFill>
                  <a:prstClr val="black"/>
                </a:solidFill>
                <a:latin typeface="Century Gothic" pitchFamily="34" charset="0"/>
                <a:cs typeface="+mn-cs"/>
              </a:rPr>
              <a:t>Training</a:t>
            </a:r>
            <a:endParaRPr lang="en-US" sz="1100" dirty="0">
              <a:solidFill>
                <a:prstClr val="black"/>
              </a:solidFill>
              <a:latin typeface="Century Gothic" pitchFamily="34" charset="0"/>
              <a:cs typeface="+mn-cs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6781800" y="3888904"/>
            <a:ext cx="1447800" cy="46166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1200" dirty="0" smtClean="0">
                <a:solidFill>
                  <a:srgbClr val="000000"/>
                </a:solidFill>
                <a:latin typeface="Century Gothic" pitchFamily="34" charset="0"/>
                <a:cs typeface="+mn-cs"/>
              </a:rPr>
              <a:t>Skills &amp; competencies</a:t>
            </a:r>
            <a:endParaRPr lang="en-US" sz="1200" dirty="0">
              <a:solidFill>
                <a:srgbClr val="000000"/>
              </a:solidFill>
              <a:latin typeface="Century Gothic" pitchFamily="34" charset="0"/>
              <a:cs typeface="+mn-cs"/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6804248" y="4392960"/>
            <a:ext cx="1440160" cy="46166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1200" dirty="0" smtClean="0">
                <a:solidFill>
                  <a:srgbClr val="000000"/>
                </a:solidFill>
                <a:latin typeface="Century Gothic" pitchFamily="34" charset="0"/>
                <a:cs typeface="+mn-cs"/>
              </a:rPr>
              <a:t>Team &amp; organisational fit</a:t>
            </a:r>
            <a:endParaRPr lang="en-US" sz="1200" dirty="0">
              <a:solidFill>
                <a:srgbClr val="000000"/>
              </a:solidFill>
              <a:latin typeface="Century Gothic" pitchFamily="34" charset="0"/>
              <a:cs typeface="+mn-cs"/>
            </a:endParaRPr>
          </a:p>
        </p:txBody>
      </p:sp>
      <p:sp>
        <p:nvSpPr>
          <p:cNvPr id="58" name="TextBox 57"/>
          <p:cNvSpPr txBox="1"/>
          <p:nvPr/>
        </p:nvSpPr>
        <p:spPr>
          <a:xfrm rot="18432351">
            <a:off x="4377697" y="2723195"/>
            <a:ext cx="1311620" cy="43088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sz="1100" dirty="0" smtClean="0">
                <a:solidFill>
                  <a:prstClr val="black"/>
                </a:solidFill>
                <a:latin typeface="Century Gothic" pitchFamily="34" charset="0"/>
                <a:cs typeface="+mn-cs"/>
              </a:rPr>
              <a:t>Team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sz="1100" dirty="0" smtClean="0">
                <a:solidFill>
                  <a:prstClr val="black"/>
                </a:solidFill>
                <a:latin typeface="Century Gothic" pitchFamily="34" charset="0"/>
                <a:cs typeface="+mn-cs"/>
              </a:rPr>
              <a:t>mobilisation</a:t>
            </a:r>
            <a:endParaRPr lang="en-US" sz="1100" dirty="0">
              <a:solidFill>
                <a:prstClr val="black"/>
              </a:solidFill>
              <a:latin typeface="Century Gothic" pitchFamily="34" charset="0"/>
              <a:cs typeface="+mn-cs"/>
            </a:endParaRPr>
          </a:p>
        </p:txBody>
      </p:sp>
      <p:sp>
        <p:nvSpPr>
          <p:cNvPr id="59" name="TextBox 58"/>
          <p:cNvSpPr txBox="1"/>
          <p:nvPr/>
        </p:nvSpPr>
        <p:spPr>
          <a:xfrm rot="18432351">
            <a:off x="2163815" y="2712938"/>
            <a:ext cx="1180995" cy="40011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sz="1000" dirty="0" smtClean="0">
                <a:solidFill>
                  <a:prstClr val="black"/>
                </a:solidFill>
                <a:latin typeface="Century Gothic" pitchFamily="34" charset="0"/>
                <a:cs typeface="+mn-cs"/>
              </a:rPr>
              <a:t>Induction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sz="1000" dirty="0" smtClean="0">
                <a:solidFill>
                  <a:prstClr val="black"/>
                </a:solidFill>
                <a:latin typeface="Century Gothic" pitchFamily="34" charset="0"/>
                <a:cs typeface="+mn-cs"/>
              </a:rPr>
              <a:t> </a:t>
            </a:r>
            <a:endParaRPr lang="en-US" sz="1000" dirty="0">
              <a:solidFill>
                <a:prstClr val="black"/>
              </a:solidFill>
              <a:latin typeface="Century Gothic" pitchFamily="34" charset="0"/>
              <a:cs typeface="+mn-cs"/>
            </a:endParaRPr>
          </a:p>
        </p:txBody>
      </p:sp>
      <p:sp>
        <p:nvSpPr>
          <p:cNvPr id="60" name="TextBox 59"/>
          <p:cNvSpPr txBox="1"/>
          <p:nvPr/>
        </p:nvSpPr>
        <p:spPr>
          <a:xfrm rot="18432351">
            <a:off x="3245407" y="2664705"/>
            <a:ext cx="1317845" cy="43088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sz="1100" dirty="0" smtClean="0">
                <a:solidFill>
                  <a:prstClr val="black"/>
                </a:solidFill>
                <a:latin typeface="Century Gothic" pitchFamily="34" charset="0"/>
                <a:cs typeface="+mn-cs"/>
              </a:rPr>
              <a:t>Diversity, Human Rights </a:t>
            </a:r>
            <a:endParaRPr lang="en-US" sz="1100" dirty="0">
              <a:solidFill>
                <a:prstClr val="black"/>
              </a:solidFill>
              <a:latin typeface="Century Gothic" pitchFamily="34" charset="0"/>
              <a:cs typeface="+mn-cs"/>
            </a:endParaRPr>
          </a:p>
        </p:txBody>
      </p:sp>
      <p:sp>
        <p:nvSpPr>
          <p:cNvPr id="61" name="TextBox 60"/>
          <p:cNvSpPr txBox="1"/>
          <p:nvPr/>
        </p:nvSpPr>
        <p:spPr>
          <a:xfrm rot="18432351">
            <a:off x="3721458" y="2789002"/>
            <a:ext cx="1311622" cy="43088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sz="1100" dirty="0" smtClean="0">
                <a:solidFill>
                  <a:prstClr val="black"/>
                </a:solidFill>
                <a:latin typeface="Century Gothic" pitchFamily="34" charset="0"/>
                <a:cs typeface="+mn-cs"/>
              </a:rPr>
              <a:t>Language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sz="1100" dirty="0" smtClean="0">
                <a:solidFill>
                  <a:prstClr val="black"/>
                </a:solidFill>
                <a:latin typeface="Century Gothic" pitchFamily="34" charset="0"/>
                <a:cs typeface="+mn-cs"/>
              </a:rPr>
              <a:t>Training</a:t>
            </a:r>
            <a:endParaRPr lang="en-US" sz="1100" dirty="0">
              <a:solidFill>
                <a:prstClr val="black"/>
              </a:solidFill>
              <a:latin typeface="Century Gothic" pitchFamily="34" charset="0"/>
              <a:cs typeface="+mn-cs"/>
            </a:endParaRPr>
          </a:p>
        </p:txBody>
      </p:sp>
      <p:sp>
        <p:nvSpPr>
          <p:cNvPr id="62" name="TextBox 61"/>
          <p:cNvSpPr txBox="1"/>
          <p:nvPr/>
        </p:nvSpPr>
        <p:spPr>
          <a:xfrm rot="18432351">
            <a:off x="5031194" y="2692129"/>
            <a:ext cx="1222424" cy="43088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sz="1100" dirty="0" smtClean="0">
                <a:solidFill>
                  <a:prstClr val="black"/>
                </a:solidFill>
                <a:latin typeface="Century Gothic" pitchFamily="34" charset="0"/>
                <a:cs typeface="+mn-cs"/>
              </a:rPr>
              <a:t>Leadership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sz="1100" dirty="0" smtClean="0">
                <a:solidFill>
                  <a:prstClr val="black"/>
                </a:solidFill>
                <a:latin typeface="Century Gothic" pitchFamily="34" charset="0"/>
                <a:cs typeface="+mn-cs"/>
              </a:rPr>
              <a:t>Development</a:t>
            </a:r>
            <a:endParaRPr lang="en-US" sz="1100" dirty="0">
              <a:solidFill>
                <a:prstClr val="black"/>
              </a:solidFill>
              <a:latin typeface="Century Gothic" pitchFamily="34" charset="0"/>
              <a:cs typeface="+mn-cs"/>
            </a:endParaRPr>
          </a:p>
        </p:txBody>
      </p:sp>
      <p:sp>
        <p:nvSpPr>
          <p:cNvPr id="63" name="TextBox 62"/>
          <p:cNvSpPr txBox="1"/>
          <p:nvPr/>
        </p:nvSpPr>
        <p:spPr>
          <a:xfrm rot="18432351">
            <a:off x="5654276" y="2949110"/>
            <a:ext cx="791230" cy="27699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sz="1100" dirty="0" smtClean="0">
                <a:solidFill>
                  <a:prstClr val="black"/>
                </a:solidFill>
                <a:latin typeface="Century Gothic" pitchFamily="34" charset="0"/>
                <a:cs typeface="+mn-cs"/>
              </a:rPr>
              <a:t>MBC</a:t>
            </a:r>
            <a:r>
              <a:rPr lang="en-US" sz="1200" dirty="0" smtClean="0">
                <a:solidFill>
                  <a:prstClr val="black"/>
                </a:solidFill>
                <a:latin typeface="Century Gothic" pitchFamily="34" charset="0"/>
                <a:cs typeface="+mn-cs"/>
              </a:rPr>
              <a:t> </a:t>
            </a:r>
            <a:endParaRPr lang="en-US" sz="1200" dirty="0">
              <a:solidFill>
                <a:prstClr val="black"/>
              </a:solidFill>
              <a:latin typeface="Century Gothic" pitchFamily="34" charset="0"/>
              <a:cs typeface="+mn-cs"/>
            </a:endParaRPr>
          </a:p>
        </p:txBody>
      </p:sp>
      <p:sp>
        <p:nvSpPr>
          <p:cNvPr id="65" name="TextBox 64"/>
          <p:cNvSpPr txBox="1"/>
          <p:nvPr/>
        </p:nvSpPr>
        <p:spPr>
          <a:xfrm>
            <a:off x="1485900" y="5958214"/>
            <a:ext cx="1371600" cy="461665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1200" b="1" dirty="0" smtClean="0">
                <a:solidFill>
                  <a:prstClr val="black"/>
                </a:solidFill>
                <a:latin typeface="Century Gothic" pitchFamily="34" charset="0"/>
                <a:cs typeface="+mn-cs"/>
              </a:rPr>
              <a:t>Determine Current Reality</a:t>
            </a:r>
            <a:endParaRPr lang="en-US" sz="1200" b="1" dirty="0">
              <a:solidFill>
                <a:prstClr val="black"/>
              </a:solidFill>
              <a:latin typeface="Century Gothic" pitchFamily="34" charset="0"/>
              <a:cs typeface="+mn-cs"/>
            </a:endParaRPr>
          </a:p>
        </p:txBody>
      </p:sp>
      <p:cxnSp>
        <p:nvCxnSpPr>
          <p:cNvPr id="70" name="Elbow Connector 69"/>
          <p:cNvCxnSpPr>
            <a:stCxn id="41" idx="3"/>
            <a:endCxn id="35" idx="3"/>
          </p:cNvCxnSpPr>
          <p:nvPr/>
        </p:nvCxnSpPr>
        <p:spPr>
          <a:xfrm>
            <a:off x="2195649" y="2029382"/>
            <a:ext cx="6120767" cy="3211869"/>
          </a:xfrm>
          <a:prstGeom prst="bentConnector3">
            <a:avLst>
              <a:gd name="adj1" fmla="val 103735"/>
            </a:avLst>
          </a:prstGeom>
          <a:ln w="28575">
            <a:solidFill>
              <a:srgbClr val="FFFF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Elbow Connector 71"/>
          <p:cNvCxnSpPr>
            <a:stCxn id="52" idx="5"/>
          </p:cNvCxnSpPr>
          <p:nvPr/>
        </p:nvCxnSpPr>
        <p:spPr>
          <a:xfrm rot="5400000" flipH="1">
            <a:off x="1064999" y="2049548"/>
            <a:ext cx="3127801" cy="3733800"/>
          </a:xfrm>
          <a:prstGeom prst="bentConnector4">
            <a:avLst>
              <a:gd name="adj1" fmla="val -15139"/>
              <a:gd name="adj2" fmla="val 106122"/>
            </a:avLst>
          </a:prstGeom>
          <a:ln w="28575">
            <a:solidFill>
              <a:srgbClr val="FFFF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0" name="Shape 99"/>
          <p:cNvCxnSpPr>
            <a:stCxn id="41" idx="3"/>
            <a:endCxn id="59" idx="3"/>
          </p:cNvCxnSpPr>
          <p:nvPr/>
        </p:nvCxnSpPr>
        <p:spPr>
          <a:xfrm>
            <a:off x="2195649" y="2029382"/>
            <a:ext cx="915726" cy="413299"/>
          </a:xfrm>
          <a:prstGeom prst="bentConnector2">
            <a:avLst/>
          </a:prstGeom>
          <a:ln w="28575">
            <a:solidFill>
              <a:srgbClr val="FFFF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2" name="Shape 101"/>
          <p:cNvCxnSpPr>
            <a:stCxn id="41" idx="3"/>
            <a:endCxn id="57" idx="3"/>
          </p:cNvCxnSpPr>
          <p:nvPr/>
        </p:nvCxnSpPr>
        <p:spPr>
          <a:xfrm>
            <a:off x="2195649" y="2029382"/>
            <a:ext cx="1384634" cy="522715"/>
          </a:xfrm>
          <a:prstGeom prst="bentConnector2">
            <a:avLst/>
          </a:prstGeom>
          <a:ln w="28575">
            <a:solidFill>
              <a:srgbClr val="FFFF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4" name="Shape 103"/>
          <p:cNvCxnSpPr>
            <a:stCxn id="41" idx="3"/>
            <a:endCxn id="60" idx="3"/>
          </p:cNvCxnSpPr>
          <p:nvPr/>
        </p:nvCxnSpPr>
        <p:spPr>
          <a:xfrm>
            <a:off x="2195649" y="2029382"/>
            <a:ext cx="2107118" cy="325956"/>
          </a:xfrm>
          <a:prstGeom prst="bentConnector2">
            <a:avLst/>
          </a:prstGeom>
          <a:ln w="28575">
            <a:solidFill>
              <a:srgbClr val="FFFF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6" name="Shape 105"/>
          <p:cNvCxnSpPr>
            <a:stCxn id="41" idx="3"/>
            <a:endCxn id="61" idx="3"/>
          </p:cNvCxnSpPr>
          <p:nvPr/>
        </p:nvCxnSpPr>
        <p:spPr>
          <a:xfrm>
            <a:off x="2195649" y="2029382"/>
            <a:ext cx="2578176" cy="452731"/>
          </a:xfrm>
          <a:prstGeom prst="bentConnector2">
            <a:avLst/>
          </a:prstGeom>
          <a:ln w="28575">
            <a:solidFill>
              <a:srgbClr val="FFFF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8" name="Shape 107"/>
          <p:cNvCxnSpPr>
            <a:stCxn id="41" idx="3"/>
            <a:endCxn id="58" idx="3"/>
          </p:cNvCxnSpPr>
          <p:nvPr/>
        </p:nvCxnSpPr>
        <p:spPr>
          <a:xfrm>
            <a:off x="2195649" y="2029382"/>
            <a:ext cx="3234414" cy="386925"/>
          </a:xfrm>
          <a:prstGeom prst="bentConnector2">
            <a:avLst/>
          </a:prstGeom>
          <a:ln w="28575">
            <a:solidFill>
              <a:srgbClr val="FFFF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0" name="Shape 109"/>
          <p:cNvCxnSpPr>
            <a:stCxn id="41" idx="3"/>
            <a:endCxn id="62" idx="3"/>
          </p:cNvCxnSpPr>
          <p:nvPr/>
        </p:nvCxnSpPr>
        <p:spPr>
          <a:xfrm>
            <a:off x="2195649" y="2029382"/>
            <a:ext cx="3816345" cy="391380"/>
          </a:xfrm>
          <a:prstGeom prst="bentConnector2">
            <a:avLst/>
          </a:prstGeom>
          <a:ln w="28575">
            <a:solidFill>
              <a:srgbClr val="FFFF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2" name="Shape 111"/>
          <p:cNvCxnSpPr>
            <a:stCxn id="41" idx="3"/>
            <a:endCxn id="63" idx="3"/>
          </p:cNvCxnSpPr>
          <p:nvPr/>
        </p:nvCxnSpPr>
        <p:spPr>
          <a:xfrm>
            <a:off x="2195649" y="2029382"/>
            <a:ext cx="4093463" cy="743133"/>
          </a:xfrm>
          <a:prstGeom prst="bentConnector2">
            <a:avLst/>
          </a:prstGeom>
          <a:ln w="28575">
            <a:solidFill>
              <a:srgbClr val="FFFF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4" name="Straight Arrow Connector 113"/>
          <p:cNvCxnSpPr>
            <a:stCxn id="65" idx="0"/>
          </p:cNvCxnSpPr>
          <p:nvPr/>
        </p:nvCxnSpPr>
        <p:spPr>
          <a:xfrm flipH="1" flipV="1">
            <a:off x="1662249" y="5660516"/>
            <a:ext cx="509451" cy="297698"/>
          </a:xfrm>
          <a:prstGeom prst="straightConnector1">
            <a:avLst/>
          </a:prstGeom>
          <a:ln>
            <a:solidFill>
              <a:schemeClr val="accent1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TextBox 52"/>
          <p:cNvSpPr txBox="1"/>
          <p:nvPr/>
        </p:nvSpPr>
        <p:spPr>
          <a:xfrm>
            <a:off x="5652120" y="5975648"/>
            <a:ext cx="3429000" cy="52322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sz="1400" b="1" dirty="0" smtClean="0">
                <a:solidFill>
                  <a:prstClr val="black"/>
                </a:solidFill>
                <a:latin typeface="Century Gothic" pitchFamily="34" charset="0"/>
                <a:cs typeface="+mn-cs"/>
              </a:rPr>
              <a:t>Sibanye Mission, Vision, Values &amp; Strategies and Operating Model</a:t>
            </a:r>
            <a:endParaRPr lang="en-US" sz="1400" b="1" dirty="0">
              <a:solidFill>
                <a:prstClr val="black"/>
              </a:solidFill>
              <a:latin typeface="Century Gothic" pitchFamily="34" charset="0"/>
              <a:cs typeface="+mn-cs"/>
            </a:endParaRPr>
          </a:p>
        </p:txBody>
      </p:sp>
      <p:cxnSp>
        <p:nvCxnSpPr>
          <p:cNvPr id="55" name="Straight Arrow Connector 54"/>
          <p:cNvCxnSpPr>
            <a:endCxn id="35" idx="2"/>
          </p:cNvCxnSpPr>
          <p:nvPr/>
        </p:nvCxnSpPr>
        <p:spPr>
          <a:xfrm rot="16200000" flipV="1">
            <a:off x="7332074" y="5758367"/>
            <a:ext cx="435804" cy="1736"/>
          </a:xfrm>
          <a:prstGeom prst="straightConnector1">
            <a:avLst/>
          </a:prstGeom>
          <a:ln w="28575">
            <a:solidFill>
              <a:srgbClr val="FFFF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42883739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le 1" descr="50%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Key elements of the practice (Identify)</a:t>
            </a:r>
            <a:endParaRPr lang="en-ZA" sz="2400" b="1" dirty="0" smtClean="0">
              <a:solidFill>
                <a:schemeClr val="bg1"/>
              </a:solidFill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323850" y="908050"/>
          <a:ext cx="5760640" cy="1482576"/>
        </p:xfrm>
        <a:graphic>
          <a:graphicData uri="http://schemas.openxmlformats.org/drawingml/2006/table">
            <a:tbl>
              <a:tblPr firstRow="1" bandRow="1">
                <a:tableStyleId>{3C2FFA5D-87B4-456A-9821-1D502468CF0F}</a:tableStyleId>
              </a:tblPr>
              <a:tblGrid>
                <a:gridCol w="2736304"/>
                <a:gridCol w="3024336"/>
              </a:tblGrid>
              <a:tr h="288032">
                <a:tc gridSpan="2"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1-</a:t>
                      </a:r>
                      <a:r>
                        <a:rPr lang="en-US" sz="1600" baseline="0" dirty="0" smtClean="0"/>
                        <a:t> </a:t>
                      </a:r>
                      <a:r>
                        <a:rPr lang="en-US" sz="1600" dirty="0" smtClean="0"/>
                        <a:t>Behavioural communication </a:t>
                      </a:r>
                      <a:endParaRPr lang="en-ZA" sz="1600" b="1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ZA" dirty="0"/>
                    </a:p>
                  </a:txBody>
                  <a:tcPr>
                    <a:solidFill>
                      <a:schemeClr val="accent3"/>
                    </a:solidFill>
                  </a:tcPr>
                </a:tc>
              </a:tr>
              <a:tr h="271264">
                <a:tc>
                  <a:txBody>
                    <a:bodyPr/>
                    <a:lstStyle/>
                    <a:p>
                      <a:r>
                        <a:rPr lang="en-US" sz="1400" b="1" dirty="0" smtClean="0"/>
                        <a:t>Generic beliefs / issues</a:t>
                      </a:r>
                      <a:endParaRPr lang="en-ZA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b="1" dirty="0" smtClean="0"/>
                        <a:t>Communication messages </a:t>
                      </a:r>
                      <a:endParaRPr lang="en-ZA" sz="1400" b="1" dirty="0"/>
                    </a:p>
                  </a:txBody>
                  <a:tcPr/>
                </a:tc>
              </a:tr>
              <a:tr h="842496">
                <a:tc>
                  <a:txBody>
                    <a:bodyPr/>
                    <a:lstStyle/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en-US" sz="1400" dirty="0" smtClean="0"/>
                        <a:t>……</a:t>
                      </a:r>
                    </a:p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en-US" sz="1400" dirty="0" smtClean="0"/>
                        <a:t>……</a:t>
                      </a:r>
                    </a:p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en-US" sz="1400" dirty="0" smtClean="0"/>
                        <a:t>……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en-US" sz="1400" dirty="0" smtClean="0"/>
                        <a:t>……..</a:t>
                      </a:r>
                    </a:p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en-US" sz="1400" dirty="0" smtClean="0"/>
                        <a:t>…….</a:t>
                      </a:r>
                    </a:p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en-US" sz="1400" dirty="0" smtClean="0"/>
                        <a:t>…….</a:t>
                      </a:r>
                      <a:endParaRPr lang="en-ZA" sz="1400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323850" y="2514600"/>
          <a:ext cx="5760640" cy="2667000"/>
        </p:xfrm>
        <a:graphic>
          <a:graphicData uri="http://schemas.openxmlformats.org/drawingml/2006/table">
            <a:tbl>
              <a:tblPr firstRow="1" bandRow="1">
                <a:tableStyleId>{3C2FFA5D-87B4-456A-9821-1D502468CF0F}</a:tableStyleId>
              </a:tblPr>
              <a:tblGrid>
                <a:gridCol w="2032000"/>
                <a:gridCol w="2032000"/>
                <a:gridCol w="1696640"/>
              </a:tblGrid>
              <a:tr h="216024">
                <a:tc gridSpan="3"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2 - Leadership</a:t>
                      </a:r>
                      <a:r>
                        <a:rPr lang="en-US" sz="1600" baseline="0" dirty="0" smtClean="0"/>
                        <a:t> behaviour</a:t>
                      </a:r>
                      <a:endParaRPr lang="en-ZA" sz="1600" b="1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ZA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ZA" dirty="0"/>
                    </a:p>
                  </a:txBody>
                  <a:tcPr/>
                </a:tc>
              </a:tr>
              <a:tr h="271264"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 smtClean="0"/>
                        <a:t>Antecedents</a:t>
                      </a:r>
                      <a:endParaRPr lang="en-ZA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 smtClean="0"/>
                        <a:t>Behaviours</a:t>
                      </a:r>
                      <a:endParaRPr lang="en-ZA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 smtClean="0"/>
                        <a:t>Consequences</a:t>
                      </a:r>
                      <a:endParaRPr lang="en-ZA" sz="1400" b="1" dirty="0"/>
                    </a:p>
                  </a:txBody>
                  <a:tcPr/>
                </a:tc>
              </a:tr>
              <a:tr h="216024">
                <a:tc gridSpan="3"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Operational adopters</a:t>
                      </a:r>
                      <a:endParaRPr lang="en-ZA" sz="14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ZA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ZA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en-US" sz="1100" dirty="0" smtClean="0"/>
                        <a:t>………..</a:t>
                      </a:r>
                      <a:endParaRPr lang="en-ZA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en-US" sz="1100" dirty="0" smtClean="0"/>
                        <a:t>………..</a:t>
                      </a:r>
                      <a:endParaRPr lang="en-ZA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en-US" sz="1100" dirty="0" smtClean="0"/>
                        <a:t>……….</a:t>
                      </a:r>
                      <a:endParaRPr lang="en-ZA" sz="1100" dirty="0"/>
                    </a:p>
                  </a:txBody>
                  <a:tcPr/>
                </a:tc>
              </a:tr>
              <a:tr h="234176">
                <a:tc gridSpan="3"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First level supervisors</a:t>
                      </a:r>
                      <a:endParaRPr lang="en-ZA" sz="14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ZA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en-US" sz="1100" dirty="0" smtClean="0"/>
                        <a:t>………..</a:t>
                      </a:r>
                      <a:endParaRPr lang="en-ZA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en-US" sz="1100" dirty="0" smtClean="0"/>
                        <a:t>………..</a:t>
                      </a:r>
                      <a:endParaRPr lang="en-ZA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en-US" sz="1100" dirty="0" smtClean="0"/>
                        <a:t>……….</a:t>
                      </a:r>
                      <a:endParaRPr lang="en-ZA" sz="1100" dirty="0"/>
                    </a:p>
                  </a:txBody>
                  <a:tcPr/>
                </a:tc>
              </a:tr>
              <a:tr h="180320">
                <a:tc gridSpan="3"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Second level supervisors (and above)</a:t>
                      </a:r>
                      <a:endParaRPr lang="en-ZA" sz="11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ZA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en-US" sz="1100" dirty="0" smtClean="0"/>
                        <a:t>………..</a:t>
                      </a:r>
                      <a:endParaRPr lang="en-ZA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en-US" sz="1100" dirty="0" smtClean="0"/>
                        <a:t>………..</a:t>
                      </a:r>
                      <a:endParaRPr lang="en-ZA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en-US" sz="1100" dirty="0" smtClean="0"/>
                        <a:t>……….</a:t>
                      </a:r>
                      <a:endParaRPr lang="en-ZA" sz="1100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8" name="Table 7"/>
          <p:cNvGraphicFramePr>
            <a:graphicFrameLocks noGrp="1"/>
          </p:cNvGraphicFramePr>
          <p:nvPr/>
        </p:nvGraphicFramePr>
        <p:xfrm>
          <a:off x="6443662" y="908050"/>
          <a:ext cx="2700337" cy="15011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700337"/>
              </a:tblGrid>
              <a:tr h="288032">
                <a:tc>
                  <a:txBody>
                    <a:bodyPr/>
                    <a:lstStyle/>
                    <a:p>
                      <a:r>
                        <a:rPr lang="en-US" sz="1800" b="1" dirty="0" smtClean="0">
                          <a:solidFill>
                            <a:srgbClr val="FFFF00"/>
                          </a:solidFill>
                        </a:rPr>
                        <a:t>Required</a:t>
                      </a:r>
                      <a:r>
                        <a:rPr lang="en-US" sz="1800" b="1" baseline="0" dirty="0" smtClean="0">
                          <a:solidFill>
                            <a:srgbClr val="FFFF00"/>
                          </a:solidFill>
                        </a:rPr>
                        <a:t> development</a:t>
                      </a:r>
                      <a:endParaRPr lang="en-ZA" sz="1800" b="1" dirty="0">
                        <a:solidFill>
                          <a:srgbClr val="FFFF00"/>
                        </a:solidFill>
                      </a:endParaRPr>
                    </a:p>
                  </a:txBody>
                  <a:tcPr/>
                </a:tc>
              </a:tr>
              <a:tr h="113536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40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uLnTx/>
                          <a:uFillTx/>
                        </a:rPr>
                        <a:t>Detailed communication materials  need  to be developed  and tested  for </a:t>
                      </a:r>
                      <a:r>
                        <a:rPr kumimoji="0" lang="en-US" sz="140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uLnTx/>
                          <a:uFillTx/>
                        </a:rPr>
                        <a:t> </a:t>
                      </a:r>
                      <a:r>
                        <a:rPr kumimoji="0" lang="en-US" sz="140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uLnTx/>
                          <a:uFillTx/>
                        </a:rPr>
                        <a:t>key </a:t>
                      </a:r>
                      <a:r>
                        <a:rPr kumimoji="0" lang="en-US" sz="140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uLnTx/>
                          <a:uFillTx/>
                        </a:rPr>
                        <a:t>messages</a:t>
                      </a:r>
                      <a:endParaRPr kumimoji="0" lang="en-ZA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9" name="Table 8"/>
          <p:cNvGraphicFramePr>
            <a:graphicFrameLocks noGrp="1"/>
          </p:cNvGraphicFramePr>
          <p:nvPr/>
        </p:nvGraphicFramePr>
        <p:xfrm>
          <a:off x="6443662" y="2988872"/>
          <a:ext cx="2700337" cy="1887928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700337"/>
              </a:tblGrid>
              <a:tr h="336794">
                <a:tc>
                  <a:txBody>
                    <a:bodyPr/>
                    <a:lstStyle/>
                    <a:p>
                      <a:r>
                        <a:rPr lang="en-US" sz="1800" b="1" dirty="0" smtClean="0">
                          <a:solidFill>
                            <a:srgbClr val="FFFF00"/>
                          </a:solidFill>
                        </a:rPr>
                        <a:t>Required</a:t>
                      </a:r>
                      <a:r>
                        <a:rPr lang="en-US" sz="1400" b="1" baseline="0" dirty="0" smtClean="0">
                          <a:solidFill>
                            <a:srgbClr val="FFFF00"/>
                          </a:solidFill>
                        </a:rPr>
                        <a:t> </a:t>
                      </a:r>
                      <a:r>
                        <a:rPr lang="en-US" sz="1600" b="1" baseline="0" dirty="0" smtClean="0">
                          <a:solidFill>
                            <a:srgbClr val="FFFF00"/>
                          </a:solidFill>
                        </a:rPr>
                        <a:t>development</a:t>
                      </a:r>
                      <a:endParaRPr lang="en-ZA" sz="1400" b="1" dirty="0">
                        <a:solidFill>
                          <a:srgbClr val="FFFF00"/>
                        </a:solidFill>
                      </a:endParaRPr>
                    </a:p>
                  </a:txBody>
                  <a:tcPr/>
                </a:tc>
              </a:tr>
              <a:tr h="1522168"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kumimoji="0" lang="en-US" sz="1400" b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uLnTx/>
                          <a:uFillTx/>
                        </a:rPr>
                        <a:t>Coaching skills  </a:t>
                      </a:r>
                      <a:r>
                        <a:rPr kumimoji="0" lang="en-US" sz="140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uLnTx/>
                          <a:uFillTx/>
                        </a:rPr>
                        <a:t>training  materials and </a:t>
                      </a:r>
                      <a:r>
                        <a:rPr kumimoji="0" lang="en-US" sz="140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uLnTx/>
                          <a:uFillTx/>
                        </a:rPr>
                        <a:t>programme</a:t>
                      </a:r>
                      <a:r>
                        <a:rPr kumimoji="0" lang="en-US" sz="140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uLnTx/>
                          <a:uFillTx/>
                        </a:rPr>
                        <a:t>  </a:t>
                      </a: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kumimoji="0" lang="en-US" sz="1400" b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uLnTx/>
                          <a:uFillTx/>
                        </a:rPr>
                        <a:t>Dialogue skills </a:t>
                      </a:r>
                      <a:r>
                        <a:rPr kumimoji="0" lang="en-US" sz="140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uLnTx/>
                          <a:uFillTx/>
                        </a:rPr>
                        <a:t>training materials and programme</a:t>
                      </a:r>
                      <a:endParaRPr kumimoji="0" lang="en-ZA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10" name="Table 9"/>
          <p:cNvGraphicFramePr>
            <a:graphicFrameLocks noGrp="1"/>
          </p:cNvGraphicFramePr>
          <p:nvPr/>
        </p:nvGraphicFramePr>
        <p:xfrm>
          <a:off x="323850" y="5373688"/>
          <a:ext cx="5760640" cy="750560"/>
        </p:xfrm>
        <a:graphic>
          <a:graphicData uri="http://schemas.openxmlformats.org/drawingml/2006/table">
            <a:tbl>
              <a:tblPr firstRow="1" bandRow="1">
                <a:tableStyleId>{3C2FFA5D-87B4-456A-9821-1D502468CF0F}</a:tableStyleId>
              </a:tblPr>
              <a:tblGrid>
                <a:gridCol w="5760640"/>
              </a:tblGrid>
              <a:tr h="288032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3 - Monitoring and assessment tool</a:t>
                      </a:r>
                      <a:endParaRPr lang="en-ZA" sz="1600" b="1" dirty="0"/>
                    </a:p>
                  </a:txBody>
                  <a:tcPr/>
                </a:tc>
              </a:tr>
              <a:tr h="415280"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Regular</a:t>
                      </a:r>
                      <a:r>
                        <a:rPr lang="en-US" sz="1400" baseline="0" dirty="0" smtClean="0"/>
                        <a:t> assessment using </a:t>
                      </a:r>
                      <a:r>
                        <a:rPr lang="en-US" sz="1400" dirty="0" smtClean="0"/>
                        <a:t>such a tool should be part</a:t>
                      </a:r>
                      <a:r>
                        <a:rPr lang="en-US" sz="1400" baseline="0" dirty="0" smtClean="0"/>
                        <a:t> of the practice</a:t>
                      </a:r>
                      <a:endParaRPr lang="en-ZA" sz="1400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13" name="Table 12"/>
          <p:cNvGraphicFramePr>
            <a:graphicFrameLocks noGrp="1"/>
          </p:cNvGraphicFramePr>
          <p:nvPr/>
        </p:nvGraphicFramePr>
        <p:xfrm>
          <a:off x="6443662" y="5212080"/>
          <a:ext cx="2700337" cy="8839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700337"/>
              </a:tblGrid>
              <a:tr h="224247"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solidFill>
                            <a:srgbClr val="FFFF00"/>
                          </a:solidFill>
                        </a:rPr>
                        <a:t>Required</a:t>
                      </a:r>
                      <a:r>
                        <a:rPr lang="en-US" sz="1800" baseline="0" dirty="0" smtClean="0">
                          <a:solidFill>
                            <a:srgbClr val="FFFF00"/>
                          </a:solidFill>
                        </a:rPr>
                        <a:t> development</a:t>
                      </a:r>
                      <a:endParaRPr lang="en-ZA" sz="1800" b="1" dirty="0">
                        <a:solidFill>
                          <a:srgbClr val="FFFF00"/>
                        </a:solidFill>
                      </a:endParaRPr>
                    </a:p>
                  </a:txBody>
                  <a:tcPr/>
                </a:tc>
              </a:tr>
              <a:tr h="40912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40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uLnTx/>
                          <a:uFillTx/>
                        </a:rPr>
                        <a:t>A tool to monitor and assess  effectiveness of the practice</a:t>
                      </a:r>
                      <a:endParaRPr kumimoji="0" lang="en-ZA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1" descr="50%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1143000"/>
          </a:xfrm>
        </p:spPr>
        <p:txBody>
          <a:bodyPr/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Development Process  (Document)</a:t>
            </a:r>
            <a:endParaRPr lang="en-ZA" sz="2400" b="1" dirty="0" smtClean="0">
              <a:solidFill>
                <a:schemeClr val="bg1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23850" y="1362075"/>
            <a:ext cx="1223963" cy="1550988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1400" b="1" dirty="0">
                <a:solidFill>
                  <a:schemeClr val="tx1"/>
                </a:solidFill>
              </a:rPr>
              <a:t>Workshops:</a:t>
            </a:r>
            <a:r>
              <a:rPr lang="en-US" sz="1400" dirty="0">
                <a:solidFill>
                  <a:schemeClr val="tx1"/>
                </a:solidFill>
              </a:rPr>
              <a:t> to refine elements of the BC and LB plans and assessment tool</a:t>
            </a:r>
            <a:endParaRPr lang="en-ZA" sz="1400" dirty="0">
              <a:solidFill>
                <a:schemeClr val="tx1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019300" y="1362075"/>
            <a:ext cx="3025775" cy="1109663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1400" b="1" dirty="0">
                <a:solidFill>
                  <a:schemeClr val="tx1"/>
                </a:solidFill>
              </a:rPr>
              <a:t>Develop: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</a:p>
          <a:p>
            <a:pPr marL="285750" indent="-285750">
              <a:buFont typeface="Arial" pitchFamily="34" charset="0"/>
              <a:buChar char="•"/>
              <a:defRPr/>
            </a:pPr>
            <a:r>
              <a:rPr lang="en-US" sz="1400" dirty="0">
                <a:solidFill>
                  <a:schemeClr val="tx1"/>
                </a:solidFill>
              </a:rPr>
              <a:t>Communication materials</a:t>
            </a:r>
          </a:p>
          <a:p>
            <a:pPr marL="285750" indent="-285750">
              <a:buFont typeface="Arial" pitchFamily="34" charset="0"/>
              <a:buChar char="•"/>
              <a:defRPr/>
            </a:pPr>
            <a:r>
              <a:rPr lang="en-US" sz="1400" dirty="0">
                <a:solidFill>
                  <a:schemeClr val="tx1"/>
                </a:solidFill>
              </a:rPr>
              <a:t>Coaching skills training course</a:t>
            </a:r>
          </a:p>
          <a:p>
            <a:pPr marL="285750" indent="-285750">
              <a:buFont typeface="Arial" pitchFamily="34" charset="0"/>
              <a:buChar char="•"/>
              <a:defRPr/>
            </a:pPr>
            <a:r>
              <a:rPr lang="en-US" sz="1400" dirty="0">
                <a:solidFill>
                  <a:schemeClr val="tx1"/>
                </a:solidFill>
              </a:rPr>
              <a:t>Dialogue skills training course</a:t>
            </a:r>
          </a:p>
          <a:p>
            <a:pPr marL="285750" indent="-285750">
              <a:buFont typeface="Arial" pitchFamily="34" charset="0"/>
              <a:buChar char="•"/>
              <a:defRPr/>
            </a:pPr>
            <a:r>
              <a:rPr lang="en-US" sz="1400" dirty="0">
                <a:solidFill>
                  <a:schemeClr val="tx1"/>
                </a:solidFill>
              </a:rPr>
              <a:t>Monitoring and assessment tool</a:t>
            </a:r>
            <a:endParaRPr lang="en-ZA" sz="1400" dirty="0">
              <a:solidFill>
                <a:schemeClr val="tx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50825" y="4183063"/>
            <a:ext cx="1368425" cy="1800225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1400" b="1" dirty="0">
                <a:solidFill>
                  <a:schemeClr val="tx1"/>
                </a:solidFill>
              </a:rPr>
              <a:t>Expert model:</a:t>
            </a:r>
            <a:r>
              <a:rPr lang="en-US" sz="1400" dirty="0">
                <a:solidFill>
                  <a:schemeClr val="tx1"/>
                </a:solidFill>
              </a:rPr>
              <a:t> Refine / develop expert model originally developed by Decision Partners</a:t>
            </a:r>
            <a:endParaRPr lang="en-ZA" sz="1400" dirty="0">
              <a:solidFill>
                <a:schemeClr val="tx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936750" y="4183063"/>
            <a:ext cx="1223963" cy="1800225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1400" b="1" dirty="0">
                <a:solidFill>
                  <a:schemeClr val="tx1"/>
                </a:solidFill>
              </a:rPr>
              <a:t>Protocol:</a:t>
            </a:r>
            <a:r>
              <a:rPr lang="en-US" sz="1400" dirty="0">
                <a:solidFill>
                  <a:schemeClr val="tx1"/>
                </a:solidFill>
              </a:rPr>
              <a:t> Develop interview protocol for direct enquiries across industry</a:t>
            </a:r>
            <a:endParaRPr lang="en-ZA" sz="1400" dirty="0">
              <a:solidFill>
                <a:schemeClr val="tx1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348038" y="4183063"/>
            <a:ext cx="1162050" cy="1800225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1400" b="1" dirty="0">
                <a:solidFill>
                  <a:schemeClr val="tx1"/>
                </a:solidFill>
              </a:rPr>
              <a:t>Interviews:</a:t>
            </a:r>
            <a:r>
              <a:rPr lang="en-US" sz="1400" dirty="0">
                <a:solidFill>
                  <a:schemeClr val="tx1"/>
                </a:solidFill>
              </a:rPr>
              <a:t> Conduct interviews across a spectrum of mines and sectors</a:t>
            </a:r>
            <a:endParaRPr lang="en-ZA" sz="1400" dirty="0">
              <a:solidFill>
                <a:schemeClr val="tx1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4678363" y="4187825"/>
            <a:ext cx="1296987" cy="1800225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anchor="ctr"/>
          <a:lstStyle/>
          <a:p>
            <a:pPr algn="ctr">
              <a:defRPr/>
            </a:pPr>
            <a:r>
              <a:rPr lang="en-US" sz="1400" b="1" dirty="0">
                <a:solidFill>
                  <a:schemeClr val="tx1"/>
                </a:solidFill>
              </a:rPr>
              <a:t>Mental model:</a:t>
            </a:r>
            <a:r>
              <a:rPr lang="en-US" sz="1400" dirty="0">
                <a:solidFill>
                  <a:schemeClr val="tx1"/>
                </a:solidFill>
              </a:rPr>
              <a:t> Analyse results and develop mental model re adoption of </a:t>
            </a:r>
            <a:r>
              <a:rPr lang="en-US" sz="1400" dirty="0" smtClean="0">
                <a:solidFill>
                  <a:schemeClr val="tx1"/>
                </a:solidFill>
              </a:rPr>
              <a:t>MBC </a:t>
            </a:r>
            <a:r>
              <a:rPr lang="en-US" sz="1400" dirty="0">
                <a:solidFill>
                  <a:schemeClr val="tx1"/>
                </a:solidFill>
              </a:rPr>
              <a:t>practice</a:t>
            </a:r>
            <a:endParaRPr lang="en-ZA" sz="1400" dirty="0">
              <a:solidFill>
                <a:schemeClr val="tx1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6140450" y="4187825"/>
            <a:ext cx="1765300" cy="1800225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anchor="ctr"/>
          <a:lstStyle/>
          <a:p>
            <a:pPr algn="ctr">
              <a:defRPr/>
            </a:pPr>
            <a:r>
              <a:rPr lang="en-US" sz="1400" b="1" dirty="0">
                <a:solidFill>
                  <a:schemeClr val="tx1"/>
                </a:solidFill>
              </a:rPr>
              <a:t>BC and LB plans:</a:t>
            </a:r>
            <a:r>
              <a:rPr lang="en-US" sz="1400" dirty="0">
                <a:solidFill>
                  <a:schemeClr val="tx1"/>
                </a:solidFill>
              </a:rPr>
              <a:t> Develop BC, BC (Deciders)and LB plans for adoption of </a:t>
            </a:r>
            <a:r>
              <a:rPr lang="en-US" sz="1400" dirty="0" smtClean="0">
                <a:solidFill>
                  <a:schemeClr val="tx1"/>
                </a:solidFill>
              </a:rPr>
              <a:t>MBC </a:t>
            </a:r>
            <a:r>
              <a:rPr lang="en-US" sz="1400" dirty="0">
                <a:solidFill>
                  <a:schemeClr val="tx1"/>
                </a:solidFill>
              </a:rPr>
              <a:t>practice </a:t>
            </a:r>
          </a:p>
          <a:p>
            <a:pPr algn="ctr">
              <a:defRPr/>
            </a:pPr>
            <a:endParaRPr lang="en-ZA" sz="1200" dirty="0">
              <a:solidFill>
                <a:srgbClr val="FF0000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7731125" y="1338263"/>
            <a:ext cx="1098550" cy="175418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1400" b="1" dirty="0">
                <a:solidFill>
                  <a:schemeClr val="tx1"/>
                </a:solidFill>
              </a:rPr>
              <a:t>Activate 16 point adoption procedure to secure adoption</a:t>
            </a:r>
            <a:endParaRPr lang="en-ZA" sz="1400" dirty="0">
              <a:solidFill>
                <a:schemeClr val="tx1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2019300" y="2654300"/>
            <a:ext cx="3024188" cy="438150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1400" b="1" dirty="0">
                <a:solidFill>
                  <a:schemeClr val="tx1"/>
                </a:solidFill>
              </a:rPr>
              <a:t>Test: </a:t>
            </a:r>
          </a:p>
          <a:p>
            <a:pPr algn="ctr">
              <a:defRPr/>
            </a:pPr>
            <a:r>
              <a:rPr lang="en-US" sz="1400" dirty="0">
                <a:solidFill>
                  <a:schemeClr val="tx1"/>
                </a:solidFill>
              </a:rPr>
              <a:t>Communication / training materials</a:t>
            </a:r>
            <a:endParaRPr lang="en-ZA" sz="1400" dirty="0">
              <a:solidFill>
                <a:schemeClr val="tx1"/>
              </a:solidFill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107950" y="1052513"/>
            <a:ext cx="8856663" cy="2232025"/>
          </a:xfrm>
          <a:prstGeom prst="round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ZA"/>
          </a:p>
        </p:txBody>
      </p:sp>
      <p:sp>
        <p:nvSpPr>
          <p:cNvPr id="16" name="Rounded Rectangle 15"/>
          <p:cNvSpPr/>
          <p:nvPr/>
        </p:nvSpPr>
        <p:spPr>
          <a:xfrm>
            <a:off x="107950" y="3754438"/>
            <a:ext cx="8856663" cy="2519362"/>
          </a:xfrm>
          <a:prstGeom prst="round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ZA"/>
          </a:p>
        </p:txBody>
      </p:sp>
      <p:sp>
        <p:nvSpPr>
          <p:cNvPr id="4110" name="TextBox 4"/>
          <p:cNvSpPr txBox="1">
            <a:spLocks noChangeArrowheads="1"/>
          </p:cNvSpPr>
          <p:nvPr/>
        </p:nvSpPr>
        <p:spPr bwMode="auto">
          <a:xfrm>
            <a:off x="2278063" y="1030288"/>
            <a:ext cx="4464050" cy="307975"/>
          </a:xfrm>
          <a:prstGeom prst="rect">
            <a:avLst/>
          </a:prstGeom>
          <a:solidFill>
            <a:srgbClr val="00206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400" b="1" dirty="0">
                <a:solidFill>
                  <a:srgbClr val="FFFF00"/>
                </a:solidFill>
                <a:latin typeface="Arial" charset="0"/>
                <a:cs typeface="Arial" charset="0"/>
              </a:rPr>
              <a:t>At collaborating mine = first Adoption Mine </a:t>
            </a:r>
            <a:endParaRPr lang="en-ZA" sz="1400" b="1" dirty="0">
              <a:solidFill>
                <a:srgbClr val="FFFF00"/>
              </a:solidFill>
              <a:latin typeface="Arial" charset="0"/>
              <a:cs typeface="Arial" charset="0"/>
            </a:endParaRPr>
          </a:p>
        </p:txBody>
      </p:sp>
      <p:cxnSp>
        <p:nvCxnSpPr>
          <p:cNvPr id="17" name="Straight Arrow Connector 16"/>
          <p:cNvCxnSpPr>
            <a:endCxn id="6" idx="1"/>
          </p:cNvCxnSpPr>
          <p:nvPr/>
        </p:nvCxnSpPr>
        <p:spPr>
          <a:xfrm>
            <a:off x="1547813" y="1916113"/>
            <a:ext cx="471487" cy="0"/>
          </a:xfrm>
          <a:prstGeom prst="straightConnector1">
            <a:avLst/>
          </a:prstGeom>
          <a:ln w="38100" cmpd="sng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>
            <a:stCxn id="10" idx="3"/>
            <a:endCxn id="11" idx="1"/>
          </p:cNvCxnSpPr>
          <p:nvPr/>
        </p:nvCxnSpPr>
        <p:spPr>
          <a:xfrm>
            <a:off x="4510088" y="5083175"/>
            <a:ext cx="168275" cy="4763"/>
          </a:xfrm>
          <a:prstGeom prst="straightConnector1">
            <a:avLst/>
          </a:prstGeom>
          <a:ln w="38100" cmpd="sng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>
            <a:stCxn id="9" idx="3"/>
            <a:endCxn id="10" idx="1"/>
          </p:cNvCxnSpPr>
          <p:nvPr/>
        </p:nvCxnSpPr>
        <p:spPr>
          <a:xfrm>
            <a:off x="3160713" y="5083175"/>
            <a:ext cx="187325" cy="0"/>
          </a:xfrm>
          <a:prstGeom prst="straightConnector1">
            <a:avLst/>
          </a:prstGeom>
          <a:ln w="38100" cmpd="sng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>
            <a:stCxn id="8" idx="3"/>
            <a:endCxn id="9" idx="1"/>
          </p:cNvCxnSpPr>
          <p:nvPr/>
        </p:nvCxnSpPr>
        <p:spPr>
          <a:xfrm>
            <a:off x="1619250" y="5083175"/>
            <a:ext cx="317500" cy="0"/>
          </a:xfrm>
          <a:prstGeom prst="straightConnector1">
            <a:avLst/>
          </a:prstGeom>
          <a:ln w="38100" cmpd="sng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>
            <a:stCxn id="14" idx="3"/>
          </p:cNvCxnSpPr>
          <p:nvPr/>
        </p:nvCxnSpPr>
        <p:spPr>
          <a:xfrm flipV="1">
            <a:off x="5043488" y="2873375"/>
            <a:ext cx="1436687" cy="0"/>
          </a:xfrm>
          <a:prstGeom prst="straightConnector1">
            <a:avLst/>
          </a:prstGeom>
          <a:ln w="38100" cmpd="sng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/>
          <p:cNvCxnSpPr>
            <a:stCxn id="6" idx="2"/>
            <a:endCxn id="14" idx="0"/>
          </p:cNvCxnSpPr>
          <p:nvPr/>
        </p:nvCxnSpPr>
        <p:spPr>
          <a:xfrm flipH="1">
            <a:off x="3530600" y="2471738"/>
            <a:ext cx="1588" cy="182562"/>
          </a:xfrm>
          <a:prstGeom prst="straightConnector1">
            <a:avLst/>
          </a:prstGeom>
          <a:ln w="38100" cmpd="sng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/>
          <p:cNvCxnSpPr/>
          <p:nvPr/>
        </p:nvCxnSpPr>
        <p:spPr>
          <a:xfrm>
            <a:off x="1784350" y="1916113"/>
            <a:ext cx="3175" cy="3171825"/>
          </a:xfrm>
          <a:prstGeom prst="straightConnector1">
            <a:avLst/>
          </a:prstGeom>
          <a:ln w="38100" cmpd="sng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/>
          <p:cNvCxnSpPr>
            <a:stCxn id="11" idx="3"/>
            <a:endCxn id="12" idx="1"/>
          </p:cNvCxnSpPr>
          <p:nvPr/>
        </p:nvCxnSpPr>
        <p:spPr>
          <a:xfrm>
            <a:off x="5975350" y="5087938"/>
            <a:ext cx="165100" cy="0"/>
          </a:xfrm>
          <a:prstGeom prst="straightConnector1">
            <a:avLst/>
          </a:prstGeom>
          <a:ln w="38100" cmpd="sng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/>
          <p:cNvCxnSpPr>
            <a:stCxn id="113" idx="3"/>
            <a:endCxn id="13" idx="1"/>
          </p:cNvCxnSpPr>
          <p:nvPr/>
        </p:nvCxnSpPr>
        <p:spPr>
          <a:xfrm>
            <a:off x="7566025" y="2216150"/>
            <a:ext cx="165100" cy="0"/>
          </a:xfrm>
          <a:prstGeom prst="straightConnector1">
            <a:avLst/>
          </a:prstGeom>
          <a:ln w="38100" cmpd="sng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20" name="TextBox 44"/>
          <p:cNvSpPr txBox="1">
            <a:spLocks noChangeArrowheads="1"/>
          </p:cNvSpPr>
          <p:nvPr/>
        </p:nvSpPr>
        <p:spPr bwMode="auto">
          <a:xfrm>
            <a:off x="1979613" y="3768725"/>
            <a:ext cx="4762500" cy="307975"/>
          </a:xfrm>
          <a:prstGeom prst="rect">
            <a:avLst/>
          </a:prstGeom>
          <a:solidFill>
            <a:srgbClr val="00206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400" b="1" dirty="0">
                <a:solidFill>
                  <a:srgbClr val="FFFF00"/>
                </a:solidFill>
                <a:latin typeface="Arial" charset="0"/>
                <a:cs typeface="Arial" charset="0"/>
              </a:rPr>
              <a:t>At a selection of potential adoption mines (all mines)</a:t>
            </a:r>
            <a:endParaRPr lang="en-ZA" sz="1400" b="1" dirty="0">
              <a:solidFill>
                <a:srgbClr val="FFFF00"/>
              </a:solidFill>
              <a:latin typeface="Arial" charset="0"/>
              <a:cs typeface="Arial" charset="0"/>
            </a:endParaRPr>
          </a:p>
        </p:txBody>
      </p:sp>
      <p:sp>
        <p:nvSpPr>
          <p:cNvPr id="113" name="Rectangle 112"/>
          <p:cNvSpPr/>
          <p:nvPr/>
        </p:nvSpPr>
        <p:spPr>
          <a:xfrm>
            <a:off x="6480175" y="1338263"/>
            <a:ext cx="1085850" cy="175418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1400" b="1" dirty="0">
                <a:solidFill>
                  <a:schemeClr val="tx1"/>
                </a:solidFill>
              </a:rPr>
              <a:t>LPAG: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</a:p>
          <a:p>
            <a:pPr algn="ctr">
              <a:defRPr/>
            </a:pPr>
            <a:r>
              <a:rPr lang="en-US" sz="1400" dirty="0">
                <a:solidFill>
                  <a:schemeClr val="tx1"/>
                </a:solidFill>
              </a:rPr>
              <a:t>Prepare draft LPAG to guide adoption process at the mine</a:t>
            </a:r>
            <a:endParaRPr lang="en-ZA" sz="1400" dirty="0">
              <a:solidFill>
                <a:schemeClr val="tx1"/>
              </a:solidFill>
            </a:endParaRPr>
          </a:p>
        </p:txBody>
      </p:sp>
      <p:cxnSp>
        <p:nvCxnSpPr>
          <p:cNvPr id="120" name="Straight Arrow Connector 119"/>
          <p:cNvCxnSpPr>
            <a:stCxn id="12" idx="0"/>
            <a:endCxn id="113" idx="2"/>
          </p:cNvCxnSpPr>
          <p:nvPr/>
        </p:nvCxnSpPr>
        <p:spPr>
          <a:xfrm flipV="1">
            <a:off x="7023100" y="3092450"/>
            <a:ext cx="0" cy="1095375"/>
          </a:xfrm>
          <a:prstGeom prst="straightConnector1">
            <a:avLst/>
          </a:prstGeom>
          <a:ln w="38100" cmpd="sng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 descr="50%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Facilitation of widespread adoption  (Facilitation)</a:t>
            </a:r>
            <a:endParaRPr lang="en-ZA" sz="2400" b="1" dirty="0" smtClean="0">
              <a:solidFill>
                <a:schemeClr val="bg1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4356100" y="2636838"/>
            <a:ext cx="1295400" cy="2016125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1400" b="1" dirty="0">
                <a:solidFill>
                  <a:schemeClr val="tx1"/>
                </a:solidFill>
              </a:rPr>
              <a:t>Workshop: </a:t>
            </a:r>
          </a:p>
          <a:p>
            <a:pPr algn="ctr">
              <a:defRPr/>
            </a:pPr>
            <a:r>
              <a:rPr lang="en-US" sz="1400" dirty="0">
                <a:solidFill>
                  <a:schemeClr val="tx1"/>
                </a:solidFill>
              </a:rPr>
              <a:t>Arrange workshop(s) to present </a:t>
            </a:r>
            <a:r>
              <a:rPr lang="en-US" sz="1400" dirty="0" smtClean="0">
                <a:solidFill>
                  <a:schemeClr val="tx1"/>
                </a:solidFill>
              </a:rPr>
              <a:t>MBC </a:t>
            </a:r>
            <a:r>
              <a:rPr lang="en-US" sz="1400" dirty="0">
                <a:solidFill>
                  <a:schemeClr val="tx1"/>
                </a:solidFill>
              </a:rPr>
              <a:t>to all potential adoption mines</a:t>
            </a:r>
            <a:endParaRPr lang="en-ZA" sz="1400" dirty="0">
              <a:solidFill>
                <a:schemeClr val="tx1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6043613" y="2636838"/>
            <a:ext cx="1295400" cy="2016125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1400" b="1" dirty="0">
                <a:solidFill>
                  <a:schemeClr val="tx1"/>
                </a:solidFill>
              </a:rPr>
              <a:t>COPAs: </a:t>
            </a:r>
          </a:p>
          <a:p>
            <a:pPr algn="ctr">
              <a:defRPr/>
            </a:pPr>
            <a:r>
              <a:rPr lang="en-US" sz="1400" dirty="0">
                <a:solidFill>
                  <a:schemeClr val="tx1"/>
                </a:solidFill>
              </a:rPr>
              <a:t>Establish required number of COPAs to facilitate widespread adoption</a:t>
            </a:r>
            <a:endParaRPr lang="en-ZA" sz="1400" dirty="0">
              <a:solidFill>
                <a:schemeClr val="tx1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700338" y="2649538"/>
            <a:ext cx="1295400" cy="2003425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1400" b="1" dirty="0">
                <a:solidFill>
                  <a:schemeClr val="tx1"/>
                </a:solidFill>
              </a:rPr>
              <a:t>LPAG: </a:t>
            </a:r>
          </a:p>
          <a:p>
            <a:pPr algn="ctr">
              <a:defRPr/>
            </a:pPr>
            <a:r>
              <a:rPr lang="en-US" sz="1400" dirty="0">
                <a:solidFill>
                  <a:schemeClr val="tx1"/>
                </a:solidFill>
              </a:rPr>
              <a:t>Update draft LPAG to take account of experience at first adoption (demo) mine</a:t>
            </a:r>
            <a:endParaRPr lang="en-ZA" sz="1400" dirty="0">
              <a:solidFill>
                <a:schemeClr val="tx1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44488" y="2636838"/>
            <a:ext cx="1511300" cy="2016125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1400" b="1" dirty="0">
                <a:solidFill>
                  <a:schemeClr val="tx1"/>
                </a:solidFill>
              </a:rPr>
              <a:t>BC (Deciders) : </a:t>
            </a:r>
          </a:p>
          <a:p>
            <a:pPr algn="ctr">
              <a:defRPr/>
            </a:pPr>
            <a:r>
              <a:rPr lang="en-US" sz="1400" dirty="0">
                <a:solidFill>
                  <a:schemeClr val="tx1"/>
                </a:solidFill>
              </a:rPr>
              <a:t>Implement BC plan for deciders while adoption in progress at first adoption (demo) mine</a:t>
            </a:r>
            <a:endParaRPr lang="en-ZA" sz="1400" dirty="0">
              <a:solidFill>
                <a:schemeClr val="tx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7670800" y="2636838"/>
            <a:ext cx="1296988" cy="2016125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1400" b="1" dirty="0">
                <a:solidFill>
                  <a:schemeClr val="tx1"/>
                </a:solidFill>
              </a:rPr>
              <a:t>Widespread adoption: </a:t>
            </a:r>
          </a:p>
          <a:p>
            <a:pPr algn="ctr">
              <a:defRPr/>
            </a:pPr>
            <a:r>
              <a:rPr lang="en-US" sz="1400" dirty="0">
                <a:solidFill>
                  <a:schemeClr val="tx1"/>
                </a:solidFill>
              </a:rPr>
              <a:t>Conduct COPAs to assist with widespread adoption process</a:t>
            </a:r>
            <a:endParaRPr lang="en-ZA" sz="1400" dirty="0">
              <a:solidFill>
                <a:schemeClr val="tx1"/>
              </a:solidFill>
            </a:endParaRPr>
          </a:p>
        </p:txBody>
      </p:sp>
      <p:sp>
        <p:nvSpPr>
          <p:cNvPr id="5128" name="TextBox 8"/>
          <p:cNvSpPr txBox="1">
            <a:spLocks noChangeArrowheads="1"/>
          </p:cNvSpPr>
          <p:nvPr/>
        </p:nvSpPr>
        <p:spPr bwMode="auto">
          <a:xfrm>
            <a:off x="234950" y="1154113"/>
            <a:ext cx="1728788" cy="739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400" b="1" dirty="0">
                <a:solidFill>
                  <a:srgbClr val="FFFF00"/>
                </a:solidFill>
                <a:latin typeface="Arial" charset="0"/>
                <a:cs typeface="Arial" charset="0"/>
              </a:rPr>
              <a:t>From industry-wide direct enquiry process</a:t>
            </a:r>
            <a:endParaRPr lang="en-ZA" sz="1400" b="1" dirty="0">
              <a:solidFill>
                <a:srgbClr val="FFFF00"/>
              </a:solidFill>
              <a:latin typeface="Arial" charset="0"/>
              <a:cs typeface="Arial" charset="0"/>
            </a:endParaRPr>
          </a:p>
        </p:txBody>
      </p:sp>
      <p:cxnSp>
        <p:nvCxnSpPr>
          <p:cNvPr id="10" name="Straight Arrow Connector 9"/>
          <p:cNvCxnSpPr>
            <a:stCxn id="4" idx="3"/>
            <a:endCxn id="7" idx="1"/>
          </p:cNvCxnSpPr>
          <p:nvPr/>
        </p:nvCxnSpPr>
        <p:spPr>
          <a:xfrm>
            <a:off x="7339013" y="3644900"/>
            <a:ext cx="331787" cy="0"/>
          </a:xfrm>
          <a:prstGeom prst="straightConnector1">
            <a:avLst/>
          </a:prstGeom>
          <a:ln w="38100" cmpd="sng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>
            <a:stCxn id="3" idx="3"/>
            <a:endCxn id="4" idx="1"/>
          </p:cNvCxnSpPr>
          <p:nvPr/>
        </p:nvCxnSpPr>
        <p:spPr>
          <a:xfrm>
            <a:off x="5651500" y="3644900"/>
            <a:ext cx="392113" cy="0"/>
          </a:xfrm>
          <a:prstGeom prst="straightConnector1">
            <a:avLst/>
          </a:prstGeom>
          <a:ln w="38100" cmpd="sng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>
            <a:stCxn id="5" idx="3"/>
            <a:endCxn id="3" idx="1"/>
          </p:cNvCxnSpPr>
          <p:nvPr/>
        </p:nvCxnSpPr>
        <p:spPr>
          <a:xfrm flipV="1">
            <a:off x="3995738" y="3644900"/>
            <a:ext cx="360362" cy="6350"/>
          </a:xfrm>
          <a:prstGeom prst="straightConnector1">
            <a:avLst/>
          </a:prstGeom>
          <a:ln w="38100" cmpd="sng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>
            <a:stCxn id="6" idx="3"/>
            <a:endCxn id="5" idx="1"/>
          </p:cNvCxnSpPr>
          <p:nvPr/>
        </p:nvCxnSpPr>
        <p:spPr>
          <a:xfrm>
            <a:off x="1855788" y="3644900"/>
            <a:ext cx="844550" cy="6350"/>
          </a:xfrm>
          <a:prstGeom prst="straightConnector1">
            <a:avLst/>
          </a:prstGeom>
          <a:ln w="38100" cmpd="sng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>
            <a:stCxn id="5128" idx="2"/>
            <a:endCxn id="6" idx="0"/>
          </p:cNvCxnSpPr>
          <p:nvPr/>
        </p:nvCxnSpPr>
        <p:spPr>
          <a:xfrm>
            <a:off x="1100138" y="1893888"/>
            <a:ext cx="0" cy="742950"/>
          </a:xfrm>
          <a:prstGeom prst="straightConnector1">
            <a:avLst/>
          </a:prstGeom>
          <a:ln w="38100" cmpd="sng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34" name="TextBox 27"/>
          <p:cNvSpPr txBox="1">
            <a:spLocks noChangeArrowheads="1"/>
          </p:cNvSpPr>
          <p:nvPr/>
        </p:nvSpPr>
        <p:spPr bwMode="auto">
          <a:xfrm>
            <a:off x="2235200" y="1154113"/>
            <a:ext cx="1941513" cy="739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400" b="1" dirty="0">
                <a:solidFill>
                  <a:srgbClr val="FFFF00"/>
                </a:solidFill>
                <a:latin typeface="Arial" charset="0"/>
                <a:cs typeface="Arial" charset="0"/>
              </a:rPr>
              <a:t>Completion of first adoption of LBM Leading Practice</a:t>
            </a:r>
            <a:endParaRPr lang="en-ZA" sz="1400" b="1" dirty="0">
              <a:solidFill>
                <a:srgbClr val="FFFF00"/>
              </a:solidFill>
              <a:latin typeface="Arial" charset="0"/>
              <a:cs typeface="Arial" charset="0"/>
            </a:endParaRPr>
          </a:p>
        </p:txBody>
      </p:sp>
      <p:cxnSp>
        <p:nvCxnSpPr>
          <p:cNvPr id="50" name="Straight Connector 49"/>
          <p:cNvCxnSpPr/>
          <p:nvPr/>
        </p:nvCxnSpPr>
        <p:spPr>
          <a:xfrm>
            <a:off x="2627313" y="1893888"/>
            <a:ext cx="0" cy="3911600"/>
          </a:xfrm>
          <a:prstGeom prst="line">
            <a:avLst/>
          </a:prstGeom>
          <a:ln w="25400"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Striped Right Arrow 50"/>
          <p:cNvSpPr/>
          <p:nvPr/>
        </p:nvSpPr>
        <p:spPr>
          <a:xfrm>
            <a:off x="107950" y="5229225"/>
            <a:ext cx="2519363" cy="720725"/>
          </a:xfrm>
          <a:prstGeom prst="stripedRightArrow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1400" dirty="0">
                <a:solidFill>
                  <a:schemeClr val="tx1"/>
                </a:solidFill>
              </a:rPr>
              <a:t>First Adoption Mine </a:t>
            </a:r>
            <a:endParaRPr lang="en-ZA" sz="1400" dirty="0">
              <a:solidFill>
                <a:schemeClr val="tx1"/>
              </a:solidFill>
            </a:endParaRPr>
          </a:p>
        </p:txBody>
      </p:sp>
      <p:sp>
        <p:nvSpPr>
          <p:cNvPr id="52" name="Striped Right Arrow 51"/>
          <p:cNvSpPr/>
          <p:nvPr/>
        </p:nvSpPr>
        <p:spPr>
          <a:xfrm>
            <a:off x="3492500" y="5229225"/>
            <a:ext cx="5289550" cy="720725"/>
          </a:xfrm>
          <a:prstGeom prst="stripedRightArrow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1400" dirty="0">
                <a:solidFill>
                  <a:schemeClr val="tx1"/>
                </a:solidFill>
              </a:rPr>
              <a:t>Progressive initiation of adoption across industry </a:t>
            </a:r>
            <a:endParaRPr lang="en-ZA" sz="14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eme3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">
    <a:dk1>
      <a:srgbClr val="000000"/>
    </a:dk1>
    <a:lt1>
      <a:srgbClr val="FFFFFF"/>
    </a:lt1>
    <a:dk2>
      <a:srgbClr val="FFFFFF"/>
    </a:dk2>
    <a:lt2>
      <a:srgbClr val="000000"/>
    </a:lt2>
    <a:accent1>
      <a:srgbClr val="00CC99"/>
    </a:accent1>
    <a:accent2>
      <a:srgbClr val="3333FF"/>
    </a:accent2>
    <a:accent3>
      <a:srgbClr val="FFFFFF"/>
    </a:accent3>
    <a:accent4>
      <a:srgbClr val="000000"/>
    </a:accent4>
    <a:accent5>
      <a:srgbClr val="AAE2CA"/>
    </a:accent5>
    <a:accent6>
      <a:srgbClr val="2D2DE7"/>
    </a:accent6>
    <a:hlink>
      <a:srgbClr val="CCCCFF"/>
    </a:hlink>
    <a:folHlink>
      <a:srgbClr val="000000"/>
    </a:folHlink>
  </a:clrScheme>
  <a:fontScheme name="Blank Presentation">
    <a:majorFont>
      <a:latin typeface="Times New Roman"/>
      <a:ea typeface=""/>
      <a:cs typeface=""/>
    </a:majorFont>
    <a:minorFont>
      <a:latin typeface="Times New Roman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Theme3</Template>
  <TotalTime>325</TotalTime>
  <Words>612</Words>
  <Application>Microsoft Office PowerPoint</Application>
  <PresentationFormat>On-screen Show (4:3)</PresentationFormat>
  <Paragraphs>132</Paragraphs>
  <Slides>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Theme3</vt:lpstr>
      <vt:lpstr>Mobilising for Behaviour Change (MBC) – Towards a leading Practice</vt:lpstr>
      <vt:lpstr>Learning Hub Strategic Communication Plan</vt:lpstr>
      <vt:lpstr>Slide 3</vt:lpstr>
      <vt:lpstr> </vt:lpstr>
      <vt:lpstr>Slide 5</vt:lpstr>
      <vt:lpstr>Key elements of the practice (Identify)</vt:lpstr>
      <vt:lpstr>Development Process  (Document)</vt:lpstr>
      <vt:lpstr>Facilitation of widespread adoption  (Facilitation)</vt:lpstr>
    </vt:vector>
  </TitlesOfParts>
  <Company>COM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Click to add title</dc:title>
  <dc:creator>tbotha</dc:creator>
  <cp:lastModifiedBy>dcronje</cp:lastModifiedBy>
  <cp:revision>43</cp:revision>
  <dcterms:created xsi:type="dcterms:W3CDTF">2012-08-02T11:34:04Z</dcterms:created>
  <dcterms:modified xsi:type="dcterms:W3CDTF">2013-08-16T06:36:36Z</dcterms:modified>
</cp:coreProperties>
</file>