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  <Override PartName="/ppt/charts/chart3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6"/>
  </p:notesMasterIdLst>
  <p:sldIdLst>
    <p:sldId id="256" r:id="rId3"/>
    <p:sldId id="260" r:id="rId4"/>
    <p:sldId id="261" r:id="rId5"/>
    <p:sldId id="273" r:id="rId6"/>
    <p:sldId id="264" r:id="rId7"/>
    <p:sldId id="274" r:id="rId8"/>
    <p:sldId id="276" r:id="rId9"/>
    <p:sldId id="265" r:id="rId10"/>
    <p:sldId id="277" r:id="rId11"/>
    <p:sldId id="278" r:id="rId12"/>
    <p:sldId id="281" r:id="rId13"/>
    <p:sldId id="282" r:id="rId14"/>
    <p:sldId id="280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89606" autoAdjust="0"/>
  </p:normalViewPr>
  <p:slideViewPr>
    <p:cSldViewPr>
      <p:cViewPr>
        <p:scale>
          <a:sx n="66" d="100"/>
          <a:sy n="66" d="100"/>
        </p:scale>
        <p:origin x="-594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Andr&#233;\Documents\Documents\1%20MOSH\Meetings\10%20New%20COPA's\1%20Limpopo%20FOG%20COPA\17%20July%202013%20Misty%20Valley\17July%202013%20Adoption%20progress%20tracking%20document%20combined%20Misty%20Valley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Andr&#233;\Documents\Documents\1%20MOSH\Meetings\10%20New%20COPA's\1%20Limpopo%20FOG%20COPA\17%20July%202013%20Misty%20Valley\17July%202013%20Adoption%20progress%20tracking%20document%20combined%20Misty%20Valley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Andr&#233;\Documents\Documents\1%20MOSH\Meetings\10%20New%20COPA's\1%20Limpopo%20FOG%20COPA\17%20July%202013%20Misty%20Valley\17July%202013%20Adoption%20progress%20tracking%20document%20combined%20Misty%20Valley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 lang="en-ZA" sz="2025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en-ZA"/>
              <a:t>MOSH FOG EE&amp;MS Adoption Monitor  71 Mines</a:t>
            </a:r>
          </a:p>
        </c:rich>
      </c:tx>
      <c:layout>
        <c:manualLayout>
          <c:xMode val="edge"/>
          <c:yMode val="edge"/>
          <c:x val="0.15765188341714167"/>
          <c:y val="2.0504900655534012E-2"/>
        </c:manualLayout>
      </c:layout>
      <c:spPr>
        <a:noFill/>
        <a:ln w="25400">
          <a:noFill/>
        </a:ln>
      </c:spPr>
    </c:title>
    <c:plotArea>
      <c:layout>
        <c:manualLayout>
          <c:layoutTarget val="inner"/>
          <c:xMode val="edge"/>
          <c:yMode val="edge"/>
          <c:x val="7.02693049715825E-2"/>
          <c:y val="9.5372993389990751E-2"/>
          <c:w val="0.7109925739250671"/>
          <c:h val="0.751652502360732"/>
        </c:manualLayout>
      </c:layout>
      <c:barChart>
        <c:barDir val="col"/>
        <c:grouping val="stacked"/>
        <c:ser>
          <c:idx val="0"/>
          <c:order val="0"/>
          <c:tx>
            <c:strRef>
              <c:f>'EE&amp;MS'!$D$81</c:f>
              <c:strCache>
                <c:ptCount val="1"/>
                <c:pt idx="0">
                  <c:v>Percentage of Units with Documents Signed Off</c:v>
                </c:pt>
              </c:strCache>
            </c:strRef>
          </c:tx>
          <c:spPr>
            <a:solidFill>
              <a:srgbClr val="00FF00"/>
            </a:solidFill>
            <a:ln w="12700">
              <a:solidFill>
                <a:srgbClr val="000000"/>
              </a:solidFill>
              <a:prstDash val="solid"/>
            </a:ln>
          </c:spPr>
          <c:cat>
            <c:strRef>
              <c:f>'[1]EE&amp;MS'!$R$79:$AA$79</c:f>
              <c:strCache>
                <c:ptCount val="10"/>
                <c:pt idx="0">
                  <c:v>LP Review</c:v>
                </c:pt>
                <c:pt idx="1">
                  <c:v>Implementation Plan</c:v>
                </c:pt>
                <c:pt idx="2">
                  <c:v>Procedure Amended</c:v>
                </c:pt>
                <c:pt idx="3">
                  <c:v>MM Interviews</c:v>
                </c:pt>
                <c:pt idx="4">
                  <c:v>LB Plan</c:v>
                </c:pt>
                <c:pt idx="5">
                  <c:v>BC Plan</c:v>
                </c:pt>
                <c:pt idx="6">
                  <c:v>Risk Assessment</c:v>
                </c:pt>
                <c:pt idx="7">
                  <c:v>Lesson Plans</c:v>
                </c:pt>
                <c:pt idx="8">
                  <c:v>Management Reviews</c:v>
                </c:pt>
                <c:pt idx="9">
                  <c:v>Roll Out Plan</c:v>
                </c:pt>
              </c:strCache>
            </c:strRef>
          </c:cat>
          <c:val>
            <c:numRef>
              <c:f>'EE&amp;MS'!$R$81:$AA$81</c:f>
              <c:numCache>
                <c:formatCode>0%</c:formatCode>
                <c:ptCount val="10"/>
                <c:pt idx="0">
                  <c:v>0.94366197183098588</c:v>
                </c:pt>
                <c:pt idx="1">
                  <c:v>0.87323943661971937</c:v>
                </c:pt>
                <c:pt idx="2">
                  <c:v>0.83098591549295753</c:v>
                </c:pt>
                <c:pt idx="3">
                  <c:v>0.83098591549295753</c:v>
                </c:pt>
                <c:pt idx="4">
                  <c:v>0.83098591549295753</c:v>
                </c:pt>
                <c:pt idx="5">
                  <c:v>0.83098591549295753</c:v>
                </c:pt>
                <c:pt idx="6">
                  <c:v>0.83098591549295753</c:v>
                </c:pt>
                <c:pt idx="7">
                  <c:v>0.83098591549295753</c:v>
                </c:pt>
                <c:pt idx="8">
                  <c:v>0.83098591549295753</c:v>
                </c:pt>
                <c:pt idx="9">
                  <c:v>0.83098591549295753</c:v>
                </c:pt>
              </c:numCache>
            </c:numRef>
          </c:val>
        </c:ser>
        <c:ser>
          <c:idx val="1"/>
          <c:order val="1"/>
          <c:tx>
            <c:strRef>
              <c:f>'EE&amp;MS'!$D$82</c:f>
              <c:strCache>
                <c:ptCount val="1"/>
                <c:pt idx="0">
                  <c:v>Percentage of Units Completed not Signed Off</c:v>
                </c:pt>
              </c:strCache>
            </c:strRef>
          </c:tx>
          <c:spPr>
            <a:solidFill>
              <a:srgbClr val="FFFF00"/>
            </a:solidFill>
            <a:ln w="12700">
              <a:solidFill>
                <a:srgbClr val="000000"/>
              </a:solidFill>
              <a:prstDash val="solid"/>
            </a:ln>
          </c:spPr>
          <c:cat>
            <c:strRef>
              <c:f>'[1]EE&amp;MS'!$R$79:$AA$79</c:f>
              <c:strCache>
                <c:ptCount val="10"/>
                <c:pt idx="0">
                  <c:v>LP Review</c:v>
                </c:pt>
                <c:pt idx="1">
                  <c:v>Implementation Plan</c:v>
                </c:pt>
                <c:pt idx="2">
                  <c:v>Procedure Amended</c:v>
                </c:pt>
                <c:pt idx="3">
                  <c:v>MM Interviews</c:v>
                </c:pt>
                <c:pt idx="4">
                  <c:v>LB Plan</c:v>
                </c:pt>
                <c:pt idx="5">
                  <c:v>BC Plan</c:v>
                </c:pt>
                <c:pt idx="6">
                  <c:v>Risk Assessment</c:v>
                </c:pt>
                <c:pt idx="7">
                  <c:v>Lesson Plans</c:v>
                </c:pt>
                <c:pt idx="8">
                  <c:v>Management Reviews</c:v>
                </c:pt>
                <c:pt idx="9">
                  <c:v>Roll Out Plan</c:v>
                </c:pt>
              </c:strCache>
            </c:strRef>
          </c:cat>
          <c:val>
            <c:numRef>
              <c:f>'EE&amp;MS'!$R$82:$AA$82</c:f>
              <c:numCache>
                <c:formatCode>0%</c:formatCode>
                <c:ptCount val="10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1.408450704225353E-2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</c:numCache>
            </c:numRef>
          </c:val>
        </c:ser>
        <c:ser>
          <c:idx val="2"/>
          <c:order val="2"/>
          <c:tx>
            <c:strRef>
              <c:f>'EE&amp;MS'!$D$83</c:f>
              <c:strCache>
                <c:ptCount val="1"/>
                <c:pt idx="0">
                  <c:v>Percentage of Units with Work In Progress</c:v>
                </c:pt>
              </c:strCache>
            </c:strRef>
          </c:tx>
          <c:spPr>
            <a:solidFill>
              <a:srgbClr val="FF9900"/>
            </a:solidFill>
            <a:ln w="12700">
              <a:solidFill>
                <a:srgbClr val="000000"/>
              </a:solidFill>
              <a:prstDash val="solid"/>
            </a:ln>
          </c:spPr>
          <c:cat>
            <c:strRef>
              <c:f>'[1]EE&amp;MS'!$R$79:$AA$79</c:f>
              <c:strCache>
                <c:ptCount val="10"/>
                <c:pt idx="0">
                  <c:v>LP Review</c:v>
                </c:pt>
                <c:pt idx="1">
                  <c:v>Implementation Plan</c:v>
                </c:pt>
                <c:pt idx="2">
                  <c:v>Procedure Amended</c:v>
                </c:pt>
                <c:pt idx="3">
                  <c:v>MM Interviews</c:v>
                </c:pt>
                <c:pt idx="4">
                  <c:v>LB Plan</c:v>
                </c:pt>
                <c:pt idx="5">
                  <c:v>BC Plan</c:v>
                </c:pt>
                <c:pt idx="6">
                  <c:v>Risk Assessment</c:v>
                </c:pt>
                <c:pt idx="7">
                  <c:v>Lesson Plans</c:v>
                </c:pt>
                <c:pt idx="8">
                  <c:v>Management Reviews</c:v>
                </c:pt>
                <c:pt idx="9">
                  <c:v>Roll Out Plan</c:v>
                </c:pt>
              </c:strCache>
            </c:strRef>
          </c:cat>
          <c:val>
            <c:numRef>
              <c:f>'EE&amp;MS'!$R$83:$AA$83</c:f>
              <c:numCache>
                <c:formatCode>0%</c:formatCode>
                <c:ptCount val="10"/>
                <c:pt idx="0">
                  <c:v>5.6338028169014093E-2</c:v>
                </c:pt>
                <c:pt idx="1">
                  <c:v>9.859154929577478E-2</c:v>
                </c:pt>
                <c:pt idx="2">
                  <c:v>0.12676056338028169</c:v>
                </c:pt>
                <c:pt idx="3">
                  <c:v>8.450704225352125E-2</c:v>
                </c:pt>
                <c:pt idx="4">
                  <c:v>7.0422535211267664E-2</c:v>
                </c:pt>
                <c:pt idx="5">
                  <c:v>7.0422535211267664E-2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</c:numCache>
            </c:numRef>
          </c:val>
        </c:ser>
        <c:ser>
          <c:idx val="3"/>
          <c:order val="3"/>
          <c:tx>
            <c:strRef>
              <c:f>'EE&amp;MS'!$D$84</c:f>
              <c:strCache>
                <c:ptCount val="1"/>
                <c:pt idx="0">
                  <c:v>Percentage of Units No Action</c:v>
                </c:pt>
              </c:strCache>
            </c:strRef>
          </c:tx>
          <c:spPr>
            <a:solidFill>
              <a:srgbClr val="FF0000"/>
            </a:solidFill>
            <a:ln w="12700">
              <a:solidFill>
                <a:srgbClr val="000000"/>
              </a:solidFill>
              <a:prstDash val="solid"/>
            </a:ln>
          </c:spPr>
          <c:cat>
            <c:strRef>
              <c:f>'[1]EE&amp;MS'!$R$79:$AA$79</c:f>
              <c:strCache>
                <c:ptCount val="10"/>
                <c:pt idx="0">
                  <c:v>LP Review</c:v>
                </c:pt>
                <c:pt idx="1">
                  <c:v>Implementation Plan</c:v>
                </c:pt>
                <c:pt idx="2">
                  <c:v>Procedure Amended</c:v>
                </c:pt>
                <c:pt idx="3">
                  <c:v>MM Interviews</c:v>
                </c:pt>
                <c:pt idx="4">
                  <c:v>LB Plan</c:v>
                </c:pt>
                <c:pt idx="5">
                  <c:v>BC Plan</c:v>
                </c:pt>
                <c:pt idx="6">
                  <c:v>Risk Assessment</c:v>
                </c:pt>
                <c:pt idx="7">
                  <c:v>Lesson Plans</c:v>
                </c:pt>
                <c:pt idx="8">
                  <c:v>Management Reviews</c:v>
                </c:pt>
                <c:pt idx="9">
                  <c:v>Roll Out Plan</c:v>
                </c:pt>
              </c:strCache>
            </c:strRef>
          </c:cat>
          <c:val>
            <c:numRef>
              <c:f>'EE&amp;MS'!$R$84:$AA$84</c:f>
              <c:numCache>
                <c:formatCode>0%</c:formatCode>
                <c:ptCount val="10"/>
                <c:pt idx="0">
                  <c:v>0</c:v>
                </c:pt>
                <c:pt idx="1">
                  <c:v>2.8169014084507116E-2</c:v>
                </c:pt>
                <c:pt idx="2">
                  <c:v>4.2253521126760514E-2</c:v>
                </c:pt>
                <c:pt idx="3">
                  <c:v>7.0422535211267678E-2</c:v>
                </c:pt>
                <c:pt idx="4">
                  <c:v>9.8591549295774752E-2</c:v>
                </c:pt>
                <c:pt idx="5">
                  <c:v>9.8591549295774752E-2</c:v>
                </c:pt>
                <c:pt idx="6">
                  <c:v>0.16901408450704258</c:v>
                </c:pt>
                <c:pt idx="7">
                  <c:v>0.16901408450704258</c:v>
                </c:pt>
                <c:pt idx="8">
                  <c:v>0.16901408450704258</c:v>
                </c:pt>
                <c:pt idx="9">
                  <c:v>0.16901408450704258</c:v>
                </c:pt>
              </c:numCache>
            </c:numRef>
          </c:val>
        </c:ser>
        <c:overlap val="100"/>
        <c:axId val="106617088"/>
        <c:axId val="113180032"/>
      </c:barChart>
      <c:catAx>
        <c:axId val="106617088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 lang="en-ZA" sz="1700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ZA"/>
                  <a:t>Adoption Deliverables</a:t>
                </a:r>
              </a:p>
            </c:rich>
          </c:tx>
          <c:layout>
            <c:manualLayout>
              <c:xMode val="edge"/>
              <c:yMode val="edge"/>
              <c:x val="0.33917392856013484"/>
              <c:y val="0.93106710480087629"/>
            </c:manualLayout>
          </c:layout>
          <c:spPr>
            <a:noFill/>
            <a:ln w="25400">
              <a:noFill/>
            </a:ln>
          </c:spPr>
        </c:title>
        <c:numFmt formatCode="General" sourceLinked="1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-2700000" vert="horz"/>
          <a:lstStyle/>
          <a:p>
            <a:pPr>
              <a:defRPr lang="en-ZA" sz="1200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113180032"/>
        <c:crosses val="autoZero"/>
        <c:auto val="1"/>
        <c:lblAlgn val="ctr"/>
        <c:lblOffset val="100"/>
        <c:tickLblSkip val="1"/>
        <c:tickMarkSkip val="1"/>
      </c:catAx>
      <c:valAx>
        <c:axId val="113180032"/>
        <c:scaling>
          <c:orientation val="minMax"/>
          <c:max val="1.05"/>
          <c:min val="0"/>
        </c:scaling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lang="en-ZA" sz="1700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ZA"/>
                  <a:t>Progress</a:t>
                </a:r>
              </a:p>
            </c:rich>
          </c:tx>
          <c:layout>
            <c:manualLayout>
              <c:xMode val="edge"/>
              <c:yMode val="edge"/>
              <c:x val="1.21873320051861E-2"/>
              <c:y val="0.30688622977247854"/>
            </c:manualLayout>
          </c:layout>
          <c:spPr>
            <a:noFill/>
            <a:ln w="25400">
              <a:noFill/>
            </a:ln>
          </c:spPr>
        </c:title>
        <c:numFmt formatCode="0%" sourceLinked="1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lang="en-ZA" sz="14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106617088"/>
        <c:crosses val="autoZero"/>
        <c:crossBetween val="between"/>
      </c:valAx>
      <c:spPr>
        <a:gradFill rotWithShape="0">
          <a:gsLst>
            <a:gs pos="0">
              <a:srgbClr val="808080"/>
            </a:gs>
            <a:gs pos="100000">
              <a:srgbClr val="808080">
                <a:gamma/>
                <a:tint val="28627"/>
                <a:invGamma/>
              </a:srgbClr>
            </a:gs>
          </a:gsLst>
          <a:lin ang="5400000" scaled="1"/>
        </a:gradFill>
        <a:ln w="38100">
          <a:solidFill>
            <a:srgbClr val="969696"/>
          </a:solidFill>
          <a:prstDash val="solid"/>
        </a:ln>
      </c:spPr>
    </c:plotArea>
    <c:legend>
      <c:legendPos val="r"/>
      <c:layout>
        <c:manualLayout>
          <c:xMode val="edge"/>
          <c:yMode val="edge"/>
          <c:x val="0.80948026075053858"/>
          <c:y val="9.2555314643640724E-2"/>
          <c:w val="0.12408686292424256"/>
          <c:h val="0.78775896974230797"/>
        </c:manualLayout>
      </c:layout>
      <c:spPr>
        <a:solidFill>
          <a:srgbClr val="FFFFFF"/>
        </a:solidFill>
        <a:ln w="3175">
          <a:solidFill>
            <a:srgbClr val="000000"/>
          </a:solidFill>
          <a:prstDash val="solid"/>
        </a:ln>
      </c:spPr>
      <c:txPr>
        <a:bodyPr/>
        <a:lstStyle/>
        <a:p>
          <a:pPr>
            <a:defRPr lang="en-ZA" sz="1285" b="0" i="0" u="none" strike="noStrike" baseline="0">
              <a:solidFill>
                <a:srgbClr val="000000"/>
              </a:solidFill>
              <a:latin typeface="Arial"/>
              <a:ea typeface="Arial"/>
              <a:cs typeface="Arial"/>
            </a:defRPr>
          </a:pPr>
          <a:endParaRPr lang="en-US"/>
        </a:p>
      </c:txPr>
    </c:legend>
    <c:plotVisOnly val="1"/>
    <c:dispBlanksAs val="gap"/>
  </c:chart>
  <c:spPr>
    <a:solidFill>
      <a:srgbClr val="FFFFFF"/>
    </a:solidFill>
    <a:ln w="25400">
      <a:solidFill>
        <a:srgbClr val="000000"/>
      </a:solidFill>
      <a:prstDash val="solid"/>
    </a:ln>
  </c:spPr>
  <c:txPr>
    <a:bodyPr/>
    <a:lstStyle/>
    <a:p>
      <a:pPr>
        <a:defRPr sz="17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title>
      <c:tx>
        <c:rich>
          <a:bodyPr/>
          <a:lstStyle/>
          <a:p>
            <a:pPr>
              <a:defRPr lang="en-ZA" sz="2025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en-ZA"/>
              <a:t>MOSH FOG Nets with Bolts Adoption Monitor 27 Mines </a:t>
            </a:r>
          </a:p>
        </c:rich>
      </c:tx>
      <c:layout>
        <c:manualLayout>
          <c:xMode val="edge"/>
          <c:yMode val="edge"/>
          <c:x val="0.13923575609167341"/>
          <c:y val="2.6946124488062207E-2"/>
        </c:manualLayout>
      </c:layout>
      <c:spPr>
        <a:noFill/>
        <a:ln w="25400">
          <a:noFill/>
        </a:ln>
      </c:spPr>
    </c:title>
    <c:plotArea>
      <c:layout>
        <c:manualLayout>
          <c:layoutTarget val="inner"/>
          <c:xMode val="edge"/>
          <c:yMode val="edge"/>
          <c:x val="7.02693049715825E-2"/>
          <c:y val="9.5372993389990668E-2"/>
          <c:w val="0.7109925739250671"/>
          <c:h val="0.75165250236073222"/>
        </c:manualLayout>
      </c:layout>
      <c:barChart>
        <c:barDir val="col"/>
        <c:grouping val="stacked"/>
        <c:ser>
          <c:idx val="0"/>
          <c:order val="0"/>
          <c:tx>
            <c:strRef>
              <c:f>NwB!$D$82</c:f>
              <c:strCache>
                <c:ptCount val="1"/>
                <c:pt idx="0">
                  <c:v>Percentage of Units with Documents Signed Off</c:v>
                </c:pt>
              </c:strCache>
            </c:strRef>
          </c:tx>
          <c:spPr>
            <a:solidFill>
              <a:srgbClr val="00FF00"/>
            </a:solidFill>
            <a:ln w="12700">
              <a:solidFill>
                <a:srgbClr val="000000"/>
              </a:solidFill>
              <a:prstDash val="solid"/>
            </a:ln>
          </c:spPr>
          <c:cat>
            <c:strRef>
              <c:f>'[1]EE&amp;MS'!$R$79:$AA$79</c:f>
              <c:strCache>
                <c:ptCount val="10"/>
                <c:pt idx="0">
                  <c:v>LP Review</c:v>
                </c:pt>
                <c:pt idx="1">
                  <c:v>Implementation Plan</c:v>
                </c:pt>
                <c:pt idx="2">
                  <c:v>Procedure Amended</c:v>
                </c:pt>
                <c:pt idx="3">
                  <c:v>MM Interviews</c:v>
                </c:pt>
                <c:pt idx="4">
                  <c:v>LB Plan</c:v>
                </c:pt>
                <c:pt idx="5">
                  <c:v>BC Plan</c:v>
                </c:pt>
                <c:pt idx="6">
                  <c:v>Risk Assessment</c:v>
                </c:pt>
                <c:pt idx="7">
                  <c:v>Lesson Plans</c:v>
                </c:pt>
                <c:pt idx="8">
                  <c:v>Management Reviews</c:v>
                </c:pt>
                <c:pt idx="9">
                  <c:v>Roll Out Plan</c:v>
                </c:pt>
              </c:strCache>
            </c:strRef>
          </c:cat>
          <c:val>
            <c:numRef>
              <c:f>NwB!$R$82:$AA$82</c:f>
              <c:numCache>
                <c:formatCode>0%</c:formatCode>
                <c:ptCount val="10"/>
                <c:pt idx="0">
                  <c:v>0.8518518518518523</c:v>
                </c:pt>
                <c:pt idx="1">
                  <c:v>0.77777777777777823</c:v>
                </c:pt>
                <c:pt idx="2">
                  <c:v>0.7407407407407407</c:v>
                </c:pt>
                <c:pt idx="3">
                  <c:v>0.59259259259259267</c:v>
                </c:pt>
                <c:pt idx="4">
                  <c:v>0.5185185185185186</c:v>
                </c:pt>
                <c:pt idx="5">
                  <c:v>0.5185185185185186</c:v>
                </c:pt>
                <c:pt idx="6">
                  <c:v>0.59259259259259267</c:v>
                </c:pt>
                <c:pt idx="7">
                  <c:v>0.48148148148148168</c:v>
                </c:pt>
                <c:pt idx="8">
                  <c:v>0.40740740740740738</c:v>
                </c:pt>
                <c:pt idx="9">
                  <c:v>0.40740740740740738</c:v>
                </c:pt>
              </c:numCache>
            </c:numRef>
          </c:val>
        </c:ser>
        <c:ser>
          <c:idx val="1"/>
          <c:order val="1"/>
          <c:tx>
            <c:strRef>
              <c:f>NwB!$D$83</c:f>
              <c:strCache>
                <c:ptCount val="1"/>
                <c:pt idx="0">
                  <c:v>Percentage of Units Completed not Signed Off</c:v>
                </c:pt>
              </c:strCache>
            </c:strRef>
          </c:tx>
          <c:spPr>
            <a:solidFill>
              <a:srgbClr val="FFFF00"/>
            </a:solidFill>
            <a:ln w="12700">
              <a:solidFill>
                <a:srgbClr val="000000"/>
              </a:solidFill>
              <a:prstDash val="solid"/>
            </a:ln>
          </c:spPr>
          <c:cat>
            <c:strRef>
              <c:f>'[1]EE&amp;MS'!$R$79:$AA$79</c:f>
              <c:strCache>
                <c:ptCount val="10"/>
                <c:pt idx="0">
                  <c:v>LP Review</c:v>
                </c:pt>
                <c:pt idx="1">
                  <c:v>Implementation Plan</c:v>
                </c:pt>
                <c:pt idx="2">
                  <c:v>Procedure Amended</c:v>
                </c:pt>
                <c:pt idx="3">
                  <c:v>MM Interviews</c:v>
                </c:pt>
                <c:pt idx="4">
                  <c:v>LB Plan</c:v>
                </c:pt>
                <c:pt idx="5">
                  <c:v>BC Plan</c:v>
                </c:pt>
                <c:pt idx="6">
                  <c:v>Risk Assessment</c:v>
                </c:pt>
                <c:pt idx="7">
                  <c:v>Lesson Plans</c:v>
                </c:pt>
                <c:pt idx="8">
                  <c:v>Management Reviews</c:v>
                </c:pt>
                <c:pt idx="9">
                  <c:v>Roll Out Plan</c:v>
                </c:pt>
              </c:strCache>
            </c:strRef>
          </c:cat>
          <c:val>
            <c:numRef>
              <c:f>NwB!$R$83:$AA$83</c:f>
              <c:numCache>
                <c:formatCode>0%</c:formatCode>
                <c:ptCount val="10"/>
                <c:pt idx="0">
                  <c:v>7.407407407407407E-2</c:v>
                </c:pt>
                <c:pt idx="1">
                  <c:v>7.407407407407407E-2</c:v>
                </c:pt>
                <c:pt idx="2">
                  <c:v>7.407407407407407E-2</c:v>
                </c:pt>
                <c:pt idx="3">
                  <c:v>3.7037037037037056E-2</c:v>
                </c:pt>
                <c:pt idx="4">
                  <c:v>7.407407407407407E-2</c:v>
                </c:pt>
                <c:pt idx="5">
                  <c:v>3.7037037037037056E-2</c:v>
                </c:pt>
                <c:pt idx="6">
                  <c:v>7.407407407407407E-2</c:v>
                </c:pt>
                <c:pt idx="7">
                  <c:v>7.407407407407407E-2</c:v>
                </c:pt>
                <c:pt idx="8">
                  <c:v>3.7037037037037056E-2</c:v>
                </c:pt>
                <c:pt idx="9">
                  <c:v>7.407407407407407E-2</c:v>
                </c:pt>
              </c:numCache>
            </c:numRef>
          </c:val>
        </c:ser>
        <c:ser>
          <c:idx val="2"/>
          <c:order val="2"/>
          <c:tx>
            <c:strRef>
              <c:f>NwB!$D$84</c:f>
              <c:strCache>
                <c:ptCount val="1"/>
                <c:pt idx="0">
                  <c:v>Percentage of Units with Work In Progress</c:v>
                </c:pt>
              </c:strCache>
            </c:strRef>
          </c:tx>
          <c:spPr>
            <a:solidFill>
              <a:srgbClr val="FF9900"/>
            </a:solidFill>
            <a:ln w="12700">
              <a:solidFill>
                <a:srgbClr val="000000"/>
              </a:solidFill>
              <a:prstDash val="solid"/>
            </a:ln>
          </c:spPr>
          <c:cat>
            <c:strRef>
              <c:f>'[1]EE&amp;MS'!$R$79:$AA$79</c:f>
              <c:strCache>
                <c:ptCount val="10"/>
                <c:pt idx="0">
                  <c:v>LP Review</c:v>
                </c:pt>
                <c:pt idx="1">
                  <c:v>Implementation Plan</c:v>
                </c:pt>
                <c:pt idx="2">
                  <c:v>Procedure Amended</c:v>
                </c:pt>
                <c:pt idx="3">
                  <c:v>MM Interviews</c:v>
                </c:pt>
                <c:pt idx="4">
                  <c:v>LB Plan</c:v>
                </c:pt>
                <c:pt idx="5">
                  <c:v>BC Plan</c:v>
                </c:pt>
                <c:pt idx="6">
                  <c:v>Risk Assessment</c:v>
                </c:pt>
                <c:pt idx="7">
                  <c:v>Lesson Plans</c:v>
                </c:pt>
                <c:pt idx="8">
                  <c:v>Management Reviews</c:v>
                </c:pt>
                <c:pt idx="9">
                  <c:v>Roll Out Plan</c:v>
                </c:pt>
              </c:strCache>
            </c:strRef>
          </c:cat>
          <c:val>
            <c:numRef>
              <c:f>NwB!$R$84:$AA$84</c:f>
              <c:numCache>
                <c:formatCode>0%</c:formatCode>
                <c:ptCount val="10"/>
                <c:pt idx="0">
                  <c:v>7.407407407407407E-2</c:v>
                </c:pt>
                <c:pt idx="1">
                  <c:v>0</c:v>
                </c:pt>
                <c:pt idx="2">
                  <c:v>3.7037037037037056E-2</c:v>
                </c:pt>
                <c:pt idx="3">
                  <c:v>0.18518518518518531</c:v>
                </c:pt>
                <c:pt idx="4">
                  <c:v>0.22222222222222221</c:v>
                </c:pt>
                <c:pt idx="5">
                  <c:v>0.2592592592592593</c:v>
                </c:pt>
                <c:pt idx="6">
                  <c:v>0.1111111111111111</c:v>
                </c:pt>
                <c:pt idx="7">
                  <c:v>0.22222222222222221</c:v>
                </c:pt>
                <c:pt idx="8">
                  <c:v>0.22222222222222221</c:v>
                </c:pt>
                <c:pt idx="9">
                  <c:v>0.18518518518518531</c:v>
                </c:pt>
              </c:numCache>
            </c:numRef>
          </c:val>
        </c:ser>
        <c:ser>
          <c:idx val="3"/>
          <c:order val="3"/>
          <c:tx>
            <c:strRef>
              <c:f>NwB!$D$85</c:f>
              <c:strCache>
                <c:ptCount val="1"/>
                <c:pt idx="0">
                  <c:v>Percentage of Units No Action</c:v>
                </c:pt>
              </c:strCache>
            </c:strRef>
          </c:tx>
          <c:spPr>
            <a:solidFill>
              <a:srgbClr val="FF0000"/>
            </a:solidFill>
            <a:ln w="12700">
              <a:solidFill>
                <a:srgbClr val="000000"/>
              </a:solidFill>
              <a:prstDash val="solid"/>
            </a:ln>
          </c:spPr>
          <c:cat>
            <c:strRef>
              <c:f>'[1]EE&amp;MS'!$R$79:$AA$79</c:f>
              <c:strCache>
                <c:ptCount val="10"/>
                <c:pt idx="0">
                  <c:v>LP Review</c:v>
                </c:pt>
                <c:pt idx="1">
                  <c:v>Implementation Plan</c:v>
                </c:pt>
                <c:pt idx="2">
                  <c:v>Procedure Amended</c:v>
                </c:pt>
                <c:pt idx="3">
                  <c:v>MM Interviews</c:v>
                </c:pt>
                <c:pt idx="4">
                  <c:v>LB Plan</c:v>
                </c:pt>
                <c:pt idx="5">
                  <c:v>BC Plan</c:v>
                </c:pt>
                <c:pt idx="6">
                  <c:v>Risk Assessment</c:v>
                </c:pt>
                <c:pt idx="7">
                  <c:v>Lesson Plans</c:v>
                </c:pt>
                <c:pt idx="8">
                  <c:v>Management Reviews</c:v>
                </c:pt>
                <c:pt idx="9">
                  <c:v>Roll Out Plan</c:v>
                </c:pt>
              </c:strCache>
            </c:strRef>
          </c:cat>
          <c:val>
            <c:numRef>
              <c:f>NwB!$R$85:$AA$85</c:f>
              <c:numCache>
                <c:formatCode>0%</c:formatCode>
                <c:ptCount val="10"/>
                <c:pt idx="0">
                  <c:v>0</c:v>
                </c:pt>
                <c:pt idx="1">
                  <c:v>0.14814814814814828</c:v>
                </c:pt>
                <c:pt idx="2">
                  <c:v>0.14814814814814828</c:v>
                </c:pt>
                <c:pt idx="3">
                  <c:v>0.18518518518518548</c:v>
                </c:pt>
                <c:pt idx="4">
                  <c:v>0.18518518518518534</c:v>
                </c:pt>
                <c:pt idx="5">
                  <c:v>0.18518518518518529</c:v>
                </c:pt>
                <c:pt idx="6">
                  <c:v>0.2222222222222224</c:v>
                </c:pt>
                <c:pt idx="7">
                  <c:v>0.22222222222222221</c:v>
                </c:pt>
                <c:pt idx="8">
                  <c:v>0.33333333333333337</c:v>
                </c:pt>
                <c:pt idx="9">
                  <c:v>0.33333333333333337</c:v>
                </c:pt>
              </c:numCache>
            </c:numRef>
          </c:val>
        </c:ser>
        <c:overlap val="100"/>
        <c:axId val="123747712"/>
        <c:axId val="123778560"/>
      </c:barChart>
      <c:catAx>
        <c:axId val="123747712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 lang="en-ZA" sz="1700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ZA"/>
                  <a:t>Adoption Deliverables</a:t>
                </a:r>
              </a:p>
            </c:rich>
          </c:tx>
          <c:layout>
            <c:manualLayout>
              <c:xMode val="edge"/>
              <c:yMode val="edge"/>
              <c:x val="0.33917392856013484"/>
              <c:y val="0.93106710480087629"/>
            </c:manualLayout>
          </c:layout>
          <c:spPr>
            <a:noFill/>
            <a:ln w="25400">
              <a:noFill/>
            </a:ln>
          </c:spPr>
        </c:title>
        <c:numFmt formatCode="General" sourceLinked="1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-2700000" vert="horz"/>
          <a:lstStyle/>
          <a:p>
            <a:pPr>
              <a:defRPr lang="en-ZA" sz="1200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123778560"/>
        <c:crosses val="autoZero"/>
        <c:auto val="1"/>
        <c:lblAlgn val="ctr"/>
        <c:lblOffset val="100"/>
        <c:tickLblSkip val="1"/>
        <c:tickMarkSkip val="1"/>
      </c:catAx>
      <c:valAx>
        <c:axId val="123778560"/>
        <c:scaling>
          <c:orientation val="minMax"/>
          <c:max val="1.05"/>
          <c:min val="0"/>
        </c:scaling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lang="en-ZA" sz="1700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ZA"/>
                  <a:t>Progress</a:t>
                </a:r>
              </a:p>
            </c:rich>
          </c:tx>
          <c:layout>
            <c:manualLayout>
              <c:xMode val="edge"/>
              <c:yMode val="edge"/>
              <c:x val="1.2187332005186098E-2"/>
              <c:y val="0.30688622977247887"/>
            </c:manualLayout>
          </c:layout>
          <c:spPr>
            <a:noFill/>
            <a:ln w="25400">
              <a:noFill/>
            </a:ln>
          </c:spPr>
        </c:title>
        <c:numFmt formatCode="0%" sourceLinked="1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lang="en-ZA" sz="14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123747712"/>
        <c:crosses val="autoZero"/>
        <c:crossBetween val="between"/>
      </c:valAx>
      <c:spPr>
        <a:gradFill rotWithShape="0">
          <a:gsLst>
            <a:gs pos="0">
              <a:srgbClr val="808080"/>
            </a:gs>
            <a:gs pos="100000">
              <a:srgbClr val="808080">
                <a:gamma/>
                <a:tint val="28627"/>
                <a:invGamma/>
              </a:srgbClr>
            </a:gs>
          </a:gsLst>
          <a:lin ang="5400000" scaled="1"/>
        </a:gradFill>
        <a:ln w="38100">
          <a:solidFill>
            <a:srgbClr val="969696"/>
          </a:solidFill>
          <a:prstDash val="solid"/>
        </a:ln>
      </c:spPr>
    </c:plotArea>
    <c:legend>
      <c:legendPos val="r"/>
      <c:layout>
        <c:manualLayout>
          <c:xMode val="edge"/>
          <c:yMode val="edge"/>
          <c:x val="0.80948026075053858"/>
          <c:y val="9.2555314643640682E-2"/>
          <c:w val="0.14773159379174094"/>
          <c:h val="0.75984699980135328"/>
        </c:manualLayout>
      </c:layout>
      <c:spPr>
        <a:solidFill>
          <a:srgbClr val="FFFFFF"/>
        </a:solidFill>
        <a:ln w="3175">
          <a:solidFill>
            <a:srgbClr val="000000"/>
          </a:solidFill>
          <a:prstDash val="solid"/>
        </a:ln>
      </c:spPr>
      <c:txPr>
        <a:bodyPr/>
        <a:lstStyle/>
        <a:p>
          <a:pPr>
            <a:defRPr lang="en-ZA" sz="1285" b="0" i="0" u="none" strike="noStrike" baseline="0">
              <a:solidFill>
                <a:srgbClr val="000000"/>
              </a:solidFill>
              <a:latin typeface="Arial"/>
              <a:ea typeface="Arial"/>
              <a:cs typeface="Arial"/>
            </a:defRPr>
          </a:pPr>
          <a:endParaRPr lang="en-US"/>
        </a:p>
      </c:txPr>
    </c:legend>
    <c:plotVisOnly val="1"/>
    <c:dispBlanksAs val="gap"/>
  </c:chart>
  <c:spPr>
    <a:solidFill>
      <a:srgbClr val="FFFFFF"/>
    </a:solidFill>
    <a:ln w="25400">
      <a:solidFill>
        <a:srgbClr val="000000"/>
      </a:solidFill>
      <a:prstDash val="solid"/>
    </a:ln>
  </c:spPr>
  <c:txPr>
    <a:bodyPr/>
    <a:lstStyle/>
    <a:p>
      <a:pPr>
        <a:defRPr sz="17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 lang="en-ZA" sz="2025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en-ZA" dirty="0"/>
              <a:t>MOSH FOG TARP Adoption </a:t>
            </a:r>
            <a:r>
              <a:rPr lang="en-ZA" dirty="0" smtClean="0"/>
              <a:t>Monitor 32 Mines</a:t>
            </a:r>
            <a:endParaRPr lang="en-ZA" dirty="0"/>
          </a:p>
        </c:rich>
      </c:tx>
      <c:layout>
        <c:manualLayout>
          <c:xMode val="edge"/>
          <c:yMode val="edge"/>
          <c:x val="0.10825482752155995"/>
          <c:y val="2.4985336573311215E-2"/>
        </c:manualLayout>
      </c:layout>
      <c:spPr>
        <a:noFill/>
        <a:ln w="25400">
          <a:noFill/>
        </a:ln>
      </c:spPr>
    </c:title>
    <c:plotArea>
      <c:layout>
        <c:manualLayout>
          <c:layoutTarget val="inner"/>
          <c:xMode val="edge"/>
          <c:yMode val="edge"/>
          <c:x val="7.02693049715825E-2"/>
          <c:y val="9.5372993389990723E-2"/>
          <c:w val="0.7109925739250671"/>
          <c:h val="0.75165250236073244"/>
        </c:manualLayout>
      </c:layout>
      <c:barChart>
        <c:barDir val="col"/>
        <c:grouping val="stacked"/>
        <c:ser>
          <c:idx val="0"/>
          <c:order val="0"/>
          <c:tx>
            <c:strRef>
              <c:f>TARP!$D$81</c:f>
              <c:strCache>
                <c:ptCount val="1"/>
                <c:pt idx="0">
                  <c:v>Percentage of Units with Documents Signed Off</c:v>
                </c:pt>
              </c:strCache>
            </c:strRef>
          </c:tx>
          <c:spPr>
            <a:solidFill>
              <a:srgbClr val="00FF00"/>
            </a:solidFill>
            <a:ln w="12700">
              <a:solidFill>
                <a:srgbClr val="000000"/>
              </a:solidFill>
              <a:prstDash val="solid"/>
            </a:ln>
          </c:spPr>
          <c:cat>
            <c:strRef>
              <c:f>'[1]EE&amp;MS'!$R$79:$AA$79</c:f>
              <c:strCache>
                <c:ptCount val="10"/>
                <c:pt idx="0">
                  <c:v>LP Review</c:v>
                </c:pt>
                <c:pt idx="1">
                  <c:v>Implementation Plan</c:v>
                </c:pt>
                <c:pt idx="2">
                  <c:v>Procedure Amended</c:v>
                </c:pt>
                <c:pt idx="3">
                  <c:v>MM Interviews</c:v>
                </c:pt>
                <c:pt idx="4">
                  <c:v>LB Plan</c:v>
                </c:pt>
                <c:pt idx="5">
                  <c:v>BC Plan</c:v>
                </c:pt>
                <c:pt idx="6">
                  <c:v>Risk Assessment</c:v>
                </c:pt>
                <c:pt idx="7">
                  <c:v>Lesson Plans</c:v>
                </c:pt>
                <c:pt idx="8">
                  <c:v>Management Reviews</c:v>
                </c:pt>
                <c:pt idx="9">
                  <c:v>Roll Out Plan</c:v>
                </c:pt>
              </c:strCache>
            </c:strRef>
          </c:cat>
          <c:val>
            <c:numRef>
              <c:f>TARP!$R$81:$AA$81</c:f>
              <c:numCache>
                <c:formatCode>0%</c:formatCode>
                <c:ptCount val="10"/>
                <c:pt idx="0">
                  <c:v>0.75000000000000044</c:v>
                </c:pt>
                <c:pt idx="1">
                  <c:v>0.15625000000000011</c:v>
                </c:pt>
                <c:pt idx="2">
                  <c:v>0.18750000000000011</c:v>
                </c:pt>
                <c:pt idx="3">
                  <c:v>9.3750000000000097E-2</c:v>
                </c:pt>
                <c:pt idx="4">
                  <c:v>9.3750000000000097E-2</c:v>
                </c:pt>
                <c:pt idx="5">
                  <c:v>9.3750000000000097E-2</c:v>
                </c:pt>
                <c:pt idx="6">
                  <c:v>0.15625000000000011</c:v>
                </c:pt>
                <c:pt idx="7">
                  <c:v>0.15625000000000011</c:v>
                </c:pt>
                <c:pt idx="8">
                  <c:v>0.125</c:v>
                </c:pt>
                <c:pt idx="9">
                  <c:v>0.125</c:v>
                </c:pt>
              </c:numCache>
            </c:numRef>
          </c:val>
        </c:ser>
        <c:ser>
          <c:idx val="1"/>
          <c:order val="1"/>
          <c:tx>
            <c:strRef>
              <c:f>TARP!$D$82</c:f>
              <c:strCache>
                <c:ptCount val="1"/>
                <c:pt idx="0">
                  <c:v>Percentage of Units Completed not Signed Off</c:v>
                </c:pt>
              </c:strCache>
            </c:strRef>
          </c:tx>
          <c:spPr>
            <a:solidFill>
              <a:srgbClr val="FFFF00"/>
            </a:solidFill>
            <a:ln w="12700">
              <a:solidFill>
                <a:srgbClr val="000000"/>
              </a:solidFill>
              <a:prstDash val="solid"/>
            </a:ln>
          </c:spPr>
          <c:cat>
            <c:strRef>
              <c:f>'[1]EE&amp;MS'!$R$79:$AA$79</c:f>
              <c:strCache>
                <c:ptCount val="10"/>
                <c:pt idx="0">
                  <c:v>LP Review</c:v>
                </c:pt>
                <c:pt idx="1">
                  <c:v>Implementation Plan</c:v>
                </c:pt>
                <c:pt idx="2">
                  <c:v>Procedure Amended</c:v>
                </c:pt>
                <c:pt idx="3">
                  <c:v>MM Interviews</c:v>
                </c:pt>
                <c:pt idx="4">
                  <c:v>LB Plan</c:v>
                </c:pt>
                <c:pt idx="5">
                  <c:v>BC Plan</c:v>
                </c:pt>
                <c:pt idx="6">
                  <c:v>Risk Assessment</c:v>
                </c:pt>
                <c:pt idx="7">
                  <c:v>Lesson Plans</c:v>
                </c:pt>
                <c:pt idx="8">
                  <c:v>Management Reviews</c:v>
                </c:pt>
                <c:pt idx="9">
                  <c:v>Roll Out Plan</c:v>
                </c:pt>
              </c:strCache>
            </c:strRef>
          </c:cat>
          <c:val>
            <c:numRef>
              <c:f>TARP!$R$82:$AA$82</c:f>
              <c:numCache>
                <c:formatCode>0%</c:formatCode>
                <c:ptCount val="10"/>
                <c:pt idx="0">
                  <c:v>3.125E-2</c:v>
                </c:pt>
                <c:pt idx="1">
                  <c:v>9.3750000000000097E-2</c:v>
                </c:pt>
                <c:pt idx="2">
                  <c:v>6.25E-2</c:v>
                </c:pt>
                <c:pt idx="3">
                  <c:v>0.125</c:v>
                </c:pt>
                <c:pt idx="4">
                  <c:v>0.125</c:v>
                </c:pt>
                <c:pt idx="5">
                  <c:v>0.125</c:v>
                </c:pt>
                <c:pt idx="6">
                  <c:v>9.3750000000000097E-2</c:v>
                </c:pt>
                <c:pt idx="7">
                  <c:v>9.3750000000000097E-2</c:v>
                </c:pt>
                <c:pt idx="8">
                  <c:v>0.125</c:v>
                </c:pt>
                <c:pt idx="9">
                  <c:v>0.125</c:v>
                </c:pt>
              </c:numCache>
            </c:numRef>
          </c:val>
        </c:ser>
        <c:ser>
          <c:idx val="2"/>
          <c:order val="2"/>
          <c:tx>
            <c:strRef>
              <c:f>TARP!$D$83</c:f>
              <c:strCache>
                <c:ptCount val="1"/>
                <c:pt idx="0">
                  <c:v>Percentage of Units with Work In Progress</c:v>
                </c:pt>
              </c:strCache>
            </c:strRef>
          </c:tx>
          <c:spPr>
            <a:solidFill>
              <a:srgbClr val="FF9900"/>
            </a:solidFill>
            <a:ln w="12700">
              <a:solidFill>
                <a:srgbClr val="000000"/>
              </a:solidFill>
              <a:prstDash val="solid"/>
            </a:ln>
          </c:spPr>
          <c:cat>
            <c:strRef>
              <c:f>'[1]EE&amp;MS'!$R$79:$AA$79</c:f>
              <c:strCache>
                <c:ptCount val="10"/>
                <c:pt idx="0">
                  <c:v>LP Review</c:v>
                </c:pt>
                <c:pt idx="1">
                  <c:v>Implementation Plan</c:v>
                </c:pt>
                <c:pt idx="2">
                  <c:v>Procedure Amended</c:v>
                </c:pt>
                <c:pt idx="3">
                  <c:v>MM Interviews</c:v>
                </c:pt>
                <c:pt idx="4">
                  <c:v>LB Plan</c:v>
                </c:pt>
                <c:pt idx="5">
                  <c:v>BC Plan</c:v>
                </c:pt>
                <c:pt idx="6">
                  <c:v>Risk Assessment</c:v>
                </c:pt>
                <c:pt idx="7">
                  <c:v>Lesson Plans</c:v>
                </c:pt>
                <c:pt idx="8">
                  <c:v>Management Reviews</c:v>
                </c:pt>
                <c:pt idx="9">
                  <c:v>Roll Out Plan</c:v>
                </c:pt>
              </c:strCache>
            </c:strRef>
          </c:cat>
          <c:val>
            <c:numRef>
              <c:f>TARP!$R$83:$AA$83</c:f>
              <c:numCache>
                <c:formatCode>0%</c:formatCode>
                <c:ptCount val="10"/>
                <c:pt idx="0">
                  <c:v>0.18750000000000011</c:v>
                </c:pt>
                <c:pt idx="1">
                  <c:v>0.18750000000000011</c:v>
                </c:pt>
                <c:pt idx="2">
                  <c:v>0.15625000000000011</c:v>
                </c:pt>
                <c:pt idx="3">
                  <c:v>0.15625000000000011</c:v>
                </c:pt>
                <c:pt idx="4">
                  <c:v>0.15625000000000011</c:v>
                </c:pt>
                <c:pt idx="5">
                  <c:v>0.15625000000000011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</c:numCache>
            </c:numRef>
          </c:val>
        </c:ser>
        <c:ser>
          <c:idx val="3"/>
          <c:order val="3"/>
          <c:tx>
            <c:strRef>
              <c:f>TARP!$D$84</c:f>
              <c:strCache>
                <c:ptCount val="1"/>
                <c:pt idx="0">
                  <c:v>Percentage of Units No Action</c:v>
                </c:pt>
              </c:strCache>
            </c:strRef>
          </c:tx>
          <c:spPr>
            <a:solidFill>
              <a:srgbClr val="FF0000"/>
            </a:solidFill>
            <a:ln w="12700">
              <a:solidFill>
                <a:srgbClr val="000000"/>
              </a:solidFill>
              <a:prstDash val="solid"/>
            </a:ln>
          </c:spPr>
          <c:cat>
            <c:strRef>
              <c:f>'[1]EE&amp;MS'!$R$79:$AA$79</c:f>
              <c:strCache>
                <c:ptCount val="10"/>
                <c:pt idx="0">
                  <c:v>LP Review</c:v>
                </c:pt>
                <c:pt idx="1">
                  <c:v>Implementation Plan</c:v>
                </c:pt>
                <c:pt idx="2">
                  <c:v>Procedure Amended</c:v>
                </c:pt>
                <c:pt idx="3">
                  <c:v>MM Interviews</c:v>
                </c:pt>
                <c:pt idx="4">
                  <c:v>LB Plan</c:v>
                </c:pt>
                <c:pt idx="5">
                  <c:v>BC Plan</c:v>
                </c:pt>
                <c:pt idx="6">
                  <c:v>Risk Assessment</c:v>
                </c:pt>
                <c:pt idx="7">
                  <c:v>Lesson Plans</c:v>
                </c:pt>
                <c:pt idx="8">
                  <c:v>Management Reviews</c:v>
                </c:pt>
                <c:pt idx="9">
                  <c:v>Roll Out Plan</c:v>
                </c:pt>
              </c:strCache>
            </c:strRef>
          </c:cat>
          <c:val>
            <c:numRef>
              <c:f>TARP!$R$84:$AA$84</c:f>
              <c:numCache>
                <c:formatCode>0%</c:formatCode>
                <c:ptCount val="10"/>
                <c:pt idx="0">
                  <c:v>3.125E-2</c:v>
                </c:pt>
                <c:pt idx="1">
                  <c:v>0.5625</c:v>
                </c:pt>
                <c:pt idx="2">
                  <c:v>0.59375</c:v>
                </c:pt>
                <c:pt idx="3">
                  <c:v>0.62500000000000044</c:v>
                </c:pt>
                <c:pt idx="4">
                  <c:v>0.62500000000000044</c:v>
                </c:pt>
                <c:pt idx="5">
                  <c:v>0.62500000000000044</c:v>
                </c:pt>
                <c:pt idx="6">
                  <c:v>0.75000000000000044</c:v>
                </c:pt>
                <c:pt idx="7">
                  <c:v>0.75000000000000044</c:v>
                </c:pt>
                <c:pt idx="8">
                  <c:v>0.75000000000000044</c:v>
                </c:pt>
                <c:pt idx="9">
                  <c:v>0.75000000000000044</c:v>
                </c:pt>
              </c:numCache>
            </c:numRef>
          </c:val>
        </c:ser>
        <c:overlap val="100"/>
        <c:axId val="74474240"/>
        <c:axId val="74476160"/>
      </c:barChart>
      <c:catAx>
        <c:axId val="74474240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 lang="en-ZA" sz="1700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ZA"/>
                  <a:t>Adoption Deliverables</a:t>
                </a:r>
              </a:p>
            </c:rich>
          </c:tx>
          <c:layout>
            <c:manualLayout>
              <c:xMode val="edge"/>
              <c:yMode val="edge"/>
              <c:x val="0.33917392856013484"/>
              <c:y val="0.93106710480087629"/>
            </c:manualLayout>
          </c:layout>
          <c:spPr>
            <a:noFill/>
            <a:ln w="25400">
              <a:noFill/>
            </a:ln>
          </c:spPr>
        </c:title>
        <c:numFmt formatCode="General" sourceLinked="1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-2700000" vert="horz"/>
          <a:lstStyle/>
          <a:p>
            <a:pPr>
              <a:defRPr lang="en-ZA" sz="1200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74476160"/>
        <c:crosses val="autoZero"/>
        <c:auto val="1"/>
        <c:lblAlgn val="ctr"/>
        <c:lblOffset val="100"/>
        <c:tickLblSkip val="1"/>
        <c:tickMarkSkip val="1"/>
      </c:catAx>
      <c:valAx>
        <c:axId val="74476160"/>
        <c:scaling>
          <c:orientation val="minMax"/>
          <c:max val="1.05"/>
          <c:min val="0"/>
        </c:scaling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lang="en-ZA" sz="1700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ZA"/>
                  <a:t>Progress</a:t>
                </a:r>
              </a:p>
            </c:rich>
          </c:tx>
          <c:layout>
            <c:manualLayout>
              <c:xMode val="edge"/>
              <c:yMode val="edge"/>
              <c:x val="1.2187332005186098E-2"/>
              <c:y val="0.30688622977247909"/>
            </c:manualLayout>
          </c:layout>
          <c:spPr>
            <a:noFill/>
            <a:ln w="25400">
              <a:noFill/>
            </a:ln>
          </c:spPr>
        </c:title>
        <c:numFmt formatCode="0%" sourceLinked="1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lang="en-ZA" sz="14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74474240"/>
        <c:crosses val="autoZero"/>
        <c:crossBetween val="between"/>
      </c:valAx>
      <c:spPr>
        <a:gradFill rotWithShape="0">
          <a:gsLst>
            <a:gs pos="0">
              <a:srgbClr val="808080"/>
            </a:gs>
            <a:gs pos="100000">
              <a:srgbClr val="808080">
                <a:gamma/>
                <a:tint val="28627"/>
                <a:invGamma/>
              </a:srgbClr>
            </a:gs>
          </a:gsLst>
          <a:lin ang="5400000" scaled="1"/>
        </a:gradFill>
        <a:ln w="38100">
          <a:solidFill>
            <a:srgbClr val="969696"/>
          </a:solidFill>
          <a:prstDash val="solid"/>
        </a:ln>
      </c:spPr>
    </c:plotArea>
    <c:legend>
      <c:legendPos val="r"/>
      <c:layout>
        <c:manualLayout>
          <c:xMode val="edge"/>
          <c:yMode val="edge"/>
          <c:x val="0.80948026075053858"/>
          <c:y val="0.1061544088550886"/>
          <c:w val="0.11099053741070837"/>
          <c:h val="0.79898236822330837"/>
        </c:manualLayout>
      </c:layout>
      <c:spPr>
        <a:solidFill>
          <a:srgbClr val="FFFFFF"/>
        </a:solidFill>
        <a:ln w="3175">
          <a:solidFill>
            <a:srgbClr val="000000"/>
          </a:solidFill>
          <a:prstDash val="solid"/>
        </a:ln>
      </c:spPr>
      <c:txPr>
        <a:bodyPr/>
        <a:lstStyle/>
        <a:p>
          <a:pPr>
            <a:defRPr lang="en-ZA" sz="1285" b="0" i="0" u="none" strike="noStrike" baseline="0">
              <a:solidFill>
                <a:srgbClr val="000000"/>
              </a:solidFill>
              <a:latin typeface="Arial"/>
              <a:ea typeface="Arial"/>
              <a:cs typeface="Arial"/>
            </a:defRPr>
          </a:pPr>
          <a:endParaRPr lang="en-US"/>
        </a:p>
      </c:txPr>
    </c:legend>
    <c:plotVisOnly val="1"/>
    <c:dispBlanksAs val="gap"/>
  </c:chart>
  <c:spPr>
    <a:solidFill>
      <a:srgbClr val="FFFFFF"/>
    </a:solidFill>
    <a:ln w="25400">
      <a:solidFill>
        <a:srgbClr val="000000"/>
      </a:solidFill>
      <a:prstDash val="solid"/>
    </a:ln>
  </c:spPr>
  <c:txPr>
    <a:bodyPr/>
    <a:lstStyle/>
    <a:p>
      <a:pPr>
        <a:defRPr sz="17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/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B67441-9E89-48E6-935B-45613904E10A}" type="datetimeFigureOut">
              <a:rPr lang="en-US" smtClean="0"/>
              <a:pPr/>
              <a:t>8/16/2013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F72C98-2042-46CE-A15B-D648D3B1BDB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0377706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F72C98-2042-46CE-A15B-D648D3B1BDBE}" type="slidenum">
              <a:rPr lang="en-US" smtClean="0"/>
              <a:pPr/>
              <a:t>1</a:t>
            </a:fld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21508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2E75E34-0880-461E-AD08-B540A80A1F52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</a:t>
            </a:fld>
            <a:endParaRPr lang="en-US" dirty="0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D56AF9-12C6-4521-8B69-8AF7315278A6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0819607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F72C98-2042-46CE-A15B-D648D3B1BDBE}" type="slidenum">
              <a:rPr lang="en-US" smtClean="0"/>
              <a:pPr/>
              <a:t>6</a:t>
            </a:fld>
            <a:endParaRPr lang="en-US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F72C98-2042-46CE-A15B-D648D3B1BDBE}" type="slidenum">
              <a:rPr lang="en-US" smtClean="0"/>
              <a:pPr/>
              <a:t>7</a:t>
            </a:fld>
            <a:endParaRPr lang="en-US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F72C98-2042-46CE-A15B-D648D3B1BDBE}" type="slidenum">
              <a:rPr lang="en-US" smtClean="0"/>
              <a:pPr/>
              <a:t>8</a:t>
            </a:fld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3918E-975E-4170-BDDE-9211172699BA}" type="datetimeFigureOut">
              <a:rPr lang="en-US" smtClean="0"/>
              <a:pPr/>
              <a:t>8/16/2013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3F6A5-42D5-4128-B1C4-8C15B0DE62A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3918E-975E-4170-BDDE-9211172699BA}" type="datetimeFigureOut">
              <a:rPr lang="en-US" smtClean="0"/>
              <a:pPr/>
              <a:t>8/16/2013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3F6A5-42D5-4128-B1C4-8C15B0DE62A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3918E-975E-4170-BDDE-9211172699BA}" type="datetimeFigureOut">
              <a:rPr lang="en-US" smtClean="0"/>
              <a:pPr/>
              <a:t>8/16/2013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3F6A5-42D5-4128-B1C4-8C15B0DE62A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3918E-975E-4170-BDDE-9211172699BA}" type="datetimeFigureOut">
              <a:rPr lang="en-US" smtClean="0"/>
              <a:pPr/>
              <a:t>8/16/2013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3F6A5-42D5-4128-B1C4-8C15B0DE62A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3918E-975E-4170-BDDE-9211172699BA}" type="datetimeFigureOut">
              <a:rPr lang="en-US" smtClean="0"/>
              <a:pPr/>
              <a:t>8/16/2013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3F6A5-42D5-4128-B1C4-8C15B0DE62A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3918E-975E-4170-BDDE-9211172699BA}" type="datetimeFigureOut">
              <a:rPr lang="en-US" smtClean="0"/>
              <a:pPr/>
              <a:t>8/16/2013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3F6A5-42D5-4128-B1C4-8C15B0DE62A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3918E-975E-4170-BDDE-9211172699BA}" type="datetimeFigureOut">
              <a:rPr lang="en-US" smtClean="0"/>
              <a:pPr/>
              <a:t>8/16/2013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3F6A5-42D5-4128-B1C4-8C15B0DE62A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3918E-975E-4170-BDDE-9211172699BA}" type="datetimeFigureOut">
              <a:rPr lang="en-US" smtClean="0"/>
              <a:pPr/>
              <a:t>8/16/2013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3F6A5-42D5-4128-B1C4-8C15B0DE62A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3918E-975E-4170-BDDE-9211172699BA}" type="datetimeFigureOut">
              <a:rPr lang="en-US" smtClean="0"/>
              <a:pPr/>
              <a:t>8/16/2013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3F6A5-42D5-4128-B1C4-8C15B0DE62A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3918E-975E-4170-BDDE-9211172699BA}" type="datetimeFigureOut">
              <a:rPr lang="en-US" smtClean="0"/>
              <a:pPr/>
              <a:t>8/16/2013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3F6A5-42D5-4128-B1C4-8C15B0DE62A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3918E-975E-4170-BDDE-9211172699BA}" type="datetimeFigureOut">
              <a:rPr lang="en-US" smtClean="0"/>
              <a:pPr/>
              <a:t>8/16/2013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3F6A5-42D5-4128-B1C4-8C15B0DE62A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3918E-975E-4170-BDDE-9211172699BA}" type="datetimeFigureOut">
              <a:rPr lang="en-US" smtClean="0"/>
              <a:pPr/>
              <a:t>8/16/2013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3F6A5-42D5-4128-B1C4-8C15B0DE62A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3918E-975E-4170-BDDE-9211172699BA}" type="datetimeFigureOut">
              <a:rPr lang="en-US" smtClean="0"/>
              <a:pPr/>
              <a:t>8/16/2013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3F6A5-42D5-4128-B1C4-8C15B0DE62A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53918E-975E-4170-BDDE-9211172699BA}" type="datetimeFigureOut">
              <a:rPr lang="en-US" smtClean="0"/>
              <a:pPr/>
              <a:t>8/16/2013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13F6A5-42D5-4128-B1C4-8C15B0DE62A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53918E-975E-4170-BDDE-9211172699BA}" type="datetimeFigureOut">
              <a:rPr lang="en-US" smtClean="0"/>
              <a:pPr/>
              <a:t>8/16/2013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13F6A5-42D5-4128-B1C4-8C15B0DE62A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transition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895600" y="1371600"/>
            <a:ext cx="6248400" cy="2819400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chemeClr val="bg1">
                    <a:lumMod val="85000"/>
                  </a:schemeClr>
                </a:solidFill>
              </a:rPr>
              <a:t>MOSH Falls of Ground Team</a:t>
            </a:r>
            <a:br>
              <a:rPr lang="en-US" dirty="0" smtClean="0">
                <a:solidFill>
                  <a:schemeClr val="bg1">
                    <a:lumMod val="85000"/>
                  </a:schemeClr>
                </a:solidFill>
              </a:rPr>
            </a:br>
            <a:r>
              <a:rPr lang="en-US" dirty="0" smtClean="0">
                <a:solidFill>
                  <a:schemeClr val="bg1">
                    <a:lumMod val="85000"/>
                  </a:schemeClr>
                </a:solidFill>
              </a:rPr>
              <a:t/>
            </a:r>
            <a:br>
              <a:rPr lang="en-US" dirty="0" smtClean="0"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3600" dirty="0" smtClean="0">
                <a:solidFill>
                  <a:schemeClr val="bg1">
                    <a:lumMod val="85000"/>
                  </a:schemeClr>
                </a:solidFill>
              </a:rPr>
              <a:t>Leading Practice </a:t>
            </a:r>
            <a:br>
              <a:rPr lang="en-US" sz="3600" dirty="0" smtClean="0"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3600" dirty="0" smtClean="0">
                <a:solidFill>
                  <a:schemeClr val="bg1">
                    <a:lumMod val="85000"/>
                  </a:schemeClr>
                </a:solidFill>
              </a:rPr>
              <a:t>Adoption Team </a:t>
            </a:r>
            <a:br>
              <a:rPr lang="en-US" sz="3600" dirty="0" smtClean="0"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3600" dirty="0" smtClean="0">
                <a:solidFill>
                  <a:schemeClr val="bg1">
                    <a:lumMod val="85000"/>
                  </a:schemeClr>
                </a:solidFill>
              </a:rPr>
              <a:t>Activity Report</a:t>
            </a:r>
            <a:endParaRPr lang="en-US" sz="3600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86200" y="4800600"/>
            <a:ext cx="4419600" cy="838200"/>
          </a:xfrm>
        </p:spPr>
        <p:txBody>
          <a:bodyPr>
            <a:normAutofit/>
          </a:bodyPr>
          <a:lstStyle/>
          <a:p>
            <a:r>
              <a:rPr lang="en-US" b="1" dirty="0" smtClean="0">
                <a:solidFill>
                  <a:schemeClr val="bg1">
                    <a:lumMod val="85000"/>
                  </a:schemeClr>
                </a:solidFill>
              </a:rPr>
              <a:t>August 2013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C:\Users\André\Pictures\17 July 2013\20130614_09462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ZA"/>
          </a:p>
        </p:txBody>
      </p:sp>
      <p:graphicFrame>
        <p:nvGraphicFramePr>
          <p:cNvPr id="4" name="Chart 3"/>
          <p:cNvGraphicFramePr>
            <a:graphicFrameLocks/>
          </p:cNvGraphicFramePr>
          <p:nvPr/>
        </p:nvGraphicFramePr>
        <p:xfrm>
          <a:off x="304799" y="457200"/>
          <a:ext cx="8610601" cy="61579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ZA"/>
          </a:p>
        </p:txBody>
      </p:sp>
      <p:graphicFrame>
        <p:nvGraphicFramePr>
          <p:cNvPr id="4" name="Chart 3"/>
          <p:cNvGraphicFramePr>
            <a:graphicFrameLocks/>
          </p:cNvGraphicFramePr>
          <p:nvPr/>
        </p:nvGraphicFramePr>
        <p:xfrm>
          <a:off x="228600" y="152400"/>
          <a:ext cx="8686800" cy="6477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ZA" dirty="0"/>
          </a:p>
        </p:txBody>
      </p:sp>
      <p:graphicFrame>
        <p:nvGraphicFramePr>
          <p:cNvPr id="4" name="Chart 3"/>
          <p:cNvGraphicFramePr>
            <a:graphicFrameLocks/>
          </p:cNvGraphicFramePr>
          <p:nvPr/>
        </p:nvGraphicFramePr>
        <p:xfrm>
          <a:off x="304800" y="228600"/>
          <a:ext cx="8534400" cy="64769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5" name="Picture 2" descr="image00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36512" y="-315416"/>
            <a:ext cx="9144000" cy="7173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print"/>
          <a:srcRect l="56223" t="5468" r="18422" b="23450"/>
          <a:stretch>
            <a:fillRect/>
          </a:stretch>
        </p:blipFill>
        <p:spPr bwMode="auto">
          <a:xfrm>
            <a:off x="8256891" y="6311300"/>
            <a:ext cx="693889" cy="392198"/>
          </a:xfrm>
          <a:prstGeom prst="rect">
            <a:avLst/>
          </a:prstGeom>
          <a:ln>
            <a:solidFill>
              <a:srgbClr val="C49F00"/>
            </a:solidFill>
          </a:ln>
          <a:effectLst/>
        </p:spPr>
      </p:pic>
      <p:cxnSp>
        <p:nvCxnSpPr>
          <p:cNvPr id="8" name="Straight Connector 7"/>
          <p:cNvCxnSpPr/>
          <p:nvPr/>
        </p:nvCxnSpPr>
        <p:spPr>
          <a:xfrm>
            <a:off x="1378352" y="6303128"/>
            <a:ext cx="6698848" cy="8172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371600" y="6703498"/>
            <a:ext cx="67056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1" y="6311299"/>
            <a:ext cx="857256" cy="3921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6" name="Straight Connector 15"/>
          <p:cNvCxnSpPr/>
          <p:nvPr/>
        </p:nvCxnSpPr>
        <p:spPr>
          <a:xfrm>
            <a:off x="214282" y="1219200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142844" y="381000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48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Contents</a:t>
            </a:r>
            <a:endParaRPr kumimoji="0" lang="en-ZA" sz="48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09600" y="1447800"/>
            <a:ext cx="7889486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ZA" sz="3600" dirty="0" smtClean="0"/>
              <a:t>Mission and Values reminder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ZA" sz="3600" dirty="0" smtClean="0"/>
              <a:t>Progress update – key indicators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ZA" sz="3600" dirty="0" smtClean="0"/>
              <a:t>Highlights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ZA" sz="3600" dirty="0" smtClean="0"/>
              <a:t>Challenges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ZA" sz="3600" dirty="0" smtClean="0"/>
              <a:t>Key lessons learnt 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endParaRPr lang="en-ZA" sz="2000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print"/>
          <a:srcRect l="56223" t="5468" r="18422" b="23450"/>
          <a:stretch>
            <a:fillRect/>
          </a:stretch>
        </p:blipFill>
        <p:spPr bwMode="auto">
          <a:xfrm>
            <a:off x="8089754" y="6313402"/>
            <a:ext cx="693889" cy="392198"/>
          </a:xfrm>
          <a:prstGeom prst="rect">
            <a:avLst/>
          </a:prstGeom>
          <a:ln>
            <a:solidFill>
              <a:srgbClr val="C49F00"/>
            </a:solidFill>
          </a:ln>
          <a:effectLst/>
        </p:spPr>
      </p:pic>
      <p:sp>
        <p:nvSpPr>
          <p:cNvPr id="7" name="Text Placeholder 4"/>
          <p:cNvSpPr txBox="1">
            <a:spLocks/>
          </p:cNvSpPr>
          <p:nvPr/>
        </p:nvSpPr>
        <p:spPr>
          <a:xfrm>
            <a:off x="1335142" y="6330907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</a:t>
            </a:r>
            <a:r>
              <a:rPr kumimoji="0" lang="en-ZA" sz="2000" b="1" i="0" u="none" strike="noStrike" kern="1200" cap="none" spc="0" normalizeH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8" name="Straight Connector 7"/>
          <p:cNvCxnSpPr/>
          <p:nvPr/>
        </p:nvCxnSpPr>
        <p:spPr>
          <a:xfrm>
            <a:off x="1000100" y="6306356"/>
            <a:ext cx="6924700" cy="7046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2977" y="6705600"/>
            <a:ext cx="6781823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8460" y="6306356"/>
            <a:ext cx="857256" cy="3992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4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Mission and Values - MOSH</a:t>
            </a:r>
            <a:endParaRPr kumimoji="0" lang="en-ZA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173338" y="527338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BEBA8EAE-BF5A-486C-A8C5-ECC9F3942E4B}">
                <a14:imgProps xmlns="" xmlns:a14="http://schemas.microsoft.com/office/drawing/2010/main">
                  <a14:imgLayer r:embed="rId5">
                    <a14:imgEffect>
                      <a14:brightnessContrast bright="20000" contrast="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334487" y="646172"/>
            <a:ext cx="8569113" cy="5510595"/>
          </a:xfrm>
          <a:prstGeom prst="rect">
            <a:avLst/>
          </a:prstGeom>
          <a:solidFill>
            <a:srgbClr val="FFE579"/>
          </a:solidFill>
          <a:ln w="9525">
            <a:noFill/>
            <a:miter lim="800000"/>
            <a:headEnd/>
            <a:tailEnd/>
          </a:ln>
          <a:effectLst/>
        </p:spPr>
      </p:pic>
      <p:sp>
        <p:nvSpPr>
          <p:cNvPr id="2" name="Rectangle 1"/>
          <p:cNvSpPr/>
          <p:nvPr/>
        </p:nvSpPr>
        <p:spPr>
          <a:xfrm>
            <a:off x="2048720" y="661605"/>
            <a:ext cx="6854880" cy="1537585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rIns="72000" rtlCol="0" anchor="ctr"/>
          <a:lstStyle/>
          <a:p>
            <a:r>
              <a:rPr lang="en-ZA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 facilitate the adoption of leading practice through a people oriented process to significantly improve occupational health and safety in the minerals industry</a:t>
            </a:r>
          </a:p>
          <a:p>
            <a:endParaRPr lang="en-ZA" sz="1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ZA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Our ultimate goal is the provision of working conditions that are free from harmful effects</a:t>
            </a:r>
            <a:endParaRPr lang="en-ZA" sz="1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34487" y="2152890"/>
            <a:ext cx="1714233" cy="4003877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ZA" sz="3600" dirty="0" smtClean="0">
                <a:latin typeface="Calibri" pitchFamily="34" charset="0"/>
                <a:cs typeface="Calibri" pitchFamily="34" charset="0"/>
              </a:rPr>
              <a:t>Values</a:t>
            </a:r>
            <a:endParaRPr lang="en-ZA" sz="36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/>
          <p:cNvCxnSpPr/>
          <p:nvPr/>
        </p:nvCxnSpPr>
        <p:spPr>
          <a:xfrm>
            <a:off x="214313" y="1000125"/>
            <a:ext cx="8929687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0"/>
            <a:ext cx="9001125" cy="5715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fontAlgn="auto">
              <a:spcAft>
                <a:spcPts val="0"/>
              </a:spcAft>
              <a:defRPr/>
            </a:pPr>
            <a:endParaRPr lang="en-ZA" sz="2400" b="1" dirty="0">
              <a:solidFill>
                <a:srgbClr val="C49F00"/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223838" y="152400"/>
            <a:ext cx="9001125" cy="571500"/>
          </a:xfrm>
          <a:prstGeom prst="rect">
            <a:avLst/>
          </a:prstGeom>
        </p:spPr>
        <p:txBody>
          <a:bodyPr anchor="ctr"/>
          <a:lstStyle/>
          <a:p>
            <a:pPr fontAlgn="auto">
              <a:spcAft>
                <a:spcPts val="0"/>
              </a:spcAft>
              <a:defRPr/>
            </a:pPr>
            <a:r>
              <a:rPr lang="en-ZA" sz="4800" b="1" dirty="0">
                <a:latin typeface="Arial" pitchFamily="34" charset="0"/>
                <a:ea typeface="+mj-ea"/>
                <a:cs typeface="Arial" pitchFamily="34" charset="0"/>
              </a:rPr>
              <a:t>FOG Adoption Team Planner</a:t>
            </a:r>
          </a:p>
        </p:txBody>
      </p:sp>
      <p:cxnSp>
        <p:nvCxnSpPr>
          <p:cNvPr id="46" name="Straight Connector 45"/>
          <p:cNvCxnSpPr/>
          <p:nvPr/>
        </p:nvCxnSpPr>
        <p:spPr>
          <a:xfrm>
            <a:off x="6858000" y="1447800"/>
            <a:ext cx="0" cy="4537075"/>
          </a:xfrm>
          <a:prstGeom prst="line">
            <a:avLst/>
          </a:prstGeom>
          <a:ln w="15875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24"/>
          <p:cNvGrpSpPr>
            <a:grpSpLocks/>
          </p:cNvGrpSpPr>
          <p:nvPr/>
        </p:nvGrpSpPr>
        <p:grpSpPr bwMode="auto">
          <a:xfrm>
            <a:off x="285750" y="5919788"/>
            <a:ext cx="8786813" cy="598487"/>
            <a:chOff x="285721" y="5919960"/>
            <a:chExt cx="8786873" cy="597720"/>
          </a:xfrm>
        </p:grpSpPr>
        <p:pic>
          <p:nvPicPr>
            <p:cNvPr id="15422" name="Picture 3"/>
            <p:cNvPicPr>
              <a:picLocks noChangeAspect="1" noChangeArrowheads="1"/>
            </p:cNvPicPr>
            <p:nvPr/>
          </p:nvPicPr>
          <p:blipFill>
            <a:blip r:embed="rId3" cstate="print"/>
            <a:srcRect l="56223" t="5469" r="18422" b="23450"/>
            <a:stretch>
              <a:fillRect/>
            </a:stretch>
          </p:blipFill>
          <p:spPr bwMode="auto">
            <a:xfrm>
              <a:off x="8089754" y="6000768"/>
              <a:ext cx="693889" cy="392198"/>
            </a:xfrm>
            <a:prstGeom prst="rect">
              <a:avLst/>
            </a:prstGeom>
            <a:noFill/>
            <a:ln w="9525">
              <a:solidFill>
                <a:srgbClr val="C49F00"/>
              </a:solidFill>
              <a:miter lim="800000"/>
              <a:headEnd/>
              <a:tailEnd/>
            </a:ln>
          </p:spPr>
        </p:pic>
        <p:cxnSp>
          <p:nvCxnSpPr>
            <p:cNvPr id="8" name="Straight Connector 7"/>
            <p:cNvCxnSpPr/>
            <p:nvPr/>
          </p:nvCxnSpPr>
          <p:spPr>
            <a:xfrm>
              <a:off x="1500167" y="5929473"/>
              <a:ext cx="7572427" cy="0"/>
            </a:xfrm>
            <a:prstGeom prst="line">
              <a:avLst/>
            </a:prstGeom>
            <a:ln w="12700">
              <a:solidFill>
                <a:srgbClr val="C49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1500167" y="6449505"/>
              <a:ext cx="7572427" cy="0"/>
            </a:xfrm>
            <a:prstGeom prst="line">
              <a:avLst/>
            </a:prstGeom>
            <a:ln w="12700">
              <a:solidFill>
                <a:srgbClr val="C49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5425" name="Picture 2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85721" y="5919960"/>
              <a:ext cx="857256" cy="5977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5426" name="TextBox 53"/>
            <p:cNvSpPr txBox="1">
              <a:spLocks noChangeArrowheads="1"/>
            </p:cNvSpPr>
            <p:nvPr/>
          </p:nvSpPr>
          <p:spPr bwMode="auto">
            <a:xfrm>
              <a:off x="1547664" y="6021288"/>
              <a:ext cx="6480720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ZA">
                  <a:solidFill>
                    <a:srgbClr val="FFC000"/>
                  </a:solidFill>
                  <a:latin typeface="Calibri" pitchFamily="34" charset="0"/>
                </a:rPr>
                <a:t>Prevention of </a:t>
              </a:r>
              <a:r>
                <a:rPr lang="en-ZA" b="1" u="sng">
                  <a:solidFill>
                    <a:srgbClr val="FFC000"/>
                  </a:solidFill>
                  <a:latin typeface="Calibri" pitchFamily="34" charset="0"/>
                </a:rPr>
                <a:t>All</a:t>
              </a:r>
              <a:r>
                <a:rPr lang="en-ZA">
                  <a:solidFill>
                    <a:srgbClr val="FFC000"/>
                  </a:solidFill>
                  <a:latin typeface="Calibri" pitchFamily="34" charset="0"/>
                </a:rPr>
                <a:t> Uncontrolled Falls of Ground</a:t>
              </a:r>
            </a:p>
          </p:txBody>
        </p:sp>
      </p:grpSp>
      <p:graphicFrame>
        <p:nvGraphicFramePr>
          <p:cNvPr id="30" name="Table 29"/>
          <p:cNvGraphicFramePr>
            <a:graphicFrameLocks noGrp="1"/>
          </p:cNvGraphicFramePr>
          <p:nvPr/>
        </p:nvGraphicFramePr>
        <p:xfrm>
          <a:off x="304800" y="1219200"/>
          <a:ext cx="8610591" cy="57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3189"/>
                <a:gridCol w="453189"/>
                <a:gridCol w="453189"/>
                <a:gridCol w="453189"/>
                <a:gridCol w="453189"/>
                <a:gridCol w="453189"/>
                <a:gridCol w="453189"/>
                <a:gridCol w="453189"/>
                <a:gridCol w="453189"/>
                <a:gridCol w="453189"/>
                <a:gridCol w="453189"/>
                <a:gridCol w="453189"/>
                <a:gridCol w="453189"/>
                <a:gridCol w="453189"/>
                <a:gridCol w="453189"/>
                <a:gridCol w="453189"/>
                <a:gridCol w="453189"/>
                <a:gridCol w="453189"/>
                <a:gridCol w="453189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ZA" sz="1600" dirty="0" smtClean="0"/>
                        <a:t>J 12</a:t>
                      </a:r>
                      <a:endParaRPr lang="en-ZA" sz="1600" dirty="0"/>
                    </a:p>
                  </a:txBody>
                  <a:tcPr>
                    <a:solidFill>
                      <a:srgbClr val="2811A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600" dirty="0" smtClean="0"/>
                        <a:t>J 12</a:t>
                      </a:r>
                      <a:endParaRPr lang="en-ZA" sz="1600" dirty="0"/>
                    </a:p>
                  </a:txBody>
                  <a:tcPr>
                    <a:solidFill>
                      <a:srgbClr val="2811A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600" dirty="0" smtClean="0"/>
                        <a:t>A 12</a:t>
                      </a:r>
                      <a:endParaRPr lang="en-ZA" sz="1600" dirty="0"/>
                    </a:p>
                  </a:txBody>
                  <a:tcPr>
                    <a:solidFill>
                      <a:srgbClr val="2811A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600" dirty="0" smtClean="0"/>
                        <a:t>S 12</a:t>
                      </a:r>
                      <a:endParaRPr lang="en-ZA" sz="1600" dirty="0"/>
                    </a:p>
                  </a:txBody>
                  <a:tcPr>
                    <a:solidFill>
                      <a:srgbClr val="2811A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600" dirty="0" smtClean="0"/>
                        <a:t>O 12</a:t>
                      </a:r>
                      <a:endParaRPr lang="en-ZA" sz="1600" dirty="0"/>
                    </a:p>
                  </a:txBody>
                  <a:tcPr>
                    <a:solidFill>
                      <a:srgbClr val="2811A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600" dirty="0" smtClean="0"/>
                        <a:t>N 12</a:t>
                      </a:r>
                      <a:endParaRPr lang="en-ZA" sz="1600" dirty="0"/>
                    </a:p>
                  </a:txBody>
                  <a:tcPr>
                    <a:solidFill>
                      <a:srgbClr val="2811A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600" dirty="0" smtClean="0"/>
                        <a:t>D 12</a:t>
                      </a:r>
                      <a:endParaRPr lang="en-ZA" sz="1600" dirty="0"/>
                    </a:p>
                  </a:txBody>
                  <a:tcPr>
                    <a:solidFill>
                      <a:srgbClr val="2811A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600" dirty="0" smtClean="0"/>
                        <a:t>J 13</a:t>
                      </a:r>
                      <a:endParaRPr lang="en-ZA" sz="1600" dirty="0"/>
                    </a:p>
                  </a:txBody>
                  <a:tcPr>
                    <a:solidFill>
                      <a:srgbClr val="2811A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600" dirty="0" smtClean="0"/>
                        <a:t>F 13</a:t>
                      </a:r>
                      <a:endParaRPr lang="en-ZA" sz="1600" dirty="0"/>
                    </a:p>
                  </a:txBody>
                  <a:tcPr>
                    <a:solidFill>
                      <a:srgbClr val="2811A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600" dirty="0" smtClean="0"/>
                        <a:t>M 13</a:t>
                      </a:r>
                      <a:endParaRPr lang="en-ZA" sz="1600" dirty="0"/>
                    </a:p>
                  </a:txBody>
                  <a:tcPr>
                    <a:solidFill>
                      <a:srgbClr val="2811A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600" dirty="0" smtClean="0"/>
                        <a:t>A 13</a:t>
                      </a:r>
                      <a:endParaRPr lang="en-ZA" sz="1600" dirty="0"/>
                    </a:p>
                  </a:txBody>
                  <a:tcPr>
                    <a:solidFill>
                      <a:srgbClr val="2811A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600" dirty="0" smtClean="0"/>
                        <a:t>M 13</a:t>
                      </a:r>
                      <a:endParaRPr lang="en-ZA" sz="1600" dirty="0"/>
                    </a:p>
                  </a:txBody>
                  <a:tcPr>
                    <a:solidFill>
                      <a:srgbClr val="2811A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600" dirty="0" smtClean="0"/>
                        <a:t>J 13</a:t>
                      </a:r>
                      <a:endParaRPr lang="en-ZA" sz="1600" dirty="0"/>
                    </a:p>
                  </a:txBody>
                  <a:tcPr>
                    <a:solidFill>
                      <a:srgbClr val="2811A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600" dirty="0" smtClean="0"/>
                        <a:t>J</a:t>
                      </a:r>
                      <a:r>
                        <a:rPr lang="en-ZA" sz="1600" baseline="0" dirty="0" smtClean="0"/>
                        <a:t> 13</a:t>
                      </a:r>
                      <a:endParaRPr lang="en-ZA" sz="1600" dirty="0"/>
                    </a:p>
                  </a:txBody>
                  <a:tcPr>
                    <a:solidFill>
                      <a:srgbClr val="2811A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600" dirty="0" smtClean="0"/>
                        <a:t>A 13</a:t>
                      </a:r>
                      <a:endParaRPr lang="en-ZA" sz="1600" dirty="0"/>
                    </a:p>
                  </a:txBody>
                  <a:tcPr>
                    <a:solidFill>
                      <a:srgbClr val="2811A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600" dirty="0" smtClean="0"/>
                        <a:t>S 13</a:t>
                      </a:r>
                      <a:endParaRPr lang="en-ZA" sz="1600" dirty="0"/>
                    </a:p>
                  </a:txBody>
                  <a:tcPr>
                    <a:solidFill>
                      <a:srgbClr val="2811A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600" dirty="0" smtClean="0"/>
                        <a:t>O 13</a:t>
                      </a:r>
                      <a:endParaRPr lang="en-ZA" sz="1600" dirty="0"/>
                    </a:p>
                  </a:txBody>
                  <a:tcPr>
                    <a:solidFill>
                      <a:srgbClr val="2811A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600" dirty="0" smtClean="0"/>
                        <a:t>N 13</a:t>
                      </a:r>
                      <a:endParaRPr lang="en-ZA" sz="1600" dirty="0"/>
                    </a:p>
                  </a:txBody>
                  <a:tcPr>
                    <a:solidFill>
                      <a:srgbClr val="2811A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600" dirty="0" smtClean="0"/>
                        <a:t>D 13</a:t>
                      </a:r>
                      <a:endParaRPr lang="en-ZA" sz="1600" dirty="0"/>
                    </a:p>
                  </a:txBody>
                  <a:tcPr>
                    <a:solidFill>
                      <a:srgbClr val="2811AF"/>
                    </a:solidFill>
                  </a:tcPr>
                </a:tc>
              </a:tr>
            </a:tbl>
          </a:graphicData>
        </a:graphic>
      </p:graphicFrame>
      <p:sp>
        <p:nvSpPr>
          <p:cNvPr id="32" name="Pentagon 31"/>
          <p:cNvSpPr/>
          <p:nvPr/>
        </p:nvSpPr>
        <p:spPr>
          <a:xfrm>
            <a:off x="304800" y="1981200"/>
            <a:ext cx="2438400" cy="304800"/>
          </a:xfrm>
          <a:prstGeom prst="homePlate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ZA" dirty="0">
                <a:solidFill>
                  <a:srgbClr val="FF0000"/>
                </a:solidFill>
              </a:rPr>
              <a:t>EE&amp;MS</a:t>
            </a:r>
          </a:p>
        </p:txBody>
      </p:sp>
      <p:sp>
        <p:nvSpPr>
          <p:cNvPr id="36" name="Pentagon 35"/>
          <p:cNvSpPr/>
          <p:nvPr/>
        </p:nvSpPr>
        <p:spPr>
          <a:xfrm>
            <a:off x="5029200" y="4114800"/>
            <a:ext cx="3886200" cy="304800"/>
          </a:xfrm>
          <a:prstGeom prst="homePlate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ZA" dirty="0">
                <a:solidFill>
                  <a:srgbClr val="FF0000"/>
                </a:solidFill>
              </a:rPr>
              <a:t>COAL COPA (Coal Specific Practices)</a:t>
            </a:r>
          </a:p>
        </p:txBody>
      </p:sp>
      <p:sp>
        <p:nvSpPr>
          <p:cNvPr id="38" name="Pentagon 37"/>
          <p:cNvSpPr/>
          <p:nvPr/>
        </p:nvSpPr>
        <p:spPr>
          <a:xfrm>
            <a:off x="7772400" y="4800600"/>
            <a:ext cx="1219200" cy="304800"/>
          </a:xfrm>
          <a:prstGeom prst="homePlate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ZA" dirty="0">
                <a:solidFill>
                  <a:srgbClr val="FF0000"/>
                </a:solidFill>
              </a:rPr>
              <a:t>Plan</a:t>
            </a:r>
          </a:p>
        </p:txBody>
      </p:sp>
      <p:sp>
        <p:nvSpPr>
          <p:cNvPr id="42" name="Rectangular Callout 41"/>
          <p:cNvSpPr/>
          <p:nvPr/>
        </p:nvSpPr>
        <p:spPr>
          <a:xfrm>
            <a:off x="457200" y="4343400"/>
            <a:ext cx="3962400" cy="2514600"/>
          </a:xfrm>
          <a:prstGeom prst="wedgeRectCallout">
            <a:avLst>
              <a:gd name="adj1" fmla="val 77462"/>
              <a:gd name="adj2" fmla="val -46428"/>
            </a:avLst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ZA" sz="1600" dirty="0" smtClean="0">
                <a:solidFill>
                  <a:schemeClr val="tx2">
                    <a:lumMod val="50000"/>
                  </a:schemeClr>
                </a:solidFill>
              </a:rPr>
              <a:t>Preparations are advanced for the Coal industry workshop to identify Leading Practices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ZA" sz="1600" dirty="0" smtClean="0">
                <a:solidFill>
                  <a:schemeClr val="tx2">
                    <a:lumMod val="50000"/>
                  </a:schemeClr>
                </a:solidFill>
              </a:rPr>
              <a:t>SACMA Branch meetings were held on the 27 June (North) and 18 July (South)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ZA" sz="1600" dirty="0" smtClean="0">
                <a:solidFill>
                  <a:schemeClr val="tx2">
                    <a:lumMod val="50000"/>
                  </a:schemeClr>
                </a:solidFill>
              </a:rPr>
              <a:t>Met with Rock Engineers at end July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ZA" sz="1600" dirty="0" smtClean="0">
                <a:solidFill>
                  <a:schemeClr val="tx2">
                    <a:lumMod val="50000"/>
                  </a:schemeClr>
                </a:solidFill>
              </a:rPr>
              <a:t>Date set for Leading Practice Identification workshops for underground and surface domains for 27 August and 5 September respectively </a:t>
            </a:r>
          </a:p>
        </p:txBody>
      </p:sp>
      <p:sp>
        <p:nvSpPr>
          <p:cNvPr id="44" name="Rectangular Callout 43"/>
          <p:cNvSpPr/>
          <p:nvPr/>
        </p:nvSpPr>
        <p:spPr>
          <a:xfrm>
            <a:off x="3276600" y="4953000"/>
            <a:ext cx="3671888" cy="1584325"/>
          </a:xfrm>
          <a:prstGeom prst="wedgeRectCallout">
            <a:avLst>
              <a:gd name="adj1" fmla="val 83780"/>
              <a:gd name="adj2" fmla="val -46001"/>
            </a:avLst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ZA" sz="1600" dirty="0" smtClean="0">
                <a:solidFill>
                  <a:schemeClr val="tx2">
                    <a:lumMod val="50000"/>
                  </a:schemeClr>
                </a:solidFill>
              </a:rPr>
              <a:t>2014 Planning Workshop – 14 November 2013 at Glenburn Lodge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ZA" sz="1600" dirty="0" smtClean="0">
                <a:solidFill>
                  <a:schemeClr val="tx2">
                    <a:lumMod val="50000"/>
                  </a:schemeClr>
                </a:solidFill>
              </a:rPr>
              <a:t>Planning for about 50 delegates, E upper and above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ZA" sz="1600" dirty="0" smtClean="0">
                <a:solidFill>
                  <a:schemeClr val="tx2">
                    <a:lumMod val="50000"/>
                  </a:schemeClr>
                </a:solidFill>
              </a:rPr>
              <a:t>Delegates to guide us for the 2014 progress planner and LP Adoption Plan </a:t>
            </a:r>
            <a:endParaRPr lang="en-ZA" sz="16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45" name="Rectangular Callout 44"/>
          <p:cNvSpPr/>
          <p:nvPr/>
        </p:nvSpPr>
        <p:spPr>
          <a:xfrm>
            <a:off x="304800" y="152400"/>
            <a:ext cx="4495800" cy="1733550"/>
          </a:xfrm>
          <a:prstGeom prst="wedgeRectCallout">
            <a:avLst>
              <a:gd name="adj1" fmla="val -5123"/>
              <a:gd name="adj2" fmla="val 63461"/>
            </a:avLst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ZA" dirty="0">
                <a:solidFill>
                  <a:schemeClr val="tx2">
                    <a:lumMod val="50000"/>
                  </a:schemeClr>
                </a:solidFill>
              </a:rPr>
              <a:t>Revisiting adoption at mines </a:t>
            </a:r>
            <a:r>
              <a:rPr lang="en-ZA" dirty="0" smtClean="0">
                <a:solidFill>
                  <a:schemeClr val="tx2">
                    <a:lumMod val="50000"/>
                  </a:schemeClr>
                </a:solidFill>
              </a:rPr>
              <a:t>and tightening </a:t>
            </a:r>
            <a:r>
              <a:rPr lang="en-ZA" dirty="0">
                <a:solidFill>
                  <a:schemeClr val="tx2">
                    <a:lumMod val="50000"/>
                  </a:schemeClr>
                </a:solidFill>
              </a:rPr>
              <a:t>the loose </a:t>
            </a:r>
            <a:r>
              <a:rPr lang="en-ZA" dirty="0" smtClean="0">
                <a:solidFill>
                  <a:schemeClr val="tx2">
                    <a:lumMod val="50000"/>
                  </a:schemeClr>
                </a:solidFill>
              </a:rPr>
              <a:t>ends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ZA" dirty="0" smtClean="0">
                <a:solidFill>
                  <a:schemeClr val="tx2">
                    <a:lumMod val="50000"/>
                  </a:schemeClr>
                </a:solidFill>
              </a:rPr>
              <a:t>Re- presentation at Rustenburg Tripartite Forum done on 1 August 2013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ZA" dirty="0" smtClean="0">
                <a:solidFill>
                  <a:schemeClr val="tx2">
                    <a:lumMod val="50000"/>
                  </a:schemeClr>
                </a:solidFill>
              </a:rPr>
              <a:t>DMR very supportive</a:t>
            </a:r>
            <a:endParaRPr lang="en-ZA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26" name="Pentagon 25"/>
          <p:cNvSpPr/>
          <p:nvPr/>
        </p:nvSpPr>
        <p:spPr>
          <a:xfrm>
            <a:off x="5715000" y="3492064"/>
            <a:ext cx="3124200" cy="304800"/>
          </a:xfrm>
          <a:prstGeom prst="homePlate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ZA" sz="1600" dirty="0" smtClean="0">
                <a:solidFill>
                  <a:srgbClr val="FF0000"/>
                </a:solidFill>
              </a:rPr>
              <a:t>NC </a:t>
            </a:r>
            <a:r>
              <a:rPr lang="en-ZA" sz="1600" dirty="0">
                <a:solidFill>
                  <a:srgbClr val="FF0000"/>
                </a:solidFill>
              </a:rPr>
              <a:t>COPA (EE&amp;MS, TARP)</a:t>
            </a:r>
          </a:p>
        </p:txBody>
      </p:sp>
      <p:sp>
        <p:nvSpPr>
          <p:cNvPr id="27" name="Pentagon 26"/>
          <p:cNvSpPr/>
          <p:nvPr/>
        </p:nvSpPr>
        <p:spPr>
          <a:xfrm>
            <a:off x="2590800" y="2590800"/>
            <a:ext cx="6234112" cy="304800"/>
          </a:xfrm>
          <a:prstGeom prst="homePlate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ZA" sz="1600" dirty="0" smtClean="0">
                <a:solidFill>
                  <a:srgbClr val="FF0000"/>
                </a:solidFill>
              </a:rPr>
              <a:t>Hard Rock  </a:t>
            </a:r>
            <a:r>
              <a:rPr lang="en-ZA" sz="1600" dirty="0">
                <a:solidFill>
                  <a:srgbClr val="FF0000"/>
                </a:solidFill>
              </a:rPr>
              <a:t>COPA </a:t>
            </a:r>
            <a:r>
              <a:rPr lang="en-ZA" sz="1600" dirty="0" smtClean="0">
                <a:solidFill>
                  <a:srgbClr val="FF0000"/>
                </a:solidFill>
              </a:rPr>
              <a:t>(N&amp;B’s, </a:t>
            </a:r>
            <a:r>
              <a:rPr lang="en-ZA" sz="1600" dirty="0">
                <a:solidFill>
                  <a:srgbClr val="FF0000"/>
                </a:solidFill>
              </a:rPr>
              <a:t>TARP)</a:t>
            </a:r>
          </a:p>
        </p:txBody>
      </p:sp>
      <p:sp>
        <p:nvSpPr>
          <p:cNvPr id="28" name="Pentagon 27"/>
          <p:cNvSpPr/>
          <p:nvPr/>
        </p:nvSpPr>
        <p:spPr>
          <a:xfrm>
            <a:off x="3962400" y="3048000"/>
            <a:ext cx="4862512" cy="304800"/>
          </a:xfrm>
          <a:prstGeom prst="homePlate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ZA" sz="1600" dirty="0" smtClean="0">
                <a:solidFill>
                  <a:srgbClr val="FF0000"/>
                </a:solidFill>
              </a:rPr>
              <a:t>Eastern Limb </a:t>
            </a:r>
            <a:r>
              <a:rPr lang="en-ZA" sz="1600" dirty="0">
                <a:solidFill>
                  <a:srgbClr val="FF0000"/>
                </a:solidFill>
              </a:rPr>
              <a:t>COPA (EE&amp;MS, TARP)</a:t>
            </a:r>
          </a:p>
        </p:txBody>
      </p:sp>
      <p:sp>
        <p:nvSpPr>
          <p:cNvPr id="29" name="Rectangular Callout 28"/>
          <p:cNvSpPr/>
          <p:nvPr/>
        </p:nvSpPr>
        <p:spPr>
          <a:xfrm>
            <a:off x="457200" y="2362200"/>
            <a:ext cx="3671888" cy="2209800"/>
          </a:xfrm>
          <a:prstGeom prst="wedgeRectCallout">
            <a:avLst>
              <a:gd name="adj1" fmla="val 112272"/>
              <a:gd name="adj2" fmla="val 4676"/>
            </a:avLst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ZA" sz="1600" dirty="0" smtClean="0">
                <a:solidFill>
                  <a:schemeClr val="tx2">
                    <a:lumMod val="50000"/>
                  </a:schemeClr>
                </a:solidFill>
              </a:rPr>
              <a:t>N Cape COPA has been formed</a:t>
            </a:r>
            <a:endParaRPr lang="en-ZA" sz="1600" dirty="0">
              <a:solidFill>
                <a:schemeClr val="tx2">
                  <a:lumMod val="50000"/>
                </a:schemeClr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ZA" sz="1600" dirty="0" smtClean="0">
                <a:solidFill>
                  <a:schemeClr val="tx2">
                    <a:lumMod val="50000"/>
                  </a:schemeClr>
                </a:solidFill>
              </a:rPr>
              <a:t>Petra Diamond Mines and</a:t>
            </a:r>
            <a:endParaRPr lang="en-ZA" sz="1600" dirty="0">
              <a:solidFill>
                <a:schemeClr val="tx2">
                  <a:lumMod val="50000"/>
                </a:schemeClr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ZA" sz="1600" dirty="0" smtClean="0">
                <a:solidFill>
                  <a:schemeClr val="tx2">
                    <a:lumMod val="50000"/>
                  </a:schemeClr>
                </a:solidFill>
              </a:rPr>
              <a:t>Black Rock (ARM) and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ZA" sz="1600" dirty="0" smtClean="0">
                <a:solidFill>
                  <a:schemeClr val="tx2">
                    <a:lumMod val="50000"/>
                  </a:schemeClr>
                </a:solidFill>
              </a:rPr>
              <a:t>Wessel (BHP) participating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ZA" sz="1600" dirty="0" smtClean="0">
                <a:solidFill>
                  <a:schemeClr val="tx2">
                    <a:lumMod val="50000"/>
                  </a:schemeClr>
                </a:solidFill>
              </a:rPr>
              <a:t>TARP Presentation to NCMMA 12 July 13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ZA" sz="1600" dirty="0" smtClean="0">
                <a:solidFill>
                  <a:schemeClr val="tx2">
                    <a:lumMod val="50000"/>
                  </a:schemeClr>
                </a:solidFill>
              </a:rPr>
              <a:t>Good interaction with NCMMA and AMMSA President and Council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ZA" sz="1600" dirty="0" smtClean="0">
                <a:solidFill>
                  <a:schemeClr val="tx2">
                    <a:lumMod val="50000"/>
                  </a:schemeClr>
                </a:solidFill>
              </a:rPr>
              <a:t>COPA held 14 August 2013 at Finsch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ZA" sz="1600" dirty="0" smtClean="0">
                <a:solidFill>
                  <a:schemeClr val="tx2">
                    <a:lumMod val="50000"/>
                  </a:schemeClr>
                </a:solidFill>
              </a:rPr>
              <a:t>Next COPA on 2 October 2013 at Finsch</a:t>
            </a:r>
            <a:endParaRPr lang="en-ZA" sz="16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41" name="Rectangular Callout 40"/>
          <p:cNvSpPr/>
          <p:nvPr/>
        </p:nvSpPr>
        <p:spPr>
          <a:xfrm>
            <a:off x="5472112" y="914400"/>
            <a:ext cx="3214688" cy="1752600"/>
          </a:xfrm>
          <a:prstGeom prst="wedgeRectCallout">
            <a:avLst>
              <a:gd name="adj1" fmla="val -19189"/>
              <a:gd name="adj2" fmla="val 82574"/>
            </a:avLst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ZA" sz="1600" dirty="0" smtClean="0">
                <a:solidFill>
                  <a:schemeClr val="tx2">
                    <a:lumMod val="50000"/>
                  </a:schemeClr>
                </a:solidFill>
              </a:rPr>
              <a:t>Eastern Limb </a:t>
            </a:r>
            <a:r>
              <a:rPr lang="en-ZA" sz="1600" dirty="0">
                <a:solidFill>
                  <a:schemeClr val="tx2">
                    <a:lumMod val="50000"/>
                  </a:schemeClr>
                </a:solidFill>
              </a:rPr>
              <a:t>COPA revived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ZA" sz="1600" dirty="0">
                <a:solidFill>
                  <a:schemeClr val="tx2">
                    <a:lumMod val="50000"/>
                  </a:schemeClr>
                </a:solidFill>
              </a:rPr>
              <a:t>Review EE&amp;MS Quality of Adoption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ZA" sz="1600" dirty="0" smtClean="0">
                <a:solidFill>
                  <a:schemeClr val="tx2">
                    <a:lumMod val="50000"/>
                  </a:schemeClr>
                </a:solidFill>
              </a:rPr>
              <a:t>Progressing  </a:t>
            </a:r>
            <a:r>
              <a:rPr lang="en-ZA" sz="1600" dirty="0">
                <a:solidFill>
                  <a:schemeClr val="tx2">
                    <a:lumMod val="50000"/>
                  </a:schemeClr>
                </a:solidFill>
              </a:rPr>
              <a:t>with TARP </a:t>
            </a:r>
            <a:r>
              <a:rPr lang="en-ZA" sz="1600" dirty="0" smtClean="0">
                <a:solidFill>
                  <a:schemeClr val="tx2">
                    <a:lumMod val="50000"/>
                  </a:schemeClr>
                </a:solidFill>
              </a:rPr>
              <a:t>Adoption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ZA" sz="1600" dirty="0" smtClean="0">
                <a:solidFill>
                  <a:schemeClr val="tx2">
                    <a:lumMod val="50000"/>
                  </a:schemeClr>
                </a:solidFill>
              </a:rPr>
              <a:t>Last meeting held 17 July </a:t>
            </a:r>
            <a:r>
              <a:rPr lang="en-ZA" sz="1600" dirty="0" err="1" smtClean="0">
                <a:solidFill>
                  <a:schemeClr val="tx2">
                    <a:lumMod val="50000"/>
                  </a:schemeClr>
                </a:solidFill>
              </a:rPr>
              <a:t>Nkomati</a:t>
            </a:r>
            <a:r>
              <a:rPr lang="en-ZA" sz="1600" dirty="0" smtClean="0">
                <a:solidFill>
                  <a:schemeClr val="tx2">
                    <a:lumMod val="50000"/>
                  </a:schemeClr>
                </a:solidFill>
              </a:rPr>
              <a:t> Mine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ZA" sz="1600" dirty="0" smtClean="0">
                <a:solidFill>
                  <a:schemeClr val="tx2">
                    <a:lumMod val="50000"/>
                  </a:schemeClr>
                </a:solidFill>
              </a:rPr>
              <a:t>13 Mines participating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ZA" sz="1600" dirty="0" smtClean="0">
                <a:solidFill>
                  <a:schemeClr val="tx2">
                    <a:lumMod val="50000"/>
                  </a:schemeClr>
                </a:solidFill>
              </a:rPr>
              <a:t>Good progress by some mines</a:t>
            </a:r>
            <a:endParaRPr lang="en-ZA" sz="16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40" name="Rectangular Callout 39"/>
          <p:cNvSpPr/>
          <p:nvPr/>
        </p:nvSpPr>
        <p:spPr>
          <a:xfrm>
            <a:off x="1295400" y="181429"/>
            <a:ext cx="3657600" cy="2895600"/>
          </a:xfrm>
          <a:prstGeom prst="wedgeRectCallout">
            <a:avLst>
              <a:gd name="adj1" fmla="val 78803"/>
              <a:gd name="adj2" fmla="val 42719"/>
            </a:avLst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ZA" sz="1600" dirty="0" smtClean="0">
                <a:solidFill>
                  <a:schemeClr val="tx2">
                    <a:lumMod val="50000"/>
                  </a:schemeClr>
                </a:solidFill>
              </a:rPr>
              <a:t>12 </a:t>
            </a:r>
            <a:r>
              <a:rPr lang="en-ZA" sz="1600" dirty="0" err="1">
                <a:solidFill>
                  <a:schemeClr val="tx2">
                    <a:lumMod val="50000"/>
                  </a:schemeClr>
                </a:solidFill>
              </a:rPr>
              <a:t>t</a:t>
            </a:r>
            <a:r>
              <a:rPr lang="en-ZA" sz="1600" dirty="0" err="1" smtClean="0">
                <a:solidFill>
                  <a:schemeClr val="tx2">
                    <a:lumMod val="50000"/>
                  </a:schemeClr>
                </a:solidFill>
              </a:rPr>
              <a:t>h</a:t>
            </a:r>
            <a:r>
              <a:rPr lang="en-ZA" sz="16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ZA" sz="1600" dirty="0">
                <a:solidFill>
                  <a:schemeClr val="tx2">
                    <a:lumMod val="50000"/>
                  </a:schemeClr>
                </a:solidFill>
              </a:rPr>
              <a:t>COPA Meeting was held  on the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ZA" sz="1600" dirty="0" smtClean="0">
                <a:solidFill>
                  <a:schemeClr val="tx2">
                    <a:lumMod val="50000"/>
                  </a:schemeClr>
                </a:solidFill>
              </a:rPr>
              <a:t>26 </a:t>
            </a:r>
            <a:r>
              <a:rPr lang="en-ZA" sz="1600" dirty="0" err="1" smtClean="0">
                <a:solidFill>
                  <a:schemeClr val="tx2">
                    <a:lumMod val="50000"/>
                  </a:schemeClr>
                </a:solidFill>
              </a:rPr>
              <a:t>th</a:t>
            </a:r>
            <a:r>
              <a:rPr lang="en-ZA" sz="1600" dirty="0" smtClean="0">
                <a:solidFill>
                  <a:schemeClr val="tx2">
                    <a:lumMod val="50000"/>
                  </a:schemeClr>
                </a:solidFill>
              </a:rPr>
              <a:t> July </a:t>
            </a:r>
            <a:r>
              <a:rPr lang="en-ZA" sz="1600" dirty="0">
                <a:solidFill>
                  <a:schemeClr val="tx2">
                    <a:lumMod val="50000"/>
                  </a:schemeClr>
                </a:solidFill>
              </a:rPr>
              <a:t>2013  at Randfontein Golf Club.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ZA" sz="1600" dirty="0" smtClean="0">
                <a:solidFill>
                  <a:schemeClr val="tx2">
                    <a:lumMod val="50000"/>
                  </a:schemeClr>
                </a:solidFill>
              </a:rPr>
              <a:t>27 Mines </a:t>
            </a:r>
            <a:r>
              <a:rPr lang="en-ZA" sz="1600" dirty="0">
                <a:solidFill>
                  <a:schemeClr val="tx2">
                    <a:lumMod val="50000"/>
                  </a:schemeClr>
                </a:solidFill>
              </a:rPr>
              <a:t>are participating. </a:t>
            </a:r>
            <a:r>
              <a:rPr lang="en-ZA" sz="1600" u="sng" dirty="0">
                <a:solidFill>
                  <a:schemeClr val="tx2">
                    <a:lumMod val="50000"/>
                  </a:schemeClr>
                </a:solidFill>
              </a:rPr>
              <a:t>+</a:t>
            </a:r>
            <a:r>
              <a:rPr lang="en-ZA" sz="16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ZA" sz="1600" dirty="0" smtClean="0">
                <a:solidFill>
                  <a:schemeClr val="tx2">
                    <a:lumMod val="50000"/>
                  </a:schemeClr>
                </a:solidFill>
              </a:rPr>
              <a:t>80 </a:t>
            </a:r>
            <a:r>
              <a:rPr lang="en-ZA" sz="1600" dirty="0">
                <a:solidFill>
                  <a:schemeClr val="tx2">
                    <a:lumMod val="50000"/>
                  </a:schemeClr>
                </a:solidFill>
              </a:rPr>
              <a:t>% complete for Nets with </a:t>
            </a:r>
            <a:r>
              <a:rPr lang="en-ZA" sz="1600" dirty="0" smtClean="0">
                <a:solidFill>
                  <a:schemeClr val="tx2">
                    <a:lumMod val="50000"/>
                  </a:schemeClr>
                </a:solidFill>
              </a:rPr>
              <a:t>Bots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ZA" sz="1600" dirty="0" smtClean="0">
                <a:solidFill>
                  <a:schemeClr val="tx2">
                    <a:lumMod val="50000"/>
                  </a:schemeClr>
                </a:solidFill>
              </a:rPr>
              <a:t>TARP is 15%- Most mines completed  interviews</a:t>
            </a:r>
            <a:endParaRPr lang="en-ZA" sz="1600" dirty="0">
              <a:solidFill>
                <a:schemeClr val="tx2">
                  <a:lumMod val="50000"/>
                </a:schemeClr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ZA" sz="1600" dirty="0">
                <a:solidFill>
                  <a:schemeClr val="tx2">
                    <a:lumMod val="50000"/>
                  </a:schemeClr>
                </a:solidFill>
              </a:rPr>
              <a:t>Next meeting scheduled </a:t>
            </a:r>
            <a:r>
              <a:rPr lang="en-ZA" sz="1600" dirty="0" smtClean="0">
                <a:solidFill>
                  <a:schemeClr val="tx2">
                    <a:lumMod val="50000"/>
                  </a:schemeClr>
                </a:solidFill>
              </a:rPr>
              <a:t>for 6 September </a:t>
            </a:r>
            <a:r>
              <a:rPr lang="en-ZA" sz="1600" dirty="0">
                <a:solidFill>
                  <a:schemeClr val="tx2">
                    <a:lumMod val="50000"/>
                  </a:schemeClr>
                </a:solidFill>
              </a:rPr>
              <a:t>2013 at Randfontein Golf Club</a:t>
            </a:r>
            <a:r>
              <a:rPr lang="en-ZA" sz="1600" dirty="0" smtClean="0">
                <a:solidFill>
                  <a:schemeClr val="tx2">
                    <a:lumMod val="50000"/>
                  </a:schemeClr>
                </a:solidFill>
              </a:rPr>
              <a:t>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ZA" sz="1600" dirty="0" smtClean="0">
                <a:solidFill>
                  <a:schemeClr val="tx2">
                    <a:lumMod val="50000"/>
                  </a:schemeClr>
                </a:solidFill>
              </a:rPr>
              <a:t>Assisting individual mines in 4 regions of Central COPA through additional  COPA meetings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ZA" sz="1600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2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2" presetClass="entr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36" grpId="0" animBg="1"/>
      <p:bldP spid="38" grpId="0" animBg="1"/>
      <p:bldP spid="42" grpId="0" animBg="1"/>
      <p:bldP spid="42" grpId="1" animBg="1"/>
      <p:bldP spid="44" grpId="1" animBg="1"/>
      <p:bldP spid="45" grpId="0" animBg="1"/>
      <p:bldP spid="45" grpId="1" animBg="1"/>
      <p:bldP spid="26" grpId="0" animBg="1"/>
      <p:bldP spid="27" grpId="0" animBg="1"/>
      <p:bldP spid="28" grpId="0" animBg="1"/>
      <p:bldP spid="29" grpId="0" animBg="1"/>
      <p:bldP spid="29" grpId="1" animBg="1"/>
      <p:bldP spid="41" grpId="0" animBg="1"/>
      <p:bldP spid="41" grpId="1" animBg="1"/>
      <p:bldP spid="40" grpId="0" animBg="1"/>
      <p:bldP spid="40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/>
          <a:srcRect l="56223" t="5468" r="18422" b="23450"/>
          <a:stretch>
            <a:fillRect/>
          </a:stretch>
        </p:blipFill>
        <p:spPr bwMode="auto">
          <a:xfrm>
            <a:off x="8108803" y="6351044"/>
            <a:ext cx="693889" cy="392198"/>
          </a:xfrm>
          <a:prstGeom prst="rect">
            <a:avLst/>
          </a:prstGeom>
          <a:ln>
            <a:solidFill>
              <a:srgbClr val="C49F00"/>
            </a:solidFill>
          </a:ln>
          <a:effectLst/>
        </p:spPr>
      </p:pic>
      <p:cxnSp>
        <p:nvCxnSpPr>
          <p:cNvPr id="8" name="Straight Connector 7"/>
          <p:cNvCxnSpPr/>
          <p:nvPr/>
        </p:nvCxnSpPr>
        <p:spPr>
          <a:xfrm>
            <a:off x="1142977" y="6327755"/>
            <a:ext cx="6858023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2977" y="6741368"/>
            <a:ext cx="6858023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1" y="6316984"/>
            <a:ext cx="857256" cy="424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6" name="Straight Connector 15"/>
          <p:cNvCxnSpPr/>
          <p:nvPr/>
        </p:nvCxnSpPr>
        <p:spPr>
          <a:xfrm>
            <a:off x="183410" y="722292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223838" y="152376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Progress</a:t>
            </a:r>
            <a:r>
              <a:rPr kumimoji="0" lang="en-ZA" sz="24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ZA" sz="2400" b="1" dirty="0" smtClean="0">
                <a:latin typeface="Arial" pitchFamily="34" charset="0"/>
                <a:ea typeface="+mj-ea"/>
                <a:cs typeface="Arial" pitchFamily="34" charset="0"/>
              </a:rPr>
              <a:t>for </a:t>
            </a:r>
            <a:r>
              <a:rPr kumimoji="0" lang="en-ZA" sz="24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the Month of July / August 2013</a:t>
            </a:r>
            <a:endParaRPr kumimoji="0" lang="en-ZA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graphicFrame>
        <p:nvGraphicFramePr>
          <p:cNvPr id="10" name="Content Placeholder 3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1140062852"/>
              </p:ext>
            </p:extLst>
          </p:nvPr>
        </p:nvGraphicFramePr>
        <p:xfrm>
          <a:off x="228600" y="762000"/>
          <a:ext cx="8686800" cy="571475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1249"/>
                <a:gridCol w="8175551"/>
              </a:tblGrid>
              <a:tr h="669701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chemeClr val="bg1"/>
                          </a:solidFill>
                        </a:rPr>
                        <a:t>No`</a:t>
                      </a:r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Highlights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(Achievements, Industry Interactions)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36000" marR="36000" marT="36000" marB="36000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625699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chemeClr val="bg1"/>
                          </a:solidFill>
                        </a:rPr>
                        <a:t>1</a:t>
                      </a:r>
                      <a:endParaRPr lang="en-US" sz="18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All tripartite</a:t>
                      </a:r>
                      <a:r>
                        <a:rPr lang="en-US" sz="1800" baseline="0" dirty="0" smtClean="0"/>
                        <a:t> forums</a:t>
                      </a:r>
                      <a:r>
                        <a:rPr lang="en-US" sz="1800" dirty="0" smtClean="0"/>
                        <a:t> visited and positively participated</a:t>
                      </a:r>
                      <a:endParaRPr lang="en-US" sz="1800" dirty="0"/>
                    </a:p>
                  </a:txBody>
                  <a:tcPr anchor="ctr"/>
                </a:tc>
              </a:tr>
              <a:tr h="43529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chemeClr val="bg1"/>
                          </a:solidFill>
                        </a:rPr>
                        <a:t>2</a:t>
                      </a:r>
                      <a:endParaRPr lang="en-US" sz="18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Good interaction with AMMSA (NCMMA and AMMSA Council Members)</a:t>
                      </a:r>
                      <a:endParaRPr lang="en-US" sz="1800" dirty="0"/>
                    </a:p>
                  </a:txBody>
                  <a:tcPr anchor="ctr"/>
                </a:tc>
              </a:tr>
              <a:tr h="761757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chemeClr val="bg1"/>
                          </a:solidFill>
                        </a:rPr>
                        <a:t>3</a:t>
                      </a:r>
                      <a:endParaRPr lang="en-US" sz="18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/>
                        <a:t>Establishing</a:t>
                      </a:r>
                      <a:r>
                        <a:rPr lang="en-US" sz="1800" baseline="0" dirty="0" smtClean="0"/>
                        <a:t> Presence in the Coal Industry (Collieries Committee and SACMA councils). Two workshop dates have been set for the </a:t>
                      </a:r>
                      <a:r>
                        <a:rPr lang="en-US" sz="1800" baseline="0" dirty="0" err="1" smtClean="0"/>
                        <a:t>FoG</a:t>
                      </a:r>
                      <a:r>
                        <a:rPr lang="en-US" sz="1800" baseline="0" dirty="0" smtClean="0"/>
                        <a:t> Leading Practice identification</a:t>
                      </a:r>
                      <a:endParaRPr lang="en-US" sz="1800" dirty="0"/>
                    </a:p>
                  </a:txBody>
                  <a:tcPr anchor="ctr"/>
                </a:tc>
              </a:tr>
              <a:tr h="43529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chemeClr val="bg1"/>
                          </a:solidFill>
                        </a:rPr>
                        <a:t>4</a:t>
                      </a:r>
                      <a:endParaRPr lang="en-US" sz="18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Established additional support</a:t>
                      </a:r>
                      <a:r>
                        <a:rPr lang="en-US" sz="1800" baseline="0" dirty="0" smtClean="0"/>
                        <a:t>  with COPA members . Visiting them in their respective areas. </a:t>
                      </a:r>
                      <a:r>
                        <a:rPr lang="en-US" sz="1800" baseline="0" dirty="0" err="1" smtClean="0"/>
                        <a:t>Unisel</a:t>
                      </a:r>
                      <a:r>
                        <a:rPr lang="en-US" sz="1800" baseline="0" dirty="0" smtClean="0"/>
                        <a:t>, </a:t>
                      </a:r>
                      <a:r>
                        <a:rPr lang="en-US" sz="1800" baseline="0" dirty="0" err="1" smtClean="0"/>
                        <a:t>Lonmin</a:t>
                      </a:r>
                      <a:r>
                        <a:rPr lang="en-US" sz="1800" baseline="0" dirty="0" smtClean="0"/>
                        <a:t> and </a:t>
                      </a:r>
                      <a:r>
                        <a:rPr lang="en-US" sz="1800" baseline="0" dirty="0" err="1" smtClean="0"/>
                        <a:t>Kusasalethu</a:t>
                      </a:r>
                      <a:r>
                        <a:rPr lang="en-US" sz="1800" baseline="0" dirty="0" smtClean="0"/>
                        <a:t>.</a:t>
                      </a:r>
                      <a:endParaRPr lang="en-US" sz="1800" dirty="0"/>
                    </a:p>
                  </a:txBody>
                  <a:tcPr anchor="ctr"/>
                </a:tc>
              </a:tr>
              <a:tr h="906073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chemeClr val="bg1"/>
                          </a:solidFill>
                        </a:rPr>
                        <a:t>5</a:t>
                      </a:r>
                      <a:endParaRPr lang="en-US" sz="18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/>
                        <a:t>Follow up</a:t>
                      </a:r>
                      <a:r>
                        <a:rPr lang="en-US" sz="1800" baseline="0" dirty="0" smtClean="0"/>
                        <a:t> meetings held with Mines regarding information on FOG Fatalities sustained.</a:t>
                      </a:r>
                    </a:p>
                  </a:txBody>
                  <a:tcPr anchor="ctr"/>
                </a:tc>
              </a:tr>
              <a:tr h="761757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chemeClr val="bg1"/>
                          </a:solidFill>
                        </a:rPr>
                        <a:t>6</a:t>
                      </a:r>
                    </a:p>
                    <a:p>
                      <a:pPr algn="ctr"/>
                      <a:endParaRPr lang="en-US" sz="18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Good information coming in relating to lives saved through net installations in the narrow reef hard rock </a:t>
                      </a:r>
                      <a:r>
                        <a:rPr lang="en-US" sz="1800" dirty="0" err="1" smtClean="0"/>
                        <a:t>stoping</a:t>
                      </a:r>
                      <a:r>
                        <a:rPr lang="en-US" sz="1800" dirty="0" smtClean="0"/>
                        <a:t> environment</a:t>
                      </a:r>
                      <a:endParaRPr lang="en-US" sz="1800" dirty="0"/>
                    </a:p>
                  </a:txBody>
                  <a:tcPr anchor="ctr"/>
                </a:tc>
              </a:tr>
              <a:tr h="761757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chemeClr val="bg1"/>
                          </a:solidFill>
                        </a:rPr>
                        <a:t>7</a:t>
                      </a:r>
                      <a:endParaRPr lang="en-US" sz="18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Request</a:t>
                      </a:r>
                      <a:r>
                        <a:rPr lang="en-US" sz="1800" baseline="0" dirty="0" smtClean="0"/>
                        <a:t> from mines to help with TARP roll out. Impala, </a:t>
                      </a:r>
                      <a:r>
                        <a:rPr lang="en-US" sz="1800" baseline="0" dirty="0" err="1" smtClean="0"/>
                        <a:t>Modikwa</a:t>
                      </a:r>
                      <a:r>
                        <a:rPr lang="en-US" sz="1800" baseline="0" dirty="0" smtClean="0"/>
                        <a:t>,  </a:t>
                      </a:r>
                      <a:r>
                        <a:rPr lang="en-US" sz="1800" baseline="0" dirty="0" err="1" smtClean="0"/>
                        <a:t>Marula</a:t>
                      </a:r>
                      <a:r>
                        <a:rPr lang="en-US" sz="1800" baseline="0" dirty="0" smtClean="0"/>
                        <a:t> and </a:t>
                      </a:r>
                      <a:r>
                        <a:rPr lang="en-US" sz="1800" baseline="0" dirty="0" err="1" smtClean="0"/>
                        <a:t>Phakisa</a:t>
                      </a:r>
                      <a:r>
                        <a:rPr lang="en-US" sz="1800" baseline="0" dirty="0" smtClean="0"/>
                        <a:t>. Meetings and assistance given to these mines from Adoption Team Management.</a:t>
                      </a:r>
                      <a:endParaRPr lang="en-US" sz="1800" dirty="0"/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12" name="Text Placeholder 4"/>
          <p:cNvSpPr txBox="1">
            <a:spLocks/>
          </p:cNvSpPr>
          <p:nvPr/>
        </p:nvSpPr>
        <p:spPr>
          <a:xfrm>
            <a:off x="1285868" y="6352351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</a:t>
            </a:r>
            <a:r>
              <a:rPr kumimoji="0" lang="en-ZA" sz="2000" b="1" i="0" u="none" strike="noStrike" kern="1200" cap="none" spc="0" normalizeH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D0ECAD8-6534-402A-AA7A-DC1DEBC5582C}" type="slidenum">
              <a:rPr lang="en-US"/>
              <a:pPr>
                <a:defRPr/>
              </a:pPr>
              <a:t>6</a:t>
            </a:fld>
            <a:endParaRPr lang="en-US" dirty="0"/>
          </a:p>
        </p:txBody>
      </p:sp>
      <p:pic>
        <p:nvPicPr>
          <p:cNvPr id="1027" name="Picture 3" descr="C:\Users\André\AppData\Local\Microsoft\Windows\Temporary Internet Files\Content.Outlook\15AT87WB\IMG_1280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200" y="914400"/>
            <a:ext cx="7558617" cy="5668963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685800" y="381000"/>
            <a:ext cx="7543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ZA" dirty="0" smtClean="0"/>
              <a:t>5 July 2013 – Rock drill Operator life saved at Newman Shaft - </a:t>
            </a:r>
            <a:r>
              <a:rPr lang="en-ZA" dirty="0" err="1" smtClean="0"/>
              <a:t>Lonmin</a:t>
            </a:r>
            <a:endParaRPr lang="en-ZA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D0ECAD8-6534-402A-AA7A-DC1DEBC5582C}" type="slidenum">
              <a:rPr lang="en-US"/>
              <a:pPr>
                <a:defRPr/>
              </a:pPr>
              <a:t>7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685800" y="381000"/>
            <a:ext cx="7543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ZA" dirty="0" smtClean="0"/>
              <a:t>3 January 2013 – Rock fall during drilling operations – Impala Platinum Mine</a:t>
            </a:r>
          </a:p>
          <a:p>
            <a:pPr algn="ctr"/>
            <a:r>
              <a:rPr lang="en-ZA" dirty="0" smtClean="0"/>
              <a:t>No injuries</a:t>
            </a:r>
            <a:endParaRPr lang="en-ZA" dirty="0"/>
          </a:p>
        </p:txBody>
      </p:sp>
      <p:pic>
        <p:nvPicPr>
          <p:cNvPr id="6" name="Content Placeholder 5" descr="C:\Documents and Settings\P3340495\Local Settings\Temporary Internet Files\Content.Outlook\KI4Q7LMD\100_0672.JPG"/>
          <p:cNvPicPr>
            <a:picLocks noGr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800" y="990600"/>
            <a:ext cx="7848600" cy="525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/>
          <a:srcRect l="56223" t="5468" r="18422" b="23450"/>
          <a:stretch>
            <a:fillRect/>
          </a:stretch>
        </p:blipFill>
        <p:spPr bwMode="auto">
          <a:xfrm>
            <a:off x="8089754" y="6349170"/>
            <a:ext cx="693889" cy="392198"/>
          </a:xfrm>
          <a:prstGeom prst="rect">
            <a:avLst/>
          </a:prstGeom>
          <a:ln>
            <a:solidFill>
              <a:srgbClr val="C49F00"/>
            </a:solidFill>
          </a:ln>
          <a:effectLst/>
        </p:spPr>
      </p:pic>
      <p:cxnSp>
        <p:nvCxnSpPr>
          <p:cNvPr id="8" name="Straight Connector 7"/>
          <p:cNvCxnSpPr/>
          <p:nvPr/>
        </p:nvCxnSpPr>
        <p:spPr>
          <a:xfrm>
            <a:off x="1285868" y="6338507"/>
            <a:ext cx="6715132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285868" y="6709538"/>
            <a:ext cx="6715132" cy="3183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1" y="6331088"/>
            <a:ext cx="857256" cy="424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6" name="Straight Connector 15"/>
          <p:cNvCxnSpPr/>
          <p:nvPr/>
        </p:nvCxnSpPr>
        <p:spPr>
          <a:xfrm>
            <a:off x="183410" y="722292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223838" y="152376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Progress</a:t>
            </a:r>
            <a:r>
              <a:rPr kumimoji="0" lang="en-ZA" sz="24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ZA" sz="2400" b="1" dirty="0" smtClean="0">
                <a:latin typeface="Arial" pitchFamily="34" charset="0"/>
                <a:ea typeface="+mj-ea"/>
                <a:cs typeface="Arial" pitchFamily="34" charset="0"/>
              </a:rPr>
              <a:t>for </a:t>
            </a:r>
            <a:r>
              <a:rPr kumimoji="0" lang="en-ZA" sz="24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the Month of July / August 2013</a:t>
            </a:r>
            <a:endParaRPr kumimoji="0" lang="en-ZA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graphicFrame>
        <p:nvGraphicFramePr>
          <p:cNvPr id="10" name="Content Placeholder 3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2498193544"/>
              </p:ext>
            </p:extLst>
          </p:nvPr>
        </p:nvGraphicFramePr>
        <p:xfrm>
          <a:off x="228600" y="970588"/>
          <a:ext cx="8763000" cy="51254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1000"/>
                <a:gridCol w="3124200"/>
                <a:gridCol w="2895600"/>
                <a:gridCol w="1578592"/>
                <a:gridCol w="783608"/>
              </a:tblGrid>
              <a:tr h="788078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No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Challenge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(Issues, Risks, Concerns)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36000" marR="36000" marT="36000" marB="36000" anchor="ctr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Response - Remedial  Action 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36000" marR="36000" marT="36000" marB="36000" anchor="ctr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400" u="none" strike="noStrike" kern="1200" cap="none" normalizeH="0" baseline="0" dirty="0" smtClean="0">
                          <a:ln>
                            <a:noFill/>
                          </a:ln>
                          <a:effectLst/>
                        </a:rPr>
                        <a:t>Due Date</a:t>
                      </a:r>
                      <a:endParaRPr kumimoji="0" lang="en-US" sz="14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36000" marR="36000" marT="36000" marB="36000" anchor="ctr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400" u="none" strike="noStrike" kern="1200" cap="none" normalizeH="0" baseline="0" dirty="0" smtClean="0">
                          <a:ln>
                            <a:noFill/>
                          </a:ln>
                          <a:effectLst/>
                        </a:rPr>
                        <a:t>Resp. Person</a:t>
                      </a:r>
                      <a:endParaRPr kumimoji="0" lang="en-US" sz="14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36000" marR="36000" marT="36000" marB="36000" anchor="ctr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1230966"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Arial" pitchFamily="34" charset="0"/>
                          <a:cs typeface="Arial" pitchFamily="34" charset="0"/>
                        </a:rPr>
                        <a:t>No</a:t>
                      </a:r>
                      <a:r>
                        <a:rPr lang="en-US" sz="1800" baseline="0" dirty="0" smtClean="0">
                          <a:latin typeface="Arial" pitchFamily="34" charset="0"/>
                          <a:cs typeface="Arial" pitchFamily="34" charset="0"/>
                        </a:rPr>
                        <a:t> continuity of attendees at COPA meetings</a:t>
                      </a:r>
                      <a:endParaRPr lang="en-US" sz="1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Arial" pitchFamily="34" charset="0"/>
                          <a:cs typeface="Arial" pitchFamily="34" charset="0"/>
                        </a:rPr>
                        <a:t>Lobby MOSH Task Force and Senior Management of Mining Companies for appropriate</a:t>
                      </a:r>
                      <a:r>
                        <a:rPr lang="en-US" sz="1800" baseline="0" dirty="0" smtClean="0">
                          <a:latin typeface="Arial" pitchFamily="34" charset="0"/>
                          <a:cs typeface="Arial" pitchFamily="34" charset="0"/>
                        </a:rPr>
                        <a:t> representation</a:t>
                      </a:r>
                      <a:endParaRPr lang="en-US" sz="1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Arial" pitchFamily="34" charset="0"/>
                          <a:cs typeface="Arial" pitchFamily="34" charset="0"/>
                        </a:rPr>
                        <a:t>On going</a:t>
                      </a:r>
                      <a:endParaRPr lang="en-US" sz="1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Arial" pitchFamily="34" charset="0"/>
                          <a:cs typeface="Arial" pitchFamily="34" charset="0"/>
                        </a:rPr>
                        <a:t>AvZ</a:t>
                      </a:r>
                    </a:p>
                    <a:p>
                      <a:pPr algn="ctr"/>
                      <a:r>
                        <a:rPr lang="en-US" sz="1800" dirty="0" smtClean="0">
                          <a:latin typeface="Arial" pitchFamily="34" charset="0"/>
                          <a:cs typeface="Arial" pitchFamily="34" charset="0"/>
                        </a:rPr>
                        <a:t>DA</a:t>
                      </a:r>
                      <a:endParaRPr lang="en-US" sz="1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</a:tr>
              <a:tr h="1388092">
                <a:tc>
                  <a:txBody>
                    <a:bodyPr/>
                    <a:lstStyle/>
                    <a:p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Arial" pitchFamily="34" charset="0"/>
                          <a:cs typeface="Arial" pitchFamily="34" charset="0"/>
                        </a:rPr>
                        <a:t>Poor reaction to assistance</a:t>
                      </a:r>
                      <a:r>
                        <a:rPr lang="en-US" sz="1800" baseline="0" dirty="0" smtClean="0">
                          <a:latin typeface="Arial" pitchFamily="34" charset="0"/>
                          <a:cs typeface="Arial" pitchFamily="34" charset="0"/>
                        </a:rPr>
                        <a:t> offered to mines who struggle with adoption in their respective mining regions</a:t>
                      </a:r>
                      <a:endParaRPr lang="en-US" sz="1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Arial" pitchFamily="34" charset="0"/>
                          <a:cs typeface="Arial" pitchFamily="34" charset="0"/>
                        </a:rPr>
                        <a:t>Take-up with COPA’s and MOSH FOG Industry Adoption Team Members</a:t>
                      </a:r>
                      <a:endParaRPr lang="en-US" sz="1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Arial" pitchFamily="34" charset="0"/>
                          <a:cs typeface="Arial" pitchFamily="34" charset="0"/>
                        </a:rPr>
                        <a:t>On going</a:t>
                      </a:r>
                      <a:endParaRPr lang="en-US" sz="1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err="1" smtClean="0">
                          <a:latin typeface="Arial" pitchFamily="34" charset="0"/>
                          <a:cs typeface="Arial" pitchFamily="34" charset="0"/>
                        </a:rPr>
                        <a:t>AvZ</a:t>
                      </a:r>
                      <a:endParaRPr lang="en-US" sz="18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en-US" sz="1800" dirty="0" smtClean="0">
                          <a:latin typeface="Arial" pitchFamily="34" charset="0"/>
                          <a:cs typeface="Arial" pitchFamily="34" charset="0"/>
                        </a:rPr>
                        <a:t>DA</a:t>
                      </a:r>
                      <a:endParaRPr lang="en-US" sz="1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</a:tr>
              <a:tr h="1643328">
                <a:tc>
                  <a:txBody>
                    <a:bodyPr/>
                    <a:lstStyle/>
                    <a:p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Arial" pitchFamily="34" charset="0"/>
                          <a:cs typeface="Arial" pitchFamily="34" charset="0"/>
                        </a:rPr>
                        <a:t>Analysis of the rock related safety data for coal,</a:t>
                      </a:r>
                      <a:r>
                        <a:rPr lang="en-US" sz="1800" baseline="0" dirty="0" smtClean="0">
                          <a:latin typeface="Arial" pitchFamily="34" charset="0"/>
                          <a:cs typeface="Arial" pitchFamily="34" charset="0"/>
                        </a:rPr>
                        <a:t> platinum and gold shows little improvement for serious injuries</a:t>
                      </a:r>
                      <a:endParaRPr lang="en-US" sz="1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Arial" pitchFamily="34" charset="0"/>
                          <a:cs typeface="Arial" pitchFamily="34" charset="0"/>
                        </a:rPr>
                        <a:t>In considering any new Leading Practices attention must be paid to addressing these issues</a:t>
                      </a:r>
                      <a:r>
                        <a:rPr lang="en-US" sz="1800" baseline="0" dirty="0" smtClean="0">
                          <a:latin typeface="Arial" pitchFamily="34" charset="0"/>
                          <a:cs typeface="Arial" pitchFamily="34" charset="0"/>
                        </a:rPr>
                        <a:t> as rigorously as fatalities</a:t>
                      </a:r>
                      <a:r>
                        <a:rPr lang="en-US" sz="18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endParaRPr lang="en-US" sz="1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Arial" pitchFamily="34" charset="0"/>
                          <a:cs typeface="Arial" pitchFamily="34" charset="0"/>
                        </a:rPr>
                        <a:t>At next LP identification work-shops</a:t>
                      </a:r>
                      <a:endParaRPr lang="en-US" sz="1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err="1" smtClean="0">
                          <a:latin typeface="Arial" pitchFamily="34" charset="0"/>
                          <a:cs typeface="Arial" pitchFamily="34" charset="0"/>
                        </a:rPr>
                        <a:t>AvZ</a:t>
                      </a:r>
                      <a:r>
                        <a:rPr lang="en-US" sz="1800" dirty="0" smtClean="0">
                          <a:latin typeface="Arial" pitchFamily="34" charset="0"/>
                          <a:cs typeface="Arial" pitchFamily="34" charset="0"/>
                        </a:rPr>
                        <a:t> DA</a:t>
                      </a:r>
                      <a:endParaRPr lang="en-US" sz="1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12" name="Text Placeholder 4"/>
          <p:cNvSpPr txBox="1">
            <a:spLocks/>
          </p:cNvSpPr>
          <p:nvPr/>
        </p:nvSpPr>
        <p:spPr>
          <a:xfrm>
            <a:off x="1285868" y="6352351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</a:t>
            </a:r>
            <a:r>
              <a:rPr kumimoji="0" lang="en-ZA" sz="2000" b="1" i="0" u="none" strike="noStrike" kern="1200" cap="none" spc="0" normalizeH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3593814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ZA"/>
          </a:p>
        </p:txBody>
      </p:sp>
      <p:pic>
        <p:nvPicPr>
          <p:cNvPr id="24578" name="Picture 2" descr="C:\Users\André\Pictures\17 July 2013\20130717_10112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eme3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750</TotalTime>
  <Words>769</Words>
  <Application>Microsoft Office PowerPoint</Application>
  <PresentationFormat>On-screen Show (4:3)</PresentationFormat>
  <Paragraphs>135</Paragraphs>
  <Slides>13</Slides>
  <Notes>6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13</vt:i4>
      </vt:variant>
    </vt:vector>
  </HeadingPairs>
  <TitlesOfParts>
    <vt:vector size="15" baseType="lpstr">
      <vt:lpstr>Office Theme</vt:lpstr>
      <vt:lpstr>Theme3</vt:lpstr>
      <vt:lpstr>MOSH Falls of Ground Team  Leading Practice  Adoption Team  Activity Report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HP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FALLS OF GROUND</dc:title>
  <dc:creator>Chris  Legodi</dc:creator>
  <cp:lastModifiedBy>Lmasilo</cp:lastModifiedBy>
  <cp:revision>31</cp:revision>
  <dcterms:created xsi:type="dcterms:W3CDTF">2012-10-17T09:06:01Z</dcterms:created>
  <dcterms:modified xsi:type="dcterms:W3CDTF">2013-08-16T09:55:21Z</dcterms:modified>
</cp:coreProperties>
</file>