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9" r:id="rId3"/>
    <p:sldId id="260" r:id="rId4"/>
    <p:sldId id="266" r:id="rId5"/>
    <p:sldId id="261" r:id="rId6"/>
    <p:sldId id="281" r:id="rId7"/>
    <p:sldId id="282" r:id="rId8"/>
    <p:sldId id="279" r:id="rId9"/>
    <p:sldId id="283" r:id="rId10"/>
    <p:sldId id="262" r:id="rId11"/>
    <p:sldId id="264" r:id="rId12"/>
    <p:sldId id="280" r:id="rId13"/>
    <p:sldId id="267" r:id="rId14"/>
    <p:sldId id="276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40E5E"/>
    <a:srgbClr val="FFFF99"/>
    <a:srgbClr val="0E0A42"/>
    <a:srgbClr val="110C54"/>
    <a:srgbClr val="150F61"/>
    <a:srgbClr val="120D53"/>
    <a:srgbClr val="161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1884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5740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E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21-Feb-14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980728"/>
            <a:ext cx="5328592" cy="2232248"/>
          </a:xfrm>
        </p:spPr>
        <p:txBody>
          <a:bodyPr>
            <a:noAutofit/>
          </a:bodyPr>
          <a:lstStyle/>
          <a:p>
            <a:r>
              <a:rPr lang="en-ZA" sz="6000" b="1" dirty="0" smtClean="0">
                <a:solidFill>
                  <a:schemeClr val="bg1"/>
                </a:solidFill>
              </a:rPr>
              <a:t/>
            </a:r>
            <a:br>
              <a:rPr lang="en-ZA" sz="6000" b="1" dirty="0" smtClean="0">
                <a:solidFill>
                  <a:schemeClr val="bg1"/>
                </a:solidFill>
              </a:rPr>
            </a:br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January 2014 to date</a:t>
            </a:r>
            <a:r>
              <a:rPr lang="en-ZA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987824" y="5013176"/>
            <a:ext cx="5976664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, Johan Janse van Rensburg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21 February 2014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165304"/>
            <a:ext cx="9144000" cy="846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TextBox 14"/>
          <p:cNvSpPr txBox="1"/>
          <p:nvPr/>
        </p:nvSpPr>
        <p:spPr>
          <a:xfrm>
            <a:off x="5173377" y="6306247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074" y="624220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 descr="http://www.pbmr.co.za/contenthtml/files/Image/aboutus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10855" y="6178620"/>
            <a:ext cx="797649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3"/>
          <p:cNvSpPr txBox="1">
            <a:spLocks/>
          </p:cNvSpPr>
          <p:nvPr/>
        </p:nvSpPr>
        <p:spPr>
          <a:xfrm>
            <a:off x="142844" y="21429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714488"/>
            <a:ext cx="671517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1" name="Straight Connector 20"/>
          <p:cNvCxnSpPr/>
          <p:nvPr/>
        </p:nvCxnSpPr>
        <p:spPr>
          <a:xfrm>
            <a:off x="173338" y="783811"/>
            <a:ext cx="8613504" cy="1983"/>
          </a:xfrm>
          <a:prstGeom prst="line">
            <a:avLst/>
          </a:prstGeom>
          <a:ln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3"/>
          <p:cNvSpPr txBox="1">
            <a:spLocks/>
          </p:cNvSpPr>
          <p:nvPr/>
        </p:nvSpPr>
        <p:spPr>
          <a:xfrm>
            <a:off x="71438" y="256449"/>
            <a:ext cx="9001156" cy="386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1"/>
            <a:r>
              <a:rPr lang="en-GB" b="1" dirty="0" smtClean="0">
                <a:solidFill>
                  <a:schemeClr val="bg1"/>
                </a:solidFill>
                <a:cs typeface="Arial" pitchFamily="34" charset="0"/>
              </a:rPr>
              <a:t>MULTI-STAGE </a:t>
            </a:r>
            <a:r>
              <a:rPr lang="en-GB" b="1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INVESTIGATE POTENTIAL- </a:t>
            </a:r>
            <a:r>
              <a:rPr lang="en-GB" b="1" dirty="0" smtClean="0">
                <a:solidFill>
                  <a:schemeClr val="bg1"/>
                </a:solidFill>
              </a:rPr>
              <a:t>SURFACE APPLICATIONS</a:t>
            </a:r>
            <a:endParaRPr lang="en-ZA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46486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857221" y="1214422"/>
          <a:ext cx="7572430" cy="4572027"/>
        </p:xfrm>
        <a:graphic>
          <a:graphicData uri="http://schemas.openxmlformats.org/drawingml/2006/table">
            <a:tbl>
              <a:tblPr/>
              <a:tblGrid>
                <a:gridCol w="914935"/>
                <a:gridCol w="705202"/>
                <a:gridCol w="566907"/>
                <a:gridCol w="38648"/>
                <a:gridCol w="2673369"/>
                <a:gridCol w="2673369"/>
              </a:tblGrid>
              <a:tr h="181224">
                <a:tc>
                  <a:txBody>
                    <a:bodyPr/>
                    <a:lstStyle/>
                    <a:p>
                      <a:pPr marL="27305" marR="273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AGA</a:t>
                      </a:r>
                      <a:endParaRPr lang="en-ZA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7305" marR="273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N/A for other installations other than the underground ore-transfer points</a:t>
                      </a: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222650">
                <a:tc>
                  <a:txBody>
                    <a:bodyPr/>
                    <a:lstStyle/>
                    <a:p>
                      <a:pPr marL="27305" marR="273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Sibanye 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7305" marR="273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All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362448">
                <a:tc>
                  <a:txBody>
                    <a:bodyPr/>
                    <a:lstStyle/>
                    <a:p>
                      <a:pPr marL="27305" marR="273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BECSA-Processing 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7305" marR="273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Investigated-Not applicable</a:t>
                      </a:r>
                      <a:endParaRPr lang="en-ZA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362448">
                <a:tc>
                  <a:txBody>
                    <a:bodyPr/>
                    <a:lstStyle/>
                    <a:p>
                      <a:pPr marL="27305" marR="273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Harmony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>
                  <a:txBody>
                    <a:bodyPr/>
                    <a:lstStyle/>
                    <a:p>
                      <a:pPr marL="27305" marR="273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Kusasalethu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27305" marR="273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Will investigate and run own tests first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181224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ZA" sz="9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Joel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3#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Maybe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Under investigation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</a:tr>
              <a:tr h="181224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Tshepong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1#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Maybe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Under investigation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</a:tr>
              <a:tr h="724897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Phakisa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Phakisa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Maybe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Risk assessment(in addition to personal dust sampling) will be carried out to establish the necessity(awaiting PDR 1500)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</a:tr>
              <a:tr h="1812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Total Coal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Have no application for practice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362448">
                <a:tc rowSpan="5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Lonmin (Process Division)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Merensky Concentrator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Fogger system &amp; Dust suction system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362448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EPL Concentrator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Fogger System &amp; Negative pressure dust collection fan</a:t>
                      </a:r>
                      <a:endParaRPr lang="en-ZA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362448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Rowland Concentrator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Dust suction system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362448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UG2 Concentrator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Dust extraction system,  New bag house to be installed in FY 14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181224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Smelter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Fogger system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181224">
                <a:tc rowSpan="2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Impala Platinum 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Processing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The above risk assessment includes conveyor tipping points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362448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Laboratories</a:t>
                      </a:r>
                      <a:endParaRPr lang="en-ZA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Mainly Donaldson Extraction Filtration Systems are installed/A cyclone extraction system for the Laboratory furnaces is installed.</a:t>
                      </a:r>
                      <a:endParaRPr lang="en-ZA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0" name="Straight Connector 19"/>
          <p:cNvCxnSpPr/>
          <p:nvPr/>
        </p:nvCxnSpPr>
        <p:spPr>
          <a:xfrm>
            <a:off x="173338" y="783811"/>
            <a:ext cx="8613504" cy="1983"/>
          </a:xfrm>
          <a:prstGeom prst="line">
            <a:avLst/>
          </a:prstGeom>
          <a:ln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3"/>
          <p:cNvSpPr txBox="1">
            <a:spLocks/>
          </p:cNvSpPr>
          <p:nvPr/>
        </p:nvSpPr>
        <p:spPr>
          <a:xfrm>
            <a:off x="142844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1"/>
            <a:r>
              <a:rPr lang="en-GB" b="1" dirty="0" smtClean="0">
                <a:solidFill>
                  <a:schemeClr val="bg1"/>
                </a:solidFill>
                <a:cs typeface="Arial" pitchFamily="34" charset="0"/>
              </a:rPr>
              <a:t>MULTI-STAGE </a:t>
            </a:r>
            <a:r>
              <a:rPr lang="en-GB" b="1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INVESTIGATE POTENTIAL- </a:t>
            </a:r>
            <a:r>
              <a:rPr lang="en-GB" b="1" dirty="0" smtClean="0">
                <a:solidFill>
                  <a:schemeClr val="bg1"/>
                </a:solidFill>
              </a:rPr>
              <a:t>SURFACE APPLICATIONS</a:t>
            </a:r>
            <a:endParaRPr lang="en-ZA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3"/>
          <p:cNvSpPr txBox="1">
            <a:spLocks/>
          </p:cNvSpPr>
          <p:nvPr/>
        </p:nvSpPr>
        <p:spPr>
          <a:xfrm>
            <a:off x="142844" y="42860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73338" y="1176121"/>
            <a:ext cx="8684942" cy="38301"/>
          </a:xfrm>
          <a:prstGeom prst="line">
            <a:avLst/>
          </a:prstGeom>
          <a:ln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 bwMode="auto">
          <a:xfrm>
            <a:off x="1071538" y="1571612"/>
            <a:ext cx="6437934" cy="40663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14348" y="428604"/>
            <a:ext cx="57150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WINCH COVERS </a:t>
            </a:r>
            <a:r>
              <a:rPr lang="en-GB" sz="2000" b="1" dirty="0" smtClean="0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ADOPTION </a:t>
            </a: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46486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42844" y="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Winch operators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28596" y="1007798"/>
            <a:ext cx="7643866" cy="436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09828996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857232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28596" y="2571744"/>
            <a:ext cx="78894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endParaRPr lang="en-ZA" sz="280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</a:pPr>
            <a:r>
              <a:rPr lang="en-ZA" sz="2800" i="1" dirty="0" smtClean="0">
                <a:solidFill>
                  <a:schemeClr val="bg1"/>
                </a:solidFill>
              </a:rPr>
              <a:t>Important dates: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en-ZA" sz="2800" dirty="0" smtClean="0">
                <a:solidFill>
                  <a:schemeClr val="bg1"/>
                </a:solidFill>
              </a:rPr>
              <a:t>28 Feb 2014-MOSHIAT-D Colliery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en-ZA" sz="2800" dirty="0" smtClean="0">
                <a:solidFill>
                  <a:schemeClr val="bg1"/>
                </a:solidFill>
              </a:rPr>
              <a:t>19  March 2024- Interest Group Meeting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2910" y="1071546"/>
            <a:ext cx="78894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ZA" sz="2800" i="1" dirty="0" smtClean="0">
                <a:solidFill>
                  <a:schemeClr val="bg1"/>
                </a:solidFill>
              </a:rPr>
              <a:t>Real time monitoring: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en-ZA" sz="2800" dirty="0" smtClean="0">
                <a:solidFill>
                  <a:schemeClr val="bg1"/>
                </a:solidFill>
              </a:rPr>
              <a:t>Kopanang Mine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en-ZA" sz="2800" dirty="0" smtClean="0">
                <a:solidFill>
                  <a:schemeClr val="bg1"/>
                </a:solidFill>
              </a:rPr>
              <a:t>New Vaal</a:t>
            </a: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714348" y="367049"/>
            <a:ext cx="57150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GB" sz="28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On the horizon</a:t>
            </a:r>
            <a:endParaRPr kumimoji="0" lang="en-GB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666668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>
                <a:solidFill>
                  <a:schemeClr val="bg1"/>
                </a:solidFill>
              </a:rPr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>
                <a:solidFill>
                  <a:schemeClr val="bg1"/>
                </a:solidFill>
              </a:rPr>
              <a:t>Progress update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>
                <a:solidFill>
                  <a:schemeClr val="bg1"/>
                </a:solidFill>
              </a:rPr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>
                <a:solidFill>
                  <a:schemeClr val="bg1"/>
                </a:solidFill>
              </a:rPr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>
                <a:solidFill>
                  <a:schemeClr val="bg1"/>
                </a:solidFill>
              </a:rPr>
              <a:t>Key lessons learnt 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practices through a people oriented process to significantly improve occupational health and safety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068" y="1500174"/>
            <a:ext cx="678661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9" name="Straight Connector 18"/>
          <p:cNvCxnSpPr/>
          <p:nvPr/>
        </p:nvCxnSpPr>
        <p:spPr>
          <a:xfrm>
            <a:off x="173338" y="940646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3"/>
          <p:cNvSpPr txBox="1">
            <a:spLocks/>
          </p:cNvSpPr>
          <p:nvPr/>
        </p:nvSpPr>
        <p:spPr>
          <a:xfrm>
            <a:off x="71438" y="41328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92075" lvl="1"/>
            <a:r>
              <a:rPr lang="en-GB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MULTI-STAGE FILTRATION SYSTEMS: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UNDERGROUND TIPPING POINTS </a:t>
            </a:r>
            <a:endParaRPr lang="en-ZA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73338" y="848046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3"/>
          <p:cNvSpPr txBox="1">
            <a:spLocks/>
          </p:cNvSpPr>
          <p:nvPr/>
        </p:nvSpPr>
        <p:spPr>
          <a:xfrm>
            <a:off x="71438" y="165215"/>
            <a:ext cx="9001156" cy="553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92075" lvl="1"/>
            <a:r>
              <a:rPr lang="en-GB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MULTI-STAGE FILTRATION SYSTEMS: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UNDERGROUND TIPPING POINTS </a:t>
            </a:r>
            <a:endParaRPr lang="en-ZA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571480"/>
            <a:ext cx="8999537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73338" y="940646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3"/>
          <p:cNvSpPr txBox="1">
            <a:spLocks/>
          </p:cNvSpPr>
          <p:nvPr/>
        </p:nvSpPr>
        <p:spPr>
          <a:xfrm>
            <a:off x="71438" y="41328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92075" lvl="1"/>
            <a:r>
              <a:rPr lang="en-GB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MULTI-STAGE FILTRATION SYSTEMS: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UNDERGROUND TIPPING POINTS </a:t>
            </a:r>
            <a:endParaRPr lang="en-ZA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214422"/>
            <a:ext cx="8273535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73338" y="855644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357298"/>
            <a:ext cx="742955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324745" y="412995"/>
            <a:ext cx="84945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algn="just" fontAlgn="base">
              <a:spcBef>
                <a:spcPct val="0"/>
              </a:spcBef>
              <a:spcAft>
                <a:spcPct val="0"/>
              </a:spcAft>
              <a:tabLst>
                <a:tab pos="457200" algn="r"/>
                <a:tab pos="2636838" algn="ctr"/>
                <a:tab pos="5273675" algn="r"/>
              </a:tabLst>
            </a:pPr>
            <a:r>
              <a:rPr lang="en-GB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MULTI-STAGE </a:t>
            </a: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INVESTIGATE POTENTIAL- OTHER U/G APPLICATIONS</a:t>
            </a:r>
            <a:endParaRPr kumimoji="0" lang="en-GB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46486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73338" y="855644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324745" y="412995"/>
            <a:ext cx="84945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algn="just" fontAlgn="base">
              <a:spcBef>
                <a:spcPct val="0"/>
              </a:spcBef>
              <a:spcAft>
                <a:spcPct val="0"/>
              </a:spcAft>
              <a:tabLst>
                <a:tab pos="457200" algn="r"/>
                <a:tab pos="2636838" algn="ctr"/>
                <a:tab pos="5273675" algn="r"/>
              </a:tabLst>
            </a:pPr>
            <a:r>
              <a:rPr lang="en-GB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MULTI-STAGE </a:t>
            </a: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INVESTIGATE POTENTIAL- OTHER U/G APPLICATIONS</a:t>
            </a:r>
            <a:endParaRPr kumimoji="0" lang="en-GB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571472" y="1357296"/>
          <a:ext cx="7858180" cy="4214841"/>
        </p:xfrm>
        <a:graphic>
          <a:graphicData uri="http://schemas.openxmlformats.org/drawingml/2006/table">
            <a:tbl>
              <a:tblPr/>
              <a:tblGrid>
                <a:gridCol w="1208214"/>
                <a:gridCol w="1087572"/>
                <a:gridCol w="847026"/>
                <a:gridCol w="4715368"/>
              </a:tblGrid>
              <a:tr h="353919">
                <a:tc>
                  <a:txBody>
                    <a:bodyPr/>
                    <a:lstStyle/>
                    <a:p>
                      <a:pPr marL="27305" marR="273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 kern="12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LONMIN</a:t>
                      </a:r>
                      <a:endParaRPr lang="en-ZA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7305" marR="273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Investigate this further as part of the Platinum dust working group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386092">
                <a:tc rowSpan="8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IMPLATS</a:t>
                      </a:r>
                      <a:endParaRPr lang="en-ZA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01 Shaft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X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Risk assessment includes conveyor tipping points/</a:t>
                      </a:r>
                      <a:endParaRPr lang="en-ZA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Conveyor System</a:t>
                      </a:r>
                      <a:endParaRPr lang="en-ZA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</a:tr>
              <a:tr h="386092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 Shaft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X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386092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11 Shaft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X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386092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12 Shaft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X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386092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16 Shaft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X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386092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17 Shaft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X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772185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Marula Clapham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X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772185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Marula Driekop</a:t>
                      </a:r>
                      <a:endParaRPr lang="en-Z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X</a:t>
                      </a:r>
                      <a:endParaRPr lang="en-ZA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FF9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646486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1959</TotalTime>
  <Words>462</Words>
  <Application>Microsoft Office PowerPoint</Application>
  <PresentationFormat>On-screen Show (4:3)</PresentationFormat>
  <Paragraphs>111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Theme3</vt:lpstr>
      <vt:lpstr> DUST TEAM u p  -  d a t e January 2014 to date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229</cp:revision>
  <cp:lastPrinted>2013-02-19T08:59:32Z</cp:lastPrinted>
  <dcterms:created xsi:type="dcterms:W3CDTF">2012-08-02T11:34:04Z</dcterms:created>
  <dcterms:modified xsi:type="dcterms:W3CDTF">2014-02-21T05:25:37Z</dcterms:modified>
</cp:coreProperties>
</file>