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handoutMasterIdLst>
    <p:handoutMasterId r:id="rId22"/>
  </p:handoutMasterIdLst>
  <p:sldIdLst>
    <p:sldId id="256" r:id="rId3"/>
    <p:sldId id="260" r:id="rId4"/>
    <p:sldId id="261" r:id="rId5"/>
    <p:sldId id="278" r:id="rId6"/>
    <p:sldId id="289" r:id="rId7"/>
    <p:sldId id="290" r:id="rId8"/>
    <p:sldId id="283" r:id="rId9"/>
    <p:sldId id="288" r:id="rId10"/>
    <p:sldId id="286" r:id="rId11"/>
    <p:sldId id="293" r:id="rId12"/>
    <p:sldId id="294" r:id="rId13"/>
    <p:sldId id="285" r:id="rId14"/>
    <p:sldId id="292" r:id="rId15"/>
    <p:sldId id="295" r:id="rId16"/>
    <p:sldId id="296" r:id="rId17"/>
    <p:sldId id="297" r:id="rId18"/>
    <p:sldId id="298" r:id="rId19"/>
    <p:sldId id="299" r:id="rId20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057" autoAdjust="0"/>
  </p:normalViewPr>
  <p:slideViewPr>
    <p:cSldViewPr>
      <p:cViewPr>
        <p:scale>
          <a:sx n="70" d="100"/>
          <a:sy n="70" d="100"/>
        </p:scale>
        <p:origin x="-1158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uncan%20Laptop\Documents\Safety%20Data\Historicallmines190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Fatals%20per%20commodity%20from%201988%20-%202010%20plus%20Rock%20Related_June%202013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Duncan%20Laptop\Documents\Safety%20Data\Historicallmines1904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Duncan%20Laptop\Documents\Safety%20Data\Historicallmines190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ZA" sz="2800"/>
            </a:pPr>
            <a:r>
              <a:rPr lang="en-US" sz="2800" dirty="0"/>
              <a:t>All Fatalities </a:t>
            </a:r>
            <a:r>
              <a:rPr lang="en-US" sz="2800" dirty="0" smtClean="0"/>
              <a:t>(2003 </a:t>
            </a:r>
            <a:r>
              <a:rPr lang="en-US" sz="2800" dirty="0"/>
              <a:t>-</a:t>
            </a:r>
            <a:r>
              <a:rPr lang="en-US" sz="2800" dirty="0" smtClean="0"/>
              <a:t>2013)</a:t>
            </a:r>
            <a:endParaRPr lang="en-US" sz="2800" dirty="0"/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Historictable!$F$108:$F$118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Historictable!$G$108:$G$118</c:f>
              <c:numCache>
                <c:formatCode>General</c:formatCode>
                <c:ptCount val="11"/>
                <c:pt idx="0">
                  <c:v>270</c:v>
                </c:pt>
                <c:pt idx="1">
                  <c:v>246</c:v>
                </c:pt>
                <c:pt idx="2">
                  <c:v>200</c:v>
                </c:pt>
                <c:pt idx="3">
                  <c:v>200</c:v>
                </c:pt>
                <c:pt idx="4">
                  <c:v>220</c:v>
                </c:pt>
                <c:pt idx="5">
                  <c:v>171</c:v>
                </c:pt>
                <c:pt idx="6">
                  <c:v>168</c:v>
                </c:pt>
                <c:pt idx="7">
                  <c:v>127</c:v>
                </c:pt>
                <c:pt idx="8">
                  <c:v>123</c:v>
                </c:pt>
                <c:pt idx="9">
                  <c:v>112</c:v>
                </c:pt>
                <c:pt idx="10">
                  <c:v>93</c:v>
                </c:pt>
              </c:numCache>
            </c:numRef>
          </c:val>
        </c:ser>
        <c:marker val="1"/>
        <c:axId val="79402496"/>
        <c:axId val="79602432"/>
      </c:lineChart>
      <c:catAx>
        <c:axId val="7940249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lang="en-ZA" sz="1800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79602432"/>
        <c:crosses val="autoZero"/>
        <c:auto val="1"/>
        <c:lblAlgn val="ctr"/>
        <c:lblOffset val="100"/>
      </c:catAx>
      <c:valAx>
        <c:axId val="7960243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ZA" sz="2800">
                    <a:solidFill>
                      <a:schemeClr val="bg1">
                        <a:lumMod val="50000"/>
                      </a:schemeClr>
                    </a:solidFill>
                  </a:defRPr>
                </a:pPr>
                <a:r>
                  <a:rPr lang="en-US" sz="2800">
                    <a:solidFill>
                      <a:schemeClr val="bg1">
                        <a:lumMod val="50000"/>
                      </a:schemeClr>
                    </a:solidFill>
                  </a:rPr>
                  <a:t>Number of Fatalities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ZA" sz="1600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79402496"/>
        <c:crosses val="autoZero"/>
        <c:crossBetween val="between"/>
      </c:valAx>
    </c:plotArea>
    <c:plotVisOnly val="1"/>
    <c:dispBlanksAs val="gap"/>
  </c:chart>
  <c:spPr>
    <a:solidFill>
      <a:schemeClr val="bg1">
        <a:lumMod val="85000"/>
      </a:schemeClr>
    </a:solidFill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ZA">
                <a:solidFill>
                  <a:schemeClr val="bg1"/>
                </a:solidFill>
              </a:defRPr>
            </a:pPr>
            <a:r>
              <a:rPr lang="en-ZA" dirty="0">
                <a:solidFill>
                  <a:schemeClr val="bg1">
                    <a:lumMod val="50000"/>
                  </a:schemeClr>
                </a:solidFill>
              </a:rPr>
              <a:t>Rock Related Fatalities 2003 - 2013</a:t>
            </a:r>
          </a:p>
          <a:p>
            <a:pPr>
              <a:defRPr lang="en-ZA">
                <a:solidFill>
                  <a:schemeClr val="bg1"/>
                </a:solidFill>
              </a:defRPr>
            </a:pPr>
            <a:r>
              <a:rPr lang="en-ZA" dirty="0" smtClean="0">
                <a:solidFill>
                  <a:schemeClr val="bg1">
                    <a:lumMod val="50000"/>
                  </a:schemeClr>
                </a:solidFill>
              </a:rPr>
              <a:t>Mining Sectors</a:t>
            </a:r>
            <a:r>
              <a:rPr lang="en-ZA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ZA" baseline="0" dirty="0">
                <a:solidFill>
                  <a:schemeClr val="bg1">
                    <a:lumMod val="50000"/>
                  </a:schemeClr>
                </a:solidFill>
              </a:rPr>
              <a:t>and Total</a:t>
            </a:r>
            <a:endParaRPr lang="en-ZA" dirty="0">
              <a:solidFill>
                <a:schemeClr val="bg1">
                  <a:lumMod val="50000"/>
                </a:schemeClr>
              </a:solidFill>
            </a:endParaRP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Sheet2!$B$45</c:f>
              <c:strCache>
                <c:ptCount val="1"/>
                <c:pt idx="0">
                  <c:v>Gold</c:v>
                </c:pt>
              </c:strCache>
            </c:strRef>
          </c:tx>
          <c:spPr>
            <a:ln w="57150">
              <a:solidFill>
                <a:srgbClr val="FFFF00"/>
              </a:solidFill>
            </a:ln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Sheet2!$C$45:$M$45</c:f>
              <c:numCache>
                <c:formatCode>General</c:formatCode>
                <c:ptCount val="11"/>
                <c:pt idx="0">
                  <c:v>92</c:v>
                </c:pt>
                <c:pt idx="1">
                  <c:v>63</c:v>
                </c:pt>
                <c:pt idx="2">
                  <c:v>60</c:v>
                </c:pt>
                <c:pt idx="3">
                  <c:v>63</c:v>
                </c:pt>
                <c:pt idx="4">
                  <c:v>50</c:v>
                </c:pt>
                <c:pt idx="5">
                  <c:v>40</c:v>
                </c:pt>
                <c:pt idx="6">
                  <c:v>38</c:v>
                </c:pt>
                <c:pt idx="7">
                  <c:v>29</c:v>
                </c:pt>
                <c:pt idx="8">
                  <c:v>23</c:v>
                </c:pt>
                <c:pt idx="9">
                  <c:v>13</c:v>
                </c:pt>
                <c:pt idx="10">
                  <c:v>15</c:v>
                </c:pt>
              </c:numCache>
            </c:numRef>
          </c:val>
        </c:ser>
        <c:ser>
          <c:idx val="1"/>
          <c:order val="1"/>
          <c:tx>
            <c:strRef>
              <c:f>Sheet2!$B$46</c:f>
              <c:strCache>
                <c:ptCount val="1"/>
                <c:pt idx="0">
                  <c:v>Platinum</c:v>
                </c:pt>
              </c:strCache>
            </c:strRef>
          </c:tx>
          <c:spPr>
            <a:ln w="571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Sheet2!$C$46:$M$46</c:f>
              <c:numCache>
                <c:formatCode>General</c:formatCode>
                <c:ptCount val="11"/>
                <c:pt idx="0">
                  <c:v>24</c:v>
                </c:pt>
                <c:pt idx="1">
                  <c:v>27</c:v>
                </c:pt>
                <c:pt idx="2">
                  <c:v>18</c:v>
                </c:pt>
                <c:pt idx="3">
                  <c:v>16</c:v>
                </c:pt>
                <c:pt idx="4">
                  <c:v>19</c:v>
                </c:pt>
                <c:pt idx="5">
                  <c:v>10</c:v>
                </c:pt>
                <c:pt idx="6">
                  <c:v>19</c:v>
                </c:pt>
                <c:pt idx="7">
                  <c:v>14</c:v>
                </c:pt>
                <c:pt idx="8">
                  <c:v>10</c:v>
                </c:pt>
                <c:pt idx="9">
                  <c:v>10</c:v>
                </c:pt>
                <c:pt idx="10">
                  <c:v>13</c:v>
                </c:pt>
              </c:numCache>
            </c:numRef>
          </c:val>
        </c:ser>
        <c:ser>
          <c:idx val="2"/>
          <c:order val="2"/>
          <c:tx>
            <c:strRef>
              <c:f>Sheet2!$B$47</c:f>
              <c:strCache>
                <c:ptCount val="1"/>
                <c:pt idx="0">
                  <c:v>Coal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Sheet2!$C$47:$M$47</c:f>
              <c:numCache>
                <c:formatCode>General</c:formatCode>
                <c:ptCount val="11"/>
                <c:pt idx="0">
                  <c:v>11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5</c:v>
                </c:pt>
                <c:pt idx="6">
                  <c:v>2</c:v>
                </c:pt>
                <c:pt idx="7">
                  <c:v>4</c:v>
                </c:pt>
                <c:pt idx="8">
                  <c:v>5</c:v>
                </c:pt>
                <c:pt idx="9">
                  <c:v>1</c:v>
                </c:pt>
                <c:pt idx="10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Sheet2!$B$48</c:f>
              <c:strCache>
                <c:ptCount val="1"/>
                <c:pt idx="0">
                  <c:v>Other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Sheet2!$C$48:$M$48</c:f>
              <c:numCache>
                <c:formatCode>General</c:formatCode>
                <c:ptCount val="11"/>
                <c:pt idx="0">
                  <c:v>7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  <c:pt idx="5">
                  <c:v>0</c:v>
                </c:pt>
                <c:pt idx="6">
                  <c:v>4</c:v>
                </c:pt>
                <c:pt idx="7">
                  <c:v>0</c:v>
                </c:pt>
                <c:pt idx="8">
                  <c:v>2</c:v>
                </c:pt>
                <c:pt idx="9">
                  <c:v>2</c:v>
                </c:pt>
                <c:pt idx="10">
                  <c:v>4</c:v>
                </c:pt>
              </c:numCache>
            </c:numRef>
          </c:val>
        </c:ser>
        <c:ser>
          <c:idx val="4"/>
          <c:order val="4"/>
          <c:tx>
            <c:strRef>
              <c:f>Sheet2!$B$49</c:f>
              <c:strCache>
                <c:ptCount val="1"/>
                <c:pt idx="0">
                  <c:v>Rock Total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Sheet2!$C$49:$M$49</c:f>
              <c:numCache>
                <c:formatCode>General</c:formatCode>
                <c:ptCount val="11"/>
                <c:pt idx="0">
                  <c:v>134</c:v>
                </c:pt>
                <c:pt idx="1">
                  <c:v>96</c:v>
                </c:pt>
                <c:pt idx="2">
                  <c:v>85</c:v>
                </c:pt>
                <c:pt idx="3">
                  <c:v>84</c:v>
                </c:pt>
                <c:pt idx="4">
                  <c:v>76</c:v>
                </c:pt>
                <c:pt idx="5">
                  <c:v>55</c:v>
                </c:pt>
                <c:pt idx="6">
                  <c:v>63</c:v>
                </c:pt>
                <c:pt idx="7">
                  <c:v>47</c:v>
                </c:pt>
                <c:pt idx="8">
                  <c:v>40</c:v>
                </c:pt>
                <c:pt idx="9">
                  <c:v>26</c:v>
                </c:pt>
                <c:pt idx="10">
                  <c:v>32</c:v>
                </c:pt>
              </c:numCache>
            </c:numRef>
          </c:val>
        </c:ser>
        <c:marker val="1"/>
        <c:axId val="79892864"/>
        <c:axId val="79894400"/>
      </c:lineChart>
      <c:catAx>
        <c:axId val="7989286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lang="en-ZA" sz="12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79894400"/>
        <c:crosses val="autoZero"/>
        <c:auto val="1"/>
        <c:lblAlgn val="ctr"/>
        <c:lblOffset val="100"/>
      </c:catAx>
      <c:valAx>
        <c:axId val="7989440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ZA" sz="1600">
                    <a:solidFill>
                      <a:schemeClr val="bg1">
                        <a:lumMod val="50000"/>
                      </a:schemeClr>
                    </a:solidFill>
                  </a:defRPr>
                </a:pPr>
                <a:r>
                  <a:rPr lang="en-US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Number of Fatalities</a:t>
                </a:r>
                <a:endParaRPr lang="en-US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ZA" sz="12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79892864"/>
        <c:crosses val="autoZero"/>
        <c:crossBetween val="between"/>
      </c:valAx>
      <c:spPr>
        <a:solidFill>
          <a:schemeClr val="bg1">
            <a:lumMod val="85000"/>
          </a:schemeClr>
        </a:solidFill>
      </c:spPr>
    </c:plotArea>
    <c:legend>
      <c:legendPos val="r"/>
      <c:layout/>
      <c:txPr>
        <a:bodyPr/>
        <a:lstStyle/>
        <a:p>
          <a:pPr>
            <a:defRPr lang="en-ZA" sz="1400" b="1">
              <a:solidFill>
                <a:schemeClr val="bg1">
                  <a:lumMod val="50000"/>
                </a:schemeClr>
              </a:solidFill>
            </a:defRPr>
          </a:pPr>
          <a:endParaRPr lang="en-US"/>
        </a:p>
      </c:txPr>
    </c:legend>
    <c:plotVisOnly val="1"/>
    <c:dispBlanksAs val="gap"/>
  </c:chart>
  <c:spPr>
    <a:solidFill>
      <a:schemeClr val="bg1">
        <a:lumMod val="85000"/>
      </a:schemeClr>
    </a:solidFill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ZA" sz="20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ZA" sz="2000" dirty="0" smtClean="0">
                <a:solidFill>
                  <a:schemeClr val="bg1">
                    <a:lumMod val="50000"/>
                  </a:schemeClr>
                </a:solidFill>
              </a:rPr>
              <a:t>All Serious Injuries (2003 </a:t>
            </a:r>
            <a:r>
              <a:rPr lang="en-ZA" sz="20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ZA" sz="2000" dirty="0" smtClean="0">
                <a:solidFill>
                  <a:schemeClr val="bg1">
                    <a:lumMod val="50000"/>
                  </a:schemeClr>
                </a:solidFill>
              </a:rPr>
              <a:t>2012)</a:t>
            </a:r>
            <a:endParaRPr lang="en-ZA" sz="2000" dirty="0">
              <a:solidFill>
                <a:schemeClr val="bg1">
                  <a:lumMod val="50000"/>
                </a:schemeClr>
              </a:solidFill>
            </a:endParaRPr>
          </a:p>
        </c:rich>
      </c:tx>
      <c:layout/>
    </c:title>
    <c:plotArea>
      <c:layout/>
      <c:lineChart>
        <c:grouping val="standard"/>
        <c:ser>
          <c:idx val="0"/>
          <c:order val="0"/>
          <c:marker>
            <c:symbol val="none"/>
          </c:marker>
          <c:dLbls>
            <c:dLbl>
              <c:idx val="9"/>
              <c:dLblPos val="r"/>
              <c:showVal val="1"/>
              <c:showSerName val="1"/>
            </c:dLbl>
            <c:delete val="1"/>
          </c:dLbls>
          <c:cat>
            <c:numRef>
              <c:f>Historictable!$M$140:$M$149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Historictable!$N$140:$N$149</c:f>
              <c:numCache>
                <c:formatCode>General</c:formatCode>
                <c:ptCount val="10"/>
              </c:numCache>
            </c:numRef>
          </c:val>
        </c:ser>
        <c:ser>
          <c:idx val="1"/>
          <c:order val="1"/>
          <c:marker>
            <c:symbol val="none"/>
          </c:marker>
          <c:dLbls>
            <c:dLbl>
              <c:idx val="9"/>
              <c:dLblPos val="r"/>
              <c:showVal val="1"/>
              <c:showSerName val="1"/>
            </c:dLbl>
            <c:delete val="1"/>
          </c:dLbls>
          <c:cat>
            <c:numRef>
              <c:f>Historictable!$M$140:$M$149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Historictable!$O$140:$O$149</c:f>
              <c:numCache>
                <c:formatCode>General</c:formatCode>
                <c:ptCount val="10"/>
              </c:numCache>
            </c:numRef>
          </c:val>
        </c:ser>
        <c:ser>
          <c:idx val="2"/>
          <c:order val="2"/>
          <c:spPr>
            <a:ln w="57150"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Historictable!$M$140:$M$149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Historictable!$P$140:$P$149</c:f>
              <c:numCache>
                <c:formatCode>General</c:formatCode>
                <c:ptCount val="10"/>
                <c:pt idx="0">
                  <c:v>4301</c:v>
                </c:pt>
                <c:pt idx="1">
                  <c:v>4254</c:v>
                </c:pt>
                <c:pt idx="2">
                  <c:v>3983</c:v>
                </c:pt>
                <c:pt idx="3">
                  <c:v>4189</c:v>
                </c:pt>
                <c:pt idx="4">
                  <c:v>3973</c:v>
                </c:pt>
                <c:pt idx="5">
                  <c:v>3738</c:v>
                </c:pt>
                <c:pt idx="6">
                  <c:v>3650</c:v>
                </c:pt>
                <c:pt idx="7">
                  <c:v>3438</c:v>
                </c:pt>
                <c:pt idx="8">
                  <c:v>3299</c:v>
                </c:pt>
                <c:pt idx="9">
                  <c:v>3377</c:v>
                </c:pt>
              </c:numCache>
            </c:numRef>
          </c:val>
        </c:ser>
        <c:marker val="1"/>
        <c:axId val="79942400"/>
        <c:axId val="79943936"/>
      </c:lineChart>
      <c:catAx>
        <c:axId val="7994240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lang="en-ZA" sz="14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79943936"/>
        <c:crosses val="autoZero"/>
        <c:auto val="1"/>
        <c:lblAlgn val="ctr"/>
        <c:lblOffset val="100"/>
      </c:catAx>
      <c:valAx>
        <c:axId val="799439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ZA" sz="1600">
                    <a:solidFill>
                      <a:schemeClr val="bg1">
                        <a:lumMod val="50000"/>
                      </a:schemeClr>
                    </a:solidFill>
                  </a:defRPr>
                </a:pPr>
                <a:r>
                  <a:rPr lang="en-US" sz="1600" dirty="0">
                    <a:solidFill>
                      <a:schemeClr val="bg1">
                        <a:lumMod val="50000"/>
                      </a:schemeClr>
                    </a:solidFill>
                  </a:rPr>
                  <a:t>Serious </a:t>
                </a:r>
                <a:r>
                  <a:rPr lang="en-US" sz="16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sz="1600" dirty="0">
                    <a:solidFill>
                      <a:schemeClr val="bg1">
                        <a:lumMod val="50000"/>
                      </a:schemeClr>
                    </a:solidFill>
                  </a:rPr>
                  <a:t>Injuries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ZA" sz="14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79942400"/>
        <c:crosses val="autoZero"/>
        <c:crossBetween val="between"/>
      </c:valAx>
      <c:spPr>
        <a:solidFill>
          <a:schemeClr val="bg1">
            <a:lumMod val="85000"/>
          </a:schemeClr>
        </a:solidFill>
      </c:spPr>
    </c:plotArea>
    <c:plotVisOnly val="1"/>
    <c:dispBlanksAs val="gap"/>
  </c:chart>
  <c:spPr>
    <a:solidFill>
      <a:schemeClr val="bg1">
        <a:lumMod val="85000"/>
      </a:schemeClr>
    </a:solidFill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ZA">
                <a:solidFill>
                  <a:schemeClr val="bg1">
                    <a:lumMod val="50000"/>
                  </a:schemeClr>
                </a:solidFill>
              </a:defRPr>
            </a:pPr>
            <a:r>
              <a:rPr lang="en-ZA">
                <a:solidFill>
                  <a:schemeClr val="bg1">
                    <a:lumMod val="50000"/>
                  </a:schemeClr>
                </a:solidFill>
              </a:rPr>
              <a:t>Reportable Injury Rate 2003 - 2013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Historictable!$U$80</c:f>
              <c:strCache>
                <c:ptCount val="1"/>
                <c:pt idx="0">
                  <c:v>All</c:v>
                </c:pt>
              </c:strCache>
            </c:strRef>
          </c:tx>
          <c:spPr>
            <a:ln w="571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Historictable!$U$81:$U$90</c:f>
              <c:numCache>
                <c:formatCode>0.00</c:formatCode>
                <c:ptCount val="10"/>
                <c:pt idx="0">
                  <c:v>10.32</c:v>
                </c:pt>
                <c:pt idx="1">
                  <c:v>9.6300000000000008</c:v>
                </c:pt>
                <c:pt idx="2">
                  <c:v>8.9</c:v>
                </c:pt>
                <c:pt idx="3">
                  <c:v>9.16</c:v>
                </c:pt>
                <c:pt idx="4">
                  <c:v>8.18</c:v>
                </c:pt>
                <c:pt idx="5">
                  <c:v>7.34</c:v>
                </c:pt>
                <c:pt idx="6">
                  <c:v>7.55</c:v>
                </c:pt>
                <c:pt idx="7">
                  <c:v>7.14</c:v>
                </c:pt>
                <c:pt idx="8">
                  <c:v>6.6</c:v>
                </c:pt>
                <c:pt idx="9">
                  <c:v>6.75</c:v>
                </c:pt>
              </c:numCache>
            </c:numRef>
          </c:val>
        </c:ser>
        <c:ser>
          <c:idx val="1"/>
          <c:order val="1"/>
          <c:tx>
            <c:strRef>
              <c:f>Historictable!$V$80</c:f>
              <c:strCache>
                <c:ptCount val="1"/>
                <c:pt idx="0">
                  <c:v>Gold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Historictable!$V$81:$V$90</c:f>
              <c:numCache>
                <c:formatCode>0.00</c:formatCode>
                <c:ptCount val="10"/>
                <c:pt idx="0">
                  <c:v>16.939999999999987</c:v>
                </c:pt>
                <c:pt idx="1">
                  <c:v>16.18</c:v>
                </c:pt>
                <c:pt idx="2">
                  <c:v>15.067831018593109</c:v>
                </c:pt>
                <c:pt idx="3">
                  <c:v>15.49382385968666</c:v>
                </c:pt>
                <c:pt idx="4">
                  <c:v>14.902973385675049</c:v>
                </c:pt>
                <c:pt idx="5">
                  <c:v>12.430930362403014</c:v>
                </c:pt>
                <c:pt idx="6">
                  <c:v>11.825413889486144</c:v>
                </c:pt>
                <c:pt idx="7">
                  <c:v>9.5930434782608689</c:v>
                </c:pt>
                <c:pt idx="8">
                  <c:v>11.157788106304373</c:v>
                </c:pt>
                <c:pt idx="9">
                  <c:v>11</c:v>
                </c:pt>
              </c:numCache>
            </c:numRef>
          </c:val>
        </c:ser>
        <c:ser>
          <c:idx val="2"/>
          <c:order val="2"/>
          <c:tx>
            <c:strRef>
              <c:f>Historictable!$W$80</c:f>
              <c:strCache>
                <c:ptCount val="1"/>
                <c:pt idx="0">
                  <c:v>Plat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Historictable!$W$81:$W$90</c:f>
              <c:numCache>
                <c:formatCode>0.00</c:formatCode>
                <c:ptCount val="10"/>
                <c:pt idx="0">
                  <c:v>6.6</c:v>
                </c:pt>
                <c:pt idx="1">
                  <c:v>6.3599999999999985</c:v>
                </c:pt>
                <c:pt idx="2">
                  <c:v>7.7852222327073761</c:v>
                </c:pt>
                <c:pt idx="3">
                  <c:v>8.2633989051609458</c:v>
                </c:pt>
                <c:pt idx="4">
                  <c:v>7.0134125115183785</c:v>
                </c:pt>
                <c:pt idx="5">
                  <c:v>6.4894419507915257</c:v>
                </c:pt>
                <c:pt idx="6">
                  <c:v>7.6914878499360437</c:v>
                </c:pt>
                <c:pt idx="7">
                  <c:v>8.9862448173390224</c:v>
                </c:pt>
                <c:pt idx="8">
                  <c:v>7.0484436289321373</c:v>
                </c:pt>
                <c:pt idx="9">
                  <c:v>7.4700000000000024</c:v>
                </c:pt>
              </c:numCache>
            </c:numRef>
          </c:val>
        </c:ser>
        <c:ser>
          <c:idx val="3"/>
          <c:order val="3"/>
          <c:tx>
            <c:strRef>
              <c:f>Historictable!$X$80</c:f>
              <c:strCache>
                <c:ptCount val="1"/>
                <c:pt idx="0">
                  <c:v>Coal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Historictable!$X$81:$X$90</c:f>
              <c:numCache>
                <c:formatCode>0.00</c:formatCode>
                <c:ptCount val="10"/>
                <c:pt idx="0">
                  <c:v>3.84</c:v>
                </c:pt>
                <c:pt idx="1">
                  <c:v>3.9299999999999997</c:v>
                </c:pt>
                <c:pt idx="2">
                  <c:v>3.25</c:v>
                </c:pt>
                <c:pt idx="3">
                  <c:v>4.8</c:v>
                </c:pt>
                <c:pt idx="4">
                  <c:v>3.54</c:v>
                </c:pt>
                <c:pt idx="5">
                  <c:v>5.35</c:v>
                </c:pt>
                <c:pt idx="6">
                  <c:v>4.34</c:v>
                </c:pt>
                <c:pt idx="7">
                  <c:v>3.8099999999999987</c:v>
                </c:pt>
                <c:pt idx="8">
                  <c:v>3.17</c:v>
                </c:pt>
                <c:pt idx="9">
                  <c:v>3.51</c:v>
                </c:pt>
              </c:numCache>
            </c:numRef>
          </c:val>
        </c:ser>
        <c:ser>
          <c:idx val="4"/>
          <c:order val="4"/>
          <c:tx>
            <c:strRef>
              <c:f>Historictable!$Y$80</c:f>
              <c:strCache>
                <c:ptCount val="1"/>
                <c:pt idx="0">
                  <c:v>Oth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Historictable!$Y$81:$Y$90</c:f>
              <c:numCache>
                <c:formatCode>0.00</c:formatCode>
                <c:ptCount val="10"/>
                <c:pt idx="0">
                  <c:v>3.9899999999999998</c:v>
                </c:pt>
                <c:pt idx="1">
                  <c:v>4.08</c:v>
                </c:pt>
                <c:pt idx="2">
                  <c:v>3.54</c:v>
                </c:pt>
                <c:pt idx="3">
                  <c:v>2.88</c:v>
                </c:pt>
                <c:pt idx="4">
                  <c:v>2.62</c:v>
                </c:pt>
                <c:pt idx="5">
                  <c:v>2.38</c:v>
                </c:pt>
                <c:pt idx="6">
                  <c:v>3.04</c:v>
                </c:pt>
                <c:pt idx="7">
                  <c:v>2.7800000000000002</c:v>
                </c:pt>
                <c:pt idx="8">
                  <c:v>2.58</c:v>
                </c:pt>
                <c:pt idx="9">
                  <c:v>2.5299999999999998</c:v>
                </c:pt>
              </c:numCache>
            </c:numRef>
          </c:val>
        </c:ser>
        <c:marker val="1"/>
        <c:axId val="84923904"/>
        <c:axId val="84925440"/>
      </c:lineChart>
      <c:catAx>
        <c:axId val="8492390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lang="en-ZA" sz="12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84925440"/>
        <c:crosses val="autoZero"/>
        <c:auto val="1"/>
        <c:lblAlgn val="ctr"/>
        <c:lblOffset val="100"/>
      </c:catAx>
      <c:valAx>
        <c:axId val="849254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ZA" sz="1400">
                    <a:solidFill>
                      <a:schemeClr val="bg1">
                        <a:lumMod val="50000"/>
                      </a:schemeClr>
                    </a:solidFill>
                  </a:defRPr>
                </a:pPr>
                <a:r>
                  <a:rPr lang="en-ZA" sz="1400">
                    <a:solidFill>
                      <a:schemeClr val="bg1">
                        <a:lumMod val="50000"/>
                      </a:schemeClr>
                    </a:solidFill>
                  </a:rPr>
                  <a:t>Reportable Injuries per 1000 employees</a:t>
                </a:r>
              </a:p>
            </c:rich>
          </c:tx>
          <c:layout/>
        </c:title>
        <c:numFmt formatCode="0.00" sourceLinked="1"/>
        <c:majorTickMark val="none"/>
        <c:tickLblPos val="nextTo"/>
        <c:txPr>
          <a:bodyPr/>
          <a:lstStyle/>
          <a:p>
            <a:pPr>
              <a:defRPr lang="en-ZA" sz="11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84923904"/>
        <c:crosses val="autoZero"/>
        <c:crossBetween val="between"/>
      </c:valAx>
      <c:spPr>
        <a:solidFill>
          <a:schemeClr val="bg1">
            <a:lumMod val="85000"/>
          </a:schemeClr>
        </a:solidFill>
      </c:spPr>
    </c:plotArea>
    <c:legend>
      <c:legendPos val="r"/>
      <c:layout/>
      <c:txPr>
        <a:bodyPr/>
        <a:lstStyle/>
        <a:p>
          <a:pPr>
            <a:defRPr lang="en-ZA" sz="1200">
              <a:solidFill>
                <a:schemeClr val="bg1">
                  <a:lumMod val="50000"/>
                </a:schemeClr>
              </a:solidFill>
            </a:defRPr>
          </a:pPr>
          <a:endParaRPr lang="en-US"/>
        </a:p>
      </c:txPr>
    </c:legend>
    <c:plotVisOnly val="1"/>
    <c:dispBlanksAs val="gap"/>
  </c:chart>
  <c:spPr>
    <a:solidFill>
      <a:schemeClr val="bg1">
        <a:lumMod val="85000"/>
      </a:schemeClr>
    </a:solidFill>
  </c:sp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0.73438</cdr:x>
      <cdr:y>0.64323</cdr:y>
    </cdr:from>
    <cdr:to>
      <cdr:x>0.97344</cdr:x>
      <cdr:y>0.86458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57563" y="1764507"/>
          <a:ext cx="1092994" cy="6072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2400" b="1" dirty="0"/>
            <a:t>66%</a:t>
          </a:r>
        </a:p>
        <a:p xmlns:a="http://schemas.openxmlformats.org/drawingml/2006/main">
          <a:r>
            <a:rPr lang="en-ZA" sz="2400" b="1" dirty="0"/>
            <a:t>Improvement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0.69159</cdr:x>
      <cdr:y>0.39495</cdr:y>
    </cdr:from>
    <cdr:to>
      <cdr:x>1</cdr:x>
      <cdr:y>0.46575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328592" y="2232249"/>
          <a:ext cx="2376263" cy="400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ZA" sz="2000" b="1" dirty="0"/>
            <a:t>21</a:t>
          </a:r>
          <a:r>
            <a:rPr lang="en-ZA" sz="2000" b="1" dirty="0" smtClean="0"/>
            <a:t>%  Improvement                </a:t>
          </a:r>
          <a:endParaRPr lang="en-ZA" sz="20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0.85034</cdr:x>
      <cdr:y>0.6063</cdr:y>
    </cdr:from>
    <cdr:to>
      <cdr:x>0.93295</cdr:x>
      <cdr:y>0.66667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735415" y="3274392"/>
          <a:ext cx="654346" cy="326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800" dirty="0" smtClean="0"/>
            <a:t>35%</a:t>
          </a:r>
          <a:endParaRPr lang="en-ZA" sz="1800" dirty="0"/>
        </a:p>
      </cdr:txBody>
    </cdr:sp>
  </cdr:relSizeAnchor>
  <cdr:relSizeAnchor xmlns:cdr="http://schemas.openxmlformats.org/drawingml/2006/chartDrawing">
    <cdr:from>
      <cdr:x>0.86746</cdr:x>
      <cdr:y>0.73333</cdr:y>
    </cdr:from>
    <cdr:to>
      <cdr:x>0.9829</cdr:x>
      <cdr:y>0.81333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871019" y="3960440"/>
          <a:ext cx="9144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800" dirty="0" smtClean="0"/>
            <a:t>9%</a:t>
          </a:r>
          <a:endParaRPr lang="en-ZA" sz="1800" dirty="0"/>
        </a:p>
      </cdr:txBody>
    </cdr:sp>
  </cdr:relSizeAnchor>
  <cdr:relSizeAnchor xmlns:cdr="http://schemas.openxmlformats.org/drawingml/2006/chartDrawing">
    <cdr:from>
      <cdr:x>0.86331</cdr:x>
      <cdr:y>0.8</cdr:y>
    </cdr:from>
    <cdr:to>
      <cdr:x>0.94239</cdr:x>
      <cdr:y>0.86667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838178" y="4320480"/>
          <a:ext cx="62636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800" dirty="0" smtClean="0"/>
            <a:t>37%</a:t>
          </a:r>
          <a:endParaRPr lang="en-ZA" sz="1800" dirty="0"/>
        </a:p>
      </cdr:txBody>
    </cdr:sp>
  </cdr:relSizeAnchor>
  <cdr:relSizeAnchor xmlns:cdr="http://schemas.openxmlformats.org/drawingml/2006/chartDrawing">
    <cdr:from>
      <cdr:x>0.83636</cdr:x>
      <cdr:y>0.36</cdr:y>
    </cdr:from>
    <cdr:to>
      <cdr:x>0.91897</cdr:x>
      <cdr:y>0.42037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624736" y="1944216"/>
          <a:ext cx="654344" cy="326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800" dirty="0" smtClean="0"/>
            <a:t>35%</a:t>
          </a:r>
          <a:endParaRPr lang="en-ZA" sz="1800" dirty="0"/>
        </a:p>
      </cdr:txBody>
    </cdr:sp>
  </cdr:relSizeAnchor>
  <cdr:relSizeAnchor xmlns:cdr="http://schemas.openxmlformats.org/drawingml/2006/chartDrawing">
    <cdr:from>
      <cdr:x>0.83636</cdr:x>
      <cdr:y>0.52</cdr:y>
    </cdr:from>
    <cdr:to>
      <cdr:x>0.91897</cdr:x>
      <cdr:y>0.58037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624736" y="2808312"/>
          <a:ext cx="654344" cy="326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800" dirty="0" smtClean="0"/>
            <a:t>-13%</a:t>
          </a:r>
          <a:endParaRPr lang="en-ZA" sz="1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2EEE1-7013-4836-BAC7-C2950197E958}" type="datetimeFigureOut">
              <a:rPr lang="en-ZA" smtClean="0"/>
              <a:pPr/>
              <a:t>2014/03/04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DA15-CDC9-4A4E-9D38-086916633FD2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600933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67441-9E89-48E6-935B-45613904E10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72C98-2042-46CE-A15B-D648D3B1BD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021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E75E34-0880-461E-AD08-B540A80A1F5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04-Mar-14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5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package" Target="../embeddings/Microsoft_Office_Excel_Worksheet6.xlsx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Microsoft_Office_Excel_Worksheet1.xlsx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package" Target="../embeddings/Microsoft_Office_Excel_Worksheet2.xlsx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package" Target="../embeddings/Microsoft_Office_Excel_Worksheet3.xlsx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21 February 2014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115" name="Object 3"/>
          <p:cNvGraphicFramePr>
            <a:graphicFrameLocks noChangeAspect="1"/>
          </p:cNvGraphicFramePr>
          <p:nvPr/>
        </p:nvGraphicFramePr>
        <p:xfrm>
          <a:off x="1143000" y="152400"/>
          <a:ext cx="7083033" cy="6553200"/>
        </p:xfrm>
        <a:graphic>
          <a:graphicData uri="http://schemas.openxmlformats.org/presentationml/2006/ole">
            <p:oleObj spid="_x0000_s90115" name="Worksheet" r:id="rId3" imgW="7258170" imgH="6715138" progId="Excel.Sheet.12">
              <p:embed/>
            </p:oleObj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1937984" y="97056"/>
          <a:ext cx="5334000" cy="6720000"/>
        </p:xfrm>
        <a:graphic>
          <a:graphicData uri="http://schemas.openxmlformats.org/presentationml/2006/ole">
            <p:oleObj spid="_x0000_s92162" name="Worksheet" r:id="rId3" imgW="6334163" imgH="7991384" progId="Excel.Sheet.12">
              <p:embed/>
            </p:oleObj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6" name="Straight Connector 5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r>
              <a:rPr lang="en-ZA" sz="3200" b="1" dirty="0" smtClean="0"/>
              <a:t>Central COPA Attendance</a:t>
            </a:r>
            <a:endParaRPr lang="en-ZA" sz="3200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990600" y="721056"/>
          <a:ext cx="7410450" cy="5825085"/>
        </p:xfrm>
        <a:graphic>
          <a:graphicData uri="http://schemas.openxmlformats.org/presentationml/2006/ole">
            <p:oleObj spid="_x0000_s63493" name="Worksheet" r:id="rId5" imgW="7791573" imgH="6124523" progId="Excel.Sheet.1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2399" y="152401"/>
            <a:ext cx="9187004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6" name="Straight Connector 5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26791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982637665"/>
              </p:ext>
            </p:extLst>
          </p:nvPr>
        </p:nvGraphicFramePr>
        <p:xfrm>
          <a:off x="179512" y="188640"/>
          <a:ext cx="8550696" cy="641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846897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82471150"/>
              </p:ext>
            </p:extLst>
          </p:nvPr>
        </p:nvGraphicFramePr>
        <p:xfrm>
          <a:off x="152401" y="94727"/>
          <a:ext cx="8812088" cy="6656860"/>
        </p:xfrm>
        <a:graphic>
          <a:graphicData uri="http://schemas.openxmlformats.org/presentationml/2006/ole">
            <p:oleObj spid="_x0000_s93186" name="Chart" r:id="rId3" imgW="7229556" imgH="5629195" progId="MSGraph.Chart.8">
              <p:embed followColorScheme="full"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1950" y="4069192"/>
            <a:ext cx="2000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71% Improvement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6831950" y="457438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76% Improvement</a:t>
            </a:r>
            <a:endParaRPr lang="en-ZA" dirty="0"/>
          </a:p>
        </p:txBody>
      </p:sp>
      <p:sp>
        <p:nvSpPr>
          <p:cNvPr id="10" name="TextBox 9"/>
          <p:cNvSpPr txBox="1"/>
          <p:nvPr/>
        </p:nvSpPr>
        <p:spPr>
          <a:xfrm>
            <a:off x="6811386" y="5029200"/>
            <a:ext cx="202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90% Improvement</a:t>
            </a:r>
            <a:endParaRPr lang="en-ZA" dirty="0"/>
          </a:p>
        </p:txBody>
      </p:sp>
      <p:sp>
        <p:nvSpPr>
          <p:cNvPr id="6" name="TextBox 5"/>
          <p:cNvSpPr txBox="1"/>
          <p:nvPr/>
        </p:nvSpPr>
        <p:spPr>
          <a:xfrm>
            <a:off x="4427984" y="4357218"/>
            <a:ext cx="2530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b="1" dirty="0" smtClean="0"/>
              <a:t>Combined Rock – 81%</a:t>
            </a:r>
            <a:endParaRPr lang="en-ZA" sz="2000" b="1" dirty="0"/>
          </a:p>
        </p:txBody>
      </p:sp>
    </p:spTree>
    <p:extLst>
      <p:ext uri="{BB962C8B-B14F-4D97-AF65-F5344CB8AC3E}">
        <p14:creationId xmlns="" xmlns:p14="http://schemas.microsoft.com/office/powerpoint/2010/main" val="1732320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212374742"/>
              </p:ext>
            </p:extLst>
          </p:nvPr>
        </p:nvGraphicFramePr>
        <p:xfrm>
          <a:off x="152400" y="152400"/>
          <a:ext cx="8839200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238193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767451014"/>
              </p:ext>
            </p:extLst>
          </p:nvPr>
        </p:nvGraphicFramePr>
        <p:xfrm>
          <a:off x="228600" y="228600"/>
          <a:ext cx="87630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9412708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28327417"/>
              </p:ext>
            </p:extLst>
          </p:nvPr>
        </p:nvGraphicFramePr>
        <p:xfrm>
          <a:off x="228600" y="152400"/>
          <a:ext cx="8686800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077600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2192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44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447800"/>
            <a:ext cx="7889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 A view on 2013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Plan for 2014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entagon 33"/>
          <p:cNvSpPr/>
          <p:nvPr/>
        </p:nvSpPr>
        <p:spPr>
          <a:xfrm>
            <a:off x="3962400" y="3657600"/>
            <a:ext cx="4648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33" name="Pentagon 32"/>
          <p:cNvSpPr/>
          <p:nvPr/>
        </p:nvSpPr>
        <p:spPr>
          <a:xfrm>
            <a:off x="2286000" y="2590800"/>
            <a:ext cx="62484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49" name="Pentagon 48"/>
          <p:cNvSpPr/>
          <p:nvPr/>
        </p:nvSpPr>
        <p:spPr>
          <a:xfrm>
            <a:off x="304800" y="5257800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Facilitation in the Coal Industry</a:t>
            </a:r>
            <a:endParaRPr lang="en-ZA" dirty="0">
              <a:solidFill>
                <a:srgbClr val="FF00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3716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304800"/>
            <a:ext cx="9001125" cy="9906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FOG Adoption Team </a:t>
            </a:r>
            <a:r>
              <a:rPr lang="en-ZA" sz="4800" b="1" dirty="0" smtClean="0">
                <a:latin typeface="Arial" pitchFamily="34" charset="0"/>
                <a:ea typeface="+mj-ea"/>
                <a:cs typeface="Arial" pitchFamily="34" charset="0"/>
              </a:rPr>
              <a:t>Planner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ZA" sz="3600" b="1" dirty="0" smtClean="0">
                <a:latin typeface="Arial" pitchFamily="34" charset="0"/>
                <a:ea typeface="+mj-ea"/>
                <a:cs typeface="Arial" pitchFamily="34" charset="0"/>
              </a:rPr>
              <a:t>2014</a:t>
            </a: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57187" y="6096000"/>
            <a:ext cx="8786813" cy="598487"/>
            <a:chOff x="285721" y="5919960"/>
            <a:chExt cx="8786873" cy="597720"/>
          </a:xfrm>
        </p:grpSpPr>
        <p:pic>
          <p:nvPicPr>
            <p:cNvPr id="1542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9" r="18422" b="23450"/>
            <a:stretch>
              <a:fillRect/>
            </a:stretch>
          </p:blipFill>
          <p:spPr bwMode="auto">
            <a:xfrm>
              <a:off x="8089754" y="6000768"/>
              <a:ext cx="693889" cy="392198"/>
            </a:xfrm>
            <a:prstGeom prst="rect">
              <a:avLst/>
            </a:prstGeom>
            <a:noFill/>
            <a:ln w="9525">
              <a:solidFill>
                <a:srgbClr val="C49F00"/>
              </a:solidFill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00167" y="5929473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00167" y="6449505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42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591996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426" name="TextBox 53"/>
            <p:cNvSpPr txBox="1">
              <a:spLocks noChangeArrowheads="1"/>
            </p:cNvSpPr>
            <p:nvPr/>
          </p:nvSpPr>
          <p:spPr bwMode="auto">
            <a:xfrm>
              <a:off x="1547664" y="6021288"/>
              <a:ext cx="6480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Prevention of </a:t>
              </a:r>
              <a:r>
                <a:rPr lang="en-ZA" b="1" u="sng" dirty="0">
                  <a:solidFill>
                    <a:srgbClr val="FFC000"/>
                  </a:solidFill>
                  <a:latin typeface="Calibri" pitchFamily="34" charset="0"/>
                </a:rPr>
                <a:t>All</a:t>
              </a:r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 Uncontrolled Falls of Ground</a:t>
              </a:r>
            </a:p>
          </p:txBody>
        </p:sp>
      </p:grp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04800" y="1524000"/>
          <a:ext cx="85344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Jan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Feb </a:t>
                      </a:r>
                    </a:p>
                    <a:p>
                      <a:pPr algn="ctr"/>
                      <a:r>
                        <a:rPr lang="en-ZA" sz="1600" dirty="0" smtClean="0"/>
                        <a:t>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Mar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Apr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May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Jun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Jul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Aug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Sep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Oct     14</a:t>
                      </a:r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Nov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Dec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</a:tr>
            </a:tbl>
          </a:graphicData>
        </a:graphic>
      </p:graphicFrame>
      <p:sp>
        <p:nvSpPr>
          <p:cNvPr id="32" name="Pentagon 31"/>
          <p:cNvSpPr/>
          <p:nvPr/>
        </p:nvSpPr>
        <p:spPr>
          <a:xfrm>
            <a:off x="304800" y="2590800"/>
            <a:ext cx="21336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22" name="Rectangular Callout 21"/>
          <p:cNvSpPr/>
          <p:nvPr/>
        </p:nvSpPr>
        <p:spPr>
          <a:xfrm>
            <a:off x="2209800" y="1524000"/>
            <a:ext cx="1600200" cy="838200"/>
          </a:xfrm>
          <a:prstGeom prst="wedgeRectCallout">
            <a:avLst>
              <a:gd name="adj1" fmla="val -63477"/>
              <a:gd name="adj2" fmla="val 9762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Start to Synergise with TARP for FOG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24" name="Pentagon 23"/>
          <p:cNvSpPr/>
          <p:nvPr/>
        </p:nvSpPr>
        <p:spPr>
          <a:xfrm>
            <a:off x="304800" y="3124200"/>
            <a:ext cx="693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Bolts with Nets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3886200" y="19050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Finalise and Verify Underground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29" name="Pentagon 28"/>
          <p:cNvSpPr/>
          <p:nvPr/>
        </p:nvSpPr>
        <p:spPr>
          <a:xfrm>
            <a:off x="304800" y="3657600"/>
            <a:ext cx="693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TARP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86200" y="2514600"/>
            <a:ext cx="1600200" cy="838200"/>
          </a:xfrm>
          <a:prstGeom prst="wedgeRectCallout">
            <a:avLst>
              <a:gd name="adj1" fmla="val -39596"/>
              <a:gd name="adj2" fmla="val 112278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Synergise with EE&amp;MS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37" name="Pentagon 36"/>
          <p:cNvSpPr/>
          <p:nvPr/>
        </p:nvSpPr>
        <p:spPr>
          <a:xfrm>
            <a:off x="304800" y="4191000"/>
            <a:ext cx="78486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Workplace  Illumination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762000" y="31242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Review and Prepare for Adoption – SLP?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1" name="Rectangular Callout 40"/>
          <p:cNvSpPr/>
          <p:nvPr/>
        </p:nvSpPr>
        <p:spPr>
          <a:xfrm>
            <a:off x="2362200" y="31242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Workshop Possible Roll-out Programme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304800" y="4724400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Leading Practice for Optimised Drilling and Blasting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43" name="Rectangular Callout 42"/>
          <p:cNvSpPr/>
          <p:nvPr/>
        </p:nvSpPr>
        <p:spPr>
          <a:xfrm>
            <a:off x="685800" y="36576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Review and Preview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4" name="Rectangular Callout 43"/>
          <p:cNvSpPr/>
          <p:nvPr/>
        </p:nvSpPr>
        <p:spPr>
          <a:xfrm>
            <a:off x="1752600" y="36576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Consult widely with Role-players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3352800" y="3657600"/>
            <a:ext cx="16002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Call for “Day of Learning”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6" name="Rectangular Callout 45"/>
          <p:cNvSpPr/>
          <p:nvPr/>
        </p:nvSpPr>
        <p:spPr>
          <a:xfrm>
            <a:off x="4800600" y="3657600"/>
            <a:ext cx="21336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Initiate Process to start the Leading Practice Adoption Process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7" name="Pentagon 46"/>
          <p:cNvSpPr/>
          <p:nvPr/>
        </p:nvSpPr>
        <p:spPr>
          <a:xfrm>
            <a:off x="6096000" y="5791200"/>
            <a:ext cx="26670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Plan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48" name="Rectangular Callout 47"/>
          <p:cNvSpPr/>
          <p:nvPr/>
        </p:nvSpPr>
        <p:spPr>
          <a:xfrm>
            <a:off x="3962400" y="4267200"/>
            <a:ext cx="21336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Continue with Facilitation within the Coal Industry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50" name="Rectangular Callout 49"/>
          <p:cNvSpPr/>
          <p:nvPr/>
        </p:nvSpPr>
        <p:spPr>
          <a:xfrm>
            <a:off x="6781800" y="4572000"/>
            <a:ext cx="21336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solidFill>
                  <a:schemeClr val="tx1"/>
                </a:solidFill>
              </a:rPr>
              <a:t>Glenburn Lodge Consultative Programme</a:t>
            </a:r>
            <a:endParaRPr lang="en-ZA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5" grpId="0" animBg="1"/>
      <p:bldP spid="25" grpId="1" animBg="1"/>
      <p:bldP spid="31" grpId="0" animBg="1"/>
      <p:bldP spid="31" grpId="1" animBg="1"/>
      <p:bldP spid="40" grpId="0" animBg="1"/>
      <p:bldP spid="40" grpId="1" animBg="1"/>
      <p:bldP spid="41" grpId="0" animBg="1"/>
      <p:bldP spid="41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8" grpId="0" animBg="1"/>
      <p:bldP spid="48" grpId="1" animBg="1"/>
      <p:bldP spid="50" grpId="0" animBg="1"/>
      <p:bldP spid="5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83410" y="2954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January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/February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2014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67252887"/>
              </p:ext>
            </p:extLst>
          </p:nvPr>
        </p:nvGraphicFramePr>
        <p:xfrm>
          <a:off x="228616" y="571481"/>
          <a:ext cx="8686800" cy="5707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5343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054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Tripartite</a:t>
                      </a:r>
                      <a:r>
                        <a:rPr lang="en-US" sz="1800" baseline="0" dirty="0" smtClean="0"/>
                        <a:t> forums</a:t>
                      </a:r>
                      <a:r>
                        <a:rPr lang="en-US" sz="1800" dirty="0" smtClean="0"/>
                        <a:t> visited and positively participated in them. </a:t>
                      </a:r>
                      <a:endParaRPr lang="en-US" sz="1800" dirty="0"/>
                    </a:p>
                  </a:txBody>
                  <a:tcPr anchor="ctr"/>
                </a:tc>
              </a:tr>
              <a:tr h="86822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Preparation of an assessment of the state of FoG safety in the industry during 2013 for the CEO Elimination of Fatalities Task Team</a:t>
                      </a:r>
                      <a:r>
                        <a:rPr lang="en-US" sz="1800" baseline="0" dirty="0" smtClean="0"/>
                        <a:t> on 21 February.</a:t>
                      </a:r>
                      <a:endParaRPr lang="en-US" sz="18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The Netting with Bolting and TARP COPA on 17 January was attended by 90 people.</a:t>
                      </a:r>
                      <a:r>
                        <a:rPr lang="en-US" sz="1800" baseline="0" dirty="0" smtClean="0"/>
                        <a:t> </a:t>
                      </a:r>
                      <a:endParaRPr lang="en-US" sz="1800" dirty="0"/>
                    </a:p>
                  </a:txBody>
                  <a:tcPr anchor="ctr"/>
                </a:tc>
              </a:tr>
              <a:tr h="86822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Established additional support</a:t>
                      </a:r>
                      <a:r>
                        <a:rPr lang="en-US" sz="1800" baseline="0" dirty="0" smtClean="0"/>
                        <a:t>  for COPA members . Visiting them in their respective areas. Harmony Group had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their</a:t>
                      </a:r>
                      <a:r>
                        <a:rPr lang="en-US" sz="1800" baseline="0" dirty="0" smtClean="0"/>
                        <a:t> fourth meeting as a group to consider progress with TARP.  Special initiative for Harmony planned with Douw Cronje’s assistance</a:t>
                      </a:r>
                      <a:endParaRPr lang="en-US" sz="1800" dirty="0"/>
                    </a:p>
                  </a:txBody>
                  <a:tcPr anchor="ctr"/>
                </a:tc>
              </a:tr>
              <a:tr h="6077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Special additional help was given to Mponeng , Hernic, Tau</a:t>
                      </a:r>
                      <a:r>
                        <a:rPr lang="en-US" sz="1800" baseline="0" dirty="0" smtClean="0"/>
                        <a:t> Lekoa, Moab Khotsong, Bakubung</a:t>
                      </a:r>
                      <a:r>
                        <a:rPr lang="en-US" sz="1800" dirty="0" smtClean="0"/>
                        <a:t> Platinum and Sibanye Mines .</a:t>
                      </a:r>
                      <a:endParaRPr lang="en-US" sz="18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Meeting with sponsor postponed from 14 February to 21 February 2014</a:t>
                      </a:r>
                      <a:endParaRPr lang="en-US" sz="18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First FoG MOSH</a:t>
                      </a:r>
                      <a:r>
                        <a:rPr lang="en-US" sz="1800" baseline="0" dirty="0" smtClean="0"/>
                        <a:t> Industry Adoption Team Meeting held 30 January 2014</a:t>
                      </a:r>
                      <a:endParaRPr lang="en-US" sz="18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Presentation to Coal SANIRE Branch on MOSH 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55675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January/February 2014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5515966"/>
              </p:ext>
            </p:extLst>
          </p:nvPr>
        </p:nvGraphicFramePr>
        <p:xfrm>
          <a:off x="201304" y="914400"/>
          <a:ext cx="876300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2819400"/>
                <a:gridCol w="3352800"/>
                <a:gridCol w="1426192"/>
                <a:gridCol w="783608"/>
              </a:tblGrid>
              <a:tr h="60960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Getting the COAL sector on track for MOSH adoption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current identified potential LPs will be investigated further and a workshop called to share results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February 2014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192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Helping mines to complete Portfolios of Evidence before reporting 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Discussions at COPAs,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at Harmony’s special meeting and on special requests from individual mines and at COPA’s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March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2014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Getting traction with behavioural issues in LPs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Possible pilot initiatives with Harmony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and/or Sibanye and/or Mponeng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March 2014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DJA &amp; DC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954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Creating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Synergy within EE&amp;MS and TARP (FOG) Leading Practices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Establish Pilot Group:</a:t>
                      </a:r>
                    </a:p>
                    <a:p>
                      <a:pPr algn="l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Sibanye Gold, Kroondal Chrome and Impala Platinum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March 2014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8636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endParaRPr lang="en-Z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8371" name="Object 3"/>
          <p:cNvGraphicFramePr>
            <a:graphicFrameLocks noChangeAspect="1"/>
          </p:cNvGraphicFramePr>
          <p:nvPr/>
        </p:nvGraphicFramePr>
        <p:xfrm>
          <a:off x="2209800" y="92075"/>
          <a:ext cx="4648200" cy="6565900"/>
        </p:xfrm>
        <a:graphic>
          <a:graphicData uri="http://schemas.openxmlformats.org/presentationml/2006/ole">
            <p:oleObj spid="_x0000_s58374" name="Worksheet" r:id="rId5" imgW="11896834" imgH="16811733" progId="Excel.Sheet.1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endParaRPr lang="en-Z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1236524" y="152400"/>
          <a:ext cx="6593384" cy="6477000"/>
        </p:xfrm>
        <a:graphic>
          <a:graphicData uri="http://schemas.openxmlformats.org/presentationml/2006/ole">
            <p:oleObj spid="_x0000_s60421" name="Worksheet" r:id="rId5" imgW="13430368" imgH="13201642" progId="Excel.Sheet.1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endParaRPr lang="en-Z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1820168" y="152400"/>
          <a:ext cx="5571232" cy="6633652"/>
        </p:xfrm>
        <a:graphic>
          <a:graphicData uri="http://schemas.openxmlformats.org/presentationml/2006/ole">
            <p:oleObj spid="_x0000_s62469" name="Worksheet" r:id="rId5" imgW="12001571" imgH="14287584" progId="Excel.Sheet.1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584</Words>
  <Application>Microsoft Office PowerPoint</Application>
  <PresentationFormat>On-screen Show (4:3)</PresentationFormat>
  <Paragraphs>124</Paragraphs>
  <Slides>18</Slides>
  <Notes>4</Notes>
  <HiddenSlides>7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Office Theme</vt:lpstr>
      <vt:lpstr>Theme3</vt:lpstr>
      <vt:lpstr>Worksheet</vt:lpstr>
      <vt:lpstr>Chart</vt:lpstr>
      <vt:lpstr>MOSH Falls of Ground Team  Leading Practice  Adoption Team  Activity Report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Central COPA Attendance</vt:lpstr>
      <vt:lpstr>Slide 13</vt:lpstr>
      <vt:lpstr>Slide 14</vt:lpstr>
      <vt:lpstr>Slide 15</vt:lpstr>
      <vt:lpstr>Slide 16</vt:lpstr>
      <vt:lpstr>Slide 17</vt:lpstr>
      <vt:lpstr>Slide 18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Lmasilo</cp:lastModifiedBy>
  <cp:revision>45</cp:revision>
  <dcterms:created xsi:type="dcterms:W3CDTF">2012-10-17T09:06:01Z</dcterms:created>
  <dcterms:modified xsi:type="dcterms:W3CDTF">2014-03-04T08:22:43Z</dcterms:modified>
</cp:coreProperties>
</file>