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87" r:id="rId3"/>
    <p:sldId id="263" r:id="rId4"/>
    <p:sldId id="289" r:id="rId5"/>
    <p:sldId id="292" r:id="rId6"/>
    <p:sldId id="288" r:id="rId7"/>
    <p:sldId id="290" r:id="rId8"/>
    <p:sldId id="291" r:id="rId9"/>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1" d="100"/>
          <a:sy n="71" d="100"/>
        </p:scale>
        <p:origin x="-11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99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4014788" y="0"/>
            <a:ext cx="3070225" cy="469900"/>
          </a:xfrm>
          <a:prstGeom prst="rect">
            <a:avLst/>
          </a:prstGeom>
        </p:spPr>
        <p:txBody>
          <a:bodyPr vert="horz" lIns="91440" tIns="45720" rIns="91440" bIns="45720" rtlCol="0"/>
          <a:lstStyle>
            <a:lvl1pPr algn="r">
              <a:defRPr sz="1200"/>
            </a:lvl1pPr>
          </a:lstStyle>
          <a:p>
            <a:fld id="{86DF9B48-8625-4F96-988D-79FEFB490914}" type="datetimeFigureOut">
              <a:rPr lang="en-ZA" smtClean="0"/>
              <a:pPr/>
              <a:t>2014/06/20</a:t>
            </a:fld>
            <a:endParaRPr lang="en-ZA"/>
          </a:p>
        </p:txBody>
      </p:sp>
      <p:sp>
        <p:nvSpPr>
          <p:cNvPr id="4" name="Slide Image Placeholder 3"/>
          <p:cNvSpPr>
            <a:spLocks noGrp="1" noRot="1" noChangeAspect="1"/>
          </p:cNvSpPr>
          <p:nvPr>
            <p:ph type="sldImg" idx="2"/>
          </p:nvPr>
        </p:nvSpPr>
        <p:spPr>
          <a:xfrm>
            <a:off x="1433513" y="1171575"/>
            <a:ext cx="4219575" cy="3163888"/>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708025" y="4510088"/>
            <a:ext cx="5670550" cy="36909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902700"/>
            <a:ext cx="3070225" cy="4699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4014788" y="8902700"/>
            <a:ext cx="3070225" cy="469900"/>
          </a:xfrm>
          <a:prstGeom prst="rect">
            <a:avLst/>
          </a:prstGeom>
        </p:spPr>
        <p:txBody>
          <a:bodyPr vert="horz" lIns="91440" tIns="45720" rIns="91440" bIns="45720" rtlCol="0" anchor="b"/>
          <a:lstStyle>
            <a:lvl1pPr algn="r">
              <a:defRPr sz="1200"/>
            </a:lvl1pPr>
          </a:lstStyle>
          <a:p>
            <a:fld id="{03F42F85-EC33-4E89-8444-87AD4C53AA82}" type="slidenum">
              <a:rPr lang="en-ZA" smtClean="0"/>
              <a:pPr/>
              <a:t>‹#›</a:t>
            </a:fld>
            <a:endParaRPr lang="en-ZA"/>
          </a:p>
        </p:txBody>
      </p:sp>
    </p:spTree>
    <p:extLst>
      <p:ext uri="{BB962C8B-B14F-4D97-AF65-F5344CB8AC3E}">
        <p14:creationId xmlns="" xmlns:p14="http://schemas.microsoft.com/office/powerpoint/2010/main" val="270021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CD56AF9-12C6-4521-8B69-8AF7315278A6}" type="slidenum">
              <a:rPr lang="en-US" smtClean="0"/>
              <a:pPr/>
              <a:t>4</a:t>
            </a:fld>
            <a:endParaRPr lang="en-US" dirty="0"/>
          </a:p>
        </p:txBody>
      </p:sp>
    </p:spTree>
    <p:extLst>
      <p:ext uri="{BB962C8B-B14F-4D97-AF65-F5344CB8AC3E}">
        <p14:creationId xmlns="" xmlns:p14="http://schemas.microsoft.com/office/powerpoint/2010/main" val="362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CD56AF9-12C6-4521-8B69-8AF7315278A6}" type="slidenum">
              <a:rPr lang="en-US" smtClean="0"/>
              <a:pPr/>
              <a:t>6</a:t>
            </a:fld>
            <a:endParaRPr lang="en-US" dirty="0"/>
          </a:p>
        </p:txBody>
      </p:sp>
    </p:spTree>
    <p:extLst>
      <p:ext uri="{BB962C8B-B14F-4D97-AF65-F5344CB8AC3E}">
        <p14:creationId xmlns="" xmlns:p14="http://schemas.microsoft.com/office/powerpoint/2010/main" val="269977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CD56AF9-12C6-4521-8B69-8AF7315278A6}" type="slidenum">
              <a:rPr lang="en-US" smtClean="0"/>
              <a:pPr/>
              <a:t>7</a:t>
            </a:fld>
            <a:endParaRPr lang="en-US" dirty="0"/>
          </a:p>
        </p:txBody>
      </p:sp>
    </p:spTree>
    <p:extLst>
      <p:ext uri="{BB962C8B-B14F-4D97-AF65-F5344CB8AC3E}">
        <p14:creationId xmlns="" xmlns:p14="http://schemas.microsoft.com/office/powerpoint/2010/main" val="3607060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20-Jun-14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20-Jun-14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20-Jun-14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20-Jun-14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4E5AA6-0D00-4313-A42E-433812463DD9}" type="datetimeFigureOut">
              <a:rPr lang="en-US" smtClean="0"/>
              <a:pPr/>
              <a:t>20-Jun-14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4E5AA6-0D00-4313-A42E-433812463DD9}" type="datetimeFigureOut">
              <a:rPr lang="en-US" smtClean="0"/>
              <a:pPr/>
              <a:t>20-Jun-14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4E5AA6-0D00-4313-A42E-433812463DD9}" type="datetimeFigureOut">
              <a:rPr lang="en-US" smtClean="0"/>
              <a:pPr/>
              <a:t>20-Jun-14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4E5AA6-0D00-4313-A42E-433812463DD9}" type="datetimeFigureOut">
              <a:rPr lang="en-US" smtClean="0"/>
              <a:pPr/>
              <a:t>20-Jun-14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4E5AA6-0D00-4313-A42E-433812463DD9}" type="datetimeFigureOut">
              <a:rPr lang="en-US" smtClean="0"/>
              <a:pPr/>
              <a:t>20-Jun-14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E5AA6-0D00-4313-A42E-433812463DD9}" type="datetimeFigureOut">
              <a:rPr lang="en-US" smtClean="0"/>
              <a:pPr/>
              <a:t>20-Jun-14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E5AA6-0D00-4313-A42E-433812463DD9}" type="datetimeFigureOut">
              <a:rPr lang="en-US" smtClean="0"/>
              <a:pPr/>
              <a:t>20-Jun-14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E5AA6-0D00-4313-A42E-433812463DD9}" type="datetimeFigureOut">
              <a:rPr lang="en-US" smtClean="0"/>
              <a:pPr/>
              <a:t>20-Jun-14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AE7A42-BFC2-4F15-8E0E-CFC308B85A7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36410" y="1988840"/>
            <a:ext cx="5286380" cy="1470025"/>
          </a:xfrm>
        </p:spPr>
        <p:txBody>
          <a:bodyPr>
            <a:normAutofit/>
          </a:bodyPr>
          <a:lstStyle/>
          <a:p>
            <a:r>
              <a:rPr lang="en-ZA" dirty="0" smtClean="0">
                <a:solidFill>
                  <a:schemeClr val="bg1"/>
                </a:solidFill>
              </a:rPr>
              <a:t>Behavioural Change</a:t>
            </a:r>
            <a:br>
              <a:rPr lang="en-ZA" dirty="0" smtClean="0">
                <a:solidFill>
                  <a:schemeClr val="bg1"/>
                </a:solidFill>
              </a:rPr>
            </a:br>
            <a:endParaRPr lang="en-US" dirty="0">
              <a:solidFill>
                <a:schemeClr val="bg1"/>
              </a:solidFill>
            </a:endParaRPr>
          </a:p>
        </p:txBody>
      </p:sp>
      <p:sp>
        <p:nvSpPr>
          <p:cNvPr id="3" name="Subtitle 2"/>
          <p:cNvSpPr>
            <a:spLocks noGrp="1"/>
          </p:cNvSpPr>
          <p:nvPr>
            <p:ph type="subTitle" idx="1"/>
          </p:nvPr>
        </p:nvSpPr>
        <p:spPr>
          <a:xfrm>
            <a:off x="4522210" y="4581128"/>
            <a:ext cx="3914780" cy="1752600"/>
          </a:xfrm>
        </p:spPr>
        <p:txBody>
          <a:bodyPr/>
          <a:lstStyle/>
          <a:p>
            <a:r>
              <a:rPr lang="en-ZA" dirty="0" smtClean="0"/>
              <a:t>20 June 2014</a:t>
            </a:r>
            <a:endParaRPr lang="en-US" dirty="0"/>
          </a:p>
        </p:txBody>
      </p:sp>
      <p:sp>
        <p:nvSpPr>
          <p:cNvPr id="4" name="TextBox 3"/>
          <p:cNvSpPr txBox="1"/>
          <p:nvPr/>
        </p:nvSpPr>
        <p:spPr>
          <a:xfrm>
            <a:off x="179512" y="5949280"/>
            <a:ext cx="3015569" cy="938719"/>
          </a:xfrm>
          <a:prstGeom prst="rect">
            <a:avLst/>
          </a:prstGeom>
          <a:noFill/>
        </p:spPr>
        <p:txBody>
          <a:bodyPr wrap="none" rtlCol="0">
            <a:spAutoFit/>
          </a:bodyPr>
          <a:lstStyle/>
          <a:p>
            <a:r>
              <a:rPr lang="en-ZA" sz="1100" dirty="0" smtClean="0">
                <a:solidFill>
                  <a:schemeClr val="bg1"/>
                </a:solidFill>
              </a:rPr>
              <a:t>Contact Person:</a:t>
            </a:r>
          </a:p>
          <a:p>
            <a:r>
              <a:rPr lang="en-ZA" sz="1100" dirty="0" smtClean="0">
                <a:solidFill>
                  <a:schemeClr val="bg1"/>
                </a:solidFill>
              </a:rPr>
              <a:t>Rina Muller</a:t>
            </a:r>
          </a:p>
          <a:p>
            <a:r>
              <a:rPr lang="en-ZA" sz="1100" dirty="0" smtClean="0">
                <a:solidFill>
                  <a:schemeClr val="bg1"/>
                </a:solidFill>
              </a:rPr>
              <a:t>Chairperson: Behavioural Interest Group</a:t>
            </a:r>
          </a:p>
          <a:p>
            <a:r>
              <a:rPr lang="en-ZA" sz="1100" dirty="0" smtClean="0">
                <a:solidFill>
                  <a:schemeClr val="bg1"/>
                </a:solidFill>
              </a:rPr>
              <a:t>Tel :0827096780 - Mail: rinamuller@outlook.com</a:t>
            </a:r>
          </a:p>
          <a:p>
            <a:endParaRPr lang="en-ZA" sz="1100" dirty="0">
              <a:solidFill>
                <a:schemeClr val="bg1"/>
              </a:solidFill>
            </a:endParaRPr>
          </a:p>
        </p:txBody>
      </p:sp>
      <p:sp>
        <p:nvSpPr>
          <p:cNvPr id="5" name="Title 1"/>
          <p:cNvSpPr txBox="1">
            <a:spLocks/>
          </p:cNvSpPr>
          <p:nvPr/>
        </p:nvSpPr>
        <p:spPr>
          <a:xfrm>
            <a:off x="3995936" y="3458865"/>
            <a:ext cx="528638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sz="3200" dirty="0" smtClean="0">
                <a:solidFill>
                  <a:schemeClr val="bg1"/>
                </a:solidFill>
              </a:rPr>
              <a:t>Activity Report</a:t>
            </a:r>
            <a:r>
              <a:rPr lang="en-ZA" dirty="0" smtClean="0">
                <a:solidFill>
                  <a:schemeClr val="bg1"/>
                </a:solidFill>
              </a:rPr>
              <a:t/>
            </a:r>
            <a:br>
              <a:rPr lang="en-ZA" dirty="0" smtClean="0">
                <a:solidFill>
                  <a:schemeClr val="bg1"/>
                </a:solidFill>
              </a:rPr>
            </a:b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l="56223" t="5468" r="18422" b="23450"/>
          <a:stretch>
            <a:fillRect/>
          </a:stretch>
        </p:blipFill>
        <p:spPr bwMode="auto">
          <a:xfrm>
            <a:off x="8089754" y="6313402"/>
            <a:ext cx="693889" cy="392198"/>
          </a:xfrm>
          <a:prstGeom prst="rect">
            <a:avLst/>
          </a:prstGeom>
          <a:ln>
            <a:solidFill>
              <a:srgbClr val="C49F00"/>
            </a:solidFill>
          </a:ln>
          <a:effectLst/>
        </p:spPr>
      </p:pic>
      <p:sp>
        <p:nvSpPr>
          <p:cNvPr id="7" name="Text Placeholder 4"/>
          <p:cNvSpPr txBox="1">
            <a:spLocks/>
          </p:cNvSpPr>
          <p:nvPr/>
        </p:nvSpPr>
        <p:spPr>
          <a:xfrm>
            <a:off x="1335142" y="6330907"/>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75000"/>
                    <a:lumOff val="25000"/>
                  </a:schemeClr>
                </a:solidFill>
                <a:effectLst/>
                <a:uLnTx/>
                <a:uFillTx/>
                <a:latin typeface="Arial" pitchFamily="34" charset="0"/>
                <a:cs typeface="Arial" pitchFamily="34" charset="0"/>
              </a:rPr>
              <a:t>Leading the change</a:t>
            </a:r>
            <a:r>
              <a:rPr kumimoji="0" lang="en-ZA" sz="2000" b="1" i="0" u="none" strike="noStrike" kern="1200" cap="none" spc="0" normalizeH="0" noProof="0" dirty="0" smtClean="0">
                <a:ln>
                  <a:noFill/>
                </a:ln>
                <a:solidFill>
                  <a:schemeClr val="tx1">
                    <a:lumMod val="75000"/>
                    <a:lumOff val="25000"/>
                  </a:schemeClr>
                </a:solidFill>
                <a:effectLst/>
                <a:uLnTx/>
                <a:uFillTx/>
                <a:latin typeface="Arial" pitchFamily="34" charset="0"/>
                <a:cs typeface="Arial" pitchFamily="34" charset="0"/>
              </a:rPr>
              <a:t> to zero harm</a:t>
            </a:r>
            <a:endParaRPr kumimoji="0" lang="en-ZA" sz="2000"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cxnSp>
        <p:nvCxnSpPr>
          <p:cNvPr id="8" name="Straight Connector 7"/>
          <p:cNvCxnSpPr/>
          <p:nvPr/>
        </p:nvCxnSpPr>
        <p:spPr>
          <a:xfrm>
            <a:off x="1000100" y="6306356"/>
            <a:ext cx="6924700" cy="7046"/>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05600"/>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78460" y="6306356"/>
            <a:ext cx="857256" cy="399244"/>
          </a:xfrm>
          <a:prstGeom prst="rect">
            <a:avLst/>
          </a:prstGeom>
          <a:noFill/>
          <a:ln w="9525">
            <a:noFill/>
            <a:miter lim="800000"/>
            <a:headEnd/>
            <a:tailEnd/>
          </a:ln>
          <a:effectLst/>
        </p:spPr>
      </p:pic>
      <p:sp>
        <p:nvSpPr>
          <p:cNvPr id="14"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Mission and Values - MOSH</a:t>
            </a:r>
            <a:endParaRPr kumimoji="0" lang="en-ZA" sz="2400" b="1" i="0"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cxnSp>
        <p:nvCxnSpPr>
          <p:cNvPr id="16" name="Straight Connector 15"/>
          <p:cNvCxnSpPr/>
          <p:nvPr/>
        </p:nvCxnSpPr>
        <p:spPr>
          <a:xfrm>
            <a:off x="173338" y="527338"/>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pic>
        <p:nvPicPr>
          <p:cNvPr id="1025" name="Picture 1"/>
          <p:cNvPicPr>
            <a:picLocks noChangeAspect="1" noChangeArrowheads="1"/>
          </p:cNvPicPr>
          <p:nvPr/>
        </p:nvPicPr>
        <p:blipFill>
          <a:blip r:embed="rId4" cstate="print">
            <a:duotone>
              <a:prstClr val="black"/>
              <a:schemeClr val="accent5">
                <a:tint val="45000"/>
                <a:satMod val="400000"/>
              </a:schemeClr>
            </a:duotone>
            <a:extLst>
              <a:ext uri="{BEBA8EAE-BF5A-486C-A8C5-ECC9F3942E4B}">
                <a14:imgProps xmlns="" xmlns:a14="http://schemas.microsoft.com/office/drawing/2010/main">
                  <a14:imgLayer r:embed="rId5">
                    <a14:imgEffect>
                      <a14:brightnessContrast bright="20000" contrast="40000"/>
                    </a14:imgEffect>
                  </a14:imgLayer>
                </a14:imgProps>
              </a:ext>
            </a:extLst>
          </a:blip>
          <a:srcRect/>
          <a:stretch>
            <a:fillRect/>
          </a:stretch>
        </p:blipFill>
        <p:spPr bwMode="auto">
          <a:xfrm>
            <a:off x="334487" y="646172"/>
            <a:ext cx="8569113" cy="5510595"/>
          </a:xfrm>
          <a:prstGeom prst="rect">
            <a:avLst/>
          </a:prstGeom>
          <a:solidFill>
            <a:srgbClr val="FFE579"/>
          </a:solidFill>
          <a:ln w="9525">
            <a:noFill/>
            <a:miter lim="800000"/>
            <a:headEnd/>
            <a:tailEnd/>
          </a:ln>
          <a:effectLst/>
        </p:spPr>
      </p:pic>
      <p:sp>
        <p:nvSpPr>
          <p:cNvPr id="2" name="Rectangle 1"/>
          <p:cNvSpPr/>
          <p:nvPr/>
        </p:nvSpPr>
        <p:spPr>
          <a:xfrm>
            <a:off x="2048720" y="661605"/>
            <a:ext cx="6854880" cy="153758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ZA" sz="1600" dirty="0" smtClean="0">
                <a:solidFill>
                  <a:schemeClr val="bg1"/>
                </a:solidFill>
                <a:latin typeface="Arial" pitchFamily="34" charset="0"/>
                <a:cs typeface="Arial" pitchFamily="34" charset="0"/>
              </a:rPr>
              <a:t>To facilitate the adoption of leading practice </a:t>
            </a:r>
            <a:r>
              <a:rPr lang="en-ZA" sz="1600" b="1" dirty="0" smtClean="0">
                <a:solidFill>
                  <a:srgbClr val="FFFF00"/>
                </a:solidFill>
                <a:latin typeface="Arial" pitchFamily="34" charset="0"/>
                <a:cs typeface="Arial" pitchFamily="34" charset="0"/>
              </a:rPr>
              <a:t>through a people oriented process</a:t>
            </a:r>
            <a:r>
              <a:rPr lang="en-ZA" sz="1600" dirty="0" smtClean="0">
                <a:solidFill>
                  <a:schemeClr val="bg1"/>
                </a:solidFill>
                <a:latin typeface="Arial" pitchFamily="34" charset="0"/>
                <a:cs typeface="Arial" pitchFamily="34" charset="0"/>
              </a:rPr>
              <a:t> to significantly improve occupational health and safety in the minerals industry</a:t>
            </a:r>
          </a:p>
          <a:p>
            <a:endParaRPr lang="en-ZA" sz="1600" dirty="0">
              <a:solidFill>
                <a:schemeClr val="bg1"/>
              </a:solidFill>
              <a:latin typeface="Arial" pitchFamily="34" charset="0"/>
              <a:cs typeface="Arial" pitchFamily="34" charset="0"/>
            </a:endParaRPr>
          </a:p>
          <a:p>
            <a:r>
              <a:rPr lang="en-ZA" sz="1600" dirty="0" smtClean="0">
                <a:solidFill>
                  <a:schemeClr val="bg1"/>
                </a:solidFill>
                <a:latin typeface="Arial" pitchFamily="34" charset="0"/>
                <a:cs typeface="Arial" pitchFamily="34" charset="0"/>
              </a:rPr>
              <a:t>Our ultimate goal is the provision of working conditions that are free from harmful effects</a:t>
            </a:r>
            <a:endParaRPr lang="en-ZA" sz="1600" dirty="0">
              <a:solidFill>
                <a:schemeClr val="bg1"/>
              </a:solidFill>
              <a:latin typeface="Arial" pitchFamily="34" charset="0"/>
              <a:cs typeface="Arial" pitchFamily="34" charset="0"/>
            </a:endParaRPr>
          </a:p>
        </p:txBody>
      </p:sp>
      <p:sp>
        <p:nvSpPr>
          <p:cNvPr id="3" name="Rectangle 2"/>
          <p:cNvSpPr/>
          <p:nvPr/>
        </p:nvSpPr>
        <p:spPr>
          <a:xfrm>
            <a:off x="334487" y="2152890"/>
            <a:ext cx="1714233" cy="400387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ZA" sz="3600" dirty="0" smtClean="0">
                <a:latin typeface="Calibri" pitchFamily="34" charset="0"/>
                <a:cs typeface="Calibri" pitchFamily="34" charset="0"/>
              </a:rPr>
              <a:t>Values</a:t>
            </a:r>
            <a:endParaRPr lang="en-ZA" sz="3600" dirty="0">
              <a:latin typeface="Calibri" pitchFamily="34" charset="0"/>
              <a:cs typeface="Calibri" pitchFamily="34" charset="0"/>
            </a:endParaRPr>
          </a:p>
        </p:txBody>
      </p:sp>
      <p:sp>
        <p:nvSpPr>
          <p:cNvPr id="4" name="Title 3"/>
          <p:cNvSpPr>
            <a:spLocks noGrp="1"/>
          </p:cNvSpPr>
          <p:nvPr>
            <p:ph type="title"/>
          </p:nvPr>
        </p:nvSpPr>
        <p:spPr>
          <a:xfrm>
            <a:off x="-2412776" y="-314969"/>
            <a:ext cx="8229600" cy="1143000"/>
          </a:xfrm>
        </p:spPr>
        <p:txBody>
          <a:bodyPr>
            <a:normAutofit/>
          </a:bodyPr>
          <a:lstStyle/>
          <a:p>
            <a:r>
              <a:rPr lang="en-ZA" sz="4000" dirty="0" smtClean="0"/>
              <a:t>The Mandate</a:t>
            </a:r>
            <a:endParaRPr lang="en-ZA" sz="4000" dirty="0"/>
          </a:p>
        </p:txBody>
      </p:sp>
      <p:sp>
        <p:nvSpPr>
          <p:cNvPr id="5" name="Content Placeholder 4"/>
          <p:cNvSpPr>
            <a:spLocks noGrp="1"/>
          </p:cNvSpPr>
          <p:nvPr>
            <p:ph idx="1"/>
          </p:nvPr>
        </p:nvSpPr>
        <p:spPr/>
        <p:txBody>
          <a:bodyPr/>
          <a:lstStyle/>
          <a:p>
            <a:endParaRPr lang="en-ZA"/>
          </a:p>
        </p:txBody>
      </p:sp>
    </p:spTree>
    <p:extLst>
      <p:ext uri="{BB962C8B-B14F-4D97-AF65-F5344CB8AC3E}">
        <p14:creationId xmlns="" xmlns:p14="http://schemas.microsoft.com/office/powerpoint/2010/main" val="2755875340"/>
      </p:ext>
    </p:extLst>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ZA" sz="4000" dirty="0" smtClean="0"/>
              <a:t>Behavioural Specialist  - Focus</a:t>
            </a:r>
            <a:endParaRPr lang="en-US" sz="4000" dirty="0"/>
          </a:p>
        </p:txBody>
      </p:sp>
      <p:sp>
        <p:nvSpPr>
          <p:cNvPr id="14" name="Text Placeholder 13"/>
          <p:cNvSpPr>
            <a:spLocks noGrp="1"/>
          </p:cNvSpPr>
          <p:nvPr>
            <p:ph type="body" idx="1"/>
          </p:nvPr>
        </p:nvSpPr>
        <p:spPr>
          <a:solidFill>
            <a:schemeClr val="accent5">
              <a:lumMod val="75000"/>
            </a:schemeClr>
          </a:solidFill>
        </p:spPr>
        <p:txBody>
          <a:bodyPr>
            <a:normAutofit fontScale="77500" lnSpcReduction="20000"/>
          </a:bodyPr>
          <a:lstStyle/>
          <a:p>
            <a:r>
              <a:rPr lang="en-ZA" dirty="0" smtClean="0">
                <a:solidFill>
                  <a:schemeClr val="bg1"/>
                </a:solidFill>
              </a:rPr>
              <a:t>Focus 1:</a:t>
            </a:r>
          </a:p>
          <a:p>
            <a:r>
              <a:rPr lang="en-ZA" dirty="0" smtClean="0">
                <a:solidFill>
                  <a:schemeClr val="bg1"/>
                </a:solidFill>
              </a:rPr>
              <a:t>Adoption Team Support</a:t>
            </a:r>
            <a:endParaRPr lang="en-ZA" dirty="0">
              <a:solidFill>
                <a:schemeClr val="bg1"/>
              </a:solidFill>
            </a:endParaRPr>
          </a:p>
        </p:txBody>
      </p:sp>
      <p:sp>
        <p:nvSpPr>
          <p:cNvPr id="15" name="Content Placeholder 14"/>
          <p:cNvSpPr>
            <a:spLocks noGrp="1"/>
          </p:cNvSpPr>
          <p:nvPr>
            <p:ph sz="half" idx="2"/>
          </p:nvPr>
        </p:nvSpPr>
        <p:spPr/>
        <p:txBody>
          <a:bodyPr/>
          <a:lstStyle/>
          <a:p>
            <a:r>
              <a:rPr lang="en-ZA" dirty="0" smtClean="0"/>
              <a:t>Training Practices</a:t>
            </a:r>
          </a:p>
          <a:p>
            <a:r>
              <a:rPr lang="en-ZA" dirty="0" smtClean="0"/>
              <a:t>How To - Solutions</a:t>
            </a:r>
          </a:p>
          <a:p>
            <a:r>
              <a:rPr lang="en-ZA" dirty="0" smtClean="0"/>
              <a:t>Interview Protocols</a:t>
            </a:r>
            <a:endParaRPr lang="en-ZA" dirty="0"/>
          </a:p>
        </p:txBody>
      </p:sp>
      <p:sp>
        <p:nvSpPr>
          <p:cNvPr id="16" name="Text Placeholder 15"/>
          <p:cNvSpPr>
            <a:spLocks noGrp="1"/>
          </p:cNvSpPr>
          <p:nvPr>
            <p:ph type="body" sz="quarter" idx="3"/>
          </p:nvPr>
        </p:nvSpPr>
        <p:spPr>
          <a:solidFill>
            <a:schemeClr val="accent5">
              <a:lumMod val="75000"/>
            </a:schemeClr>
          </a:solidFill>
        </p:spPr>
        <p:txBody>
          <a:bodyPr>
            <a:normAutofit fontScale="77500" lnSpcReduction="20000"/>
          </a:bodyPr>
          <a:lstStyle/>
          <a:p>
            <a:r>
              <a:rPr lang="en-ZA" dirty="0" smtClean="0">
                <a:solidFill>
                  <a:schemeClr val="bg1"/>
                </a:solidFill>
              </a:rPr>
              <a:t>Focus 2:</a:t>
            </a:r>
          </a:p>
          <a:p>
            <a:r>
              <a:rPr lang="en-ZA" dirty="0" smtClean="0">
                <a:solidFill>
                  <a:schemeClr val="bg1"/>
                </a:solidFill>
              </a:rPr>
              <a:t>Behavioural Leading Practice</a:t>
            </a:r>
            <a:endParaRPr lang="en-ZA" dirty="0">
              <a:solidFill>
                <a:schemeClr val="bg1"/>
              </a:solidFill>
            </a:endParaRPr>
          </a:p>
        </p:txBody>
      </p:sp>
      <p:sp>
        <p:nvSpPr>
          <p:cNvPr id="17" name="Content Placeholder 16"/>
          <p:cNvSpPr>
            <a:spLocks noGrp="1"/>
          </p:cNvSpPr>
          <p:nvPr>
            <p:ph sz="quarter" idx="4"/>
          </p:nvPr>
        </p:nvSpPr>
        <p:spPr/>
        <p:txBody>
          <a:bodyPr/>
          <a:lstStyle/>
          <a:p>
            <a:r>
              <a:rPr lang="en-ZA" dirty="0" smtClean="0"/>
              <a:t>Leadership Behaviour and Behavioural Communication </a:t>
            </a:r>
            <a:r>
              <a:rPr lang="en-ZA" u="sng" dirty="0" smtClean="0"/>
              <a:t>as LP</a:t>
            </a:r>
          </a:p>
          <a:p>
            <a:pPr marL="0" indent="0">
              <a:buNone/>
            </a:pPr>
            <a:r>
              <a:rPr lang="en-ZA" dirty="0" smtClean="0"/>
              <a:t>1. Identify?</a:t>
            </a:r>
          </a:p>
          <a:p>
            <a:pPr marL="0" indent="0">
              <a:buNone/>
            </a:pPr>
            <a:r>
              <a:rPr lang="en-ZA" dirty="0" smtClean="0"/>
              <a:t>2. Create?</a:t>
            </a:r>
          </a:p>
          <a:p>
            <a:endParaRPr lang="en-ZA" dirty="0"/>
          </a:p>
          <a:p>
            <a:pPr marL="0" indent="0">
              <a:buNone/>
            </a:pPr>
            <a:r>
              <a:rPr lang="en-ZA" dirty="0" smtClean="0"/>
              <a:t>Behavioural Interest Group (BIG) October 2013</a:t>
            </a:r>
            <a:endParaRPr lang="en-ZA" dirty="0"/>
          </a:p>
        </p:txBody>
      </p:sp>
      <p:pic>
        <p:nvPicPr>
          <p:cNvPr id="18" name="Picture 2"/>
          <p:cNvPicPr>
            <a:picLocks noChangeAspect="1" noChangeArrowheads="1"/>
          </p:cNvPicPr>
          <p:nvPr/>
        </p:nvPicPr>
        <p:blipFill>
          <a:blip r:embed="rId2" cstate="print"/>
          <a:srcRect/>
          <a:stretch>
            <a:fillRect/>
          </a:stretch>
        </p:blipFill>
        <p:spPr bwMode="auto">
          <a:xfrm>
            <a:off x="278460" y="6306356"/>
            <a:ext cx="857256" cy="399244"/>
          </a:xfrm>
          <a:prstGeom prst="rect">
            <a:avLst/>
          </a:prstGeom>
          <a:noFill/>
          <a:ln w="9525">
            <a:noFill/>
            <a:miter lim="800000"/>
            <a:headEnd/>
            <a:tailEnd/>
          </a:ln>
          <a:effectLst/>
        </p:spPr>
      </p:pic>
      <p:pic>
        <p:nvPicPr>
          <p:cNvPr id="19" name="Picture 3"/>
          <p:cNvPicPr>
            <a:picLocks noChangeAspect="1" noChangeArrowheads="1"/>
          </p:cNvPicPr>
          <p:nvPr/>
        </p:nvPicPr>
        <p:blipFill>
          <a:blip r:embed="rId3" cstate="print"/>
          <a:srcRect l="56223" t="5468" r="18422" b="23450"/>
          <a:stretch>
            <a:fillRect/>
          </a:stretch>
        </p:blipFill>
        <p:spPr bwMode="auto">
          <a:xfrm>
            <a:off x="8089754" y="6313402"/>
            <a:ext cx="693889" cy="392198"/>
          </a:xfrm>
          <a:prstGeom prst="rect">
            <a:avLst/>
          </a:prstGeom>
          <a:ln>
            <a:solidFill>
              <a:srgbClr val="C49F00"/>
            </a:solidFill>
          </a:ln>
          <a:effectLst/>
        </p:spPr>
      </p:pic>
      <p:cxnSp>
        <p:nvCxnSpPr>
          <p:cNvPr id="20" name="Straight Connector 19"/>
          <p:cNvCxnSpPr/>
          <p:nvPr/>
        </p:nvCxnSpPr>
        <p:spPr>
          <a:xfrm>
            <a:off x="1142977" y="6705600"/>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sp>
        <p:nvSpPr>
          <p:cNvPr id="21" name="Text Placeholder 4"/>
          <p:cNvSpPr txBox="1">
            <a:spLocks/>
          </p:cNvSpPr>
          <p:nvPr/>
        </p:nvSpPr>
        <p:spPr>
          <a:xfrm>
            <a:off x="1335142" y="6330907"/>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75000"/>
                    <a:lumOff val="25000"/>
                  </a:schemeClr>
                </a:solidFill>
                <a:effectLst/>
                <a:uLnTx/>
                <a:uFillTx/>
                <a:latin typeface="Arial" pitchFamily="34" charset="0"/>
                <a:cs typeface="Arial" pitchFamily="34" charset="0"/>
              </a:rPr>
              <a:t>Leading the change</a:t>
            </a:r>
            <a:r>
              <a:rPr kumimoji="0" lang="en-ZA" sz="2000" b="1" i="0" u="none" strike="noStrike" kern="1200" cap="none" spc="0" normalizeH="0" noProof="0" dirty="0" smtClean="0">
                <a:ln>
                  <a:noFill/>
                </a:ln>
                <a:solidFill>
                  <a:schemeClr val="tx1">
                    <a:lumMod val="75000"/>
                    <a:lumOff val="25000"/>
                  </a:schemeClr>
                </a:solidFill>
                <a:effectLst/>
                <a:uLnTx/>
                <a:uFillTx/>
                <a:latin typeface="Arial" pitchFamily="34" charset="0"/>
                <a:cs typeface="Arial" pitchFamily="34" charset="0"/>
              </a:rPr>
              <a:t> to zero harm</a:t>
            </a:r>
            <a:endParaRPr kumimoji="0" lang="en-ZA" sz="2000" b="1" i="0" u="none" strike="noStrike" kern="1200" cap="none" spc="0" normalizeH="0" baseline="0" noProof="0" dirty="0">
              <a:ln>
                <a:noFill/>
              </a:ln>
              <a:solidFill>
                <a:schemeClr val="tx1">
                  <a:lumMod val="75000"/>
                  <a:lumOff val="25000"/>
                </a:schemeClr>
              </a:solidFill>
              <a:effectLst/>
              <a:uLnTx/>
              <a:uFillTx/>
              <a:latin typeface="Arial" pitchFamily="34" charset="0"/>
              <a:cs typeface="Arial" pitchFamily="34" charset="0"/>
            </a:endParaRPr>
          </a:p>
        </p:txBody>
      </p:sp>
      <p:cxnSp>
        <p:nvCxnSpPr>
          <p:cNvPr id="22" name="Straight Connector 21"/>
          <p:cNvCxnSpPr/>
          <p:nvPr/>
        </p:nvCxnSpPr>
        <p:spPr>
          <a:xfrm>
            <a:off x="1000100" y="6306356"/>
            <a:ext cx="6924700" cy="7046"/>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9029" y="1154566"/>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srcRect l="56223" t="5468" r="18422" b="23450"/>
          <a:stretch>
            <a:fillRect/>
          </a:stretch>
        </p:blipFill>
        <p:spPr bwMode="auto">
          <a:xfrm>
            <a:off x="8108803" y="6351044"/>
            <a:ext cx="693889" cy="392198"/>
          </a:xfrm>
          <a:prstGeom prst="rect">
            <a:avLst/>
          </a:prstGeom>
          <a:ln>
            <a:solidFill>
              <a:srgbClr val="C49F00"/>
            </a:solidFill>
          </a:ln>
          <a:effectLst/>
        </p:spPr>
      </p:pic>
      <p:cxnSp>
        <p:nvCxnSpPr>
          <p:cNvPr id="8" name="Straight Connector 7"/>
          <p:cNvCxnSpPr/>
          <p:nvPr/>
        </p:nvCxnSpPr>
        <p:spPr>
          <a:xfrm>
            <a:off x="1142977" y="6327755"/>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1368"/>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srcRect/>
          <a:stretch>
            <a:fillRect/>
          </a:stretch>
        </p:blipFill>
        <p:spPr bwMode="auto">
          <a:xfrm>
            <a:off x="285721" y="6316984"/>
            <a:ext cx="857256" cy="424384"/>
          </a:xfrm>
          <a:prstGeom prst="rect">
            <a:avLst/>
          </a:prstGeom>
          <a:noFill/>
          <a:ln w="9525">
            <a:noFill/>
            <a:miter lim="800000"/>
            <a:headEnd/>
            <a:tailEnd/>
          </a:ln>
          <a:effectLst/>
        </p:spPr>
      </p:pic>
      <p:cxnSp>
        <p:nvCxnSpPr>
          <p:cNvPr id="16" name="Straight Connector 15"/>
          <p:cNvCxnSpPr/>
          <p:nvPr/>
        </p:nvCxnSpPr>
        <p:spPr>
          <a:xfrm>
            <a:off x="183410" y="722292"/>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210094" y="10747"/>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Progress</a:t>
            </a:r>
            <a:r>
              <a:rPr kumimoji="0" lang="en-ZA" sz="2400" b="1" i="0" u="none" strike="noStrike" kern="1200" cap="none" spc="0" normalizeH="0" noProof="0" dirty="0" smtClean="0">
                <a:ln>
                  <a:noFill/>
                </a:ln>
                <a:solidFill>
                  <a:schemeClr val="bg1"/>
                </a:solidFill>
                <a:effectLst/>
                <a:uLnTx/>
                <a:uFillTx/>
                <a:latin typeface="Arial" pitchFamily="34" charset="0"/>
                <a:ea typeface="+mj-ea"/>
                <a:cs typeface="Arial" pitchFamily="34" charset="0"/>
              </a:rPr>
              <a:t> </a:t>
            </a:r>
            <a:r>
              <a:rPr lang="en-ZA" sz="2400" b="1" dirty="0" smtClean="0">
                <a:solidFill>
                  <a:schemeClr val="bg1"/>
                </a:solidFill>
                <a:latin typeface="Arial" pitchFamily="34" charset="0"/>
                <a:ea typeface="+mj-ea"/>
                <a:cs typeface="Arial" pitchFamily="34" charset="0"/>
              </a:rPr>
              <a:t>for </a:t>
            </a:r>
            <a:r>
              <a:rPr kumimoji="0" lang="en-ZA" sz="2400" b="1" i="0" u="none" strike="noStrike" kern="1200" cap="none" spc="0" normalizeH="0" noProof="0" dirty="0" smtClean="0">
                <a:ln>
                  <a:noFill/>
                </a:ln>
                <a:solidFill>
                  <a:schemeClr val="bg1"/>
                </a:solidFill>
                <a:effectLst/>
                <a:uLnTx/>
                <a:uFillTx/>
                <a:latin typeface="Arial" pitchFamily="34" charset="0"/>
                <a:ea typeface="+mj-ea"/>
                <a:cs typeface="Arial" pitchFamily="34" charset="0"/>
              </a:rPr>
              <a:t>the Month April/May</a:t>
            </a:r>
            <a:endParaRPr kumimoji="0" lang="en-ZA" sz="2400" b="1" i="0"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graphicFrame>
        <p:nvGraphicFramePr>
          <p:cNvPr id="10" name="Content Placeholder 3"/>
          <p:cNvGraphicFramePr>
            <a:graphicFrameLocks/>
          </p:cNvGraphicFramePr>
          <p:nvPr>
            <p:extLst>
              <p:ext uri="{D42A27DB-BD31-4B8C-83A1-F6EECF244321}">
                <p14:modId xmlns="" xmlns:p14="http://schemas.microsoft.com/office/powerpoint/2010/main" val="2893580959"/>
              </p:ext>
            </p:extLst>
          </p:nvPr>
        </p:nvGraphicFramePr>
        <p:xfrm>
          <a:off x="181449" y="476672"/>
          <a:ext cx="8781078" cy="6081623"/>
        </p:xfrm>
        <a:graphic>
          <a:graphicData uri="http://schemas.openxmlformats.org/drawingml/2006/table">
            <a:tbl>
              <a:tblPr firstRow="1" bandRow="1">
                <a:tableStyleId>{5C22544A-7EE6-4342-B048-85BDC9FD1C3A}</a:tableStyleId>
              </a:tblPr>
              <a:tblGrid>
                <a:gridCol w="516798"/>
                <a:gridCol w="8264280"/>
              </a:tblGrid>
              <a:tr h="546468">
                <a:tc>
                  <a:txBody>
                    <a:bodyPr/>
                    <a:lstStyle/>
                    <a:p>
                      <a:pPr algn="ctr"/>
                      <a:r>
                        <a:rPr lang="en-US" sz="1400" dirty="0" smtClean="0">
                          <a:solidFill>
                            <a:schemeClr val="bg1"/>
                          </a:solidFill>
                        </a:rPr>
                        <a:t>No</a:t>
                      </a:r>
                      <a:endParaRPr lang="en-US" sz="1400" dirty="0">
                        <a:solidFill>
                          <a:schemeClr val="bg1"/>
                        </a:solidFill>
                      </a:endParaRPr>
                    </a:p>
                  </a:txBody>
                  <a:tcPr anchor="ctr">
                    <a:solidFill>
                      <a:schemeClr val="accent5">
                        <a:lumMod val="75000"/>
                      </a:schemeClr>
                    </a:solidFill>
                  </a:tcPr>
                </a:tc>
                <a:tc>
                  <a:txBody>
                    <a:bodyPr/>
                    <a:lstStyle/>
                    <a:p>
                      <a:pPr marL="0" marR="0" lvl="0" indent="0" algn="ctr" defTabSz="914400" rtl="0" eaLnBrk="0" fontAlgn="base" latinLnBrk="0" hangingPunct="0">
                        <a:lnSpc>
                          <a:spcPct val="90000"/>
                        </a:lnSpc>
                        <a:spcBef>
                          <a:spcPct val="40000"/>
                        </a:spcBef>
                        <a:spcAft>
                          <a:spcPct val="40000"/>
                        </a:spcAft>
                        <a:buClr>
                          <a:srgbClr val="7CC20A"/>
                        </a:buClr>
                        <a:buSzTx/>
                        <a:buFont typeface="Wingdings" pitchFamily="2" charset="2"/>
                        <a:buNone/>
                        <a:tabLst/>
                      </a:pPr>
                      <a:r>
                        <a:rPr kumimoji="0" lang="en-US" sz="1800" b="1" i="0" u="none" strike="noStrike" cap="none" normalizeH="0" baseline="0" dirty="0" smtClean="0">
                          <a:ln>
                            <a:noFill/>
                          </a:ln>
                          <a:solidFill>
                            <a:schemeClr val="bg1"/>
                          </a:solidFill>
                          <a:effectLst/>
                          <a:latin typeface="Arial" charset="0"/>
                          <a:cs typeface="Arial" charset="0"/>
                        </a:rPr>
                        <a:t>Methodology and Capacity</a:t>
                      </a:r>
                    </a:p>
                  </a:txBody>
                  <a:tcPr marL="36000" marR="36000" marT="36000" marB="36000" horzOverflow="overflow">
                    <a:solidFill>
                      <a:schemeClr val="accent5">
                        <a:lumMod val="75000"/>
                      </a:schemeClr>
                    </a:solidFill>
                  </a:tcPr>
                </a:tc>
              </a:tr>
              <a:tr h="632046">
                <a:tc>
                  <a:txBody>
                    <a:bodyPr/>
                    <a:lstStyle/>
                    <a:p>
                      <a:r>
                        <a:rPr lang="en-US" dirty="0" smtClean="0">
                          <a:solidFill>
                            <a:schemeClr val="bg1"/>
                          </a:solidFill>
                        </a:rPr>
                        <a:t>1</a:t>
                      </a:r>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chemeClr val="tx1"/>
                          </a:solidFill>
                        </a:rPr>
                        <a:t>Behavioural</a:t>
                      </a:r>
                      <a:r>
                        <a:rPr lang="en-US" sz="1600" b="1" dirty="0" smtClean="0">
                          <a:solidFill>
                            <a:schemeClr val="tx1"/>
                          </a:solidFill>
                        </a:rPr>
                        <a:t> Survey Instrument – MHSC appointed contractor</a:t>
                      </a:r>
                      <a:r>
                        <a:rPr lang="en-US" sz="1600" b="1" baseline="0" dirty="0" smtClean="0">
                          <a:solidFill>
                            <a:schemeClr val="tx1"/>
                          </a:solidFill>
                        </a:rPr>
                        <a:t> due in September</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solidFill>
                            <a:schemeClr val="tx1"/>
                          </a:solidFill>
                        </a:rPr>
                        <a:t>Actions agreed with SM to expedite the process</a:t>
                      </a:r>
                      <a:endParaRPr lang="en-US" sz="1600" b="1"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solidFill>
                            <a:schemeClr val="tx1"/>
                          </a:solidFill>
                          <a:latin typeface="+mn-lt"/>
                          <a:ea typeface="+mn-ea"/>
                          <a:cs typeface="+mn-cs"/>
                        </a:rPr>
                        <a:t>(June) Data Collection Commenced</a:t>
                      </a:r>
                    </a:p>
                  </a:txBody>
                  <a:tcPr/>
                </a:tc>
              </a:tr>
              <a:tr h="632046">
                <a:tc>
                  <a:txBody>
                    <a:bodyPr/>
                    <a:lstStyle/>
                    <a:p>
                      <a:r>
                        <a:rPr lang="en-US" dirty="0" smtClean="0">
                          <a:solidFill>
                            <a:schemeClr val="bg1"/>
                          </a:solidFill>
                        </a:rPr>
                        <a:t>2</a:t>
                      </a:r>
                      <a:endParaRPr lang="en-US" dirty="0">
                        <a:solidFill>
                          <a:schemeClr val="bg1"/>
                        </a:solidFill>
                      </a:endParaRPr>
                    </a:p>
                  </a:txBody>
                  <a:tcP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sng" kern="1200" dirty="0" smtClean="0">
                          <a:solidFill>
                            <a:schemeClr val="tx1"/>
                          </a:solidFill>
                          <a:latin typeface="+mn-lt"/>
                          <a:ea typeface="+mn-ea"/>
                          <a:cs typeface="+mn-cs"/>
                        </a:rPr>
                        <a:t>BIG</a:t>
                      </a:r>
                      <a:r>
                        <a:rPr lang="en-US" sz="1600" b="1" kern="1200" dirty="0" smtClean="0">
                          <a:solidFill>
                            <a:schemeClr val="tx1"/>
                          </a:solidFill>
                          <a:latin typeface="+mn-lt"/>
                          <a:ea typeface="+mn-ea"/>
                          <a:cs typeface="+mn-cs"/>
                        </a:rPr>
                        <a:t>: Interview</a:t>
                      </a:r>
                      <a:r>
                        <a:rPr lang="en-US" sz="1600" b="1" kern="1200" baseline="0" dirty="0" smtClean="0">
                          <a:solidFill>
                            <a:schemeClr val="tx1"/>
                          </a:solidFill>
                          <a:latin typeface="+mn-lt"/>
                          <a:ea typeface="+mn-ea"/>
                          <a:cs typeface="+mn-cs"/>
                        </a:rPr>
                        <a:t> Protocol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baseline="0" dirty="0" smtClean="0">
                          <a:solidFill>
                            <a:schemeClr val="tx1"/>
                          </a:solidFill>
                          <a:latin typeface="+mn-lt"/>
                          <a:ea typeface="+mn-ea"/>
                          <a:cs typeface="+mn-cs"/>
                        </a:rPr>
                        <a:t>1. Actual Protocol – Not fully developed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baseline="0" dirty="0" smtClean="0">
                          <a:solidFill>
                            <a:schemeClr val="tx1"/>
                          </a:solidFill>
                          <a:latin typeface="+mn-lt"/>
                          <a:ea typeface="+mn-ea"/>
                          <a:cs typeface="+mn-cs"/>
                        </a:rPr>
                        <a:t>2. Methodology - Appreciative Inquiry Skills – Confirmed for 28 and 29 May 2014 – UJ Kingsway</a:t>
                      </a:r>
                      <a:endParaRPr lang="en-US" sz="1600" b="1"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tx1"/>
                          </a:solidFill>
                          <a:latin typeface="+mn-lt"/>
                          <a:ea typeface="+mn-ea"/>
                          <a:cs typeface="+mn-cs"/>
                        </a:rPr>
                        <a:t>3. 20 June afternoon – BIG Protocol Task Team</a:t>
                      </a:r>
                    </a:p>
                  </a:txBody>
                  <a:tcPr/>
                </a:tc>
              </a:tr>
              <a:tr h="468829">
                <a:tc>
                  <a:txBody>
                    <a:bodyPr/>
                    <a:lstStyle/>
                    <a:p>
                      <a:r>
                        <a:rPr lang="en-US" dirty="0" smtClean="0">
                          <a:solidFill>
                            <a:schemeClr val="bg1"/>
                          </a:solidFill>
                        </a:rPr>
                        <a:t>3.</a:t>
                      </a:r>
                      <a:endParaRPr lang="en-US" dirty="0">
                        <a:solidFill>
                          <a:schemeClr val="bg1"/>
                        </a:solidFill>
                      </a:endParaRPr>
                    </a:p>
                  </a:txBody>
                  <a:tcP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sng" kern="1200" dirty="0" smtClean="0">
                          <a:solidFill>
                            <a:schemeClr val="tx1"/>
                          </a:solidFill>
                          <a:latin typeface="+mn-lt"/>
                          <a:ea typeface="+mn-ea"/>
                          <a:cs typeface="+mn-cs"/>
                        </a:rPr>
                        <a:t>BIG</a:t>
                      </a:r>
                      <a:r>
                        <a:rPr lang="en-US" sz="1600" b="1" kern="1200" dirty="0" smtClean="0">
                          <a:solidFill>
                            <a:schemeClr val="tx1"/>
                          </a:solidFill>
                          <a:latin typeface="+mn-lt"/>
                          <a:ea typeface="+mn-ea"/>
                          <a:cs typeface="+mn-cs"/>
                        </a:rPr>
                        <a:t>: Expert</a:t>
                      </a:r>
                      <a:r>
                        <a:rPr lang="en-US" sz="1600" b="1" kern="1200" baseline="0" dirty="0" smtClean="0">
                          <a:solidFill>
                            <a:schemeClr val="tx1"/>
                          </a:solidFill>
                          <a:latin typeface="+mn-lt"/>
                          <a:ea typeface="+mn-ea"/>
                          <a:cs typeface="+mn-cs"/>
                        </a:rPr>
                        <a:t> Model Development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600" b="1" kern="1200" baseline="0" dirty="0" smtClean="0">
                          <a:solidFill>
                            <a:schemeClr val="tx1"/>
                          </a:solidFill>
                          <a:latin typeface="+mn-lt"/>
                          <a:ea typeface="+mn-ea"/>
                          <a:cs typeface="+mn-cs"/>
                        </a:rPr>
                        <a:t>Not available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600" b="1" kern="1200" baseline="0" dirty="0" smtClean="0">
                          <a:solidFill>
                            <a:schemeClr val="tx1"/>
                          </a:solidFill>
                          <a:latin typeface="+mn-lt"/>
                          <a:ea typeface="+mn-ea"/>
                          <a:cs typeface="+mn-cs"/>
                        </a:rPr>
                        <a:t>Workgroup to meet on 20 June</a:t>
                      </a:r>
                      <a:endParaRPr lang="en-US" sz="1600" b="1" kern="1200" dirty="0" smtClean="0">
                        <a:solidFill>
                          <a:schemeClr val="tx1"/>
                        </a:solidFill>
                        <a:latin typeface="+mn-lt"/>
                        <a:ea typeface="+mn-ea"/>
                        <a:cs typeface="+mn-cs"/>
                      </a:endParaRPr>
                    </a:p>
                  </a:txBody>
                  <a:tcPr/>
                </a:tc>
              </a:tr>
              <a:tr h="479319">
                <a:tc>
                  <a:txBody>
                    <a:bodyPr/>
                    <a:lstStyle/>
                    <a:p>
                      <a:endParaRPr lang="en-US" dirty="0">
                        <a:solidFill>
                          <a:schemeClr val="bg1"/>
                        </a:solidFill>
                      </a:endParaRPr>
                    </a:p>
                  </a:txBody>
                  <a:tcPr>
                    <a:solidFill>
                      <a:schemeClr val="accent5">
                        <a:lumMod val="75000"/>
                      </a:schemeClr>
                    </a:solidFill>
                  </a:tcPr>
                </a:tc>
                <a:tc>
                  <a:txBody>
                    <a:bodyPr/>
                    <a:lstStyle/>
                    <a:p>
                      <a:pPr lvl="0"/>
                      <a:endParaRPr lang="en-US" sz="1600" b="1" kern="1200" baseline="0" dirty="0" smtClean="0">
                        <a:solidFill>
                          <a:schemeClr val="tx1"/>
                        </a:solidFill>
                        <a:latin typeface="+mn-lt"/>
                        <a:ea typeface="+mn-ea"/>
                        <a:cs typeface="+mn-cs"/>
                      </a:endParaRPr>
                    </a:p>
                  </a:txBody>
                  <a:tcPr/>
                </a:tc>
              </a:tr>
              <a:tr h="467800">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600" b="1" kern="1200" dirty="0" smtClean="0">
                        <a:solidFill>
                          <a:schemeClr val="tx1"/>
                        </a:solidFill>
                        <a:latin typeface="+mn-lt"/>
                        <a:ea typeface="+mn-ea"/>
                        <a:cs typeface="+mn-cs"/>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bl>
          </a:graphicData>
        </a:graphic>
      </p:graphicFrame>
    </p:spTree>
    <p:extLst>
      <p:ext uri="{BB962C8B-B14F-4D97-AF65-F5344CB8AC3E}">
        <p14:creationId xmlns="" xmlns:p14="http://schemas.microsoft.com/office/powerpoint/2010/main" val="919204315"/>
      </p:ext>
    </p:extLst>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cxnSp>
        <p:nvCxnSpPr>
          <p:cNvPr id="3" name="Straight Connector 2"/>
          <p:cNvCxnSpPr/>
          <p:nvPr/>
        </p:nvCxnSpPr>
        <p:spPr>
          <a:xfrm>
            <a:off x="2843213" y="557213"/>
            <a:ext cx="73025" cy="576103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011863" y="557213"/>
            <a:ext cx="73025" cy="576103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052" name="TextBox 3"/>
          <p:cNvSpPr txBox="1">
            <a:spLocks noChangeArrowheads="1"/>
          </p:cNvSpPr>
          <p:nvPr/>
        </p:nvSpPr>
        <p:spPr bwMode="auto">
          <a:xfrm>
            <a:off x="323850" y="260350"/>
            <a:ext cx="2236788" cy="22701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36000" tIns="36000" rIns="36000" bIns="36000">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ZA" altLang="en-US" sz="1000" b="1">
                <a:latin typeface="Arial" panose="020B0604020202020204" pitchFamily="34" charset="0"/>
                <a:cs typeface="Arial" panose="020B0604020202020204" pitchFamily="34" charset="0"/>
              </a:rPr>
              <a:t>Antecedents</a:t>
            </a:r>
          </a:p>
        </p:txBody>
      </p:sp>
      <p:sp>
        <p:nvSpPr>
          <p:cNvPr id="2053" name="TextBox 7"/>
          <p:cNvSpPr txBox="1">
            <a:spLocks noChangeArrowheads="1"/>
          </p:cNvSpPr>
          <p:nvPr/>
        </p:nvSpPr>
        <p:spPr bwMode="auto">
          <a:xfrm>
            <a:off x="3059113" y="260350"/>
            <a:ext cx="2520950" cy="22701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36000" tIns="36000" rIns="36000" bIns="36000">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ZA" altLang="en-US" sz="1000" b="1">
                <a:latin typeface="Arial" panose="020B0604020202020204" pitchFamily="34" charset="0"/>
                <a:cs typeface="Arial" panose="020B0604020202020204" pitchFamily="34" charset="0"/>
              </a:rPr>
              <a:t>Behaviours</a:t>
            </a:r>
          </a:p>
        </p:txBody>
      </p:sp>
      <p:sp>
        <p:nvSpPr>
          <p:cNvPr id="2054" name="TextBox 8"/>
          <p:cNvSpPr txBox="1">
            <a:spLocks noChangeArrowheads="1"/>
          </p:cNvSpPr>
          <p:nvPr/>
        </p:nvSpPr>
        <p:spPr bwMode="auto">
          <a:xfrm>
            <a:off x="6289675" y="244475"/>
            <a:ext cx="2459038" cy="22701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36000" tIns="36000" rIns="36000" bIns="36000">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ZA" altLang="en-US" sz="1000" b="1">
                <a:latin typeface="Arial" panose="020B0604020202020204" pitchFamily="34" charset="0"/>
                <a:cs typeface="Arial" panose="020B0604020202020204" pitchFamily="34" charset="0"/>
              </a:rPr>
              <a:t>Consequences</a:t>
            </a:r>
          </a:p>
        </p:txBody>
      </p:sp>
      <p:sp>
        <p:nvSpPr>
          <p:cNvPr id="5" name="Rounded Rectangle 4"/>
          <p:cNvSpPr/>
          <p:nvPr/>
        </p:nvSpPr>
        <p:spPr>
          <a:xfrm>
            <a:off x="3635375" y="692150"/>
            <a:ext cx="865188"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Group Executives</a:t>
            </a:r>
          </a:p>
        </p:txBody>
      </p:sp>
      <p:sp>
        <p:nvSpPr>
          <p:cNvPr id="11" name="Rounded Rectangle 10"/>
          <p:cNvSpPr/>
          <p:nvPr/>
        </p:nvSpPr>
        <p:spPr>
          <a:xfrm>
            <a:off x="4932363" y="1128713"/>
            <a:ext cx="863600" cy="503237"/>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Group Discipline Specialists</a:t>
            </a:r>
          </a:p>
        </p:txBody>
      </p:sp>
      <p:sp>
        <p:nvSpPr>
          <p:cNvPr id="12" name="Rounded Rectangle 11"/>
          <p:cNvSpPr/>
          <p:nvPr/>
        </p:nvSpPr>
        <p:spPr>
          <a:xfrm>
            <a:off x="935038" y="2484438"/>
            <a:ext cx="865187"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en-ZA" sz="1000" dirty="0">
                <a:solidFill>
                  <a:schemeClr val="tx1"/>
                </a:solidFill>
              </a:rPr>
              <a:t>Management skills training</a:t>
            </a:r>
          </a:p>
        </p:txBody>
      </p:sp>
      <p:sp>
        <p:nvSpPr>
          <p:cNvPr id="13" name="Rounded Rectangle 12"/>
          <p:cNvSpPr/>
          <p:nvPr/>
        </p:nvSpPr>
        <p:spPr>
          <a:xfrm>
            <a:off x="3635375" y="1563688"/>
            <a:ext cx="865188"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Mine Managers</a:t>
            </a:r>
          </a:p>
        </p:txBody>
      </p:sp>
      <p:sp>
        <p:nvSpPr>
          <p:cNvPr id="14" name="Rounded Rectangle 13"/>
          <p:cNvSpPr/>
          <p:nvPr/>
        </p:nvSpPr>
        <p:spPr>
          <a:xfrm>
            <a:off x="4787900" y="4987925"/>
            <a:ext cx="863600"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Peer Group Leaders</a:t>
            </a:r>
          </a:p>
        </p:txBody>
      </p:sp>
      <p:sp>
        <p:nvSpPr>
          <p:cNvPr id="15" name="Rounded Rectangle 14"/>
          <p:cNvSpPr/>
          <p:nvPr/>
        </p:nvSpPr>
        <p:spPr>
          <a:xfrm>
            <a:off x="3635375" y="4735513"/>
            <a:ext cx="865188"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Team Leaders</a:t>
            </a:r>
          </a:p>
        </p:txBody>
      </p:sp>
      <p:sp>
        <p:nvSpPr>
          <p:cNvPr id="16" name="Rounded Rectangle 15"/>
          <p:cNvSpPr/>
          <p:nvPr/>
        </p:nvSpPr>
        <p:spPr>
          <a:xfrm>
            <a:off x="3635375" y="3167063"/>
            <a:ext cx="865188"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Mine Overseers</a:t>
            </a:r>
          </a:p>
        </p:txBody>
      </p:sp>
      <p:sp>
        <p:nvSpPr>
          <p:cNvPr id="17" name="Rounded Rectangle 16"/>
          <p:cNvSpPr/>
          <p:nvPr/>
        </p:nvSpPr>
        <p:spPr>
          <a:xfrm>
            <a:off x="4932363" y="1981200"/>
            <a:ext cx="863600" cy="503238"/>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Mine Discipline Specialists</a:t>
            </a:r>
          </a:p>
        </p:txBody>
      </p:sp>
      <p:sp>
        <p:nvSpPr>
          <p:cNvPr id="18" name="Rounded Rectangle 17"/>
          <p:cNvSpPr/>
          <p:nvPr/>
        </p:nvSpPr>
        <p:spPr>
          <a:xfrm>
            <a:off x="3635375" y="2386013"/>
            <a:ext cx="865188"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Operations Managers</a:t>
            </a:r>
          </a:p>
        </p:txBody>
      </p:sp>
      <p:sp>
        <p:nvSpPr>
          <p:cNvPr id="19" name="Rounded Rectangle 18"/>
          <p:cNvSpPr/>
          <p:nvPr/>
        </p:nvSpPr>
        <p:spPr>
          <a:xfrm>
            <a:off x="3635375" y="3952875"/>
            <a:ext cx="865188" cy="503238"/>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Miners</a:t>
            </a:r>
          </a:p>
        </p:txBody>
      </p:sp>
      <p:sp>
        <p:nvSpPr>
          <p:cNvPr id="20" name="Rounded Rectangle 19"/>
          <p:cNvSpPr/>
          <p:nvPr/>
        </p:nvSpPr>
        <p:spPr>
          <a:xfrm>
            <a:off x="3635375" y="5576888"/>
            <a:ext cx="865188"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Operators / workers</a:t>
            </a:r>
          </a:p>
        </p:txBody>
      </p:sp>
      <p:sp>
        <p:nvSpPr>
          <p:cNvPr id="21" name="Rounded Rectangle 20"/>
          <p:cNvSpPr/>
          <p:nvPr/>
        </p:nvSpPr>
        <p:spPr>
          <a:xfrm>
            <a:off x="1303338" y="5576888"/>
            <a:ext cx="865187"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Employee bodies</a:t>
            </a:r>
          </a:p>
        </p:txBody>
      </p:sp>
      <p:sp>
        <p:nvSpPr>
          <p:cNvPr id="22" name="Rounded Rectangle 21"/>
          <p:cNvSpPr/>
          <p:nvPr/>
        </p:nvSpPr>
        <p:spPr>
          <a:xfrm>
            <a:off x="6289675" y="1992313"/>
            <a:ext cx="865188" cy="503237"/>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en-ZA" sz="1000" dirty="0">
                <a:solidFill>
                  <a:schemeClr val="tx1"/>
                </a:solidFill>
              </a:rPr>
              <a:t>Disciplinary procedures</a:t>
            </a:r>
          </a:p>
        </p:txBody>
      </p:sp>
      <p:sp>
        <p:nvSpPr>
          <p:cNvPr id="23" name="Rounded Rectangle 22"/>
          <p:cNvSpPr/>
          <p:nvPr/>
        </p:nvSpPr>
        <p:spPr>
          <a:xfrm>
            <a:off x="323850" y="3148013"/>
            <a:ext cx="863600" cy="503237"/>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Job Training</a:t>
            </a:r>
          </a:p>
        </p:txBody>
      </p:sp>
      <p:sp>
        <p:nvSpPr>
          <p:cNvPr id="24" name="Rounded Rectangle 23"/>
          <p:cNvSpPr/>
          <p:nvPr/>
        </p:nvSpPr>
        <p:spPr>
          <a:xfrm>
            <a:off x="1014413" y="4729163"/>
            <a:ext cx="865187" cy="503237"/>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Mine Standards</a:t>
            </a:r>
          </a:p>
        </p:txBody>
      </p:sp>
      <p:sp>
        <p:nvSpPr>
          <p:cNvPr id="25" name="Rounded Rectangle 24"/>
          <p:cNvSpPr/>
          <p:nvPr/>
        </p:nvSpPr>
        <p:spPr>
          <a:xfrm>
            <a:off x="6867525" y="1343025"/>
            <a:ext cx="873125" cy="503238"/>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en-ZA" sz="1000" dirty="0">
                <a:solidFill>
                  <a:schemeClr val="tx1"/>
                </a:solidFill>
              </a:rPr>
              <a:t>Performance Reviews</a:t>
            </a:r>
          </a:p>
        </p:txBody>
      </p:sp>
      <p:sp>
        <p:nvSpPr>
          <p:cNvPr id="26" name="Rounded Rectangle 25"/>
          <p:cNvSpPr/>
          <p:nvPr/>
        </p:nvSpPr>
        <p:spPr>
          <a:xfrm>
            <a:off x="7740650" y="1974850"/>
            <a:ext cx="863600"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Informal on-the-job feedback</a:t>
            </a:r>
          </a:p>
        </p:txBody>
      </p:sp>
      <p:sp>
        <p:nvSpPr>
          <p:cNvPr id="27" name="Rounded Rectangle 26"/>
          <p:cNvSpPr/>
          <p:nvPr/>
        </p:nvSpPr>
        <p:spPr>
          <a:xfrm>
            <a:off x="338138" y="1487488"/>
            <a:ext cx="863600"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Group Directives</a:t>
            </a:r>
          </a:p>
        </p:txBody>
      </p:sp>
      <p:sp>
        <p:nvSpPr>
          <p:cNvPr id="28" name="Rounded Rectangle 27"/>
          <p:cNvSpPr/>
          <p:nvPr/>
        </p:nvSpPr>
        <p:spPr>
          <a:xfrm>
            <a:off x="6289675" y="777875"/>
            <a:ext cx="865188" cy="503238"/>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Incentive schemes</a:t>
            </a:r>
          </a:p>
        </p:txBody>
      </p:sp>
      <p:sp>
        <p:nvSpPr>
          <p:cNvPr id="29" name="Rounded Rectangle 28"/>
          <p:cNvSpPr/>
          <p:nvPr/>
        </p:nvSpPr>
        <p:spPr>
          <a:xfrm>
            <a:off x="1284288" y="876300"/>
            <a:ext cx="863600"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Group Policies</a:t>
            </a:r>
          </a:p>
        </p:txBody>
      </p:sp>
      <p:sp>
        <p:nvSpPr>
          <p:cNvPr id="30" name="Rounded Rectangle 29"/>
          <p:cNvSpPr/>
          <p:nvPr/>
        </p:nvSpPr>
        <p:spPr>
          <a:xfrm>
            <a:off x="1736725" y="1882775"/>
            <a:ext cx="863600" cy="503238"/>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en-ZA" sz="1000" dirty="0">
                <a:solidFill>
                  <a:schemeClr val="tx1"/>
                </a:solidFill>
              </a:rPr>
              <a:t>Professional Associations</a:t>
            </a:r>
          </a:p>
        </p:txBody>
      </p:sp>
      <p:sp>
        <p:nvSpPr>
          <p:cNvPr id="31" name="Rounded Rectangle 30"/>
          <p:cNvSpPr/>
          <p:nvPr/>
        </p:nvSpPr>
        <p:spPr>
          <a:xfrm>
            <a:off x="1195388" y="3698875"/>
            <a:ext cx="865187" cy="503238"/>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en-ZA" sz="1000" dirty="0">
                <a:solidFill>
                  <a:schemeClr val="tx1"/>
                </a:solidFill>
              </a:rPr>
              <a:t>Operational Meetings</a:t>
            </a:r>
          </a:p>
        </p:txBody>
      </p:sp>
      <p:cxnSp>
        <p:nvCxnSpPr>
          <p:cNvPr id="10" name="Straight Connector 9"/>
          <p:cNvCxnSpPr>
            <a:stCxn id="5" idx="2"/>
            <a:endCxn id="13" idx="0"/>
          </p:cNvCxnSpPr>
          <p:nvPr/>
        </p:nvCxnSpPr>
        <p:spPr>
          <a:xfrm>
            <a:off x="4067175" y="1196975"/>
            <a:ext cx="0" cy="366713"/>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13" idx="2"/>
            <a:endCxn id="18" idx="0"/>
          </p:cNvCxnSpPr>
          <p:nvPr/>
        </p:nvCxnSpPr>
        <p:spPr>
          <a:xfrm>
            <a:off x="4067175" y="2068513"/>
            <a:ext cx="0" cy="31750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8" idx="2"/>
            <a:endCxn id="16" idx="0"/>
          </p:cNvCxnSpPr>
          <p:nvPr/>
        </p:nvCxnSpPr>
        <p:spPr>
          <a:xfrm>
            <a:off x="4067175" y="2890838"/>
            <a:ext cx="0" cy="276225"/>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1" idx="2"/>
            <a:endCxn id="17" idx="0"/>
          </p:cNvCxnSpPr>
          <p:nvPr/>
        </p:nvCxnSpPr>
        <p:spPr>
          <a:xfrm>
            <a:off x="5364163" y="1631950"/>
            <a:ext cx="0" cy="34925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5" idx="2"/>
            <a:endCxn id="11" idx="1"/>
          </p:cNvCxnSpPr>
          <p:nvPr/>
        </p:nvCxnSpPr>
        <p:spPr>
          <a:xfrm>
            <a:off x="4067175" y="1196975"/>
            <a:ext cx="865188" cy="18415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14" idx="1"/>
            <a:endCxn id="20" idx="0"/>
          </p:cNvCxnSpPr>
          <p:nvPr/>
        </p:nvCxnSpPr>
        <p:spPr>
          <a:xfrm flipH="1">
            <a:off x="4067175" y="5240338"/>
            <a:ext cx="720725" cy="33655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15" idx="2"/>
            <a:endCxn id="20" idx="0"/>
          </p:cNvCxnSpPr>
          <p:nvPr/>
        </p:nvCxnSpPr>
        <p:spPr>
          <a:xfrm>
            <a:off x="4067175" y="5240338"/>
            <a:ext cx="0" cy="33655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19" idx="2"/>
            <a:endCxn id="15" idx="0"/>
          </p:cNvCxnSpPr>
          <p:nvPr/>
        </p:nvCxnSpPr>
        <p:spPr>
          <a:xfrm>
            <a:off x="4067175" y="4456113"/>
            <a:ext cx="0" cy="27940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16" idx="2"/>
            <a:endCxn id="19" idx="0"/>
          </p:cNvCxnSpPr>
          <p:nvPr/>
        </p:nvCxnSpPr>
        <p:spPr>
          <a:xfrm>
            <a:off x="4067175" y="3671888"/>
            <a:ext cx="0" cy="280987"/>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6" name="Rounded Rectangle 155"/>
          <p:cNvSpPr/>
          <p:nvPr/>
        </p:nvSpPr>
        <p:spPr>
          <a:xfrm>
            <a:off x="5938837" y="3074988"/>
            <a:ext cx="3152775" cy="3752850"/>
          </a:xfrm>
          <a:prstGeom prst="roundRect">
            <a:avLst/>
          </a:prstGeom>
          <a:solidFill>
            <a:schemeClr val="accent5">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defRPr/>
            </a:pPr>
            <a:r>
              <a:rPr lang="en-ZA" sz="1000" dirty="0" smtClean="0">
                <a:solidFill>
                  <a:schemeClr val="tx1"/>
                </a:solidFill>
              </a:rPr>
              <a:t>The </a:t>
            </a:r>
            <a:r>
              <a:rPr lang="en-ZA" sz="1000" dirty="0">
                <a:solidFill>
                  <a:schemeClr val="tx1"/>
                </a:solidFill>
              </a:rPr>
              <a:t>challenge will be to identify and agree on the key elements that should be included, and then the key influence arrows between the various elements. </a:t>
            </a:r>
            <a:endParaRPr lang="en-ZA" sz="1000" dirty="0" smtClean="0">
              <a:solidFill>
                <a:schemeClr val="tx1"/>
              </a:solidFill>
            </a:endParaRPr>
          </a:p>
          <a:p>
            <a:pPr>
              <a:defRPr/>
            </a:pPr>
            <a:r>
              <a:rPr lang="en-ZA" sz="1000" dirty="0" smtClean="0">
                <a:solidFill>
                  <a:schemeClr val="tx1"/>
                </a:solidFill>
              </a:rPr>
              <a:t>A </a:t>
            </a:r>
            <a:r>
              <a:rPr lang="en-ZA" sz="1000" dirty="0">
                <a:solidFill>
                  <a:schemeClr val="tx1"/>
                </a:solidFill>
              </a:rPr>
              <a:t>small group needs to complete an initial version of such a  diagram, which would then become the basis for productive discussions with key players to progressively arrive at an agreed model of the key elements and influences that represent an expert model of leadership in the industry. It is against the background of such a model that one can begin to see how and where the </a:t>
            </a:r>
            <a:r>
              <a:rPr lang="en-ZA" sz="1000" i="1" dirty="0">
                <a:solidFill>
                  <a:schemeClr val="tx1"/>
                </a:solidFill>
              </a:rPr>
              <a:t>envisaged leading practice on leadership through behaviour managemen</a:t>
            </a:r>
            <a:r>
              <a:rPr lang="en-ZA" sz="1000" dirty="0">
                <a:solidFill>
                  <a:schemeClr val="tx1"/>
                </a:solidFill>
              </a:rPr>
              <a:t>t would fit in. </a:t>
            </a:r>
            <a:endParaRPr lang="en-ZA" sz="1000" dirty="0" smtClean="0">
              <a:solidFill>
                <a:schemeClr val="tx1"/>
              </a:solidFill>
            </a:endParaRPr>
          </a:p>
          <a:p>
            <a:pPr>
              <a:defRPr/>
            </a:pPr>
            <a:r>
              <a:rPr lang="en-ZA" sz="1000" dirty="0" smtClean="0">
                <a:solidFill>
                  <a:schemeClr val="tx1"/>
                </a:solidFill>
              </a:rPr>
              <a:t>The </a:t>
            </a:r>
            <a:r>
              <a:rPr lang="en-ZA" sz="1000" dirty="0">
                <a:solidFill>
                  <a:schemeClr val="tx1"/>
                </a:solidFill>
              </a:rPr>
              <a:t>key elements of the leading practice would come from the direct enquiry work to date, and application of the established ABC of behaviour science. </a:t>
            </a:r>
            <a:endParaRPr lang="en-ZA" sz="1000" dirty="0" smtClean="0">
              <a:solidFill>
                <a:schemeClr val="tx1"/>
              </a:solidFill>
            </a:endParaRPr>
          </a:p>
          <a:p>
            <a:pPr>
              <a:defRPr/>
            </a:pPr>
            <a:r>
              <a:rPr lang="en-ZA" sz="1000" dirty="0" smtClean="0">
                <a:solidFill>
                  <a:schemeClr val="tx1"/>
                </a:solidFill>
              </a:rPr>
              <a:t>This </a:t>
            </a:r>
            <a:r>
              <a:rPr lang="en-ZA" sz="1000" dirty="0">
                <a:solidFill>
                  <a:schemeClr val="tx1"/>
                </a:solidFill>
              </a:rPr>
              <a:t>recognises that some of the  details of the envisaged leading practice have still to be finalised. I hope this helps</a:t>
            </a:r>
            <a:r>
              <a:rPr lang="en-ZA" sz="1000" dirty="0" smtClean="0">
                <a:solidFill>
                  <a:schemeClr val="tx1"/>
                </a:solidFill>
              </a:rPr>
              <a:t>.</a:t>
            </a:r>
            <a:endParaRPr lang="en-ZA" sz="1000" dirty="0">
              <a:solidFill>
                <a:schemeClr val="tx1"/>
              </a:solidFill>
            </a:endParaRPr>
          </a:p>
        </p:txBody>
      </p:sp>
      <p:cxnSp>
        <p:nvCxnSpPr>
          <p:cNvPr id="157" name="Straight Connector 156"/>
          <p:cNvCxnSpPr>
            <a:stCxn id="5" idx="1"/>
            <a:endCxn id="29" idx="3"/>
          </p:cNvCxnSpPr>
          <p:nvPr/>
        </p:nvCxnSpPr>
        <p:spPr>
          <a:xfrm flipH="1">
            <a:off x="2147888" y="944563"/>
            <a:ext cx="1487487" cy="18415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1" name="Rounded Rectangle 160"/>
          <p:cNvSpPr/>
          <p:nvPr/>
        </p:nvSpPr>
        <p:spPr>
          <a:xfrm>
            <a:off x="107950" y="4122738"/>
            <a:ext cx="863600" cy="504825"/>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en-ZA" sz="1000" dirty="0">
                <a:solidFill>
                  <a:schemeClr val="tx1"/>
                </a:solidFill>
              </a:rPr>
              <a:t>Publications</a:t>
            </a:r>
          </a:p>
        </p:txBody>
      </p:sp>
      <p:cxnSp>
        <p:nvCxnSpPr>
          <p:cNvPr id="162" name="Straight Connector 161"/>
          <p:cNvCxnSpPr/>
          <p:nvPr/>
        </p:nvCxnSpPr>
        <p:spPr>
          <a:xfrm>
            <a:off x="2060575" y="3436938"/>
            <a:ext cx="998538" cy="68580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H="1">
            <a:off x="1879600" y="2844800"/>
            <a:ext cx="1487488" cy="184150"/>
          </a:xfrm>
          <a:prstGeom prst="line">
            <a:avLst/>
          </a:prstGeom>
          <a:ln w="3175">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H="1">
            <a:off x="1709738" y="3074988"/>
            <a:ext cx="1487487" cy="184150"/>
          </a:xfrm>
          <a:prstGeom prst="line">
            <a:avLst/>
          </a:prstGeom>
          <a:ln w="3175">
            <a:solidFill>
              <a:srgbClr val="0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7" name="Rounded Rectangle 166"/>
          <p:cNvSpPr/>
          <p:nvPr/>
        </p:nvSpPr>
        <p:spPr>
          <a:xfrm>
            <a:off x="8027988" y="1236663"/>
            <a:ext cx="873125" cy="503237"/>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en-ZA" sz="1000" dirty="0">
                <a:solidFill>
                  <a:schemeClr val="tx1"/>
                </a:solidFill>
              </a:rPr>
              <a:t>Other?</a:t>
            </a:r>
          </a:p>
        </p:txBody>
      </p:sp>
      <p:sp>
        <p:nvSpPr>
          <p:cNvPr id="168" name="Rounded Rectangle 167"/>
          <p:cNvSpPr/>
          <p:nvPr/>
        </p:nvSpPr>
        <p:spPr>
          <a:xfrm>
            <a:off x="107950" y="5405438"/>
            <a:ext cx="863600" cy="503237"/>
          </a:xfrm>
          <a:prstGeom prst="round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dirty="0">
                <a:solidFill>
                  <a:schemeClr val="tx1"/>
                </a:solidFill>
              </a:rPr>
              <a:t>Other?</a:t>
            </a:r>
          </a:p>
        </p:txBody>
      </p:sp>
    </p:spTree>
    <p:extLst>
      <p:ext uri="{BB962C8B-B14F-4D97-AF65-F5344CB8AC3E}">
        <p14:creationId xmlns="" xmlns:p14="http://schemas.microsoft.com/office/powerpoint/2010/main" val="3285342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srcRect l="56223" t="5468" r="18422" b="23450"/>
          <a:stretch>
            <a:fillRect/>
          </a:stretch>
        </p:blipFill>
        <p:spPr bwMode="auto">
          <a:xfrm>
            <a:off x="8108803" y="6351044"/>
            <a:ext cx="693889" cy="392198"/>
          </a:xfrm>
          <a:prstGeom prst="rect">
            <a:avLst/>
          </a:prstGeom>
          <a:ln>
            <a:solidFill>
              <a:srgbClr val="C49F00"/>
            </a:solidFill>
          </a:ln>
          <a:effectLst/>
        </p:spPr>
      </p:pic>
      <p:cxnSp>
        <p:nvCxnSpPr>
          <p:cNvPr id="8" name="Straight Connector 7"/>
          <p:cNvCxnSpPr/>
          <p:nvPr/>
        </p:nvCxnSpPr>
        <p:spPr>
          <a:xfrm>
            <a:off x="1142977" y="6327755"/>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1368"/>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srcRect/>
          <a:stretch>
            <a:fillRect/>
          </a:stretch>
        </p:blipFill>
        <p:spPr bwMode="auto">
          <a:xfrm>
            <a:off x="285721" y="6316984"/>
            <a:ext cx="857256" cy="424384"/>
          </a:xfrm>
          <a:prstGeom prst="rect">
            <a:avLst/>
          </a:prstGeom>
          <a:noFill/>
          <a:ln w="9525">
            <a:noFill/>
            <a:miter lim="800000"/>
            <a:headEnd/>
            <a:tailEnd/>
          </a:ln>
          <a:effectLst/>
        </p:spPr>
      </p:pic>
      <p:cxnSp>
        <p:nvCxnSpPr>
          <p:cNvPr id="16" name="Straight Connector 15"/>
          <p:cNvCxnSpPr/>
          <p:nvPr/>
        </p:nvCxnSpPr>
        <p:spPr>
          <a:xfrm>
            <a:off x="183410" y="722292"/>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210094" y="10747"/>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effectLst/>
              <a:uLnTx/>
              <a:uFillTx/>
              <a:latin typeface="Arial" pitchFamily="34" charset="0"/>
              <a:ea typeface="+mj-ea"/>
              <a:cs typeface="Arial" pitchFamily="34" charset="0"/>
            </a:endParaRPr>
          </a:p>
        </p:txBody>
      </p:sp>
      <p:graphicFrame>
        <p:nvGraphicFramePr>
          <p:cNvPr id="10" name="Content Placeholder 3"/>
          <p:cNvGraphicFramePr>
            <a:graphicFrameLocks/>
          </p:cNvGraphicFramePr>
          <p:nvPr>
            <p:extLst>
              <p:ext uri="{D42A27DB-BD31-4B8C-83A1-F6EECF244321}">
                <p14:modId xmlns="" xmlns:p14="http://schemas.microsoft.com/office/powerpoint/2010/main" val="980238064"/>
              </p:ext>
            </p:extLst>
          </p:nvPr>
        </p:nvGraphicFramePr>
        <p:xfrm>
          <a:off x="181449" y="476672"/>
          <a:ext cx="8781078" cy="5636379"/>
        </p:xfrm>
        <a:graphic>
          <a:graphicData uri="http://schemas.openxmlformats.org/drawingml/2006/table">
            <a:tbl>
              <a:tblPr firstRow="1" bandRow="1">
                <a:tableStyleId>{5C22544A-7EE6-4342-B048-85BDC9FD1C3A}</a:tableStyleId>
              </a:tblPr>
              <a:tblGrid>
                <a:gridCol w="516798"/>
                <a:gridCol w="8264280"/>
              </a:tblGrid>
              <a:tr h="546468">
                <a:tc>
                  <a:txBody>
                    <a:bodyPr/>
                    <a:lstStyle/>
                    <a:p>
                      <a:pPr algn="ctr"/>
                      <a:r>
                        <a:rPr lang="en-US" sz="1400" dirty="0" smtClean="0">
                          <a:solidFill>
                            <a:schemeClr val="bg1"/>
                          </a:solidFill>
                        </a:rPr>
                        <a:t>No</a:t>
                      </a:r>
                      <a:endParaRPr lang="en-US" sz="1400" dirty="0">
                        <a:solidFill>
                          <a:schemeClr val="bg1"/>
                        </a:solidFill>
                      </a:endParaRPr>
                    </a:p>
                  </a:txBody>
                  <a:tcPr anchor="ctr">
                    <a:solidFill>
                      <a:schemeClr val="accent5">
                        <a:lumMod val="75000"/>
                      </a:schemeClr>
                    </a:solidFill>
                  </a:tcPr>
                </a:tc>
                <a:tc>
                  <a:txBody>
                    <a:bodyPr/>
                    <a:lstStyle/>
                    <a:p>
                      <a:pPr marL="0" marR="0" lvl="0" indent="0" algn="ctr" defTabSz="914400" rtl="0" eaLnBrk="0" fontAlgn="base" latinLnBrk="0" hangingPunct="0">
                        <a:lnSpc>
                          <a:spcPct val="90000"/>
                        </a:lnSpc>
                        <a:spcBef>
                          <a:spcPct val="40000"/>
                        </a:spcBef>
                        <a:spcAft>
                          <a:spcPct val="40000"/>
                        </a:spcAft>
                        <a:buClr>
                          <a:srgbClr val="7CC20A"/>
                        </a:buClr>
                        <a:buSzTx/>
                        <a:buFont typeface="Wingdings" pitchFamily="2" charset="2"/>
                        <a:buNone/>
                        <a:tabLst/>
                      </a:pPr>
                      <a:r>
                        <a:rPr kumimoji="0" lang="en-US" sz="1800" b="1" i="0" u="none" strike="noStrike" cap="none" normalizeH="0" baseline="0" dirty="0" smtClean="0">
                          <a:ln>
                            <a:noFill/>
                          </a:ln>
                          <a:solidFill>
                            <a:schemeClr val="bg1"/>
                          </a:solidFill>
                          <a:effectLst/>
                          <a:latin typeface="Arial" charset="0"/>
                          <a:cs typeface="Arial" charset="0"/>
                        </a:rPr>
                        <a:t>Adoption Team Support</a:t>
                      </a:r>
                    </a:p>
                  </a:txBody>
                  <a:tcPr marL="36000" marR="36000" marT="36000" marB="36000" horzOverflow="overflow">
                    <a:solidFill>
                      <a:schemeClr val="accent5">
                        <a:lumMod val="75000"/>
                      </a:schemeClr>
                    </a:solidFill>
                  </a:tcPr>
                </a:tc>
              </a:tr>
              <a:tr h="632046">
                <a:tc>
                  <a:txBody>
                    <a:bodyPr/>
                    <a:lstStyle/>
                    <a:p>
                      <a:r>
                        <a:rPr lang="en-US" dirty="0" smtClean="0">
                          <a:solidFill>
                            <a:schemeClr val="bg1"/>
                          </a:solidFill>
                        </a:rPr>
                        <a:t>2.1</a:t>
                      </a:r>
                      <a:endParaRPr lang="en-US" dirty="0">
                        <a:solidFill>
                          <a:schemeClr val="bg1"/>
                        </a:solidFill>
                      </a:endParaRPr>
                    </a:p>
                  </a:txBody>
                  <a:tcP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u="sng" kern="1200" dirty="0" smtClean="0">
                          <a:solidFill>
                            <a:schemeClr val="tx1"/>
                          </a:solidFill>
                          <a:latin typeface="+mn-lt"/>
                          <a:ea typeface="+mn-ea"/>
                          <a:cs typeface="+mn-cs"/>
                        </a:rPr>
                        <a:t>FOG Adoption </a:t>
                      </a:r>
                      <a:r>
                        <a:rPr lang="en-GB" sz="1600" b="1" kern="1200" dirty="0" smtClean="0">
                          <a:solidFill>
                            <a:schemeClr val="tx1"/>
                          </a:solidFill>
                          <a:latin typeface="+mn-lt"/>
                          <a:ea typeface="+mn-ea"/>
                          <a:cs typeface="+mn-cs"/>
                        </a:rPr>
                        <a:t>-</a:t>
                      </a:r>
                      <a:r>
                        <a:rPr lang="en-GB" sz="1600" b="1" kern="1200" baseline="0" dirty="0" smtClean="0">
                          <a:solidFill>
                            <a:schemeClr val="tx1"/>
                          </a:solidFill>
                          <a:latin typeface="+mn-lt"/>
                          <a:ea typeface="+mn-ea"/>
                          <a:cs typeface="+mn-cs"/>
                        </a:rPr>
                        <a:t> TARP - </a:t>
                      </a:r>
                      <a:r>
                        <a:rPr lang="en-GB" sz="1600" b="1" kern="1200" baseline="0" dirty="0" err="1" smtClean="0">
                          <a:solidFill>
                            <a:schemeClr val="tx1"/>
                          </a:solidFill>
                          <a:latin typeface="+mn-lt"/>
                          <a:ea typeface="+mn-ea"/>
                          <a:cs typeface="+mn-cs"/>
                        </a:rPr>
                        <a:t>Phakisa</a:t>
                      </a:r>
                      <a:endParaRPr lang="en-GB" sz="1600" b="1"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baseline="0" dirty="0" smtClean="0">
                          <a:solidFill>
                            <a:schemeClr val="tx1"/>
                          </a:solidFill>
                          <a:latin typeface="+mn-lt"/>
                          <a:ea typeface="+mn-ea"/>
                          <a:cs typeface="+mn-cs"/>
                        </a:rPr>
                        <a:t>Supervisory and Team Behavioural Communication Training Process (Pilot Training Design)</a:t>
                      </a:r>
                      <a:endParaRPr lang="en-GB" sz="1600" b="1" kern="1200" dirty="0" smtClean="0">
                        <a:solidFill>
                          <a:schemeClr val="tx1"/>
                        </a:solidFill>
                        <a:latin typeface="+mn-lt"/>
                        <a:ea typeface="+mn-ea"/>
                        <a:cs typeface="+mn-cs"/>
                      </a:endParaRPr>
                    </a:p>
                  </a:txBody>
                  <a:tcPr/>
                </a:tc>
              </a:tr>
              <a:tr h="632046">
                <a:tc>
                  <a:txBody>
                    <a:bodyPr/>
                    <a:lstStyle/>
                    <a:p>
                      <a:r>
                        <a:rPr lang="en-US" dirty="0" smtClean="0">
                          <a:solidFill>
                            <a:schemeClr val="bg1"/>
                          </a:solidFill>
                        </a:rPr>
                        <a:t>2.2</a:t>
                      </a:r>
                      <a:endParaRPr lang="en-US" dirty="0">
                        <a:solidFill>
                          <a:schemeClr val="bg1"/>
                        </a:solidFill>
                      </a:endParaRPr>
                    </a:p>
                  </a:txBody>
                  <a:tcP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sng" kern="1200" dirty="0" smtClean="0">
                          <a:solidFill>
                            <a:schemeClr val="tx1"/>
                          </a:solidFill>
                          <a:latin typeface="+mn-lt"/>
                          <a:ea typeface="+mn-ea"/>
                          <a:cs typeface="+mn-cs"/>
                        </a:rPr>
                        <a:t>FOG Adoption </a:t>
                      </a:r>
                      <a:r>
                        <a:rPr lang="en-US" sz="1600" b="1" kern="1200" dirty="0" smtClean="0">
                          <a:solidFill>
                            <a:schemeClr val="tx1"/>
                          </a:solidFill>
                          <a:latin typeface="+mn-lt"/>
                          <a:ea typeface="+mn-ea"/>
                          <a:cs typeface="+mn-cs"/>
                        </a:rPr>
                        <a:t>- TARP-</a:t>
                      </a:r>
                      <a:r>
                        <a:rPr lang="en-US" sz="1600" b="1" kern="1200" dirty="0" err="1" smtClean="0">
                          <a:solidFill>
                            <a:schemeClr val="tx1"/>
                          </a:solidFill>
                          <a:latin typeface="+mn-lt"/>
                          <a:ea typeface="+mn-ea"/>
                          <a:cs typeface="+mn-cs"/>
                        </a:rPr>
                        <a:t>Sibanye</a:t>
                      </a:r>
                      <a:endParaRPr lang="en-US" sz="1600" b="1"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tx1"/>
                          </a:solidFill>
                          <a:latin typeface="+mn-lt"/>
                          <a:ea typeface="+mn-ea"/>
                          <a:cs typeface="+mn-cs"/>
                        </a:rPr>
                        <a:t>Supervisory</a:t>
                      </a:r>
                      <a:r>
                        <a:rPr lang="en-US" sz="1600" b="1" kern="1200" baseline="0" dirty="0" smtClean="0">
                          <a:solidFill>
                            <a:schemeClr val="tx1"/>
                          </a:solidFill>
                          <a:latin typeface="+mn-lt"/>
                          <a:ea typeface="+mn-ea"/>
                          <a:cs typeface="+mn-cs"/>
                        </a:rPr>
                        <a:t> and Team </a:t>
                      </a:r>
                      <a:r>
                        <a:rPr lang="en-US" sz="1600" b="1" kern="1200" baseline="0" dirty="0" err="1" smtClean="0">
                          <a:solidFill>
                            <a:schemeClr val="tx1"/>
                          </a:solidFill>
                          <a:latin typeface="+mn-lt"/>
                          <a:ea typeface="+mn-ea"/>
                          <a:cs typeface="+mn-cs"/>
                        </a:rPr>
                        <a:t>Behavioural</a:t>
                      </a:r>
                      <a:r>
                        <a:rPr lang="en-US" sz="1600" b="1" kern="1200" baseline="0" dirty="0" smtClean="0">
                          <a:solidFill>
                            <a:schemeClr val="tx1"/>
                          </a:solidFill>
                          <a:latin typeface="+mn-lt"/>
                          <a:ea typeface="+mn-ea"/>
                          <a:cs typeface="+mn-cs"/>
                        </a:rPr>
                        <a:t> Communication and Training – Design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baseline="0" dirty="0" smtClean="0">
                          <a:solidFill>
                            <a:schemeClr val="tx1"/>
                          </a:solidFill>
                          <a:latin typeface="+mn-lt"/>
                          <a:ea typeface="+mn-ea"/>
                          <a:cs typeface="+mn-cs"/>
                        </a:rPr>
                        <a:t>Role player engagement and perception management</a:t>
                      </a:r>
                      <a:endParaRPr lang="en-US" sz="1600" b="1" kern="1200" dirty="0" smtClean="0">
                        <a:solidFill>
                          <a:schemeClr val="tx1"/>
                        </a:solidFill>
                        <a:latin typeface="+mn-lt"/>
                        <a:ea typeface="+mn-ea"/>
                        <a:cs typeface="+mn-cs"/>
                      </a:endParaRPr>
                    </a:p>
                  </a:txBody>
                  <a:tcPr/>
                </a:tc>
              </a:tr>
              <a:tr h="468829">
                <a:tc>
                  <a:txBody>
                    <a:bodyPr/>
                    <a:lstStyle/>
                    <a:p>
                      <a:r>
                        <a:rPr lang="en-US" dirty="0" smtClean="0">
                          <a:solidFill>
                            <a:schemeClr val="bg1"/>
                          </a:solidFill>
                        </a:rPr>
                        <a:t>2.3</a:t>
                      </a:r>
                      <a:endParaRPr lang="en-US" dirty="0">
                        <a:solidFill>
                          <a:schemeClr val="bg1"/>
                        </a:solidFill>
                      </a:endParaRPr>
                    </a:p>
                  </a:txBody>
                  <a:tcP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tx1"/>
                          </a:solidFill>
                          <a:latin typeface="+mn-lt"/>
                          <a:ea typeface="+mn-ea"/>
                          <a:cs typeface="+mn-cs"/>
                        </a:rPr>
                        <a:t>FOG COPA – Principles of </a:t>
                      </a:r>
                      <a:r>
                        <a:rPr lang="en-US" sz="1600" b="1" kern="1200" dirty="0" err="1" smtClean="0">
                          <a:solidFill>
                            <a:schemeClr val="tx1"/>
                          </a:solidFill>
                          <a:latin typeface="+mn-lt"/>
                          <a:ea typeface="+mn-ea"/>
                          <a:cs typeface="+mn-cs"/>
                        </a:rPr>
                        <a:t>Behaviour</a:t>
                      </a:r>
                      <a:r>
                        <a:rPr lang="en-US" sz="1600" b="1" kern="1200" dirty="0" smtClean="0">
                          <a:solidFill>
                            <a:schemeClr val="tx1"/>
                          </a:solidFill>
                          <a:latin typeface="+mn-lt"/>
                          <a:ea typeface="+mn-ea"/>
                          <a:cs typeface="+mn-cs"/>
                        </a:rPr>
                        <a:t> Communication (June)</a:t>
                      </a:r>
                    </a:p>
                  </a:txBody>
                  <a:tcPr/>
                </a:tc>
              </a:tr>
              <a:tr h="554033">
                <a:tc>
                  <a:txBody>
                    <a:bodyPr/>
                    <a:lstStyle/>
                    <a:p>
                      <a:r>
                        <a:rPr lang="en-US" dirty="0" smtClean="0">
                          <a:solidFill>
                            <a:schemeClr val="bg1"/>
                          </a:solidFill>
                        </a:rPr>
                        <a:t>2.4</a:t>
                      </a:r>
                      <a:endParaRPr lang="en-US" dirty="0">
                        <a:solidFill>
                          <a:schemeClr val="bg1"/>
                        </a:solidFill>
                      </a:endParaRPr>
                    </a:p>
                  </a:txBody>
                  <a:tcP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tx1"/>
                          </a:solidFill>
                          <a:latin typeface="+mn-lt"/>
                          <a:ea typeface="+mn-ea"/>
                          <a:cs typeface="+mn-cs"/>
                        </a:rPr>
                        <a:t>DUST</a:t>
                      </a:r>
                      <a:r>
                        <a:rPr lang="en-US" sz="1600" b="1" kern="1200" baseline="0" dirty="0" smtClean="0">
                          <a:solidFill>
                            <a:schemeClr val="tx1"/>
                          </a:solidFill>
                          <a:latin typeface="+mn-lt"/>
                          <a:ea typeface="+mn-ea"/>
                          <a:cs typeface="+mn-cs"/>
                        </a:rPr>
                        <a:t> Adoption Team – </a:t>
                      </a:r>
                      <a:r>
                        <a:rPr lang="en-US" sz="1600" b="1" kern="1200" baseline="0" dirty="0" err="1" smtClean="0">
                          <a:solidFill>
                            <a:schemeClr val="tx1"/>
                          </a:solidFill>
                          <a:latin typeface="+mn-lt"/>
                          <a:ea typeface="+mn-ea"/>
                          <a:cs typeface="+mn-cs"/>
                        </a:rPr>
                        <a:t>Kopanang</a:t>
                      </a:r>
                      <a:endParaRPr lang="en-US" sz="1600" b="1"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baseline="0" dirty="0" smtClean="0">
                          <a:solidFill>
                            <a:schemeClr val="tx1"/>
                          </a:solidFill>
                          <a:latin typeface="+mn-lt"/>
                          <a:ea typeface="+mn-ea"/>
                          <a:cs typeface="+mn-cs"/>
                        </a:rPr>
                        <a:t>HR </a:t>
                      </a:r>
                      <a:r>
                        <a:rPr lang="en-US" sz="1600" b="1" kern="1200" baseline="0" dirty="0" err="1" smtClean="0">
                          <a:solidFill>
                            <a:schemeClr val="tx1"/>
                          </a:solidFill>
                          <a:latin typeface="+mn-lt"/>
                          <a:ea typeface="+mn-ea"/>
                          <a:cs typeface="+mn-cs"/>
                        </a:rPr>
                        <a:t>Worksession</a:t>
                      </a:r>
                      <a:r>
                        <a:rPr lang="en-US" sz="1600" b="1" kern="1200" baseline="0" dirty="0" smtClean="0">
                          <a:solidFill>
                            <a:schemeClr val="tx1"/>
                          </a:solidFill>
                          <a:latin typeface="+mn-lt"/>
                          <a:ea typeface="+mn-ea"/>
                          <a:cs typeface="+mn-cs"/>
                        </a:rPr>
                        <a:t> (June)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baseline="0" dirty="0" smtClean="0">
                          <a:solidFill>
                            <a:schemeClr val="tx1"/>
                          </a:solidFill>
                          <a:latin typeface="+mn-lt"/>
                          <a:ea typeface="+mn-ea"/>
                          <a:cs typeface="+mn-cs"/>
                        </a:rPr>
                        <a:t>High Level Project Plan (June) and Proposed Protocol</a:t>
                      </a:r>
                    </a:p>
                  </a:txBody>
                  <a:tcPr/>
                </a:tc>
              </a:tr>
              <a:tr h="467800">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600" b="1" kern="1200" dirty="0" smtClean="0">
                        <a:solidFill>
                          <a:schemeClr val="tx1"/>
                        </a:solidFill>
                        <a:latin typeface="+mn-lt"/>
                        <a:ea typeface="+mn-ea"/>
                        <a:cs typeface="+mn-cs"/>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bl>
          </a:graphicData>
        </a:graphic>
      </p:graphicFrame>
    </p:spTree>
    <p:extLst>
      <p:ext uri="{BB962C8B-B14F-4D97-AF65-F5344CB8AC3E}">
        <p14:creationId xmlns="" xmlns:p14="http://schemas.microsoft.com/office/powerpoint/2010/main" val="3142316034"/>
      </p:ext>
    </p:extLst>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srcRect l="56223" t="5468" r="18422" b="23450"/>
          <a:stretch>
            <a:fillRect/>
          </a:stretch>
        </p:blipFill>
        <p:spPr bwMode="auto">
          <a:xfrm>
            <a:off x="8108803" y="6351044"/>
            <a:ext cx="693889" cy="392198"/>
          </a:xfrm>
          <a:prstGeom prst="rect">
            <a:avLst/>
          </a:prstGeom>
          <a:ln>
            <a:solidFill>
              <a:srgbClr val="C49F00"/>
            </a:solidFill>
          </a:ln>
          <a:effectLst/>
        </p:spPr>
      </p:pic>
      <p:cxnSp>
        <p:nvCxnSpPr>
          <p:cNvPr id="8" name="Straight Connector 7"/>
          <p:cNvCxnSpPr/>
          <p:nvPr/>
        </p:nvCxnSpPr>
        <p:spPr>
          <a:xfrm>
            <a:off x="1142977" y="6327755"/>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srcRect/>
          <a:stretch>
            <a:fillRect/>
          </a:stretch>
        </p:blipFill>
        <p:spPr bwMode="auto">
          <a:xfrm>
            <a:off x="285721" y="6316984"/>
            <a:ext cx="857256" cy="424384"/>
          </a:xfrm>
          <a:prstGeom prst="rect">
            <a:avLst/>
          </a:prstGeom>
          <a:noFill/>
          <a:ln w="9525">
            <a:noFill/>
            <a:miter lim="800000"/>
            <a:headEnd/>
            <a:tailEnd/>
          </a:ln>
          <a:effectLst/>
        </p:spPr>
      </p:pic>
      <p:cxnSp>
        <p:nvCxnSpPr>
          <p:cNvPr id="16" name="Straight Connector 15"/>
          <p:cNvCxnSpPr/>
          <p:nvPr/>
        </p:nvCxnSpPr>
        <p:spPr>
          <a:xfrm>
            <a:off x="183410" y="722292"/>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210094" y="10747"/>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ZA" sz="2400" b="1" i="0" u="none" strike="noStrike" kern="1200" cap="none" spc="0" normalizeH="0" baseline="0" noProof="0" dirty="0" smtClean="0">
                <a:ln>
                  <a:noFill/>
                </a:ln>
                <a:solidFill>
                  <a:schemeClr val="bg1"/>
                </a:solidFill>
                <a:effectLst/>
                <a:uLnTx/>
                <a:uFillTx/>
                <a:latin typeface="Arial" pitchFamily="34" charset="0"/>
                <a:ea typeface="+mj-ea"/>
                <a:cs typeface="Arial" pitchFamily="34" charset="0"/>
              </a:rPr>
              <a:t>Progress</a:t>
            </a:r>
            <a:r>
              <a:rPr kumimoji="0" lang="en-ZA" sz="2400" b="1" i="0" u="none" strike="noStrike" kern="1200" cap="none" spc="0" normalizeH="0" noProof="0" dirty="0" smtClean="0">
                <a:ln>
                  <a:noFill/>
                </a:ln>
                <a:solidFill>
                  <a:schemeClr val="bg1"/>
                </a:solidFill>
                <a:effectLst/>
                <a:uLnTx/>
                <a:uFillTx/>
                <a:latin typeface="Arial" pitchFamily="34" charset="0"/>
                <a:ea typeface="+mj-ea"/>
                <a:cs typeface="Arial" pitchFamily="34" charset="0"/>
              </a:rPr>
              <a:t> </a:t>
            </a:r>
            <a:r>
              <a:rPr lang="en-ZA" sz="2400" b="1" dirty="0" smtClean="0">
                <a:solidFill>
                  <a:schemeClr val="bg1"/>
                </a:solidFill>
                <a:latin typeface="Arial" pitchFamily="34" charset="0"/>
                <a:ea typeface="+mj-ea"/>
                <a:cs typeface="Arial" pitchFamily="34" charset="0"/>
              </a:rPr>
              <a:t>for </a:t>
            </a:r>
            <a:r>
              <a:rPr kumimoji="0" lang="en-ZA" sz="2400" b="1" i="0" u="none" strike="noStrike" kern="1200" cap="none" spc="0" normalizeH="0" noProof="0" dirty="0" smtClean="0">
                <a:ln>
                  <a:noFill/>
                </a:ln>
                <a:solidFill>
                  <a:schemeClr val="bg1"/>
                </a:solidFill>
                <a:effectLst/>
                <a:uLnTx/>
                <a:uFillTx/>
                <a:latin typeface="Arial" pitchFamily="34" charset="0"/>
                <a:ea typeface="+mj-ea"/>
                <a:cs typeface="Arial" pitchFamily="34" charset="0"/>
              </a:rPr>
              <a:t>the Month April/May</a:t>
            </a:r>
            <a:endParaRPr kumimoji="0" lang="en-ZA" sz="2400" b="1" i="0"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graphicFrame>
        <p:nvGraphicFramePr>
          <p:cNvPr id="10" name="Content Placeholder 3"/>
          <p:cNvGraphicFramePr>
            <a:graphicFrameLocks/>
          </p:cNvGraphicFramePr>
          <p:nvPr>
            <p:extLst>
              <p:ext uri="{D42A27DB-BD31-4B8C-83A1-F6EECF244321}">
                <p14:modId xmlns="" xmlns:p14="http://schemas.microsoft.com/office/powerpoint/2010/main" val="1839903065"/>
              </p:ext>
            </p:extLst>
          </p:nvPr>
        </p:nvGraphicFramePr>
        <p:xfrm>
          <a:off x="181449" y="476672"/>
          <a:ext cx="8781078" cy="6417582"/>
        </p:xfrm>
        <a:graphic>
          <a:graphicData uri="http://schemas.openxmlformats.org/drawingml/2006/table">
            <a:tbl>
              <a:tblPr firstRow="1" bandRow="1">
                <a:tableStyleId>{5C22544A-7EE6-4342-B048-85BDC9FD1C3A}</a:tableStyleId>
              </a:tblPr>
              <a:tblGrid>
                <a:gridCol w="516798"/>
                <a:gridCol w="8264280"/>
              </a:tblGrid>
              <a:tr h="546468">
                <a:tc>
                  <a:txBody>
                    <a:bodyPr/>
                    <a:lstStyle/>
                    <a:p>
                      <a:pPr algn="ctr"/>
                      <a:r>
                        <a:rPr lang="en-US" sz="1400" dirty="0" smtClean="0">
                          <a:solidFill>
                            <a:schemeClr val="bg1"/>
                          </a:solidFill>
                        </a:rPr>
                        <a:t>No</a:t>
                      </a:r>
                      <a:endParaRPr lang="en-US" sz="1400" dirty="0">
                        <a:solidFill>
                          <a:schemeClr val="bg1"/>
                        </a:solidFill>
                      </a:endParaRPr>
                    </a:p>
                  </a:txBody>
                  <a:tcPr anchor="ctr">
                    <a:solidFill>
                      <a:schemeClr val="accent5">
                        <a:lumMod val="75000"/>
                      </a:schemeClr>
                    </a:solidFill>
                  </a:tcPr>
                </a:tc>
                <a:tc>
                  <a:txBody>
                    <a:bodyPr/>
                    <a:lstStyle/>
                    <a:p>
                      <a:pPr marL="0" marR="0" lvl="0" indent="0" algn="ctr" defTabSz="914400" rtl="0" eaLnBrk="0" fontAlgn="base" latinLnBrk="0" hangingPunct="0">
                        <a:lnSpc>
                          <a:spcPct val="90000"/>
                        </a:lnSpc>
                        <a:spcBef>
                          <a:spcPct val="40000"/>
                        </a:spcBef>
                        <a:spcAft>
                          <a:spcPct val="40000"/>
                        </a:spcAft>
                        <a:buClr>
                          <a:srgbClr val="7CC20A"/>
                        </a:buClr>
                        <a:buSzTx/>
                        <a:buFont typeface="Wingdings" pitchFamily="2" charset="2"/>
                        <a:buNone/>
                        <a:tabLst/>
                      </a:pPr>
                      <a:r>
                        <a:rPr kumimoji="0" lang="en-US" sz="1800" b="1" i="0" u="none" strike="noStrike" cap="none" normalizeH="0" baseline="0" dirty="0" smtClean="0">
                          <a:ln>
                            <a:noFill/>
                          </a:ln>
                          <a:solidFill>
                            <a:schemeClr val="bg1"/>
                          </a:solidFill>
                          <a:effectLst/>
                          <a:latin typeface="Arial" charset="0"/>
                          <a:cs typeface="Arial" charset="0"/>
                        </a:rPr>
                        <a:t>BIG – Identify and Create a LB and BC Leading Practice</a:t>
                      </a:r>
                    </a:p>
                  </a:txBody>
                  <a:tcPr marL="36000" marR="36000" marT="36000" marB="36000" horzOverflow="overflow">
                    <a:solidFill>
                      <a:schemeClr val="accent5">
                        <a:lumMod val="75000"/>
                      </a:schemeClr>
                    </a:solidFill>
                  </a:tcPr>
                </a:tc>
              </a:tr>
              <a:tr h="632046">
                <a:tc>
                  <a:txBody>
                    <a:bodyPr/>
                    <a:lstStyle/>
                    <a:p>
                      <a:r>
                        <a:rPr lang="en-US" dirty="0" smtClean="0">
                          <a:solidFill>
                            <a:schemeClr val="bg1"/>
                          </a:solidFill>
                        </a:rPr>
                        <a:t>3.1</a:t>
                      </a:r>
                      <a:endParaRPr lang="en-US" dirty="0">
                        <a:solidFill>
                          <a:schemeClr val="bg1"/>
                        </a:solidFill>
                      </a:endParaRPr>
                    </a:p>
                  </a:txBody>
                  <a:tcPr>
                    <a:solidFill>
                      <a:schemeClr val="accent5">
                        <a:lumMod val="75000"/>
                      </a:schemeClr>
                    </a:solidFill>
                  </a:tcPr>
                </a:tc>
                <a:tc>
                  <a:txBody>
                    <a:bodyPr/>
                    <a:lstStyle/>
                    <a:p>
                      <a:pPr lvl="0"/>
                      <a:r>
                        <a:rPr lang="en-US" sz="1600" b="1" u="sng" kern="1200" dirty="0" smtClean="0">
                          <a:solidFill>
                            <a:schemeClr val="tx1"/>
                          </a:solidFill>
                          <a:latin typeface="+mn-lt"/>
                          <a:ea typeface="+mn-ea"/>
                          <a:cs typeface="+mn-cs"/>
                        </a:rPr>
                        <a:t>BIG</a:t>
                      </a:r>
                      <a:r>
                        <a:rPr lang="en-US" sz="1600" b="1" kern="1200" dirty="0" smtClean="0">
                          <a:solidFill>
                            <a:schemeClr val="tx1"/>
                          </a:solidFill>
                          <a:latin typeface="+mn-lt"/>
                          <a:ea typeface="+mn-ea"/>
                          <a:cs typeface="+mn-cs"/>
                        </a:rPr>
                        <a:t>: a) Identify</a:t>
                      </a:r>
                      <a:r>
                        <a:rPr lang="en-US" sz="1600" b="1" kern="1200" baseline="0" dirty="0" smtClean="0">
                          <a:solidFill>
                            <a:schemeClr val="tx1"/>
                          </a:solidFill>
                          <a:latin typeface="+mn-lt"/>
                          <a:ea typeface="+mn-ea"/>
                          <a:cs typeface="+mn-cs"/>
                        </a:rPr>
                        <a:t> a </a:t>
                      </a:r>
                      <a:r>
                        <a:rPr lang="en-US" sz="1600" b="1" kern="1200" baseline="0" dirty="0" err="1" smtClean="0">
                          <a:solidFill>
                            <a:schemeClr val="tx1"/>
                          </a:solidFill>
                          <a:latin typeface="+mn-lt"/>
                          <a:ea typeface="+mn-ea"/>
                          <a:cs typeface="+mn-cs"/>
                        </a:rPr>
                        <a:t>Behavioural</a:t>
                      </a:r>
                      <a:r>
                        <a:rPr lang="en-US" sz="1600" b="1" kern="1200" baseline="0" dirty="0" smtClean="0">
                          <a:solidFill>
                            <a:schemeClr val="tx1"/>
                          </a:solidFill>
                          <a:latin typeface="+mn-lt"/>
                          <a:ea typeface="+mn-ea"/>
                          <a:cs typeface="+mn-cs"/>
                        </a:rPr>
                        <a:t> Leading Practice</a:t>
                      </a:r>
                    </a:p>
                    <a:p>
                      <a:pPr lvl="0"/>
                      <a:r>
                        <a:rPr lang="en-US" sz="1600" b="1" kern="1200" baseline="0" dirty="0" smtClean="0">
                          <a:solidFill>
                            <a:schemeClr val="tx1"/>
                          </a:solidFill>
                          <a:latin typeface="+mn-lt"/>
                          <a:ea typeface="+mn-ea"/>
                          <a:cs typeface="+mn-cs"/>
                        </a:rPr>
                        <a:t>b) Specialist Team – Sharing Leadership and </a:t>
                      </a:r>
                      <a:r>
                        <a:rPr lang="en-US" sz="1600" b="1" kern="1200" baseline="0" dirty="0" err="1" smtClean="0">
                          <a:solidFill>
                            <a:schemeClr val="tx1"/>
                          </a:solidFill>
                          <a:latin typeface="+mn-lt"/>
                          <a:ea typeface="+mn-ea"/>
                          <a:cs typeface="+mn-cs"/>
                        </a:rPr>
                        <a:t>Behavioural</a:t>
                      </a:r>
                      <a:r>
                        <a:rPr lang="en-US" sz="1600" b="1" kern="1200" baseline="0" dirty="0" smtClean="0">
                          <a:solidFill>
                            <a:schemeClr val="tx1"/>
                          </a:solidFill>
                          <a:latin typeface="+mn-lt"/>
                          <a:ea typeface="+mn-ea"/>
                          <a:cs typeface="+mn-cs"/>
                        </a:rPr>
                        <a:t> Practices</a:t>
                      </a:r>
                    </a:p>
                    <a:p>
                      <a:pPr lvl="0"/>
                      <a:r>
                        <a:rPr lang="en-US" sz="1600" b="1" kern="1200" baseline="0" dirty="0" smtClean="0">
                          <a:solidFill>
                            <a:schemeClr val="tx1"/>
                          </a:solidFill>
                          <a:latin typeface="+mn-lt"/>
                          <a:ea typeface="+mn-ea"/>
                          <a:cs typeface="+mn-cs"/>
                        </a:rPr>
                        <a:t>      Build </a:t>
                      </a:r>
                      <a:r>
                        <a:rPr lang="en-US" sz="1600" b="1" kern="1200" baseline="0" dirty="0" err="1" smtClean="0">
                          <a:solidFill>
                            <a:schemeClr val="tx1"/>
                          </a:solidFill>
                          <a:latin typeface="+mn-lt"/>
                          <a:ea typeface="+mn-ea"/>
                          <a:cs typeface="+mn-cs"/>
                        </a:rPr>
                        <a:t>Behavioural</a:t>
                      </a:r>
                      <a:r>
                        <a:rPr lang="en-US" sz="1600" b="1" kern="1200" baseline="0" dirty="0" smtClean="0">
                          <a:solidFill>
                            <a:schemeClr val="tx1"/>
                          </a:solidFill>
                          <a:latin typeface="+mn-lt"/>
                          <a:ea typeface="+mn-ea"/>
                          <a:cs typeface="+mn-cs"/>
                        </a:rPr>
                        <a:t> Overseer Capacity at Operational level</a:t>
                      </a:r>
                    </a:p>
                    <a:p>
                      <a:pPr lvl="0"/>
                      <a:r>
                        <a:rPr lang="en-US" sz="1600" b="1" kern="1200" baseline="0" dirty="0" smtClean="0">
                          <a:solidFill>
                            <a:schemeClr val="tx1"/>
                          </a:solidFill>
                          <a:latin typeface="+mn-lt"/>
                          <a:ea typeface="+mn-ea"/>
                          <a:cs typeface="+mn-cs"/>
                        </a:rPr>
                        <a:t>c) 22 May Line-up - </a:t>
                      </a:r>
                      <a:r>
                        <a:rPr lang="en-US" sz="1600" b="1" kern="1200" baseline="0" smtClean="0">
                          <a:solidFill>
                            <a:schemeClr val="tx1"/>
                          </a:solidFill>
                          <a:latin typeface="+mn-lt"/>
                          <a:ea typeface="+mn-ea"/>
                          <a:cs typeface="+mn-cs"/>
                        </a:rPr>
                        <a:t>Lonmin</a:t>
                      </a:r>
                      <a:endParaRPr lang="en-US" sz="1600" b="1" kern="1200" baseline="0" dirty="0" smtClean="0">
                        <a:solidFill>
                          <a:schemeClr val="tx1"/>
                        </a:solidFill>
                        <a:latin typeface="+mn-lt"/>
                        <a:ea typeface="+mn-ea"/>
                        <a:cs typeface="+mn-cs"/>
                      </a:endParaRPr>
                    </a:p>
                  </a:txBody>
                  <a:tcPr/>
                </a:tc>
              </a:tr>
              <a:tr h="632046">
                <a:tc>
                  <a:txBody>
                    <a:bodyPr/>
                    <a:lstStyle/>
                    <a:p>
                      <a:r>
                        <a:rPr lang="en-US" dirty="0" smtClean="0">
                          <a:solidFill>
                            <a:schemeClr val="bg1"/>
                          </a:solidFill>
                        </a:rPr>
                        <a:t>3.2</a:t>
                      </a:r>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solidFill>
                            <a:schemeClr val="tx1"/>
                          </a:solidFill>
                          <a:latin typeface="+mn-lt"/>
                          <a:ea typeface="+mn-ea"/>
                          <a:cs typeface="+mn-cs"/>
                        </a:rPr>
                        <a:t>BIG: </a:t>
                      </a:r>
                      <a:r>
                        <a:rPr lang="en-GB" sz="1600" b="1" kern="1200" dirty="0" err="1" smtClean="0">
                          <a:solidFill>
                            <a:schemeClr val="tx1"/>
                          </a:solidFill>
                          <a:latin typeface="+mn-lt"/>
                          <a:ea typeface="+mn-ea"/>
                          <a:cs typeface="+mn-cs"/>
                        </a:rPr>
                        <a:t>Irenedale</a:t>
                      </a:r>
                      <a:r>
                        <a:rPr lang="en-GB" sz="1600" b="1" kern="1200" dirty="0" smtClean="0">
                          <a:solidFill>
                            <a:schemeClr val="tx1"/>
                          </a:solidFill>
                          <a:latin typeface="+mn-lt"/>
                          <a:ea typeface="+mn-ea"/>
                          <a:cs typeface="+mn-cs"/>
                        </a:rPr>
                        <a:t> </a:t>
                      </a:r>
                      <a:r>
                        <a:rPr lang="en-GB" sz="1600" b="1" kern="1200" dirty="0" err="1" smtClean="0">
                          <a:solidFill>
                            <a:schemeClr val="tx1"/>
                          </a:solidFill>
                          <a:latin typeface="+mn-lt"/>
                          <a:ea typeface="+mn-ea"/>
                          <a:cs typeface="+mn-cs"/>
                        </a:rPr>
                        <a:t>Collery</a:t>
                      </a:r>
                      <a:r>
                        <a:rPr lang="en-GB" sz="1600" b="1" kern="1200" dirty="0" smtClean="0">
                          <a:solidFill>
                            <a:schemeClr val="tx1"/>
                          </a:solidFill>
                          <a:latin typeface="+mn-lt"/>
                          <a:ea typeface="+mn-ea"/>
                          <a:cs typeface="+mn-cs"/>
                        </a:rPr>
                        <a:t> – (March) Direct Inquiry Process Initiated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solidFill>
                            <a:schemeClr val="tx1"/>
                          </a:solidFill>
                          <a:latin typeface="+mn-lt"/>
                          <a:ea typeface="+mn-ea"/>
                          <a:cs typeface="+mn-cs"/>
                        </a:rPr>
                        <a:t> </a:t>
                      </a:r>
                      <a:r>
                        <a:rPr lang="en-GB" sz="1600" b="1" kern="1200" baseline="0" dirty="0" smtClean="0">
                          <a:solidFill>
                            <a:schemeClr val="tx1"/>
                          </a:solidFill>
                          <a:latin typeface="+mn-lt"/>
                          <a:ea typeface="+mn-ea"/>
                          <a:cs typeface="+mn-cs"/>
                        </a:rPr>
                        <a:t>                     </a:t>
                      </a:r>
                      <a:r>
                        <a:rPr lang="en-GB" sz="1600" b="1" kern="1200" dirty="0" smtClean="0">
                          <a:solidFill>
                            <a:schemeClr val="tx1"/>
                          </a:solidFill>
                          <a:latin typeface="+mn-lt"/>
                          <a:ea typeface="+mn-ea"/>
                          <a:cs typeface="+mn-cs"/>
                        </a:rPr>
                        <a:t>                      (May)</a:t>
                      </a:r>
                      <a:r>
                        <a:rPr lang="en-GB" sz="1600" b="1" kern="1200" baseline="0" dirty="0" smtClean="0">
                          <a:solidFill>
                            <a:schemeClr val="tx1"/>
                          </a:solidFill>
                          <a:latin typeface="+mn-lt"/>
                          <a:ea typeface="+mn-ea"/>
                          <a:cs typeface="+mn-cs"/>
                        </a:rPr>
                        <a:t> Workshop Session – Reviewed the documentation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baseline="0" dirty="0" smtClean="0">
                          <a:solidFill>
                            <a:schemeClr val="tx1"/>
                          </a:solidFill>
                          <a:latin typeface="+mn-lt"/>
                          <a:ea typeface="+mn-ea"/>
                          <a:cs typeface="+mn-cs"/>
                        </a:rPr>
                        <a:t>                                             (July) Using new protocol </a:t>
                      </a:r>
                      <a:endParaRPr lang="en-GB" sz="1600" b="1" kern="1200" dirty="0" smtClean="0">
                        <a:solidFill>
                          <a:schemeClr val="tx1"/>
                        </a:solidFill>
                        <a:latin typeface="+mn-lt"/>
                        <a:ea typeface="+mn-ea"/>
                        <a:cs typeface="+mn-cs"/>
                      </a:endParaRPr>
                    </a:p>
                  </a:txBody>
                  <a:tcPr/>
                </a:tc>
              </a:tr>
              <a:tr h="468829">
                <a:tc>
                  <a:txBody>
                    <a:bodyPr/>
                    <a:lstStyle/>
                    <a:p>
                      <a:r>
                        <a:rPr lang="en-US" dirty="0" smtClean="0">
                          <a:solidFill>
                            <a:schemeClr val="bg1"/>
                          </a:solidFill>
                        </a:rPr>
                        <a:t>3.3</a:t>
                      </a:r>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tx1"/>
                          </a:solidFill>
                        </a:rPr>
                        <a:t>BIG: </a:t>
                      </a:r>
                      <a:r>
                        <a:rPr lang="en-US" sz="1600" b="1" dirty="0" err="1" smtClean="0">
                          <a:solidFill>
                            <a:schemeClr val="tx1"/>
                          </a:solidFill>
                        </a:rPr>
                        <a:t>Hernic</a:t>
                      </a:r>
                      <a:r>
                        <a:rPr lang="en-US" sz="1600" b="1" baseline="0" dirty="0" smtClean="0">
                          <a:solidFill>
                            <a:schemeClr val="tx1"/>
                          </a:solidFill>
                        </a:rPr>
                        <a:t> </a:t>
                      </a:r>
                      <a:r>
                        <a:rPr lang="en-US" sz="1600" b="1" baseline="0" dirty="0" err="1" smtClean="0">
                          <a:solidFill>
                            <a:schemeClr val="tx1"/>
                          </a:solidFill>
                        </a:rPr>
                        <a:t>Marula</a:t>
                      </a:r>
                      <a:r>
                        <a:rPr lang="en-US" sz="1600" b="1" baseline="0" dirty="0" smtClean="0">
                          <a:solidFill>
                            <a:schemeClr val="tx1"/>
                          </a:solidFill>
                        </a:rPr>
                        <a:t> Operation – (April) Initial Visit Completed</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solidFill>
                            <a:schemeClr val="tx1"/>
                          </a:solidFill>
                        </a:rPr>
                        <a:t>                                                           (April) Direct Inquiry Process – Postponed/Fatal</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solidFill>
                            <a:schemeClr val="tx1"/>
                          </a:solidFill>
                        </a:rPr>
                        <a:t>                                                           (July)   Using new protocol</a:t>
                      </a:r>
                      <a:endParaRPr lang="en-US" sz="1600" b="1" dirty="0" smtClean="0">
                        <a:solidFill>
                          <a:schemeClr val="tx1"/>
                        </a:solidFill>
                      </a:endParaRPr>
                    </a:p>
                  </a:txBody>
                  <a:tcPr/>
                </a:tc>
              </a:tr>
              <a:tr h="703958">
                <a:tc>
                  <a:txBody>
                    <a:bodyPr/>
                    <a:lstStyle/>
                    <a:p>
                      <a:r>
                        <a:rPr lang="en-US" dirty="0" smtClean="0">
                          <a:solidFill>
                            <a:schemeClr val="bg1"/>
                          </a:solidFill>
                        </a:rPr>
                        <a:t>3.4</a:t>
                      </a:r>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tx1"/>
                          </a:solidFill>
                        </a:rPr>
                        <a:t>BIG:</a:t>
                      </a:r>
                      <a:r>
                        <a:rPr lang="en-US" sz="1600" b="1" baseline="0" dirty="0" smtClean="0">
                          <a:solidFill>
                            <a:schemeClr val="tx1"/>
                          </a:solidFill>
                        </a:rPr>
                        <a:t> </a:t>
                      </a:r>
                      <a:r>
                        <a:rPr lang="en-US" sz="1600" b="1" dirty="0" smtClean="0">
                          <a:solidFill>
                            <a:schemeClr val="tx1"/>
                          </a:solidFill>
                        </a:rPr>
                        <a:t>Harmony </a:t>
                      </a:r>
                      <a:r>
                        <a:rPr lang="en-US" sz="1600" b="1" dirty="0" err="1" smtClean="0">
                          <a:solidFill>
                            <a:schemeClr val="tx1"/>
                          </a:solidFill>
                        </a:rPr>
                        <a:t>Phakisa</a:t>
                      </a:r>
                      <a:r>
                        <a:rPr lang="en-US" sz="1600" b="1" dirty="0" smtClean="0">
                          <a:solidFill>
                            <a:schemeClr val="tx1"/>
                          </a:solidFill>
                        </a:rPr>
                        <a:t> –  (May )Direct Inquiry Process Scheduled 19/20 May – Completed</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tx1"/>
                          </a:solidFill>
                        </a:rPr>
                        <a:t>                                               (June)Feedback</a:t>
                      </a:r>
                      <a:r>
                        <a:rPr lang="en-US" sz="1600" b="1" baseline="0" dirty="0" smtClean="0">
                          <a:solidFill>
                            <a:schemeClr val="tx1"/>
                          </a:solidFill>
                        </a:rPr>
                        <a:t> to GM and Team</a:t>
                      </a:r>
                      <a:endParaRPr lang="en-US" sz="1600" b="1" dirty="0" smtClean="0">
                        <a:solidFill>
                          <a:schemeClr val="tx1"/>
                        </a:solidFill>
                      </a:endParaRPr>
                    </a:p>
                  </a:txBody>
                  <a:tcPr/>
                </a:tc>
              </a:tr>
              <a:tr h="467800">
                <a:tc>
                  <a:txBody>
                    <a:bodyPr/>
                    <a:lstStyle/>
                    <a:p>
                      <a:r>
                        <a:rPr lang="en-US" dirty="0" smtClean="0">
                          <a:solidFill>
                            <a:schemeClr val="bg1"/>
                          </a:solidFill>
                        </a:rPr>
                        <a:t>3.5</a:t>
                      </a:r>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tx1"/>
                          </a:solidFill>
                        </a:rPr>
                        <a:t>BIG: </a:t>
                      </a:r>
                      <a:r>
                        <a:rPr lang="en-US" sz="1600" b="1" dirty="0" err="1" smtClean="0">
                          <a:solidFill>
                            <a:schemeClr val="tx1"/>
                          </a:solidFill>
                        </a:rPr>
                        <a:t>Anglogold</a:t>
                      </a:r>
                      <a:r>
                        <a:rPr lang="en-US" sz="1600" b="1" baseline="0" dirty="0" smtClean="0">
                          <a:solidFill>
                            <a:schemeClr val="tx1"/>
                          </a:solidFill>
                        </a:rPr>
                        <a:t> Ashanti and Modder-East Opportunity BC and LB as Leading Practice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baseline="0" dirty="0" smtClean="0">
                          <a:solidFill>
                            <a:schemeClr val="tx1"/>
                          </a:solidFill>
                        </a:rPr>
                        <a:t>                                                (August) </a:t>
                      </a:r>
                      <a:endParaRPr lang="en-US" sz="1600" b="1" dirty="0" smtClean="0">
                        <a:solidFill>
                          <a:schemeClr val="tx1"/>
                        </a:solidFill>
                      </a:endParaRPr>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endParaRPr lang="en-ZA"/>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endParaRPr lang="en-ZA"/>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endParaRPr lang="en-ZA" dirty="0"/>
                    </a:p>
                  </a:txBody>
                  <a:tcPr/>
                </a:tc>
              </a:tr>
              <a:tr h="468829">
                <a:tc>
                  <a:txBody>
                    <a:bodyPr/>
                    <a:lstStyle/>
                    <a:p>
                      <a:endParaRPr lang="en-US" dirty="0">
                        <a:solidFill>
                          <a:schemeClr val="bg1"/>
                        </a:solidFill>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smtClean="0">
                        <a:solidFill>
                          <a:schemeClr val="tx1"/>
                        </a:solidFill>
                      </a:endParaRPr>
                    </a:p>
                  </a:txBody>
                  <a:tcPr/>
                </a:tc>
              </a:tr>
            </a:tbl>
          </a:graphicData>
        </a:graphic>
      </p:graphicFrame>
      <p:cxnSp>
        <p:nvCxnSpPr>
          <p:cNvPr id="12" name="Straight Connector 11"/>
          <p:cNvCxnSpPr/>
          <p:nvPr/>
        </p:nvCxnSpPr>
        <p:spPr>
          <a:xfrm>
            <a:off x="1142977" y="6453336"/>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42977" y="6741368"/>
            <a:ext cx="68580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528254230"/>
      </p:ext>
    </p:extLst>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23528" y="260648"/>
            <a:ext cx="8496944" cy="504056"/>
          </a:xfrm>
          <a:solidFill>
            <a:schemeClr val="accent5">
              <a:lumMod val="20000"/>
              <a:lumOff val="80000"/>
            </a:schemeClr>
          </a:solidFill>
        </p:spPr>
        <p:txBody>
          <a:bodyPr>
            <a:normAutofit fontScale="90000"/>
          </a:bodyPr>
          <a:lstStyle/>
          <a:p>
            <a:r>
              <a:rPr lang="en-ZA" dirty="0" smtClean="0"/>
              <a:t>Key BIG challenges</a:t>
            </a:r>
            <a:endParaRPr lang="en-ZA" dirty="0"/>
          </a:p>
        </p:txBody>
      </p:sp>
      <p:sp>
        <p:nvSpPr>
          <p:cNvPr id="5" name="Content Placeholder 4"/>
          <p:cNvSpPr>
            <a:spLocks noGrp="1"/>
          </p:cNvSpPr>
          <p:nvPr>
            <p:ph idx="1"/>
          </p:nvPr>
        </p:nvSpPr>
        <p:spPr>
          <a:xfrm>
            <a:off x="323528" y="908720"/>
            <a:ext cx="8496944" cy="5400600"/>
          </a:xfrm>
          <a:solidFill>
            <a:schemeClr val="accent5">
              <a:lumMod val="20000"/>
              <a:lumOff val="80000"/>
            </a:schemeClr>
          </a:solidFill>
        </p:spPr>
        <p:txBody>
          <a:bodyPr>
            <a:normAutofit fontScale="70000" lnSpcReduction="20000"/>
          </a:bodyPr>
          <a:lstStyle/>
          <a:p>
            <a:r>
              <a:rPr lang="en-ZA" dirty="0" smtClean="0"/>
              <a:t>Review and agree envisaged concept of LBM Leading Practice</a:t>
            </a:r>
          </a:p>
          <a:p>
            <a:r>
              <a:rPr lang="en-ZA" dirty="0" smtClean="0"/>
              <a:t>Identify, plan and undertake basic development work</a:t>
            </a:r>
          </a:p>
          <a:p>
            <a:r>
              <a:rPr lang="en-ZA" dirty="0"/>
              <a:t>Arrange access to adequate resources</a:t>
            </a:r>
          </a:p>
          <a:p>
            <a:r>
              <a:rPr lang="en-ZA" dirty="0" smtClean="0"/>
              <a:t>Agree on expert model</a:t>
            </a:r>
          </a:p>
          <a:p>
            <a:r>
              <a:rPr lang="en-ZA" dirty="0" smtClean="0"/>
              <a:t>Identify particular skills for inclusion as antecedents</a:t>
            </a:r>
          </a:p>
          <a:p>
            <a:pPr lvl="1"/>
            <a:r>
              <a:rPr lang="en-ZA" dirty="0" smtClean="0"/>
              <a:t>Dialogue skills</a:t>
            </a:r>
          </a:p>
          <a:p>
            <a:pPr lvl="1"/>
            <a:r>
              <a:rPr lang="en-ZA" dirty="0" smtClean="0"/>
              <a:t>Coaching skills</a:t>
            </a:r>
          </a:p>
          <a:p>
            <a:pPr lvl="1"/>
            <a:r>
              <a:rPr lang="en-ZA" dirty="0" smtClean="0"/>
              <a:t>Other?</a:t>
            </a:r>
          </a:p>
          <a:p>
            <a:r>
              <a:rPr lang="en-ZA" dirty="0" smtClean="0"/>
              <a:t>Obtain in principle agreement from industry (Task Force?)</a:t>
            </a:r>
          </a:p>
          <a:p>
            <a:r>
              <a:rPr lang="en-ZA" dirty="0" smtClean="0"/>
              <a:t>Identify willing first adoption / demonstration mine</a:t>
            </a:r>
          </a:p>
          <a:p>
            <a:r>
              <a:rPr lang="en-ZA" dirty="0" smtClean="0"/>
              <a:t>Conduct industry-wide direct enquiry process</a:t>
            </a:r>
          </a:p>
          <a:p>
            <a:r>
              <a:rPr lang="en-ZA" dirty="0" smtClean="0"/>
              <a:t>Develop required BC and LB plans</a:t>
            </a:r>
          </a:p>
          <a:p>
            <a:r>
              <a:rPr lang="en-ZA" dirty="0" smtClean="0"/>
              <a:t>Prepare draft Leading Practice Adoption Guide</a:t>
            </a:r>
          </a:p>
          <a:p>
            <a:r>
              <a:rPr lang="en-ZA" dirty="0" smtClean="0"/>
              <a:t>Secure adoption of LBM Leading Practice at first-adopter mine</a:t>
            </a:r>
          </a:p>
          <a:p>
            <a:r>
              <a:rPr lang="en-ZA" dirty="0" smtClean="0"/>
              <a:t>Establish COPAs and facilitate widespread adoption</a:t>
            </a:r>
          </a:p>
        </p:txBody>
      </p:sp>
      <p:grpSp>
        <p:nvGrpSpPr>
          <p:cNvPr id="10" name="Group 9"/>
          <p:cNvGrpSpPr/>
          <p:nvPr/>
        </p:nvGrpSpPr>
        <p:grpSpPr>
          <a:xfrm>
            <a:off x="323528" y="6525344"/>
            <a:ext cx="8496944" cy="230832"/>
            <a:chOff x="323528" y="6525344"/>
            <a:chExt cx="8496944" cy="230832"/>
          </a:xfrm>
        </p:grpSpPr>
        <p:sp>
          <p:nvSpPr>
            <p:cNvPr id="6" name="TextBox 5"/>
            <p:cNvSpPr txBox="1"/>
            <p:nvPr/>
          </p:nvSpPr>
          <p:spPr>
            <a:xfrm>
              <a:off x="323528" y="6525344"/>
              <a:ext cx="8496944" cy="230832"/>
            </a:xfrm>
            <a:prstGeom prst="rect">
              <a:avLst/>
            </a:prstGeom>
            <a:solidFill>
              <a:schemeClr val="bg1">
                <a:lumMod val="85000"/>
              </a:schemeClr>
            </a:solidFill>
          </p:spPr>
          <p:txBody>
            <a:bodyPr wrap="square" rtlCol="0">
              <a:spAutoFit/>
            </a:bodyPr>
            <a:lstStyle/>
            <a:p>
              <a:r>
                <a:rPr lang="en-ZA" sz="900" b="1" dirty="0" smtClean="0">
                  <a:solidFill>
                    <a:schemeClr val="tx2">
                      <a:lumMod val="60000"/>
                      <a:lumOff val="40000"/>
                    </a:schemeClr>
                  </a:solidFill>
                </a:rPr>
                <a:t>MOSH Leading Practice Adoption System						                Slide </a:t>
              </a:r>
              <a:fld id="{D95252B4-488A-489C-83A0-DA92333326BC}" type="slidenum">
                <a:rPr lang="en-ZA" sz="900" b="1" smtClean="0">
                  <a:solidFill>
                    <a:schemeClr val="tx2">
                      <a:lumMod val="60000"/>
                      <a:lumOff val="40000"/>
                    </a:schemeClr>
                  </a:solidFill>
                </a:rPr>
                <a:pPr/>
                <a:t>8</a:t>
              </a:fld>
              <a:endParaRPr lang="en-ZA" sz="900" b="1" dirty="0">
                <a:solidFill>
                  <a:schemeClr val="tx2">
                    <a:lumMod val="60000"/>
                    <a:lumOff val="40000"/>
                  </a:schemeClr>
                </a:solidFill>
              </a:endParaRPr>
            </a:p>
          </p:txBody>
        </p:sp>
        <p:cxnSp>
          <p:nvCxnSpPr>
            <p:cNvPr id="8" name="Straight Connector 7"/>
            <p:cNvCxnSpPr/>
            <p:nvPr/>
          </p:nvCxnSpPr>
          <p:spPr>
            <a:xfrm>
              <a:off x="323528" y="6525344"/>
              <a:ext cx="849694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23528" y="6756176"/>
              <a:ext cx="849694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397384749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Theme3</Template>
  <TotalTime>631</TotalTime>
  <Words>763</Words>
  <Application>Microsoft Office PowerPoint</Application>
  <PresentationFormat>On-screen Show (4:3)</PresentationFormat>
  <Paragraphs>133</Paragraphs>
  <Slides>8</Slides>
  <Notes>3</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Theme3</vt:lpstr>
      <vt:lpstr>Behavioural Change </vt:lpstr>
      <vt:lpstr>The Mandate</vt:lpstr>
      <vt:lpstr>Behavioural Specialist  - Focus</vt:lpstr>
      <vt:lpstr>Slide 4</vt:lpstr>
      <vt:lpstr>Slide 5</vt:lpstr>
      <vt:lpstr>Slide 6</vt:lpstr>
      <vt:lpstr>Slide 7</vt:lpstr>
      <vt:lpstr>Key BIG challenges</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tbotha</dc:creator>
  <cp:lastModifiedBy>Lmasilo</cp:lastModifiedBy>
  <cp:revision>59</cp:revision>
  <dcterms:created xsi:type="dcterms:W3CDTF">2012-08-02T11:34:04Z</dcterms:created>
  <dcterms:modified xsi:type="dcterms:W3CDTF">2014-06-20T08:08:37Z</dcterms:modified>
</cp:coreProperties>
</file>