
<file path=[Content_Types].xml><?xml version="1.0" encoding="utf-8"?>
<Types xmlns="http://schemas.openxmlformats.org/package/2006/content-types">
  <Default Extension="png" ContentType="image/png"/>
  <Default Extension="emf" ContentType="image/x-emf"/>
  <Default Extension="xls" ContentType="application/vnd.ms-excel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notesMasterIdLst>
    <p:notesMasterId r:id="rId18"/>
  </p:notesMasterIdLst>
  <p:handoutMasterIdLst>
    <p:handoutMasterId r:id="rId19"/>
  </p:handoutMasterIdLst>
  <p:sldIdLst>
    <p:sldId id="299" r:id="rId3"/>
    <p:sldId id="260" r:id="rId4"/>
    <p:sldId id="261" r:id="rId5"/>
    <p:sldId id="278" r:id="rId6"/>
    <p:sldId id="289" r:id="rId7"/>
    <p:sldId id="304" r:id="rId8"/>
    <p:sldId id="292" r:id="rId9"/>
    <p:sldId id="294" r:id="rId10"/>
    <p:sldId id="295" r:id="rId11"/>
    <p:sldId id="296" r:id="rId12"/>
    <p:sldId id="298" r:id="rId13"/>
    <p:sldId id="300" r:id="rId14"/>
    <p:sldId id="301" r:id="rId15"/>
    <p:sldId id="302" r:id="rId16"/>
    <p:sldId id="303" r:id="rId17"/>
  </p:sldIdLst>
  <p:sldSz cx="9144000" cy="6858000" type="screen4x3"/>
  <p:notesSz cx="6858000" cy="9945688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6057" autoAdjust="0"/>
  </p:normalViewPr>
  <p:slideViewPr>
    <p:cSldViewPr>
      <p:cViewPr>
        <p:scale>
          <a:sx n="100" d="100"/>
          <a:sy n="100" d="100"/>
        </p:scale>
        <p:origin x="-1098" y="33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21" Type="http://schemas.openxmlformats.org/officeDocument/2006/relationships/viewProps" Target="view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handoutMaster" Target="handoutMasters/handout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1.emf"/></Relationships>
</file>

<file path=ppt/drawings/_rels/vmlDrawing8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emf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0ECC4C0B-059F-41D6-A07A-8BC82D7F9D39}" type="datetimeFigureOut">
              <a:rPr lang="en-ZA"/>
              <a:pPr>
                <a:defRPr/>
              </a:pPr>
              <a:t>2014/06/20</a:t>
            </a:fld>
            <a:endParaRPr lang="en-ZA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ZA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5E80E24-1168-4294-86D8-786D64132ACF}" type="slidenum">
              <a:rPr lang="en-ZA"/>
              <a:pPr>
                <a:defRPr/>
              </a:pPr>
              <a:t>‹#›</a:t>
            </a:fld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393431319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8788CA7E-CA95-4746-9640-1572F39C6C06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42975" y="746125"/>
            <a:ext cx="4972050" cy="37290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724400"/>
            <a:ext cx="5486400" cy="44751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dirty="0"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9447213"/>
            <a:ext cx="29718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cs typeface="+mn-cs"/>
              </a:defRPr>
            </a:lvl1pPr>
          </a:lstStyle>
          <a:p>
            <a:pPr>
              <a:defRPr/>
            </a:pPr>
            <a:fld id="{BAB3614F-E772-45AD-898E-5C19A46693B2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1304942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5363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5364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FB695A7E-36C3-4D0B-B2E8-7954E91E81B1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dirty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6387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6388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075B166D-DD05-452E-8D4B-56FFE3D9723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dirty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US" dirty="0" smtClean="0"/>
          </a:p>
        </p:txBody>
      </p:sp>
      <p:sp>
        <p:nvSpPr>
          <p:cNvPr id="1843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5069110D-4F84-4F10-A36A-BB07064D1CF9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dirty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7411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n-ZA" dirty="0" smtClean="0"/>
          </a:p>
        </p:txBody>
      </p:sp>
      <p:sp>
        <p:nvSpPr>
          <p:cNvPr id="17412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pPr fontAlgn="base">
              <a:spcBef>
                <a:spcPct val="0"/>
              </a:spcBef>
              <a:spcAft>
                <a:spcPct val="0"/>
              </a:spcAft>
            </a:pPr>
            <a:fld id="{1FF762C5-B41B-4716-8DCA-CE7D07B3CBAE}" type="slidenum">
              <a:rPr lang="en-US"/>
              <a:pPr fontAlgn="base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dirty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445C94E-D74B-4A9B-8697-707A3FFAE63B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2648F72-AE78-47F7-AE57-D99FFFE78F0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F5C41D-E539-4E17-A774-08ACDEDFE1D1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D16B4E6-FB62-4E4A-8B11-107D5FC9BA96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A9CAEEA-1F7B-48FC-BF03-1E3137C3FC7B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9FAC11-E72A-495B-88AD-996D0E788E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FF084F9-43A0-4FD5-8C1A-B3BE88C32E15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641708-6045-45CF-8080-F7F5B358D2C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83F9E77-4FD7-4DB0-9502-44AC6F34A932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B7B7A80-2C1D-4248-9144-2B45AAD0253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2C37EF1-FF36-41FB-B088-EB70CD2464A7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A1BC909-6B26-45CC-964C-DD599CE946D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9FEFFC-0B37-453D-B0BD-29EDE66CD588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5D3960-51E7-42EC-9DD1-C312E7C8C499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2FF54AB-4B7C-4B63-8896-49D0802944AB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EE9A1ED-933A-436A-947E-76A9E3AC2250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58768A2-D512-41F2-98C3-21EF843EEF8B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E5BE29-F6D8-4716-B2F8-18A691CC168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3BD75E0-9143-4297-8426-23A6E09DD098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3E400FF-6565-472B-8B22-1F08B6396F94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D28073F-DD57-4E27-B32B-F29A65685585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F3B5DA4-F851-4EA4-BBD7-6282B6FFB1C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B62D5F3-6BB7-4D5C-BBAA-7B769FBA100B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C127920-B41E-410E-AF74-F442B83585F8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CD0C5A1-543C-4258-9229-1B9A9EE182C1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877F07-2819-4BBD-9E5A-04378824E3A3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5123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E6F7CC7F-2B7A-4F1D-BB51-3660F10D57A9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31C204ED-78EA-4A0F-8061-E72240EAB78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4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614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195CB3D5-3087-48EE-857A-BEEBE6E2DE49}" type="datetimeFigureOut">
              <a:rPr lang="en-US"/>
              <a:pPr>
                <a:defRPr/>
              </a:pPr>
              <a:t>6/20/2014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 dirty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cs typeface="+mn-cs"/>
              </a:defRPr>
            </a:lvl1pPr>
          </a:lstStyle>
          <a:p>
            <a:pPr>
              <a:defRPr/>
            </a:pPr>
            <a:fld id="{78547B66-1E63-4F95-B1D3-EA6AD54B51BD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73" r:id="rId2"/>
  </p:sldLayoutIdLst>
  <p:transition/>
  <p:txStyles>
    <p:titleStyle>
      <a:lvl1pPr algn="ctr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7.emf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Microsoft_Excel_97-2003_Worksheet1.xls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8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9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10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6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1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8.vml"/><Relationship Id="rId4" Type="http://schemas.openxmlformats.org/officeDocument/2006/relationships/image" Target="../media/image12.emf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5.emf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895600" y="1371600"/>
            <a:ext cx="6248400" cy="2819400"/>
          </a:xfrm>
        </p:spPr>
        <p:txBody>
          <a:bodyPr rtlCol="0">
            <a:normAutofit fontScale="90000"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>MOSH Falls of Ground Team</a:t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dirty="0" smtClean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Leading Practice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Adoption Team 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Activity </a:t>
            </a: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Report</a:t>
            </a:r>
            <a:b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>
                <a:solidFill>
                  <a:schemeClr val="bg1">
                    <a:lumMod val="85000"/>
                  </a:schemeClr>
                </a:solidFill>
              </a:rPr>
              <a:t/>
            </a:r>
            <a:br>
              <a:rPr lang="en-US" sz="3600" dirty="0">
                <a:solidFill>
                  <a:schemeClr val="bg1">
                    <a:lumMod val="85000"/>
                  </a:schemeClr>
                </a:solidFill>
              </a:rPr>
            </a:br>
            <a:r>
              <a:rPr lang="en-US" sz="3600" dirty="0" smtClean="0">
                <a:solidFill>
                  <a:schemeClr val="bg1">
                    <a:lumMod val="85000"/>
                  </a:schemeClr>
                </a:solidFill>
              </a:rPr>
              <a:t>20 June 2014</a:t>
            </a:r>
            <a:endParaRPr lang="en-US" sz="360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886200" y="4800600"/>
            <a:ext cx="4724400" cy="838200"/>
          </a:xfrm>
        </p:spPr>
        <p:txBody>
          <a:bodyPr rtlCol="0">
            <a:normAutofit fontScale="55000" lnSpcReduction="20000"/>
          </a:bodyPr>
          <a:lstStyle/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endParaRPr lang="en-US" b="1" dirty="0" smtClean="0">
              <a:solidFill>
                <a:schemeClr val="bg1">
                  <a:lumMod val="85000"/>
                </a:schemeClr>
              </a:solidFill>
            </a:endParaRPr>
          </a:p>
          <a:p>
            <a:pPr fontAlgn="auto">
              <a:spcAft>
                <a:spcPts val="0"/>
              </a:spcAft>
              <a:buFont typeface="Arial" pitchFamily="34" charset="0"/>
              <a:buNone/>
              <a:defRPr/>
            </a:pP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Chris </a:t>
            </a:r>
            <a:r>
              <a:rPr lang="en-US" b="1" dirty="0" err="1" smtClean="0">
                <a:solidFill>
                  <a:schemeClr val="bg1">
                    <a:lumMod val="85000"/>
                  </a:schemeClr>
                </a:solidFill>
              </a:rPr>
              <a:t>Legodi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, Andre van </a:t>
            </a:r>
            <a:r>
              <a:rPr lang="en-US" b="1" dirty="0" err="1" smtClean="0">
                <a:solidFill>
                  <a:schemeClr val="bg1">
                    <a:lumMod val="85000"/>
                  </a:schemeClr>
                </a:solidFill>
              </a:rPr>
              <a:t>Zyl</a:t>
            </a:r>
            <a:r>
              <a:rPr lang="en-US" b="1" dirty="0" smtClean="0">
                <a:solidFill>
                  <a:schemeClr val="bg1">
                    <a:lumMod val="85000"/>
                  </a:schemeClr>
                </a:solidFill>
              </a:rPr>
              <a:t> and Duncan Adams</a:t>
            </a:r>
            <a:endParaRPr lang="en-US" b="1" dirty="0" smtClean="0">
              <a:solidFill>
                <a:schemeClr val="bg1">
                  <a:lumMod val="8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6415517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64515749"/>
              </p:ext>
            </p:extLst>
          </p:nvPr>
        </p:nvGraphicFramePr>
        <p:xfrm>
          <a:off x="1371600" y="101600"/>
          <a:ext cx="6869887" cy="6756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04" name="Worksheet" r:id="rId3" imgW="13277985" imgH="13058775" progId="Excel.Sheet.12">
                  <p:embed/>
                </p:oleObj>
              </mc:Choice>
              <mc:Fallback>
                <p:oleObj name="Worksheet" r:id="rId3" imgW="13277985" imgH="13058775" progId="Excel.Sheet.12">
                  <p:embed/>
                  <p:pic>
                    <p:nvPicPr>
                      <p:cNvPr id="0" name="Picture 3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71600" y="101600"/>
                        <a:ext cx="6869887" cy="67564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9060849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124" name="Object 4"/>
          <p:cNvGraphicFramePr>
            <a:graphicFrameLocks noChangeAspect="1"/>
          </p:cNvGraphicFramePr>
          <p:nvPr/>
        </p:nvGraphicFramePr>
        <p:xfrm>
          <a:off x="1466562" y="228600"/>
          <a:ext cx="5848638" cy="647880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29" name="Worksheet" r:id="rId3" imgW="12011019" imgH="13306376" progId="Excel.Sheet.8">
                  <p:embed/>
                </p:oleObj>
              </mc:Choice>
              <mc:Fallback>
                <p:oleObj name="Worksheet" r:id="rId3" imgW="12011019" imgH="13306376" progId="Excel.Sheet.8">
                  <p:embed/>
                  <p:pic>
                    <p:nvPicPr>
                      <p:cNvPr id="0" name="Picture 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466562" y="228600"/>
                        <a:ext cx="5848638" cy="647880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81277512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9938" name="Object 2"/>
          <p:cNvGraphicFramePr>
            <a:graphicFrameLocks noChangeAspect="1"/>
          </p:cNvGraphicFramePr>
          <p:nvPr/>
        </p:nvGraphicFramePr>
        <p:xfrm>
          <a:off x="134471" y="936625"/>
          <a:ext cx="8915400" cy="489547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3" name="Worksheet" r:id="rId3" imgW="12163536" imgH="5781707" progId="Excel.Sheet.12">
                  <p:embed/>
                </p:oleObj>
              </mc:Choice>
              <mc:Fallback>
                <p:oleObj name="Worksheet" r:id="rId3" imgW="12163536" imgH="5781707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71" y="936625"/>
                        <a:ext cx="8915400" cy="4895479"/>
                      </a:xfrm>
                      <a:prstGeom prst="rect">
                        <a:avLst/>
                      </a:prstGeom>
                      <a:noFill/>
                      <a:ln w="15875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0962" name="Object 2"/>
          <p:cNvGraphicFramePr>
            <a:graphicFrameLocks noChangeAspect="1"/>
          </p:cNvGraphicFramePr>
          <p:nvPr/>
        </p:nvGraphicFramePr>
        <p:xfrm>
          <a:off x="371732" y="1524001"/>
          <a:ext cx="8708570" cy="426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0967" name="Worksheet" r:id="rId3" imgW="13830421" imgH="5772260" progId="Excel.Sheet.12">
                  <p:embed/>
                </p:oleObj>
              </mc:Choice>
              <mc:Fallback>
                <p:oleObj name="Worksheet" r:id="rId3" imgW="13830421" imgH="5772260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1732" y="1524001"/>
                        <a:ext cx="8708570" cy="42672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1986" name="Object 2"/>
          <p:cNvGraphicFramePr>
            <a:graphicFrameLocks noChangeAspect="1"/>
          </p:cNvGraphicFramePr>
          <p:nvPr/>
        </p:nvGraphicFramePr>
        <p:xfrm>
          <a:off x="488098" y="457200"/>
          <a:ext cx="8377238" cy="6096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991" name="Worksheet" r:id="rId3" imgW="13258686" imgH="9648776" progId="Excel.Sheet.12">
                  <p:embed/>
                </p:oleObj>
              </mc:Choice>
              <mc:Fallback>
                <p:oleObj name="Worksheet" r:id="rId3" imgW="13258686" imgH="9648776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88098" y="457200"/>
                        <a:ext cx="8377238" cy="60960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3010" name="Object 2"/>
          <p:cNvGraphicFramePr>
            <a:graphicFrameLocks noChangeAspect="1"/>
          </p:cNvGraphicFramePr>
          <p:nvPr/>
        </p:nvGraphicFramePr>
        <p:xfrm>
          <a:off x="80683" y="838200"/>
          <a:ext cx="9022168" cy="51816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3015" name="Worksheet" r:id="rId3" imgW="15925702" imgH="8458099" progId="Excel.Sheet.12">
                  <p:embed/>
                </p:oleObj>
              </mc:Choice>
              <mc:Fallback>
                <p:oleObj name="Worksheet" r:id="rId3" imgW="15925702" imgH="8458099" progId="Excel.Sheet.12">
                  <p:embed/>
                  <p:pic>
                    <p:nvPicPr>
                      <p:cNvPr id="0" name="Picture 2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0683" y="838200"/>
                        <a:ext cx="9022168" cy="518160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chemeClr val="tx1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256588" y="6311900"/>
            <a:ext cx="693737" cy="392113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377950" y="6302375"/>
            <a:ext cx="6699250" cy="9525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371600" y="6704013"/>
            <a:ext cx="67056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197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50" y="6311900"/>
            <a:ext cx="857250" cy="39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3" y="121920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142875" y="381000"/>
            <a:ext cx="9001125" cy="5715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r>
              <a:rPr lang="en-ZA" sz="4800" b="1" dirty="0">
                <a:latin typeface="Arial" pitchFamily="34" charset="0"/>
                <a:ea typeface="+mj-ea"/>
                <a:cs typeface="Arial" pitchFamily="34" charset="0"/>
              </a:rPr>
              <a:t>Contents</a:t>
            </a:r>
          </a:p>
        </p:txBody>
      </p:sp>
      <p:sp>
        <p:nvSpPr>
          <p:cNvPr id="8200" name="TextBox 1"/>
          <p:cNvSpPr txBox="1">
            <a:spLocks noChangeArrowheads="1"/>
          </p:cNvSpPr>
          <p:nvPr/>
        </p:nvSpPr>
        <p:spPr bwMode="auto">
          <a:xfrm>
            <a:off x="609600" y="1447800"/>
            <a:ext cx="7889875" cy="258532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>
                <a:latin typeface="Calibri" pitchFamily="34" charset="0"/>
              </a:rPr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Plan </a:t>
            </a:r>
            <a:r>
              <a:rPr lang="en-ZA" sz="3600" dirty="0">
                <a:latin typeface="Calibri" pitchFamily="34" charset="0"/>
              </a:rPr>
              <a:t>for </a:t>
            </a:r>
            <a:r>
              <a:rPr lang="en-ZA" sz="3600" dirty="0" smtClean="0">
                <a:latin typeface="Calibri" pitchFamily="34" charset="0"/>
              </a:rPr>
              <a:t>2014</a:t>
            </a:r>
          </a:p>
          <a:p>
            <a:pPr marL="342900" indent="-342900">
              <a:lnSpc>
                <a:spcPct val="150000"/>
              </a:lnSpc>
              <a:buFont typeface="Calibri" pitchFamily="34" charset="0"/>
              <a:buAutoNum type="arabicPeriod"/>
            </a:pPr>
            <a:r>
              <a:rPr lang="en-ZA" sz="3600" dirty="0" smtClean="0">
                <a:latin typeface="Calibri" pitchFamily="34" charset="0"/>
              </a:rPr>
              <a:t>Progress May / June 2014</a:t>
            </a:r>
            <a:endParaRPr lang="en-ZA" sz="3600" dirty="0">
              <a:latin typeface="Calibri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3"/>
          <p:cNvPicPr>
            <a:picLocks noChangeAspect="1" noChangeArrowheads="1"/>
          </p:cNvPicPr>
          <p:nvPr/>
        </p:nvPicPr>
        <p:blipFill>
          <a:blip r:embed="rId2" cstate="print"/>
          <a:srcRect l="56223" t="5469" r="18422" b="23450"/>
          <a:stretch>
            <a:fillRect/>
          </a:stretch>
        </p:blipFill>
        <p:spPr bwMode="auto">
          <a:xfrm>
            <a:off x="8089900" y="63134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sp>
        <p:nvSpPr>
          <p:cNvPr id="7" name="Text Placeholder 4"/>
          <p:cNvSpPr txBox="1">
            <a:spLocks/>
          </p:cNvSpPr>
          <p:nvPr/>
        </p:nvSpPr>
        <p:spPr>
          <a:xfrm>
            <a:off x="1335088" y="6330950"/>
            <a:ext cx="6572250" cy="357188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cxnSp>
        <p:nvCxnSpPr>
          <p:cNvPr id="8" name="Straight Connector 7"/>
          <p:cNvCxnSpPr/>
          <p:nvPr/>
        </p:nvCxnSpPr>
        <p:spPr>
          <a:xfrm>
            <a:off x="1000125" y="6307138"/>
            <a:ext cx="6924675" cy="635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05600"/>
            <a:ext cx="67818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222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7813" y="6307138"/>
            <a:ext cx="857250" cy="3984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Mission and Values - MOSH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038" y="527050"/>
            <a:ext cx="8929687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4" cstate="print">
            <a:duotone>
              <a:prstClr val="black"/>
              <a:schemeClr val="accent5">
                <a:tint val="45000"/>
                <a:satMod val="400000"/>
              </a:schemeClr>
            </a:duotone>
            <a:extLst/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9463" y="661988"/>
            <a:ext cx="6854825" cy="1536700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dirty="0">
                <a:cs typeface="Calibri" pitchFamily="34" charset="0"/>
              </a:rPr>
              <a:t>Values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6" name="Straight Connector 35"/>
          <p:cNvCxnSpPr/>
          <p:nvPr/>
        </p:nvCxnSpPr>
        <p:spPr>
          <a:xfrm>
            <a:off x="4267200" y="1981200"/>
            <a:ext cx="0" cy="3962400"/>
          </a:xfrm>
          <a:prstGeom prst="line">
            <a:avLst/>
          </a:prstGeom>
          <a:ln w="50800">
            <a:solidFill>
              <a:srgbClr val="FF00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Pentagon 33"/>
          <p:cNvSpPr/>
          <p:nvPr/>
        </p:nvSpPr>
        <p:spPr>
          <a:xfrm>
            <a:off x="3962400" y="3657600"/>
            <a:ext cx="4648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33" name="Pentagon 32"/>
          <p:cNvSpPr/>
          <p:nvPr/>
        </p:nvSpPr>
        <p:spPr>
          <a:xfrm>
            <a:off x="2286000" y="2590800"/>
            <a:ext cx="62484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 smtClean="0">
                <a:solidFill>
                  <a:srgbClr val="FF0000"/>
                </a:solidFill>
              </a:rPr>
              <a:t>EE&amp;MS &amp; TARP (FOG) </a:t>
            </a:r>
            <a:endParaRPr lang="en-ZA" dirty="0">
              <a:solidFill>
                <a:srgbClr val="FF0000"/>
              </a:solidFill>
            </a:endParaRPr>
          </a:p>
        </p:txBody>
      </p:sp>
      <p:sp>
        <p:nvSpPr>
          <p:cNvPr id="49" name="Pentagon 48"/>
          <p:cNvSpPr/>
          <p:nvPr/>
        </p:nvSpPr>
        <p:spPr>
          <a:xfrm>
            <a:off x="304800" y="5257800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Facilitation in the Coal Industry</a:t>
            </a:r>
          </a:p>
        </p:txBody>
      </p:sp>
      <p:cxnSp>
        <p:nvCxnSpPr>
          <p:cNvPr id="16" name="Straight Connector 15"/>
          <p:cNvCxnSpPr/>
          <p:nvPr/>
        </p:nvCxnSpPr>
        <p:spPr>
          <a:xfrm>
            <a:off x="0" y="1371600"/>
            <a:ext cx="892968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142875" y="304800"/>
            <a:ext cx="9001125" cy="990600"/>
          </a:xfrm>
          <a:prstGeom prst="rect">
            <a:avLst/>
          </a:prstGeom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3600" b="1" dirty="0">
                <a:latin typeface="Arial" pitchFamily="34" charset="0"/>
                <a:ea typeface="+mj-ea"/>
                <a:cs typeface="Arial" pitchFamily="34" charset="0"/>
              </a:rPr>
              <a:t>FOG Adoption Team </a:t>
            </a:r>
            <a:r>
              <a:rPr lang="en-ZA" sz="3600" b="1" dirty="0" smtClean="0">
                <a:latin typeface="Arial" pitchFamily="34" charset="0"/>
                <a:ea typeface="+mj-ea"/>
                <a:cs typeface="Arial" pitchFamily="34" charset="0"/>
              </a:rPr>
              <a:t>Planner 2014</a:t>
            </a:r>
            <a:endParaRPr lang="en-ZA" sz="36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pSp>
        <p:nvGrpSpPr>
          <p:cNvPr id="10248" name="Group 24"/>
          <p:cNvGrpSpPr>
            <a:grpSpLocks/>
          </p:cNvGrpSpPr>
          <p:nvPr/>
        </p:nvGrpSpPr>
        <p:grpSpPr bwMode="auto">
          <a:xfrm>
            <a:off x="357188" y="6096000"/>
            <a:ext cx="8786812" cy="598488"/>
            <a:chOff x="285721" y="5919960"/>
            <a:chExt cx="8786873" cy="597720"/>
          </a:xfrm>
        </p:grpSpPr>
        <p:pic>
          <p:nvPicPr>
            <p:cNvPr id="10294" name="Picture 3"/>
            <p:cNvPicPr>
              <a:picLocks noChangeAspect="1" noChangeArrowheads="1"/>
            </p:cNvPicPr>
            <p:nvPr/>
          </p:nvPicPr>
          <p:blipFill>
            <a:blip r:embed="rId3" cstate="print"/>
            <a:srcRect l="56223" t="5469" r="18422" b="23450"/>
            <a:stretch>
              <a:fillRect/>
            </a:stretch>
          </p:blipFill>
          <p:spPr bwMode="auto">
            <a:xfrm>
              <a:off x="8089754" y="6000768"/>
              <a:ext cx="693889" cy="392198"/>
            </a:xfrm>
            <a:prstGeom prst="rect">
              <a:avLst/>
            </a:prstGeom>
            <a:noFill/>
            <a:ln w="9525">
              <a:solidFill>
                <a:srgbClr val="C49F00"/>
              </a:solidFill>
              <a:miter lim="800000"/>
              <a:headEnd/>
              <a:tailEnd/>
            </a:ln>
          </p:spPr>
        </p:pic>
        <p:cxnSp>
          <p:nvCxnSpPr>
            <p:cNvPr id="8" name="Straight Connector 7"/>
            <p:cNvCxnSpPr/>
            <p:nvPr/>
          </p:nvCxnSpPr>
          <p:spPr>
            <a:xfrm>
              <a:off x="1500166" y="5929473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>
              <a:off x="1500166" y="6449505"/>
              <a:ext cx="7572428" cy="0"/>
            </a:xfrm>
            <a:prstGeom prst="line">
              <a:avLst/>
            </a:prstGeom>
            <a:ln w="12700">
              <a:solidFill>
                <a:srgbClr val="C49F00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10297" name="Picture 2"/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285721" y="5919960"/>
              <a:ext cx="857256" cy="5977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10298" name="TextBox 53"/>
            <p:cNvSpPr txBox="1">
              <a:spLocks noChangeArrowheads="1"/>
            </p:cNvSpPr>
            <p:nvPr/>
          </p:nvSpPr>
          <p:spPr bwMode="auto">
            <a:xfrm>
              <a:off x="1547664" y="6021288"/>
              <a:ext cx="6480720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/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Prevention of </a:t>
              </a:r>
              <a:r>
                <a:rPr lang="en-ZA" b="1" u="sng" dirty="0">
                  <a:solidFill>
                    <a:srgbClr val="FFC000"/>
                  </a:solidFill>
                  <a:latin typeface="Calibri" pitchFamily="34" charset="0"/>
                </a:rPr>
                <a:t>All</a:t>
              </a:r>
              <a:r>
                <a:rPr lang="en-ZA" dirty="0">
                  <a:solidFill>
                    <a:srgbClr val="FFC000"/>
                  </a:solidFill>
                  <a:latin typeface="Calibri" pitchFamily="34" charset="0"/>
                </a:rPr>
                <a:t> Uncontrolled Falls of Ground</a:t>
              </a:r>
            </a:p>
          </p:txBody>
        </p:sp>
      </p:grpSp>
      <p:graphicFrame>
        <p:nvGraphicFramePr>
          <p:cNvPr id="30" name="Table 29"/>
          <p:cNvGraphicFramePr>
            <a:graphicFrameLocks noGrp="1"/>
          </p:cNvGraphicFramePr>
          <p:nvPr/>
        </p:nvGraphicFramePr>
        <p:xfrm>
          <a:off x="304800" y="1524000"/>
          <a:ext cx="8534400" cy="5791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  <a:gridCol w="711200"/>
              </a:tblGrid>
              <a:tr h="457200"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Jan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Feb </a:t>
                      </a:r>
                    </a:p>
                    <a:p>
                      <a:pPr algn="ctr"/>
                      <a:r>
                        <a:rPr lang="en-ZA" sz="1600" dirty="0" smtClean="0"/>
                        <a:t>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Mar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Apr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May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Jun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Jul 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Aug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Sep 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Oct     14</a:t>
                      </a:r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Nov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600" dirty="0" smtClean="0"/>
                        <a:t>Dec    14</a:t>
                      </a:r>
                      <a:endParaRPr lang="en-ZA" sz="1600" dirty="0"/>
                    </a:p>
                  </a:txBody>
                  <a:tcPr>
                    <a:solidFill>
                      <a:srgbClr val="2811AF"/>
                    </a:solidFill>
                  </a:tcPr>
                </a:tc>
              </a:tr>
            </a:tbl>
          </a:graphicData>
        </a:graphic>
      </p:graphicFrame>
      <p:sp>
        <p:nvSpPr>
          <p:cNvPr id="32" name="Pentagon 31"/>
          <p:cNvSpPr/>
          <p:nvPr/>
        </p:nvSpPr>
        <p:spPr>
          <a:xfrm>
            <a:off x="304800" y="2590800"/>
            <a:ext cx="21336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EE&amp;MS</a:t>
            </a:r>
          </a:p>
        </p:txBody>
      </p:sp>
      <p:sp>
        <p:nvSpPr>
          <p:cNvPr id="22" name="Rectangular Callout 21"/>
          <p:cNvSpPr/>
          <p:nvPr/>
        </p:nvSpPr>
        <p:spPr>
          <a:xfrm>
            <a:off x="4343400" y="1524000"/>
            <a:ext cx="1600200" cy="838200"/>
          </a:xfrm>
          <a:prstGeom prst="wedgeRectCallout">
            <a:avLst>
              <a:gd name="adj1" fmla="val -63477"/>
              <a:gd name="adj2" fmla="val 97624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chemeClr val="tx1"/>
                </a:solidFill>
              </a:rPr>
              <a:t>Integration </a:t>
            </a:r>
            <a:r>
              <a:rPr lang="en-ZA" sz="1600" dirty="0">
                <a:solidFill>
                  <a:schemeClr val="tx1"/>
                </a:solidFill>
              </a:rPr>
              <a:t>with TARP for FOG</a:t>
            </a:r>
          </a:p>
        </p:txBody>
      </p:sp>
      <p:sp>
        <p:nvSpPr>
          <p:cNvPr id="24" name="Pentagon 23"/>
          <p:cNvSpPr/>
          <p:nvPr/>
        </p:nvSpPr>
        <p:spPr>
          <a:xfrm>
            <a:off x="304800" y="3124200"/>
            <a:ext cx="693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Bolts with Nets</a:t>
            </a:r>
          </a:p>
        </p:txBody>
      </p:sp>
      <p:sp>
        <p:nvSpPr>
          <p:cNvPr id="29" name="Pentagon 28"/>
          <p:cNvSpPr/>
          <p:nvPr/>
        </p:nvSpPr>
        <p:spPr>
          <a:xfrm>
            <a:off x="304800" y="3657600"/>
            <a:ext cx="69342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TARP</a:t>
            </a:r>
          </a:p>
        </p:txBody>
      </p:sp>
      <p:sp>
        <p:nvSpPr>
          <p:cNvPr id="31" name="Rectangular Callout 30"/>
          <p:cNvSpPr/>
          <p:nvPr/>
        </p:nvSpPr>
        <p:spPr>
          <a:xfrm>
            <a:off x="3886200" y="2362200"/>
            <a:ext cx="3429000" cy="990600"/>
          </a:xfrm>
          <a:prstGeom prst="wedgeRectCallout">
            <a:avLst>
              <a:gd name="adj1" fmla="val -42548"/>
              <a:gd name="adj2" fmla="val 9712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Integrate with </a:t>
            </a:r>
            <a:r>
              <a:rPr lang="en-ZA" sz="1600" dirty="0" smtClean="0">
                <a:solidFill>
                  <a:schemeClr val="tx1"/>
                </a:solidFill>
              </a:rPr>
              <a:t>EE&amp;MS – Harmony,  Sibanye Gold, Two Rivers, Wessels, Nkomati, Modikwa, Dwarsrivier....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37" name="Pentagon 36"/>
          <p:cNvSpPr/>
          <p:nvPr/>
        </p:nvSpPr>
        <p:spPr>
          <a:xfrm>
            <a:off x="304800" y="4267200"/>
            <a:ext cx="4038600" cy="2286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Workplace  Illumination</a:t>
            </a:r>
          </a:p>
        </p:txBody>
      </p:sp>
      <p:sp>
        <p:nvSpPr>
          <p:cNvPr id="41" name="Rectangular Callout 40"/>
          <p:cNvSpPr/>
          <p:nvPr/>
        </p:nvSpPr>
        <p:spPr>
          <a:xfrm>
            <a:off x="2475931" y="3035490"/>
            <a:ext cx="1600200" cy="914400"/>
          </a:xfrm>
          <a:prstGeom prst="wedgeRectCallout">
            <a:avLst>
              <a:gd name="adj1" fmla="val 49956"/>
              <a:gd name="adj2" fmla="val 99252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 smtClean="0">
                <a:solidFill>
                  <a:schemeClr val="tx1"/>
                </a:solidFill>
              </a:rPr>
              <a:t>No Leading Practice Found – put on back burner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2" name="Pentagon 41"/>
          <p:cNvSpPr/>
          <p:nvPr/>
        </p:nvSpPr>
        <p:spPr>
          <a:xfrm>
            <a:off x="304800" y="4724400"/>
            <a:ext cx="83058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  <a:ln>
            <a:prstDash val="dashDot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Leading Practice for Optimised Drilling and Blasting</a:t>
            </a:r>
          </a:p>
        </p:txBody>
      </p:sp>
      <p:sp>
        <p:nvSpPr>
          <p:cNvPr id="44" name="Rectangular Callout 43"/>
          <p:cNvSpPr/>
          <p:nvPr/>
        </p:nvSpPr>
        <p:spPr>
          <a:xfrm>
            <a:off x="2209800" y="3657600"/>
            <a:ext cx="1600200" cy="838200"/>
          </a:xfrm>
          <a:prstGeom prst="wedgeRectCallout">
            <a:avLst>
              <a:gd name="adj1" fmla="val 67866"/>
              <a:gd name="adj2" fmla="val 9436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Consult widely with Role-players</a:t>
            </a:r>
          </a:p>
        </p:txBody>
      </p:sp>
      <p:sp>
        <p:nvSpPr>
          <p:cNvPr id="45" name="Rectangular Callout 44"/>
          <p:cNvSpPr/>
          <p:nvPr/>
        </p:nvSpPr>
        <p:spPr>
          <a:xfrm>
            <a:off x="4935940" y="3630873"/>
            <a:ext cx="1600200" cy="838200"/>
          </a:xfrm>
          <a:prstGeom prst="wedgeRectCallout">
            <a:avLst>
              <a:gd name="adj1" fmla="val 112216"/>
              <a:gd name="adj2" fmla="val 112277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Call for “Day of Learning</a:t>
            </a:r>
            <a:r>
              <a:rPr lang="en-ZA" sz="1600" dirty="0" smtClean="0">
                <a:solidFill>
                  <a:schemeClr val="tx1"/>
                </a:solidFill>
              </a:rPr>
              <a:t>”            5 Nov 14</a:t>
            </a:r>
            <a:endParaRPr lang="en-ZA" sz="1600" dirty="0">
              <a:solidFill>
                <a:schemeClr val="tx1"/>
              </a:solidFill>
            </a:endParaRPr>
          </a:p>
        </p:txBody>
      </p:sp>
      <p:sp>
        <p:nvSpPr>
          <p:cNvPr id="46" name="Rectangular Callout 45"/>
          <p:cNvSpPr/>
          <p:nvPr/>
        </p:nvSpPr>
        <p:spPr>
          <a:xfrm>
            <a:off x="6781800" y="3658169"/>
            <a:ext cx="2133600" cy="838200"/>
          </a:xfrm>
          <a:prstGeom prst="wedgeRectCallout">
            <a:avLst>
              <a:gd name="adj1" fmla="val 1555"/>
              <a:gd name="adj2" fmla="val 95996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Initiate Process to start the Leading Practice Adoption Process</a:t>
            </a:r>
          </a:p>
        </p:txBody>
      </p:sp>
      <p:sp>
        <p:nvSpPr>
          <p:cNvPr id="47" name="Pentagon 46"/>
          <p:cNvSpPr/>
          <p:nvPr/>
        </p:nvSpPr>
        <p:spPr>
          <a:xfrm>
            <a:off x="6096000" y="5791200"/>
            <a:ext cx="2667000" cy="304800"/>
          </a:xfrm>
          <a:prstGeom prst="homePlate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dirty="0">
                <a:solidFill>
                  <a:srgbClr val="FF0000"/>
                </a:solidFill>
              </a:rPr>
              <a:t>Plan</a:t>
            </a:r>
          </a:p>
        </p:txBody>
      </p:sp>
      <p:sp>
        <p:nvSpPr>
          <p:cNvPr id="48" name="Rectangular Callout 47"/>
          <p:cNvSpPr/>
          <p:nvPr/>
        </p:nvSpPr>
        <p:spPr>
          <a:xfrm>
            <a:off x="3962400" y="4114800"/>
            <a:ext cx="21336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Continue with Facilitation within the Coal Industry</a:t>
            </a:r>
          </a:p>
        </p:txBody>
      </p:sp>
      <p:sp>
        <p:nvSpPr>
          <p:cNvPr id="50" name="Rectangular Callout 49"/>
          <p:cNvSpPr/>
          <p:nvPr/>
        </p:nvSpPr>
        <p:spPr>
          <a:xfrm>
            <a:off x="6781800" y="4572000"/>
            <a:ext cx="2133600" cy="838200"/>
          </a:xfrm>
          <a:prstGeom prst="wedgeRectCallout">
            <a:avLst>
              <a:gd name="adj1" fmla="val -41302"/>
              <a:gd name="adj2" fmla="val 107393"/>
            </a:avLst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ZA" sz="1600" dirty="0">
                <a:solidFill>
                  <a:schemeClr val="tx1"/>
                </a:solidFill>
              </a:rPr>
              <a:t>Glenburn Lodge Consultative </a:t>
            </a:r>
            <a:r>
              <a:rPr lang="en-ZA" sz="1600" dirty="0" smtClean="0">
                <a:solidFill>
                  <a:schemeClr val="tx1"/>
                </a:solidFill>
              </a:rPr>
              <a:t>Programme ?</a:t>
            </a:r>
            <a:endParaRPr lang="en-ZA" sz="16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12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22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32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2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2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2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7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8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2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3" dur="500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7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8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" presetClass="exit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82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3" dur="500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2" grpId="1" animBg="1"/>
      <p:bldP spid="31" grpId="0" animBg="1"/>
      <p:bldP spid="31" grpId="1" animBg="1"/>
      <p:bldP spid="41" grpId="0" animBg="1"/>
      <p:bldP spid="41" grpId="1" animBg="1"/>
      <p:bldP spid="44" grpId="0" animBg="1"/>
      <p:bldP spid="44" grpId="1" animBg="1"/>
      <p:bldP spid="45" grpId="0" animBg="1"/>
      <p:bldP spid="45" grpId="1" animBg="1"/>
      <p:bldP spid="46" grpId="0" animBg="1"/>
      <p:bldP spid="46" grpId="1" animBg="1"/>
      <p:bldP spid="48" grpId="0" animBg="1"/>
      <p:bldP spid="48" grpId="1" animBg="1"/>
      <p:bldP spid="50" grpId="0" animBg="1"/>
      <p:bldP spid="50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825435"/>
              </p:ext>
            </p:extLst>
          </p:nvPr>
        </p:nvGraphicFramePr>
        <p:xfrm>
          <a:off x="0" y="914400"/>
          <a:ext cx="9144000" cy="54102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8157"/>
                <a:gridCol w="8605843"/>
              </a:tblGrid>
              <a:tr h="534312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No`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2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Activities</a:t>
                      </a:r>
                      <a:endParaRPr kumimoji="0" lang="en-US" sz="2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0543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Tripartite</a:t>
                      </a:r>
                      <a:r>
                        <a:rPr lang="en-US" sz="1600" baseline="0" dirty="0" smtClean="0"/>
                        <a:t> forums</a:t>
                      </a:r>
                      <a:r>
                        <a:rPr lang="en-US" sz="1600" dirty="0" smtClean="0"/>
                        <a:t> visited and positively participated .</a:t>
                      </a:r>
                      <a:r>
                        <a:rPr lang="en-US" sz="1600" baseline="0" dirty="0" smtClean="0"/>
                        <a:t> (NC, Free State, Merafong, Vaal River, Limpopo)</a:t>
                      </a:r>
                      <a:endParaRPr lang="en-US" sz="1600" dirty="0"/>
                    </a:p>
                  </a:txBody>
                  <a:tcPr anchor="ctr"/>
                </a:tc>
              </a:tr>
              <a:tr h="581410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 smtClean="0"/>
                        <a:t>Pilot Team established</a:t>
                      </a:r>
                      <a:r>
                        <a:rPr lang="en-US" sz="1600" baseline="0" dirty="0" smtClean="0"/>
                        <a:t> and initiating the integration process for EE&amp;MS &amp; TARP (FoG)</a:t>
                      </a:r>
                      <a:endParaRPr lang="en-US" sz="1600" dirty="0"/>
                    </a:p>
                  </a:txBody>
                  <a:tcPr anchor="ctr"/>
                </a:tc>
              </a:tr>
              <a:tr h="2669844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Special assistance to:</a:t>
                      </a:r>
                    </a:p>
                    <a:p>
                      <a:r>
                        <a:rPr lang="en-US" sz="1600" dirty="0" smtClean="0"/>
                        <a:t>Harmony</a:t>
                      </a:r>
                      <a:r>
                        <a:rPr lang="en-US" sz="1600" baseline="0" dirty="0" smtClean="0"/>
                        <a:t> Mines (Coordinating TARP Adoption ), </a:t>
                      </a:r>
                    </a:p>
                    <a:p>
                      <a:r>
                        <a:rPr lang="en-US" sz="1600" baseline="0" dirty="0" smtClean="0"/>
                        <a:t>Sibanye Gold (Pilot -integration of TARP en EE&amp;MS also for upgrading of TARP (FoG)</a:t>
                      </a:r>
                    </a:p>
                    <a:p>
                      <a:r>
                        <a:rPr lang="en-US" sz="1600" baseline="0" dirty="0" smtClean="0"/>
                        <a:t>Hernic (Assisting with Training for Interviews Mental Models etc.)</a:t>
                      </a:r>
                    </a:p>
                    <a:p>
                      <a:r>
                        <a:rPr lang="en-US" sz="1600" baseline="0" dirty="0" smtClean="0"/>
                        <a:t>Mintails (New start for “small mines”) – EE&amp;MS and TARP (FoG)</a:t>
                      </a:r>
                    </a:p>
                    <a:p>
                      <a:r>
                        <a:rPr lang="en-US" sz="1600" baseline="0" dirty="0" smtClean="0"/>
                        <a:t>Bakubung (Change from Vertical Sinking to Station Cutting – EE&amp;MS and Tarp)</a:t>
                      </a:r>
                    </a:p>
                    <a:p>
                      <a:r>
                        <a:rPr lang="en-US" sz="1600" baseline="0" dirty="0" smtClean="0"/>
                        <a:t>Venetia Mine (EE&amp;MS Review and TARP)</a:t>
                      </a:r>
                    </a:p>
                    <a:p>
                      <a:r>
                        <a:rPr lang="en-US" sz="1600" baseline="0" dirty="0" smtClean="0"/>
                        <a:t>SAMANCOR Chrome – Eastern Chrome Mines (Review EE&amp;MS and start with TARP)</a:t>
                      </a:r>
                    </a:p>
                    <a:p>
                      <a:r>
                        <a:rPr lang="en-US" sz="1600" baseline="0" dirty="0" smtClean="0"/>
                        <a:t>Kimberley Diamond Mines (EE&amp;MS and TARP)</a:t>
                      </a:r>
                    </a:p>
                    <a:p>
                      <a:r>
                        <a:rPr lang="en-US" sz="1600" baseline="0" dirty="0" smtClean="0"/>
                        <a:t>Koffiefontein Diamond Mine (EE&amp;MS and TARP)</a:t>
                      </a:r>
                      <a:endParaRPr lang="en-US" sz="1600" dirty="0"/>
                    </a:p>
                  </a:txBody>
                  <a:tcPr anchor="ctr"/>
                </a:tc>
              </a:tr>
              <a:tr h="607758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4</a:t>
                      </a:r>
                    </a:p>
                    <a:p>
                      <a:pPr algn="ctr"/>
                      <a:endParaRPr lang="en-US" sz="18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Three</a:t>
                      </a:r>
                      <a:r>
                        <a:rPr lang="en-US" sz="1600" baseline="0" dirty="0" smtClean="0"/>
                        <a:t> COPAs run in Central, Northern Cape and Mpumalanga / Limpopo Regions for FoG Leading practices</a:t>
                      </a:r>
                      <a:endParaRPr lang="en-US" sz="1600" dirty="0"/>
                    </a:p>
                  </a:txBody>
                  <a:tcPr anchor="ctr"/>
                </a:tc>
              </a:tr>
              <a:tr h="579191">
                <a:tc>
                  <a:txBody>
                    <a:bodyPr/>
                    <a:lstStyle/>
                    <a:p>
                      <a:pPr algn="ctr"/>
                      <a:r>
                        <a:rPr lang="en-US" sz="1800" dirty="0" smtClean="0">
                          <a:solidFill>
                            <a:schemeClr val="bg1"/>
                          </a:solidFill>
                        </a:rPr>
                        <a:t>5</a:t>
                      </a: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600" dirty="0" smtClean="0"/>
                        <a:t>Renewed interest from diamond</a:t>
                      </a:r>
                      <a:r>
                        <a:rPr lang="en-US" sz="1600" baseline="0" dirty="0" smtClean="0"/>
                        <a:t> mines. Petra diamonds and De Beers. Call for formation of a possible Diamond COPA (Finsch Diamond Mine – Leading Adoption Site)</a:t>
                      </a:r>
                      <a:endParaRPr lang="en-US" sz="1600" dirty="0"/>
                    </a:p>
                  </a:txBody>
                  <a:tcPr anchor="ctr"/>
                </a:tc>
              </a:tr>
            </a:tbl>
          </a:graphicData>
        </a:graphic>
      </p:graphicFrame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56811" y="3429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May / June </a:t>
            </a: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2014</a:t>
            </a: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089900" y="6348413"/>
            <a:ext cx="693738" cy="393700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285875" y="6338888"/>
            <a:ext cx="6715125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285875" y="6708775"/>
            <a:ext cx="6715125" cy="33338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293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30950"/>
            <a:ext cx="857250" cy="423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184150" y="722313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4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>
                <a:latin typeface="Arial" pitchFamily="34" charset="0"/>
                <a:ea typeface="+mj-ea"/>
                <a:cs typeface="Arial" pitchFamily="34" charset="0"/>
              </a:rPr>
              <a:t>Progress for the Month of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April/May/June 2014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712564377"/>
              </p:ext>
            </p:extLst>
          </p:nvPr>
        </p:nvGraphicFramePr>
        <p:xfrm>
          <a:off x="228600" y="969963"/>
          <a:ext cx="8763000" cy="504983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81000"/>
                <a:gridCol w="3124200"/>
                <a:gridCol w="2895600"/>
                <a:gridCol w="1578592"/>
                <a:gridCol w="783608"/>
              </a:tblGrid>
              <a:tr h="788078">
                <a:tc>
                  <a:txBody>
                    <a:bodyPr/>
                    <a:lstStyle/>
                    <a:p>
                      <a:pPr algn="ctr"/>
                      <a:r>
                        <a:rPr lang="en-US" sz="1050" dirty="0" smtClean="0"/>
                        <a:t>No</a:t>
                      </a:r>
                      <a:endParaRPr lang="en-US" sz="105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Challenge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05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05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05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832759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1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Quality Nets and bolts installations in low stoping widths (&lt;120cm)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Directed and Focused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COPA with Supplier Displays at Randfontein GC – Machines, Nets, Bolts etc.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strike="sngStrike" baseline="0" dirty="0" smtClean="0">
                          <a:latin typeface="Arial" pitchFamily="34" charset="0"/>
                          <a:cs typeface="Arial" pitchFamily="34" charset="0"/>
                        </a:rPr>
                        <a:t>11 April 20</a:t>
                      </a:r>
                    </a:p>
                    <a:p>
                      <a:pPr algn="ctr"/>
                      <a:r>
                        <a:rPr lang="en-US" sz="1200" strike="noStrike" baseline="0" dirty="0" smtClean="0">
                          <a:latin typeface="Arial" pitchFamily="34" charset="0"/>
                          <a:cs typeface="Arial" pitchFamily="34" charset="0"/>
                        </a:rPr>
                        <a:t>Successfully Completed</a:t>
                      </a:r>
                      <a:endParaRPr lang="en-US" sz="1200" strike="noStrike" baseline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2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Helping mines to develop Mental Models, LBP’s, BCP’s, and complete Portfolios of Evidence before reporting 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Discussions at COPAs, 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and on special requests from individual mines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May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2014</a:t>
                      </a:r>
                    </a:p>
                    <a:p>
                      <a:pPr algn="ctr"/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On Going…..</a:t>
                      </a:r>
                    </a:p>
                    <a:p>
                      <a:pPr algn="ctr"/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Herhaaal, Herhaal, Herhaal…..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Team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7620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3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Too many practices for mines to cope with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Pilot Initiatives with Sibanye Gold and Phakisa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May 2014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DJA &amp; RM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8382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4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Lack of human</a:t>
                      </a:r>
                      <a:r>
                        <a:rPr lang="en-US" sz="1200" baseline="0" dirty="0" smtClean="0">
                          <a:latin typeface="Arial" pitchFamily="34" charset="0"/>
                          <a:cs typeface="Arial" pitchFamily="34" charset="0"/>
                        </a:rPr>
                        <a:t> resources on mines to effectively carry out adoption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Trial at Phakisa – Use line personnel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June 2014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DJA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r>
                        <a:rPr lang="en-US" sz="1200" dirty="0" smtClean="0"/>
                        <a:t>5</a:t>
                      </a:r>
                      <a:endParaRPr lang="en-US" sz="1200" dirty="0"/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Mines in General do not appreciate the importance of LB and BC plans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Marketing Drive required, starting with MOSH TASK FORCE, MPA’s, TPF’s COPA’s – all occasions…..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June 2014</a:t>
                      </a:r>
                    </a:p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On going…..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dirty="0" err="1" smtClean="0">
                          <a:latin typeface="Arial" pitchFamily="34" charset="0"/>
                          <a:cs typeface="Arial" pitchFamily="34" charset="0"/>
                        </a:rPr>
                        <a:t>AvZ</a:t>
                      </a:r>
                      <a:endParaRPr lang="en-US" sz="12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DJA</a:t>
                      </a:r>
                    </a:p>
                    <a:p>
                      <a:pPr algn="ctr"/>
                      <a:r>
                        <a:rPr lang="en-US" sz="1200" dirty="0" smtClean="0">
                          <a:latin typeface="Arial" pitchFamily="34" charset="0"/>
                          <a:cs typeface="Arial" pitchFamily="34" charset="0"/>
                        </a:rPr>
                        <a:t>CL</a:t>
                      </a:r>
                      <a:endParaRPr lang="en-US" sz="12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</p:spTree>
    <p:extLst>
      <p:ext uri="{BB962C8B-B14F-4D97-AF65-F5344CB8AC3E}">
        <p14:creationId xmlns:p14="http://schemas.microsoft.com/office/powerpoint/2010/main" val="352198014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266" name="Picture 3"/>
          <p:cNvPicPr>
            <a:picLocks noChangeAspect="1" noChangeArrowheads="1"/>
          </p:cNvPicPr>
          <p:nvPr/>
        </p:nvPicPr>
        <p:blipFill>
          <a:blip r:embed="rId3" cstate="print"/>
          <a:srcRect l="56223" t="5469" r="18422" b="23450"/>
          <a:stretch>
            <a:fillRect/>
          </a:stretch>
        </p:blipFill>
        <p:spPr bwMode="auto">
          <a:xfrm>
            <a:off x="8108950" y="6351588"/>
            <a:ext cx="693738" cy="392112"/>
          </a:xfrm>
          <a:prstGeom prst="rect">
            <a:avLst/>
          </a:prstGeom>
          <a:noFill/>
          <a:ln w="9525">
            <a:solidFill>
              <a:srgbClr val="C49F00"/>
            </a:solidFill>
            <a:miter lim="800000"/>
            <a:headEnd/>
            <a:tailEnd/>
          </a:ln>
        </p:spPr>
      </p:pic>
      <p:cxnSp>
        <p:nvCxnSpPr>
          <p:cNvPr id="8" name="Straight Connector 7"/>
          <p:cNvCxnSpPr/>
          <p:nvPr/>
        </p:nvCxnSpPr>
        <p:spPr>
          <a:xfrm>
            <a:off x="1143000" y="6327775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/>
          <p:cNvCxnSpPr/>
          <p:nvPr/>
        </p:nvCxnSpPr>
        <p:spPr>
          <a:xfrm>
            <a:off x="1143000" y="6742113"/>
            <a:ext cx="6858000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269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50" y="6316663"/>
            <a:ext cx="857250" cy="4254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16" name="Straight Connector 15"/>
          <p:cNvCxnSpPr/>
          <p:nvPr/>
        </p:nvCxnSpPr>
        <p:spPr>
          <a:xfrm>
            <a:off x="214312" y="1143000"/>
            <a:ext cx="8929688" cy="1587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fontAlgn="auto">
              <a:spcAft>
                <a:spcPts val="0"/>
              </a:spcAft>
              <a:defRPr/>
            </a:pPr>
            <a:endParaRPr lang="en-ZA" sz="2400" b="1" dirty="0">
              <a:solidFill>
                <a:srgbClr val="C49F00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66675" y="304800"/>
            <a:ext cx="9001125" cy="5715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pPr algn="ctr" fontAlgn="auto">
              <a:spcAft>
                <a:spcPts val="0"/>
              </a:spcAft>
              <a:defRPr/>
            </a:pP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Leading Practice Adoption</a:t>
            </a:r>
            <a:endParaRPr lang="en-ZA" sz="2400" b="1" dirty="0"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2" name="Text Placeholder 4"/>
          <p:cNvSpPr txBox="1">
            <a:spLocks/>
          </p:cNvSpPr>
          <p:nvPr/>
        </p:nvSpPr>
        <p:spPr>
          <a:xfrm>
            <a:off x="1285875" y="6351588"/>
            <a:ext cx="6572250" cy="357187"/>
          </a:xfrm>
          <a:prstGeom prst="rect">
            <a:avLst/>
          </a:prstGeom>
        </p:spPr>
        <p:txBody>
          <a:bodyPr/>
          <a:lstStyle/>
          <a:p>
            <a:pPr marL="342900" indent="-34290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en-ZA" sz="2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Leading the change to zero harm</a:t>
            </a:r>
          </a:p>
        </p:txBody>
      </p:sp>
      <p:graphicFrame>
        <p:nvGraphicFramePr>
          <p:cNvPr id="13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47538262"/>
              </p:ext>
            </p:extLst>
          </p:nvPr>
        </p:nvGraphicFramePr>
        <p:xfrm>
          <a:off x="457200" y="1600200"/>
          <a:ext cx="8229600" cy="3962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3200"/>
                <a:gridCol w="2743200"/>
                <a:gridCol w="2743200"/>
              </a:tblGrid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Leading Practice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Progress </a:t>
                      </a:r>
                      <a:r>
                        <a:rPr lang="en-ZA" dirty="0" smtClean="0"/>
                        <a:t>Tracker</a:t>
                      </a:r>
                      <a:endParaRPr lang="en-ZA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dirty="0" smtClean="0"/>
                        <a:t>No. of Mines Participating</a:t>
                      </a:r>
                      <a:endParaRPr lang="en-ZA" dirty="0"/>
                    </a:p>
                  </a:txBody>
                  <a:tcPr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Entry Examination and Making Safe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98%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69</a:t>
                      </a:r>
                      <a:endParaRPr lang="en-ZA" baseline="0" dirty="0"/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Nets with Bolts (Stoping Areas)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94%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44</a:t>
                      </a:r>
                      <a:endParaRPr lang="en-ZA" baseline="0" dirty="0"/>
                    </a:p>
                  </a:txBody>
                  <a:tcPr anchor="ctr"/>
                </a:tc>
              </a:tr>
              <a:tr h="990600"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Triggered Action Response Plan (FoG)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64%</a:t>
                      </a:r>
                      <a:endParaRPr lang="en-ZA" baseline="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baseline="0" dirty="0" smtClean="0"/>
                        <a:t>47</a:t>
                      </a:r>
                      <a:endParaRPr lang="en-ZA" baseline="0" dirty="0"/>
                    </a:p>
                  </a:txBody>
                  <a:tcPr anchor="ctr"/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56" name="Object 8"/>
          <p:cNvGraphicFramePr>
            <a:graphicFrameLocks noChangeAspect="1"/>
          </p:cNvGraphicFramePr>
          <p:nvPr/>
        </p:nvGraphicFramePr>
        <p:xfrm>
          <a:off x="134471" y="349623"/>
          <a:ext cx="8915400" cy="6172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1" name="Worksheet" r:id="rId3" imgW="8658353" imgH="5648360" progId="Excel.Sheet.12">
                  <p:embed/>
                </p:oleObj>
              </mc:Choice>
              <mc:Fallback>
                <p:oleObj name="Worksheet" r:id="rId3" imgW="8658353" imgH="5648360" progId="Excel.Sheet.12">
                  <p:embed/>
                  <p:pic>
                    <p:nvPicPr>
                      <p:cNvPr id="0" name="Picture 8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134471" y="349623"/>
                        <a:ext cx="8915400" cy="6172200"/>
                      </a:xfrm>
                      <a:prstGeom prst="rect">
                        <a:avLst/>
                      </a:prstGeom>
                      <a:noFill/>
                      <a:ln w="19050">
                        <a:solidFill>
                          <a:schemeClr val="tx1"/>
                        </a:solidFill>
                        <a:miter lim="800000"/>
                        <a:headEnd/>
                        <a:tailEnd/>
                      </a:ln>
                      <a:effectLst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chemeClr val="accent1"/>
                            </a:solidFill>
                          </a14:hiddenFill>
                        </a:ext>
                        <a:ext uri="{AF507438-7753-43E0-B8FC-AC1667EBCBE1}">
                          <a14:hiddenEffects xmlns:a14="http://schemas.microsoft.com/office/drawing/2010/main">
                            <a:effectLst>
                              <a:outerShdw dist="35921" dir="2700000" algn="ctr" rotWithShape="0">
                                <a:schemeClr val="bg2"/>
                              </a:outerShdw>
                            </a:effectLst>
                          </a14:hiddenEffects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3036239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653534"/>
            <a:ext cx="617579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ZA" sz="2000" b="1" dirty="0" smtClean="0"/>
              <a:t>CENTRAL COPA – Netting with Bolting and TARP</a:t>
            </a:r>
            <a:endParaRPr lang="en-ZA" sz="2000" b="1" dirty="0"/>
          </a:p>
        </p:txBody>
      </p:sp>
      <p:graphicFrame>
        <p:nvGraphicFramePr>
          <p:cNvPr id="4" name="Object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99007805"/>
              </p:ext>
            </p:extLst>
          </p:nvPr>
        </p:nvGraphicFramePr>
        <p:xfrm>
          <a:off x="0" y="1143000"/>
          <a:ext cx="9083675" cy="55133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3" name="Worksheet" r:id="rId3" imgW="10601388" imgH="6867650" progId="Excel.Sheet.12">
                  <p:embed/>
                </p:oleObj>
              </mc:Choice>
              <mc:Fallback>
                <p:oleObj name="Worksheet" r:id="rId3" imgW="10601388" imgH="6867650" progId="Excel.Sheet.12">
                  <p:embed/>
                  <p:pic>
                    <p:nvPicPr>
                      <p:cNvPr id="0" name="Picture 6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0" y="1143000"/>
                        <a:ext cx="9083675" cy="5513388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5201728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674</Words>
  <Application>Microsoft Office PowerPoint</Application>
  <PresentationFormat>On-screen Show (4:3)</PresentationFormat>
  <Paragraphs>127</Paragraphs>
  <Slides>15</Slides>
  <Notes>5</Notes>
  <HiddenSlides>2</HiddenSlides>
  <MMClips>0</MMClips>
  <ScaleCrop>false</ScaleCrop>
  <HeadingPairs>
    <vt:vector size="6" baseType="variant">
      <vt:variant>
        <vt:lpstr>Theme</vt:lpstr>
      </vt:variant>
      <vt:variant>
        <vt:i4>2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Office Theme</vt:lpstr>
      <vt:lpstr>Theme3</vt:lpstr>
      <vt:lpstr>Worksheet</vt:lpstr>
      <vt:lpstr>MOSH Falls of Ground Team  Leading Practice  Adoption Team  Activity Report  20 June 2014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HP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FALLS OF GROUND</dc:title>
  <dc:creator>Chris  Legodi</dc:creator>
  <cp:lastModifiedBy>Duncan Laptop</cp:lastModifiedBy>
  <cp:revision>66</cp:revision>
  <dcterms:created xsi:type="dcterms:W3CDTF">2012-10-17T09:06:01Z</dcterms:created>
  <dcterms:modified xsi:type="dcterms:W3CDTF">2014-06-20T08:43:28Z</dcterms:modified>
</cp:coreProperties>
</file>