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56" r:id="rId3"/>
    <p:sldId id="260" r:id="rId4"/>
    <p:sldId id="261" r:id="rId5"/>
    <p:sldId id="278" r:id="rId6"/>
    <p:sldId id="289" r:id="rId7"/>
    <p:sldId id="290" r:id="rId8"/>
    <p:sldId id="292" r:id="rId9"/>
    <p:sldId id="305" r:id="rId10"/>
    <p:sldId id="306" r:id="rId11"/>
    <p:sldId id="298" r:id="rId12"/>
    <p:sldId id="307" r:id="rId13"/>
    <p:sldId id="300" r:id="rId14"/>
    <p:sldId id="308" r:id="rId15"/>
    <p:sldId id="302" r:id="rId16"/>
    <p:sldId id="303" r:id="rId17"/>
    <p:sldId id="309" r:id="rId18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>
        <p:scale>
          <a:sx n="71" d="100"/>
          <a:sy n="71" d="100"/>
        </p:scale>
        <p:origin x="-13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2014/08/05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5B166D-DD05-452E-8D4B-56FFE3D972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../../Monitors/Augustn%202014/TARP%20Adoption%20Progress_4July14.xls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1.xls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../../../Monitors/Augustn%202014/Adoption%20Monitor%20NB_4July14.xlsx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20140528%20NC%20Fast%20Tracking%20Attendance%20Register%20EE&amp;MS%20and%20TARP%20COPA's%20%209%20July%202014.xlsx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20140528%20NC%20Fast%20Tracking%20Attendance%20Register%20EE&amp;MS%20and%20TARP%20COPA's%20%209%20July%202014.xlsx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doption%20Monitor%20Chart%20TARP%2025%20July%202014(Rev%201%20Winterveld).xls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package" Target="../embeddings/Microsoft_Office_Excel_Worksheet2.xls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3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../../Monitors/Augustn%202014/MOSH_FOG%20Causal%20map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../Monitors/Augustn%202014/MOSH_FOG%20Causal%20map.pdf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../../Monitors/Augustn%202014/%25%20of%20attendance%20at%20meetings%20FOG%20-%20NwB&amp;TARP_4July14.xlsx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5 August 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4" name="Object 4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685800" y="379198"/>
          <a:ext cx="7848600" cy="6174002"/>
        </p:xfrm>
        <a:graphic>
          <a:graphicData uri="http://schemas.openxmlformats.org/presentationml/2006/ole">
            <p:oleObj spid="_x0000_s5124" name="Worksheet" r:id="rId4" imgW="12011019" imgH="13306376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12775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2" y="380983"/>
          <a:ext cx="8229595" cy="6096004"/>
        </p:xfrm>
        <a:graphic>
          <a:graphicData uri="http://schemas.openxmlformats.org/drawingml/2006/table">
            <a:tbl>
              <a:tblPr/>
              <a:tblGrid>
                <a:gridCol w="294298"/>
                <a:gridCol w="294298"/>
                <a:gridCol w="209957"/>
                <a:gridCol w="1141305"/>
                <a:gridCol w="1047991"/>
                <a:gridCol w="344546"/>
                <a:gridCol w="344546"/>
                <a:gridCol w="358901"/>
                <a:gridCol w="323009"/>
                <a:gridCol w="323009"/>
                <a:gridCol w="323009"/>
                <a:gridCol w="323009"/>
                <a:gridCol w="301477"/>
                <a:gridCol w="323009"/>
                <a:gridCol w="387613"/>
                <a:gridCol w="681913"/>
                <a:gridCol w="344546"/>
                <a:gridCol w="446833"/>
                <a:gridCol w="416326"/>
              </a:tblGrid>
              <a:tr h="3411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 dirty="0">
                          <a:latin typeface="Arial"/>
                          <a:hlinkClick r:id="rId2" action="ppaction://hlinkfile"/>
                        </a:rPr>
                        <a:t>MOSH FOG Adoption </a:t>
                      </a:r>
                      <a:r>
                        <a:rPr lang="en-US" sz="500" b="1" i="0" u="none" strike="noStrike" dirty="0" err="1">
                          <a:latin typeface="Arial"/>
                          <a:hlinkClick r:id="rId2" action="ppaction://hlinkfile"/>
                        </a:rPr>
                        <a:t>Programme</a:t>
                      </a:r>
                      <a:r>
                        <a:rPr lang="en-US" sz="500" b="1" i="0" u="none" strike="noStrike" dirty="0">
                          <a:latin typeface="Arial"/>
                          <a:hlinkClick r:id="rId2" action="ppaction://hlinkfile"/>
                        </a:rPr>
                        <a:t> </a:t>
                      </a:r>
                      <a:br>
                        <a:rPr lang="en-US" sz="500" b="1" i="0" u="none" strike="noStrike" dirty="0">
                          <a:latin typeface="Arial"/>
                          <a:hlinkClick r:id="rId2" action="ppaction://hlinkfile"/>
                        </a:rPr>
                      </a:br>
                      <a:r>
                        <a:rPr lang="en-US" sz="500" b="1" i="0" u="none" strike="noStrike" dirty="0">
                          <a:latin typeface="Arial"/>
                          <a:hlinkClick r:id="rId2" action="ppaction://hlinkfile"/>
                        </a:rPr>
                        <a:t>Monitor for the Adoption of the Leading Practice for Applying Nets with Bolts in Narrow Reef Hard Rock Workings</a:t>
                      </a:r>
                      <a:br>
                        <a:rPr lang="en-US" sz="500" b="1" i="0" u="none" strike="noStrike" dirty="0">
                          <a:latin typeface="Arial"/>
                          <a:hlinkClick r:id="rId2" action="ppaction://hlinkfile"/>
                        </a:rPr>
                      </a:br>
                      <a:r>
                        <a:rPr lang="en-US" sz="500" b="1" i="0" u="none" strike="noStrike" dirty="0">
                          <a:latin typeface="Arial"/>
                          <a:hlinkClick r:id="rId2" action="ppaction://hlinkfile"/>
                        </a:rPr>
                        <a:t>27 August 2012</a:t>
                      </a:r>
                      <a:endParaRPr lang="en-US" sz="5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2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latin typeface="Arial"/>
                        </a:rPr>
                        <a:t>COPA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latin typeface="Arial"/>
                        </a:rPr>
                        <a:t>Commodity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latin typeface="Arial"/>
                        </a:rPr>
                        <a:t>Number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latin typeface="Arial"/>
                        </a:rPr>
                        <a:t>Name of Mine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latin typeface="Arial"/>
                        </a:rPr>
                        <a:t>Company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Leading Practice Adoption Review</a:t>
                      </a:r>
                    </a:p>
                  </a:txBody>
                  <a:tcPr marL="0" marR="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Implementation Plan</a:t>
                      </a:r>
                    </a:p>
                  </a:txBody>
                  <a:tcPr marL="0" marR="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Procedure Amended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Mental Model Interviews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Leadership Behaviour Plan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Behaviour Communication  Plan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Risk Assessment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Training Lesson Plans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Management Review  Process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Roll-out  plan  in place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No. of Crews to Train</a:t>
                      </a:r>
                    </a:p>
                  </a:txBody>
                  <a:tcPr marL="0" marR="0" marT="0" marB="0" vert="vert2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No. of Crews Trained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Total Number of employees</a:t>
                      </a:r>
                    </a:p>
                  </a:txBody>
                  <a:tcPr marL="0" marR="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latin typeface="Arial"/>
                        </a:rPr>
                        <a:t>Progress</a:t>
                      </a:r>
                    </a:p>
                  </a:txBody>
                  <a:tcPr marL="0" marR="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Masimong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Savuka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Anglo Gold Ashanti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97.7%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Kopanang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Anglo Gold Ashanti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27.3%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Target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94.3%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Phakisa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1166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Mponeng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Anglo Gold Ashanti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99.7%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Target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Joel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TauTona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>
                          <a:latin typeface="Arial"/>
                        </a:rPr>
                        <a:t>Anglo Gold </a:t>
                      </a:r>
                      <a:r>
                        <a:rPr lang="en-US" sz="300" b="0" i="0" u="none" strike="noStrike" dirty="0" smtClean="0">
                          <a:latin typeface="Arial"/>
                        </a:rPr>
                        <a:t>Ashanti</a:t>
                      </a:r>
                      <a:endParaRPr lang="en-US" sz="3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Impala (UG2)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Impala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Impala (Merensky)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Impala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Kusasalethu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Bambanani Mine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Doornkop Mine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3734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Tshepong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Harmony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800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E1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 err="1" smtClean="0">
                          <a:latin typeface="Arial"/>
                        </a:rPr>
                        <a:t>Lonmin</a:t>
                      </a:r>
                      <a:endParaRPr lang="en-US" sz="3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8400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95.7%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E2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E3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Hossy Hybrid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Hossy mechanised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Saffy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Rowland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Newman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4B1B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K3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Lonmin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Evander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Pan African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94.1%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Bafokeng Rasimone (M)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Royal Bafokeng Platinum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Rasimone UG2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Sibanye Gold (Kloof)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SibanyeGold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3893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Sibanye Gold(Dries)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SibanyeGold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3865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Great Noligwa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Anglo Gold Ashanti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1827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967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Unisel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Moab Khotsong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Anglo Gold Ashanti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007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Cooke 4 Ezulwini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1" i="0" u="none" strike="noStrike"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Hernic Ferrochrome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650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Siphumelele 1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450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Bathopele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Khomanani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Thembelani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Kuseleka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Union North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Union South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Tumela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Arial"/>
                        </a:rPr>
                        <a:t>Dishaba mine.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86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latin typeface="Calibri"/>
                        </a:rPr>
                        <a:t>Eastern Chrome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Glencore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880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86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Western Chrome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Glencore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86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Samancor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00792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latin typeface="Arial"/>
                        </a:rPr>
                        <a:t>Number of Units Signed Off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2818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2491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42881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72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latin typeface="Arial"/>
                        </a:rPr>
                        <a:t>Percentage of Units with Documents Signed Off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6100"/>
                          </a:solidFill>
                          <a:latin typeface="Arial"/>
                        </a:rPr>
                        <a:t>96%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96.2%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772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latin typeface="Arial"/>
                        </a:rPr>
                        <a:t>Percentage of Units Completed not Signed Off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772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latin typeface="Arial"/>
                        </a:rPr>
                        <a:t>Percentage of Units with Work In Progress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72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latin typeface="Arial"/>
                        </a:rPr>
                        <a:t>Percentage of Units No Action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0635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33339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397" y="533404"/>
          <a:ext cx="7772401" cy="5791195"/>
        </p:xfrm>
        <a:graphic>
          <a:graphicData uri="http://schemas.openxmlformats.org/drawingml/2006/table">
            <a:tbl>
              <a:tblPr/>
              <a:tblGrid>
                <a:gridCol w="118061"/>
                <a:gridCol w="118061"/>
                <a:gridCol w="196770"/>
                <a:gridCol w="892022"/>
                <a:gridCol w="662458"/>
                <a:gridCol w="852670"/>
                <a:gridCol w="939576"/>
                <a:gridCol w="288595"/>
                <a:gridCol w="290235"/>
                <a:gridCol w="290235"/>
                <a:gridCol w="290235"/>
                <a:gridCol w="290235"/>
                <a:gridCol w="290235"/>
                <a:gridCol w="290235"/>
                <a:gridCol w="290235"/>
                <a:gridCol w="290235"/>
                <a:gridCol w="290235"/>
                <a:gridCol w="467329"/>
                <a:gridCol w="314832"/>
                <a:gridCol w="309912"/>
              </a:tblGrid>
              <a:tr h="8397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rowSpan="2" gridSpan="18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MOSH FOG Adoption </a:t>
                      </a:r>
                      <a:r>
                        <a:rPr lang="en-US" sz="600" b="1" i="0" u="none" strike="noStrike" dirty="0" err="1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Programme</a:t>
                      </a: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 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Northern Cape COPA Monitor for the Adoption of the Leading Practice for Entry Examination and Making Safe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9 July 2014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98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1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9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 = In Progress         C = Completed         S = Signed Off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5509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COPA</a:t>
                      </a:r>
                    </a:p>
                  </a:txBody>
                  <a:tcPr marL="3868" marR="3868" marT="3868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Commodity</a:t>
                      </a:r>
                    </a:p>
                  </a:txBody>
                  <a:tcPr marL="3868" marR="3868" marT="3868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No.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Name of Mine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Company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Name of Manager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Name of Project Leader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Adoption Review</a:t>
                      </a:r>
                    </a:p>
                  </a:txBody>
                  <a:tcPr marL="3868" marR="3868" marT="3868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Implementation Plan</a:t>
                      </a:r>
                    </a:p>
                  </a:txBody>
                  <a:tcPr marL="3868" marR="3868" marT="3868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Procedure Amended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Mental Model Interviews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Leadership Behaviour Plan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Behaviour Communication  Plan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Risk Assessment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Training Lesson Plans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Review  Process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Roll-out  plan  in place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No. of Persons to Train</a:t>
                      </a:r>
                    </a:p>
                  </a:txBody>
                  <a:tcPr marL="3868" marR="3868" marT="3868" marB="0" vert="vert2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No. of Persons Trained</a:t>
                      </a:r>
                    </a:p>
                  </a:txBody>
                  <a:tcPr marL="3868" marR="3868" marT="386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Progress</a:t>
                      </a:r>
                    </a:p>
                  </a:txBody>
                  <a:tcPr marL="3868" marR="3868" marT="3868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Finsch Diamond Mine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Luctor Roode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Brent Alting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564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97%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01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Koffiefontein Diamond Mine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Pieter Coetzee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 Siphe Nxele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Cullinan Diamond Mine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Cor Bactus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Ms. H Sealey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350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350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7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Black Rock Mine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ASSMANG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Pierre Becker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Christopher Melamu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480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Kimberley Diamond Mine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Max Truckenbrodt 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Marlon Spadone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320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Wessel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BHP Billiton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Jaison Rajan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Tommy Bauermeister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280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280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7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214223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Number of Units Signed Off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2494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1130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68" marR="3868" marT="386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4223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with Documents Signed Off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67%</a:t>
                      </a:r>
                    </a:p>
                  </a:txBody>
                  <a:tcPr marL="3868" marR="3868" marT="38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68%</a:t>
                      </a:r>
                    </a:p>
                  </a:txBody>
                  <a:tcPr marL="3868" marR="3868" marT="38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223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Completed not Signed Off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223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with Work In Progress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223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No Action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868" marR="3868" marT="386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33%</a:t>
                      </a:r>
                    </a:p>
                  </a:txBody>
                  <a:tcPr marL="3868" marR="3868" marT="386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68" marR="3868" marT="3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1" y="609596"/>
          <a:ext cx="7848601" cy="5638810"/>
        </p:xfrm>
        <a:graphic>
          <a:graphicData uri="http://schemas.openxmlformats.org/drawingml/2006/table">
            <a:tbl>
              <a:tblPr/>
              <a:tblGrid>
                <a:gridCol w="116347"/>
                <a:gridCol w="193912"/>
                <a:gridCol w="1022887"/>
                <a:gridCol w="814431"/>
                <a:gridCol w="840286"/>
                <a:gridCol w="925932"/>
                <a:gridCol w="284405"/>
                <a:gridCol w="286021"/>
                <a:gridCol w="286021"/>
                <a:gridCol w="286021"/>
                <a:gridCol w="286021"/>
                <a:gridCol w="286021"/>
                <a:gridCol w="286021"/>
                <a:gridCol w="286021"/>
                <a:gridCol w="286021"/>
                <a:gridCol w="286021"/>
                <a:gridCol w="460541"/>
                <a:gridCol w="310259"/>
                <a:gridCol w="305412"/>
              </a:tblGrid>
              <a:tr h="8698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rowSpan="2" gridSpan="18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MOSH FOG Adoption </a:t>
                      </a:r>
                      <a:r>
                        <a:rPr lang="en-US" sz="600" b="1" i="0" u="none" strike="noStrike" dirty="0" err="1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Programme</a:t>
                      </a: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 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Northern Cape COPA Monitor for the Adoption of the Leading Practice for TARP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  <a:hlinkClick r:id="rId2" action="ppaction://hlinkfile"/>
                        </a:rPr>
                        <a:t>9 July 2014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05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1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3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 = In Progress         C = Completed         S = Signed Off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6064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Commodity</a:t>
                      </a:r>
                    </a:p>
                  </a:txBody>
                  <a:tcPr marL="3775" marR="3775" marT="377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No.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Name of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Company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Name of Manager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Name of Project Leader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Adoption Review</a:t>
                      </a:r>
                    </a:p>
                  </a:txBody>
                  <a:tcPr marL="3775" marR="3775" marT="3775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Implementation Plan</a:t>
                      </a:r>
                    </a:p>
                  </a:txBody>
                  <a:tcPr marL="3775" marR="3775" marT="3775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Procedure Amended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Mental Model Interviews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Leadership Behaviour Plan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Behaviour Communication  Plan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Risk Assessment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Training Lesson Plans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Review  Process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Roll-out  plan  in place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No. of Crews to Train</a:t>
                      </a:r>
                    </a:p>
                  </a:txBody>
                  <a:tcPr marL="3775" marR="3775" marT="3775" marB="0" vert="vert2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No. of Crews Trained</a:t>
                      </a:r>
                    </a:p>
                  </a:txBody>
                  <a:tcPr marL="3775" marR="3775" marT="377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Progress</a:t>
                      </a:r>
                    </a:p>
                  </a:txBody>
                  <a:tcPr marL="3775" marR="3775" marT="3775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Finsch Diamond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Luctor Roode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Brent Atting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564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Koffiefontein Diamond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Pieter Coetzee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 Siphe Nxele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250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Cullinan Diamond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Cor Bactus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Ms. H Sealey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350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Venetia Diamond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 Beers Cons.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Steffan Herselmann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Josef Eckert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Kimberley Diamond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Petra Diamonds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Max Truckenbrodt 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Marlon Spadone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320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Black Rock Mine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ASSMANG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Pierre Becker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Christopher Melamu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480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177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Wessel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BHP Billiton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Jaison Rajan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Mr. Tommy Bauermeister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280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38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223841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Number of Units Signed Off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2334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775" marR="3775" marT="377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3841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with Documents Signed Off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13%</a:t>
                      </a:r>
                    </a:p>
                  </a:txBody>
                  <a:tcPr marL="3775" marR="3775" marT="3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3841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Completed not Signed Off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3841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with Work In Progress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3841"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Percentage of Units No Action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775" marR="3775" marT="37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86%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86%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86%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86%</a:t>
                      </a:r>
                    </a:p>
                  </a:txBody>
                  <a:tcPr marL="3775" marR="3775" marT="37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775" marR="3775" marT="37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609600" y="381000"/>
          <a:ext cx="8377238" cy="6096000"/>
        </p:xfrm>
        <a:graphic>
          <a:graphicData uri="http://schemas.openxmlformats.org/presentationml/2006/ole">
            <p:oleObj spid="_x0000_s41986" name="Worksheet" r:id="rId4" imgW="13258686" imgH="9648776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80683" y="838200"/>
          <a:ext cx="9022168" cy="5181600"/>
        </p:xfrm>
        <a:graphic>
          <a:graphicData uri="http://schemas.openxmlformats.org/presentationml/2006/ole">
            <p:oleObj spid="_x0000_s43010" name="Worksheet" r:id="rId3" imgW="15925702" imgH="8458099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Plan </a:t>
            </a:r>
            <a:r>
              <a:rPr lang="en-ZA" sz="3600" dirty="0">
                <a:latin typeface="Calibri" pitchFamily="34" charset="0"/>
              </a:rPr>
              <a:t>for </a:t>
            </a:r>
            <a:r>
              <a:rPr lang="en-ZA" sz="3600" dirty="0" smtClean="0">
                <a:latin typeface="Calibri" pitchFamily="34" charset="0"/>
              </a:rPr>
              <a:t>2014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</a:t>
            </a:r>
            <a:r>
              <a:rPr lang="en-ZA" sz="3600" dirty="0" smtClean="0">
                <a:latin typeface="Calibri" pitchFamily="34" charset="0"/>
              </a:rPr>
              <a:t>June </a:t>
            </a:r>
            <a:r>
              <a:rPr lang="en-ZA" sz="3600" dirty="0" smtClean="0">
                <a:latin typeface="Calibri" pitchFamily="34" charset="0"/>
              </a:rPr>
              <a:t>/ </a:t>
            </a:r>
            <a:r>
              <a:rPr lang="en-ZA" sz="3600" dirty="0" smtClean="0">
                <a:latin typeface="Calibri" pitchFamily="34" charset="0"/>
              </a:rPr>
              <a:t>July </a:t>
            </a:r>
            <a:r>
              <a:rPr lang="en-ZA" sz="3600" dirty="0" smtClean="0">
                <a:latin typeface="Calibri" pitchFamily="34" charset="0"/>
              </a:rPr>
              <a:t>2014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5334000" y="2057400"/>
            <a:ext cx="0" cy="3886200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entagon 33"/>
          <p:cNvSpPr/>
          <p:nvPr/>
        </p:nvSpPr>
        <p:spPr>
          <a:xfrm>
            <a:off x="3962400" y="3657600"/>
            <a:ext cx="4648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3" name="Pentagon 32"/>
          <p:cNvSpPr/>
          <p:nvPr/>
        </p:nvSpPr>
        <p:spPr>
          <a:xfrm>
            <a:off x="2286000" y="2590800"/>
            <a:ext cx="62484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EE&amp;MS &amp; TARP (FOG) 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9" name="Pentagon 48"/>
          <p:cNvSpPr/>
          <p:nvPr/>
        </p:nvSpPr>
        <p:spPr>
          <a:xfrm>
            <a:off x="304800" y="52578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Facilitation in the Coal Industry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3716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304800"/>
            <a:ext cx="9001125" cy="990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b="1" dirty="0">
                <a:latin typeface="Arial" pitchFamily="34" charset="0"/>
                <a:ea typeface="+mj-ea"/>
                <a:cs typeface="Arial" pitchFamily="34" charset="0"/>
              </a:rPr>
              <a:t>FOG Adoption Team </a:t>
            </a:r>
            <a:r>
              <a:rPr lang="en-ZA" sz="3600" b="1" dirty="0" smtClean="0">
                <a:latin typeface="Arial" pitchFamily="34" charset="0"/>
                <a:ea typeface="+mj-ea"/>
                <a:cs typeface="Arial" pitchFamily="34" charset="0"/>
              </a:rPr>
              <a:t>Planner 2014</a:t>
            </a: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0248" name="Group 24"/>
          <p:cNvGrpSpPr>
            <a:grpSpLocks/>
          </p:cNvGrpSpPr>
          <p:nvPr/>
        </p:nvGrpSpPr>
        <p:grpSpPr bwMode="auto">
          <a:xfrm>
            <a:off x="357188" y="6096000"/>
            <a:ext cx="8786812" cy="598488"/>
            <a:chOff x="285721" y="5919960"/>
            <a:chExt cx="8786873" cy="597720"/>
          </a:xfrm>
        </p:grpSpPr>
        <p:pic>
          <p:nvPicPr>
            <p:cNvPr id="1029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6" y="5929473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6" y="6449505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9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8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 dirty="0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524000"/>
          <a:ext cx="85344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Jan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Feb </a:t>
                      </a:r>
                    </a:p>
                    <a:p>
                      <a:pPr algn="ctr"/>
                      <a:r>
                        <a:rPr lang="en-ZA" sz="1600" dirty="0" smtClean="0"/>
                        <a:t>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Mar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Apr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May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Jul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Aug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Sep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Oct     14</a:t>
                      </a:r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Nov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Dec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2590800"/>
            <a:ext cx="2133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22" name="Rectangular Callout 21"/>
          <p:cNvSpPr/>
          <p:nvPr/>
        </p:nvSpPr>
        <p:spPr>
          <a:xfrm>
            <a:off x="2209800" y="1295400"/>
            <a:ext cx="1600200" cy="838200"/>
          </a:xfrm>
          <a:prstGeom prst="wedgeRectCallout">
            <a:avLst>
              <a:gd name="adj1" fmla="val 27279"/>
              <a:gd name="adj2" fmla="val 116875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1"/>
                </a:solidFill>
              </a:rPr>
              <a:t>Integration </a:t>
            </a:r>
            <a:r>
              <a:rPr lang="en-ZA" sz="1600" dirty="0">
                <a:solidFill>
                  <a:schemeClr val="tx1"/>
                </a:solidFill>
              </a:rPr>
              <a:t>with TARP for FOG</a:t>
            </a:r>
          </a:p>
        </p:txBody>
      </p:sp>
      <p:sp>
        <p:nvSpPr>
          <p:cNvPr id="24" name="Pentagon 23"/>
          <p:cNvSpPr/>
          <p:nvPr/>
        </p:nvSpPr>
        <p:spPr>
          <a:xfrm>
            <a:off x="304800" y="31242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Bolts with Nets</a:t>
            </a:r>
          </a:p>
        </p:txBody>
      </p:sp>
      <p:sp>
        <p:nvSpPr>
          <p:cNvPr id="29" name="Pentagon 28"/>
          <p:cNvSpPr/>
          <p:nvPr/>
        </p:nvSpPr>
        <p:spPr>
          <a:xfrm>
            <a:off x="304800" y="36576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TARP</a:t>
            </a:r>
          </a:p>
        </p:txBody>
      </p:sp>
      <p:sp>
        <p:nvSpPr>
          <p:cNvPr id="31" name="Rectangular Callout 30"/>
          <p:cNvSpPr/>
          <p:nvPr/>
        </p:nvSpPr>
        <p:spPr>
          <a:xfrm>
            <a:off x="3886200" y="2362200"/>
            <a:ext cx="3429000" cy="990600"/>
          </a:xfrm>
          <a:prstGeom prst="wedgeRectCallout">
            <a:avLst>
              <a:gd name="adj1" fmla="val -42548"/>
              <a:gd name="adj2" fmla="val 9712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Integrate with </a:t>
            </a:r>
            <a:r>
              <a:rPr lang="en-ZA" sz="1600" dirty="0" smtClean="0">
                <a:solidFill>
                  <a:schemeClr val="tx1"/>
                </a:solidFill>
              </a:rPr>
              <a:t>EE&amp;MS – Harmony,  Sibanye Gold, Two Rivers, Wessels, Nkomati, Modikwa, Dwarsrivier....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304800" y="4267200"/>
            <a:ext cx="4038600" cy="2286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Workplace  Illumination</a:t>
            </a:r>
          </a:p>
        </p:txBody>
      </p:sp>
      <p:sp>
        <p:nvSpPr>
          <p:cNvPr id="41" name="Rectangular Callout 40"/>
          <p:cNvSpPr/>
          <p:nvPr/>
        </p:nvSpPr>
        <p:spPr>
          <a:xfrm>
            <a:off x="2475931" y="3035490"/>
            <a:ext cx="1600200" cy="914400"/>
          </a:xfrm>
          <a:prstGeom prst="wedgeRectCallout">
            <a:avLst>
              <a:gd name="adj1" fmla="val 49956"/>
              <a:gd name="adj2" fmla="val 99252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1"/>
                </a:solidFill>
              </a:rPr>
              <a:t>No Leading Practice Found – put on back burner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304800" y="47244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Leading Practice for Optimised Drilling and Blasting</a:t>
            </a:r>
          </a:p>
        </p:txBody>
      </p:sp>
      <p:sp>
        <p:nvSpPr>
          <p:cNvPr id="44" name="Rectangular Callout 43"/>
          <p:cNvSpPr/>
          <p:nvPr/>
        </p:nvSpPr>
        <p:spPr>
          <a:xfrm>
            <a:off x="2209800" y="3657600"/>
            <a:ext cx="1600200" cy="838200"/>
          </a:xfrm>
          <a:prstGeom prst="wedgeRectCallout">
            <a:avLst>
              <a:gd name="adj1" fmla="val 67866"/>
              <a:gd name="adj2" fmla="val 943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Consult widely with Role-players</a:t>
            </a:r>
          </a:p>
        </p:txBody>
      </p:sp>
      <p:sp>
        <p:nvSpPr>
          <p:cNvPr id="45" name="Rectangular Callout 44"/>
          <p:cNvSpPr/>
          <p:nvPr/>
        </p:nvSpPr>
        <p:spPr>
          <a:xfrm>
            <a:off x="4935940" y="3630873"/>
            <a:ext cx="1600200" cy="838200"/>
          </a:xfrm>
          <a:prstGeom prst="wedgeRectCallout">
            <a:avLst>
              <a:gd name="adj1" fmla="val 112216"/>
              <a:gd name="adj2" fmla="val 11227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1"/>
                </a:solidFill>
              </a:rPr>
              <a:t>Called  </a:t>
            </a:r>
            <a:r>
              <a:rPr lang="en-ZA" sz="1600" dirty="0">
                <a:solidFill>
                  <a:schemeClr val="tx1"/>
                </a:solidFill>
              </a:rPr>
              <a:t>“Day of Learning</a:t>
            </a:r>
            <a:r>
              <a:rPr lang="en-ZA" sz="1600" dirty="0" smtClean="0">
                <a:solidFill>
                  <a:schemeClr val="tx1"/>
                </a:solidFill>
              </a:rPr>
              <a:t>”   </a:t>
            </a:r>
            <a:r>
              <a:rPr lang="en-ZA" sz="1600" dirty="0" smtClean="0">
                <a:solidFill>
                  <a:schemeClr val="tx1"/>
                </a:solidFill>
              </a:rPr>
              <a:t>05 November          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6" name="Rectangular Callout 45"/>
          <p:cNvSpPr/>
          <p:nvPr/>
        </p:nvSpPr>
        <p:spPr>
          <a:xfrm>
            <a:off x="6781800" y="3658169"/>
            <a:ext cx="2133600" cy="838200"/>
          </a:xfrm>
          <a:prstGeom prst="wedgeRectCallout">
            <a:avLst>
              <a:gd name="adj1" fmla="val 1555"/>
              <a:gd name="adj2" fmla="val 9599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Initiate Process to start the Leading Practice Adoption Process</a:t>
            </a:r>
          </a:p>
        </p:txBody>
      </p:sp>
      <p:sp>
        <p:nvSpPr>
          <p:cNvPr id="47" name="Pentagon 46"/>
          <p:cNvSpPr/>
          <p:nvPr/>
        </p:nvSpPr>
        <p:spPr>
          <a:xfrm>
            <a:off x="6096000" y="5791200"/>
            <a:ext cx="26670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48" name="Rectangular Callout 47"/>
          <p:cNvSpPr/>
          <p:nvPr/>
        </p:nvSpPr>
        <p:spPr>
          <a:xfrm>
            <a:off x="609600" y="4114800"/>
            <a:ext cx="2133600" cy="990600"/>
          </a:xfrm>
          <a:prstGeom prst="wedgeRectCallout">
            <a:avLst>
              <a:gd name="adj1" fmla="val 62690"/>
              <a:gd name="adj2" fmla="val 8024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Continue with Facilitation within the Coal </a:t>
            </a:r>
            <a:r>
              <a:rPr lang="en-ZA" sz="1600" dirty="0" smtClean="0">
                <a:solidFill>
                  <a:schemeClr val="tx1"/>
                </a:solidFill>
              </a:rPr>
              <a:t>Industry, Currently we have hit a slag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50" name="Rectangular Callout 49"/>
          <p:cNvSpPr/>
          <p:nvPr/>
        </p:nvSpPr>
        <p:spPr>
          <a:xfrm>
            <a:off x="6781800" y="4572000"/>
            <a:ext cx="2133600" cy="9144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Glenburn Lodge Consultative </a:t>
            </a:r>
            <a:r>
              <a:rPr lang="en-ZA" sz="1600" dirty="0" smtClean="0">
                <a:solidFill>
                  <a:schemeClr val="tx1"/>
                </a:solidFill>
              </a:rPr>
              <a:t>Programme </a:t>
            </a:r>
            <a:r>
              <a:rPr lang="en-ZA" sz="1600" dirty="0" smtClean="0">
                <a:solidFill>
                  <a:schemeClr val="tx1"/>
                </a:solidFill>
              </a:rPr>
              <a:t> moved to 2015</a:t>
            </a:r>
            <a:endParaRPr lang="en-ZA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1" grpId="0" animBg="1"/>
      <p:bldP spid="31" grpId="1" animBg="1"/>
      <p:bldP spid="41" grpId="0" animBg="1"/>
      <p:bldP spid="41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8" grpId="0" animBg="1"/>
      <p:bldP spid="48" grpId="1" animBg="1"/>
      <p:bldP spid="50" grpId="0" animBg="1"/>
      <p:bldP spid="5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825435"/>
              </p:ext>
            </p:extLst>
          </p:nvPr>
        </p:nvGraphicFramePr>
        <p:xfrm>
          <a:off x="0" y="914400"/>
          <a:ext cx="9144000" cy="5410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7"/>
                <a:gridCol w="8605843"/>
              </a:tblGrid>
              <a:tr h="5343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54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>
                          <a:hlinkClick r:id="rId3" action="ppaction://hlinkfile"/>
                        </a:rPr>
                        <a:t>Expert model revisited</a:t>
                      </a:r>
                      <a:endParaRPr lang="en-US" sz="1600" dirty="0"/>
                    </a:p>
                  </a:txBody>
                  <a:tcPr anchor="ctr"/>
                </a:tc>
              </a:tr>
              <a:tr h="5814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Met</a:t>
                      </a:r>
                      <a:r>
                        <a:rPr lang="en-US" sz="1600" baseline="0" dirty="0" smtClean="0"/>
                        <a:t> our Sponsor, </a:t>
                      </a:r>
                      <a:r>
                        <a:rPr lang="en-US" sz="1600" baseline="0" dirty="0" err="1" smtClean="0"/>
                        <a:t>mr</a:t>
                      </a:r>
                      <a:r>
                        <a:rPr lang="en-US" sz="1600" baseline="0" dirty="0" smtClean="0"/>
                        <a:t> Peter Turner on the 18 July 2014. Committed a venue for the 05 November drill and blast workshop</a:t>
                      </a:r>
                      <a:endParaRPr lang="en-US" sz="1600" dirty="0"/>
                    </a:p>
                  </a:txBody>
                  <a:tcPr anchor="ctr"/>
                </a:tc>
              </a:tr>
              <a:tr h="266984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Special assistance to:</a:t>
                      </a:r>
                    </a:p>
                    <a:p>
                      <a:r>
                        <a:rPr lang="en-US" sz="1600" dirty="0" smtClean="0"/>
                        <a:t>Harmony</a:t>
                      </a:r>
                      <a:r>
                        <a:rPr lang="en-US" sz="1600" baseline="0" dirty="0" smtClean="0"/>
                        <a:t> Mines (Coordinating TARP Adoption ), </a:t>
                      </a:r>
                    </a:p>
                    <a:p>
                      <a:r>
                        <a:rPr lang="en-US" sz="1600" baseline="0" dirty="0" smtClean="0"/>
                        <a:t>Sibanye Gold (Pilot -integration of TARP en EE&amp;MS also for upgrading of TARP (FoG)</a:t>
                      </a:r>
                    </a:p>
                    <a:p>
                      <a:r>
                        <a:rPr lang="en-US" sz="1600" baseline="0" dirty="0" smtClean="0"/>
                        <a:t>Tau </a:t>
                      </a:r>
                      <a:r>
                        <a:rPr lang="en-US" sz="1600" baseline="0" dirty="0" err="1" smtClean="0"/>
                        <a:t>Lekoa</a:t>
                      </a:r>
                      <a:r>
                        <a:rPr lang="en-US" sz="1600" baseline="0" dirty="0" smtClean="0"/>
                        <a:t>, </a:t>
                      </a:r>
                      <a:r>
                        <a:rPr lang="en-US" sz="1600" baseline="0" dirty="0" err="1" smtClean="0"/>
                        <a:t>Mponeng</a:t>
                      </a:r>
                      <a:r>
                        <a:rPr lang="en-US" sz="1600" baseline="0" dirty="0" smtClean="0"/>
                        <a:t> and </a:t>
                      </a:r>
                      <a:r>
                        <a:rPr lang="en-US" sz="1600" baseline="0" dirty="0" err="1" smtClean="0"/>
                        <a:t>Kopanang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Marula</a:t>
                      </a:r>
                      <a:r>
                        <a:rPr lang="en-US" sz="1600" baseline="0" dirty="0" smtClean="0"/>
                        <a:t> mine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Attended Limpopo , </a:t>
                      </a:r>
                      <a:r>
                        <a:rPr lang="en-US" sz="1600" baseline="0" dirty="0" err="1" smtClean="0"/>
                        <a:t>Freestate</a:t>
                      </a:r>
                      <a:r>
                        <a:rPr lang="en-US" sz="1600" baseline="0" dirty="0" smtClean="0"/>
                        <a:t>, </a:t>
                      </a:r>
                      <a:r>
                        <a:rPr lang="en-US" sz="1600" baseline="0" dirty="0" err="1" smtClean="0"/>
                        <a:t>Merafong</a:t>
                      </a:r>
                      <a:r>
                        <a:rPr lang="en-US" sz="1600" baseline="0" dirty="0" smtClean="0"/>
                        <a:t> and Rustenburg tripartite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Venetia Mine (EE&amp;MS Review and TARP)</a:t>
                      </a:r>
                    </a:p>
                    <a:p>
                      <a:r>
                        <a:rPr lang="en-US" sz="1600" baseline="0" dirty="0" smtClean="0"/>
                        <a:t>SAMANCOR Chrome – Eastern Chrome Mines (Review EE&amp;MS and start with TARP)</a:t>
                      </a:r>
                    </a:p>
                    <a:p>
                      <a:r>
                        <a:rPr lang="en-US" sz="1600" baseline="0" dirty="0" smtClean="0"/>
                        <a:t>Kimberley Diamond Mines (EE&amp;MS and TARP)</a:t>
                      </a:r>
                    </a:p>
                    <a:p>
                      <a:r>
                        <a:rPr lang="en-US" sz="1600" baseline="0" dirty="0" smtClean="0"/>
                        <a:t>Koffiefontein Diamond Mine (EE&amp;MS and TARP)</a:t>
                      </a:r>
                      <a:endParaRPr lang="en-US" sz="1600" dirty="0"/>
                    </a:p>
                  </a:txBody>
                  <a:tcPr anchor="ctr"/>
                </a:tc>
              </a:tr>
              <a:tr h="607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Three</a:t>
                      </a:r>
                      <a:r>
                        <a:rPr lang="en-US" sz="1600" baseline="0" dirty="0" smtClean="0"/>
                        <a:t> COPAs run in Central, Northern Cape and Mpumalanga / Limpopo Regions for FoG Leading practices</a:t>
                      </a:r>
                      <a:endParaRPr lang="en-US" sz="16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Renewed interest from diamond</a:t>
                      </a:r>
                      <a:r>
                        <a:rPr lang="en-US" sz="1600" baseline="0" dirty="0" smtClean="0"/>
                        <a:t> mines. Petra diamonds and De Beers. Call for formation of a possible Diamond COPA (Finsch Diamond Mine – Leading Adoption Site)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4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6811" y="3429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June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/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July </a:t>
            </a: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2014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une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/July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2014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49252188"/>
              </p:ext>
            </p:extLst>
          </p:nvPr>
        </p:nvGraphicFramePr>
        <p:xfrm>
          <a:off x="228600" y="969963"/>
          <a:ext cx="8763000" cy="5049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No</a:t>
                      </a:r>
                      <a:endParaRPr 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3275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Intergration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of TARP with EEMS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Progressing well at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but slow at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Sibanye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200" strike="noStrike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Duncan/Team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Helping mines to develop Mental Models, LBP’s, BCP’s, and complete Portfolios of Evidence before reporting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Discussions at COPAs, 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and on special requests from individual mines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2014</a:t>
                      </a:r>
                    </a:p>
                    <a:p>
                      <a:pPr algn="ctr"/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…..</a:t>
                      </a:r>
                      <a:endParaRPr lang="en-US" sz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 sponsor, no more COO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Relook at appointing another sponsor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On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going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Andre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  <a:hlinkClick r:id="rId5" action="ppaction://hlinkfile"/>
                        </a:rPr>
                        <a:t>Falls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  <a:hlinkClick r:id="rId5" action="ppaction://hlinkfile"/>
                        </a:rPr>
                        <a:t> of ground expert model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Industry team had a workshop on the 28 July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Mines in General do not appreciate the importance of LB and BC plans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Marketing Drive required, starting with MOSH TASK FORCE, MPA’s, TPF’s COPA’s – all occasions…..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June 2014</a:t>
                      </a:r>
                    </a:p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On going…..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endParaRPr lang="en-US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CL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66675" y="3048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Leading Practice Adoption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63357677"/>
              </p:ext>
            </p:extLst>
          </p:nvPr>
        </p:nvGraphicFramePr>
        <p:xfrm>
          <a:off x="457200" y="1600200"/>
          <a:ext cx="82296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Adoption  Progress Tracker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No. of Mines Participating</a:t>
                      </a:r>
                      <a:endParaRPr lang="en-ZA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Entry Examination and Making Safe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98%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69</a:t>
                      </a:r>
                      <a:endParaRPr lang="en-ZA" baseline="0" dirty="0"/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Nets with Bolts (Stoping Areas)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96%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44</a:t>
                      </a:r>
                      <a:endParaRPr lang="en-ZA" baseline="0" dirty="0"/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Triggered Action Response Plan (FoG)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64%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47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35529" y="533400"/>
          <a:ext cx="8556046" cy="5917232"/>
        </p:xfrm>
        <a:graphic>
          <a:graphicData uri="http://schemas.openxmlformats.org/presentationml/2006/ole">
            <p:oleObj spid="_x0000_s45058" name="Worksheet" r:id="rId3" imgW="8791704" imgH="4876890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152400"/>
          <a:ext cx="8534398" cy="6420479"/>
        </p:xfrm>
        <a:graphic>
          <a:graphicData uri="http://schemas.openxmlformats.org/drawingml/2006/table">
            <a:tbl>
              <a:tblPr/>
              <a:tblGrid>
                <a:gridCol w="723126"/>
                <a:gridCol w="2184445"/>
                <a:gridCol w="1777686"/>
                <a:gridCol w="798454"/>
                <a:gridCol w="768320"/>
                <a:gridCol w="757022"/>
                <a:gridCol w="802219"/>
                <a:gridCol w="723126"/>
              </a:tblGrid>
              <a:tr h="177435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TARP &amp; NwB COPA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  <a:hlinkClick r:id="rId2" action="ppaction://hlinkfile"/>
                        </a:rPr>
                        <a:t>..\..\..\Monitors\</a:t>
                      </a:r>
                      <a:r>
                        <a:rPr lang="en-US" sz="7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  <a:hlinkClick r:id="rId2" action="ppaction://hlinkfile"/>
                        </a:rPr>
                        <a:t>Augustn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  <a:hlinkClick r:id="rId2" action="ppaction://hlinkfile"/>
                        </a:rPr>
                        <a:t> 2014\% of attendance at meetings FOG - NwB&amp;TARP_4July14.xlsx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Mining Group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Mine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17-Jan-14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28-Feb-14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11-Apr-14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23-May-14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4-Jul-14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Anglo American Platinum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AngloGold Ashanti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Kopanang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Great Noligwa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Moab Khotsong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Mponeng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Savuka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Tau Tona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ARM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BRPM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Rasimone Mine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Sibanye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Driefontein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Sibanye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Kloof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Gold Fields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South Deep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Harmony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Bambanani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Doornkop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Joel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Kusasalethu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Masimong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5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Phakisa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Target 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Target 3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Unisel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Tshepong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Henic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Impala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All shafts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Kalgold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Lonmin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All shafts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Gold1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Pan African Minerals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Evander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8986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Glencore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Eastern Mines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77435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Glencore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mines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77435"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Samancor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  <a:tr h="16428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7435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attendance</a:t>
                      </a: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4" marR="5784" marT="57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5784" marR="5784" marT="57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2533</Words>
  <Application>Microsoft Office PowerPoint</Application>
  <PresentationFormat>On-screen Show (4:3)</PresentationFormat>
  <Paragraphs>1876</Paragraphs>
  <Slides>16</Slides>
  <Notes>5</Notes>
  <HiddenSlides>2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Theme3</vt:lpstr>
      <vt:lpstr>Worksheet</vt:lpstr>
      <vt:lpstr>MOSH Falls of Ground Team  Leading Practice  Adoption Team  Activity Report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Thank you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Chris  Legodi</cp:lastModifiedBy>
  <cp:revision>69</cp:revision>
  <dcterms:created xsi:type="dcterms:W3CDTF">2012-10-17T09:06:01Z</dcterms:created>
  <dcterms:modified xsi:type="dcterms:W3CDTF">2014-08-05T06:21:31Z</dcterms:modified>
</cp:coreProperties>
</file>