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9" r:id="rId3"/>
    <p:sldId id="275" r:id="rId4"/>
    <p:sldId id="274" r:id="rId5"/>
    <p:sldId id="286" r:id="rId6"/>
    <p:sldId id="288" r:id="rId7"/>
    <p:sldId id="287" r:id="rId8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559" autoAdjust="0"/>
  </p:normalViewPr>
  <p:slideViewPr>
    <p:cSldViewPr>
      <p:cViewPr>
        <p:scale>
          <a:sx n="50" d="100"/>
          <a:sy n="50" d="100"/>
        </p:scale>
        <p:origin x="-1416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788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pPr/>
              <a:t>8/6/2014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451350"/>
            <a:ext cx="5670550" cy="4217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788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604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8/6/2014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8/6/2014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8/6/2014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8/6/2014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20" y="1304216"/>
            <a:ext cx="5286380" cy="769441"/>
          </a:xfrm>
        </p:spPr>
        <p:txBody>
          <a:bodyPr>
            <a:sp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Noise Adoption Team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004048" y="3645024"/>
            <a:ext cx="3914780" cy="584775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dirty="0">
                <a:solidFill>
                  <a:schemeClr val="bg1"/>
                </a:solidFill>
              </a:rPr>
              <a:t>1</a:t>
            </a:r>
            <a:r>
              <a:rPr lang="en-ZA" smtClean="0">
                <a:solidFill>
                  <a:schemeClr val="bg1"/>
                </a:solidFill>
              </a:rPr>
              <a:t>5</a:t>
            </a:r>
            <a:r>
              <a:rPr lang="en-ZA" baseline="30000" smtClean="0">
                <a:solidFill>
                  <a:schemeClr val="bg1"/>
                </a:solidFill>
              </a:rPr>
              <a:t>th</a:t>
            </a:r>
            <a:r>
              <a:rPr lang="en-ZA" smtClean="0">
                <a:solidFill>
                  <a:schemeClr val="bg1"/>
                </a:solidFill>
              </a:rPr>
              <a:t> </a:t>
            </a:r>
            <a:r>
              <a:rPr lang="en-ZA" dirty="0" smtClean="0">
                <a:solidFill>
                  <a:schemeClr val="bg1"/>
                </a:solidFill>
              </a:rPr>
              <a:t>August 2014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256891" y="63113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378352" y="6303128"/>
            <a:ext cx="6698848" cy="8172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3498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11299"/>
            <a:ext cx="857256" cy="39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3514" y="990600"/>
            <a:ext cx="788948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dirty="0" smtClean="0"/>
              <a:t>Key activities/highlights of the month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dirty="0" smtClean="0"/>
              <a:t>Lowlights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dirty="0" smtClean="0"/>
              <a:t>Key lessons learnt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dirty="0" smtClean="0"/>
              <a:t>Past &amp; Future activities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dirty="0" smtClean="0"/>
              <a:t>Questions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ZA" sz="2000" dirty="0" smtClean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Key Team activities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(June 2014 – July 2014)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6126176"/>
              </p:ext>
            </p:extLst>
          </p:nvPr>
        </p:nvGraphicFramePr>
        <p:xfrm>
          <a:off x="-404" y="734536"/>
          <a:ext cx="9144000" cy="62807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552"/>
                <a:gridCol w="8604448"/>
              </a:tblGrid>
              <a:tr h="680765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(Achievements, Industry Interactions)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841051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1.</a:t>
                      </a: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2. </a:t>
                      </a: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3.</a:t>
                      </a: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4.</a:t>
                      </a: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Industry</a:t>
                      </a:r>
                      <a:r>
                        <a:rPr lang="en-US" sz="1800" b="1" u="sng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Noise Data Base Rev. 6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11 Mining houses analyzed &amp; data is available. Data base was used for setting up New Noise Milestones.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u="sng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sng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HPD_TAS Adoption 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u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Assisting mines  in relation with 59 step project Plan and  </a:t>
                      </a:r>
                      <a:r>
                        <a:rPr lang="en-US" sz="1800" b="1" u="non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PoE</a:t>
                      </a:r>
                      <a:r>
                        <a:rPr lang="en-US" sz="1800" b="1" u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u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Several</a:t>
                      </a:r>
                      <a:r>
                        <a:rPr lang="en-US" sz="1800" b="1" u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 mines indicated implementation rather that adoption. (Workload/resources/process evaluation)</a:t>
                      </a:r>
                      <a:endParaRPr lang="en-US" sz="1800" b="1" u="none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sng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HPD Adoption Tracker (Update)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u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Updated July 2014. </a:t>
                      </a:r>
                      <a:r>
                        <a:rPr lang="en-US" sz="1800" b="1" u="non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PoE</a:t>
                      </a:r>
                      <a:r>
                        <a:rPr lang="en-US" sz="1800" b="1" u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 added for monitoring/reporting. Tracker circulated to Mines for monthly updates. 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800" b="1" u="none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800" b="1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Industry Capacity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u="non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Resources (12.1) - Employee numbers.</a:t>
                      </a:r>
                      <a:r>
                        <a:rPr lang="en-US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(Mine A</a:t>
                      </a:r>
                      <a:r>
                        <a:rPr lang="en-US" sz="1800" b="1" u="non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doption teams functionality)</a:t>
                      </a:r>
                      <a:endParaRPr lang="en-US" sz="18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355969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3265512"/>
              </p:ext>
            </p:extLst>
          </p:nvPr>
        </p:nvGraphicFramePr>
        <p:xfrm>
          <a:off x="-15012" y="723880"/>
          <a:ext cx="9159011" cy="47936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9778"/>
                <a:gridCol w="2220834"/>
                <a:gridCol w="3394636"/>
                <a:gridCol w="2853763"/>
              </a:tblGrid>
              <a:tr h="647720">
                <a:tc>
                  <a:txBody>
                    <a:bodyPr/>
                    <a:lstStyle/>
                    <a:p>
                      <a:pPr indent="-457200" algn="l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Activities</a:t>
                      </a: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6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6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7281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endParaRPr lang="en-US" sz="1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HPD interaction request BECSA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Not responding</a:t>
                      </a:r>
                    </a:p>
                    <a:p>
                      <a:endParaRPr lang="en-ZA" sz="1400" b="1" dirty="0">
                        <a:latin typeface="+mn-lt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Not featured on tracker</a:t>
                      </a:r>
                    </a:p>
                  </a:txBody>
                  <a:tcPr marL="36000" marR="36000" marT="36000" marB="36000" horzOverflow="overflow"/>
                </a:tc>
              </a:tr>
              <a:tr h="43204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HPD Adoption interaction </a:t>
                      </a:r>
                      <a:r>
                        <a:rPr lang="en-US" sz="1400" b="1" u="non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exxaro</a:t>
                      </a:r>
                      <a:endParaRPr lang="en-US" sz="14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Slow with the process</a:t>
                      </a: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Follow up was initiated  via Task Force member and HSEC Leader</a:t>
                      </a:r>
                    </a:p>
                  </a:txBody>
                  <a:tcPr marL="36000" marR="36000" marT="36000" marB="36000" horzOverflow="overflow"/>
                </a:tc>
              </a:tr>
              <a:tr h="41147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HPD  Adoption interaction Modikwa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Slow</a:t>
                      </a:r>
                      <a:r>
                        <a:rPr lang="en-US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response , 5th custodian at Modikwa.</a:t>
                      </a: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Concerns elevated to Business leader</a:t>
                      </a:r>
                    </a:p>
                  </a:txBody>
                  <a:tcPr marL="36000" marR="36000" marT="36000" marB="36000" horzOverflow="overflow"/>
                </a:tc>
              </a:tr>
              <a:tr h="43204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HPD Adoption interaction Glencore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Glencore progress. New</a:t>
                      </a:r>
                      <a:r>
                        <a:rPr lang="en-US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custodians not familiar with Mosh Process</a:t>
                      </a:r>
                      <a:endParaRPr lang="en-US" sz="1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Meeting was  held with Task Force Member and Group HSEC.</a:t>
                      </a:r>
                    </a:p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Eastern Limb Copa meeting was  held with ECM and Platinum.</a:t>
                      </a:r>
                    </a:p>
                  </a:txBody>
                  <a:tcPr marL="36000" marR="36000" marT="36000" marB="36000" horzOverflow="overflow"/>
                </a:tc>
              </a:tr>
              <a:tr h="3600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5.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4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61527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6.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</a:tr>
              <a:tr h="61527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</a:tr>
            </a:tbl>
          </a:graphicData>
        </a:graphic>
      </p:graphicFrame>
      <p:sp>
        <p:nvSpPr>
          <p:cNvPr id="14" name="Title 3"/>
          <p:cNvSpPr txBox="1">
            <a:spLocks/>
          </p:cNvSpPr>
          <p:nvPr/>
        </p:nvSpPr>
        <p:spPr>
          <a:xfrm>
            <a:off x="183410" y="1015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1438" y="108559"/>
            <a:ext cx="90416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Low lights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– For the Month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(June 2014 – July 2014)</a:t>
            </a:r>
          </a:p>
          <a:p>
            <a:pPr lvl="0">
              <a:spcBef>
                <a:spcPct val="0"/>
              </a:spcBef>
              <a:defRPr/>
            </a:pP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539199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Key Team activities for the Month (June 2014 – July 2014)</a:t>
            </a: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4040760"/>
              </p:ext>
            </p:extLst>
          </p:nvPr>
        </p:nvGraphicFramePr>
        <p:xfrm>
          <a:off x="19040" y="1196752"/>
          <a:ext cx="9144000" cy="58153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158"/>
                <a:gridCol w="8605842"/>
              </a:tblGrid>
              <a:tr h="21170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Activities</a:t>
                      </a: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44954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</a:p>
                    <a:p>
                      <a:pPr marL="0" algn="l" defTabSz="914400" rtl="0" eaLnBrk="1" latinLnBrk="0" hangingPunct="1"/>
                      <a:endParaRPr lang="en-US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US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US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US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US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None/>
                        <a:tabLst/>
                        <a:defRPr/>
                      </a:pPr>
                      <a:r>
                        <a:rPr lang="en-GB" sz="1800" b="1" u="sng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June 2014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Task Force meeting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Glencore Magareng ECM Alloys 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Limpopo Tri-partite meeting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ARM Modikwa Meeting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GB" sz="1800" b="1" u="sng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GB" sz="1800" b="1" u="sng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July 2014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Glencore Helena ECM Alloys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ARM Modikwa Copa meeting s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Sasol Group Noise committee meeting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Sponsor meeting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Noise  Meeting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GEE meeting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IBMQI Meeting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Milestone meeting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u="non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Exxaro</a:t>
                      </a:r>
                      <a:r>
                        <a:rPr lang="en-GB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Divisional meeting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Sasol Copa meeting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Mosh Workshop meeting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Glencore  Task Force meeting Western Limb</a:t>
                      </a: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5" name="Title 3"/>
          <p:cNvSpPr txBox="1">
            <a:spLocks/>
          </p:cNvSpPr>
          <p:nvPr/>
        </p:nvSpPr>
        <p:spPr>
          <a:xfrm>
            <a:off x="0" y="7402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000" b="1" dirty="0" smtClean="0">
                <a:latin typeface="Arial" pitchFamily="34" charset="0"/>
                <a:cs typeface="Arial" pitchFamily="34" charset="0"/>
              </a:rPr>
              <a:t>Important past &amp; future activities</a:t>
            </a:r>
          </a:p>
          <a:p>
            <a:pPr lvl="0">
              <a:spcBef>
                <a:spcPct val="0"/>
              </a:spcBef>
              <a:defRPr/>
            </a:pP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952389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Key Team activities for the Month (June 2014 – July 2014)</a:t>
            </a: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9221504"/>
              </p:ext>
            </p:extLst>
          </p:nvPr>
        </p:nvGraphicFramePr>
        <p:xfrm>
          <a:off x="19040" y="1196752"/>
          <a:ext cx="9144000" cy="58153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158"/>
                <a:gridCol w="8605842"/>
              </a:tblGrid>
              <a:tr h="21170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Activities</a:t>
                      </a: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44954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</a:p>
                    <a:p>
                      <a:pPr marL="0" algn="l" defTabSz="914400" rtl="0" eaLnBrk="1" latinLnBrk="0" hangingPunct="1"/>
                      <a:endParaRPr lang="en-US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US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US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US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US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US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US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US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GB" sz="1800" b="1" u="sng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July 2014 Continue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Glencore Mototolo Platinum Copa Meeting Eastern Limb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u="non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Palaborwa</a:t>
                      </a:r>
                      <a:r>
                        <a:rPr lang="en-GB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Copper Mine HPD introduction meeting. 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Marula Platinum Team establishment &amp; project  meeting. 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Hearing Coach Meeting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01 Aug 2014 Glencore  Eastern Mines - Group Copa meeting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04 Aug 2014 Noise team meeting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05 Aug 2014 Mosh Monthly meeting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8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u="sng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General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TAS Tool revised Rev 3. (NRR reviewed)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8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8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5" name="Title 3"/>
          <p:cNvSpPr txBox="1">
            <a:spLocks/>
          </p:cNvSpPr>
          <p:nvPr/>
        </p:nvSpPr>
        <p:spPr>
          <a:xfrm>
            <a:off x="0" y="7402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000" b="1" dirty="0" smtClean="0">
                <a:latin typeface="Arial" pitchFamily="34" charset="0"/>
                <a:cs typeface="Arial" pitchFamily="34" charset="0"/>
              </a:rPr>
              <a:t>Important past &amp; future activities</a:t>
            </a:r>
          </a:p>
          <a:p>
            <a:pPr lvl="0">
              <a:spcBef>
                <a:spcPct val="0"/>
              </a:spcBef>
              <a:defRPr/>
            </a:pP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27655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(June 2014 – July 2014)</a:t>
            </a:r>
          </a:p>
          <a:p>
            <a:pPr lvl="0">
              <a:spcBef>
                <a:spcPct val="0"/>
              </a:spcBef>
              <a:defRPr/>
            </a:pP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3186608"/>
              </p:ext>
            </p:extLst>
          </p:nvPr>
        </p:nvGraphicFramePr>
        <p:xfrm>
          <a:off x="42590" y="723881"/>
          <a:ext cx="9144000" cy="5603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158"/>
                <a:gridCol w="8605842"/>
              </a:tblGrid>
              <a:tr h="573455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8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03041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                                                 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6600" b="1" kern="1200" baseline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Thank You.</a:t>
                      </a:r>
                      <a:endParaRPr lang="en-US" sz="66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561287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5895</TotalTime>
  <Words>449</Words>
  <Application>Microsoft Office PowerPoint</Application>
  <PresentationFormat>On-screen Show (4:3)</PresentationFormat>
  <Paragraphs>135</Paragraphs>
  <Slides>7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Theme3</vt:lpstr>
      <vt:lpstr>Noise Adoption Team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JDeBeer01</cp:lastModifiedBy>
  <cp:revision>557</cp:revision>
  <dcterms:created xsi:type="dcterms:W3CDTF">2012-08-02T11:34:04Z</dcterms:created>
  <dcterms:modified xsi:type="dcterms:W3CDTF">2014-08-06T08:10:15Z</dcterms:modified>
</cp:coreProperties>
</file>