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9" r:id="rId3"/>
    <p:sldId id="260" r:id="rId4"/>
    <p:sldId id="266" r:id="rId5"/>
    <p:sldId id="297" r:id="rId6"/>
    <p:sldId id="280" r:id="rId7"/>
    <p:sldId id="298" r:id="rId8"/>
    <p:sldId id="299" r:id="rId9"/>
    <p:sldId id="268" r:id="rId10"/>
    <p:sldId id="276" r:id="rId11"/>
    <p:sldId id="279" r:id="rId12"/>
    <p:sldId id="295" r:id="rId13"/>
    <p:sldId id="296" r:id="rId14"/>
    <p:sldId id="293" r:id="rId15"/>
    <p:sldId id="294" r:id="rId16"/>
    <p:sldId id="300" r:id="rId17"/>
    <p:sldId id="285" r:id="rId18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D6A300"/>
    <a:srgbClr val="FFFFC5"/>
    <a:srgbClr val="FFFF99"/>
    <a:srgbClr val="0E0A42"/>
    <a:srgbClr val="110C54"/>
    <a:srgbClr val="140E5E"/>
    <a:srgbClr val="150F61"/>
    <a:srgbClr val="120D53"/>
    <a:srgbClr val="1610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103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2D7AD-DA14-4518-A45F-BCE4B38E8C70}" type="datetimeFigureOut">
              <a:rPr lang="en-US" smtClean="0"/>
              <a:pPr/>
              <a:t>4/15/2015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159" y="4714480"/>
            <a:ext cx="5439358" cy="446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103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9A798-6B2B-40D6-8B85-5EBD566579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13467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9A798-6B2B-40D6-8B85-5EBD56657904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35740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9A798-6B2B-40D6-8B85-5EBD56657904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357408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81960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81960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819607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819607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819607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819607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81960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4/15/2015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4/15/2015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4/15/2015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4/15/2015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4/15/2015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4/15/2015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4/15/2015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4/15/2015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4/15/2015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4/15/2015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4/15/2015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4/15/2015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emf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emf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emf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osh.co.za/" TargetMode="External"/><Relationship Id="rId3" Type="http://schemas.openxmlformats.org/officeDocument/2006/relationships/image" Target="../media/image12.png"/><Relationship Id="rId7" Type="http://schemas.openxmlformats.org/officeDocument/2006/relationships/hyperlink" Target="mailto:johan.c.vanrensburg@angloamerican.com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gerriepienaar69@gmail.com" TargetMode="External"/><Relationship Id="rId5" Type="http://schemas.openxmlformats.org/officeDocument/2006/relationships/hyperlink" Target="mailto:ABanyini@chamberofmines.org.za" TargetMode="External"/><Relationship Id="rId4" Type="http://schemas.openxmlformats.org/officeDocument/2006/relationships/image" Target="../media/image4.png"/><Relationship Id="rId9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3779912" y="1628800"/>
            <a:ext cx="5328592" cy="2232248"/>
          </a:xfrm>
        </p:spPr>
        <p:txBody>
          <a:bodyPr>
            <a:noAutofit/>
          </a:bodyPr>
          <a:lstStyle/>
          <a:p>
            <a:r>
              <a:rPr lang="en-ZA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DUST TEAM</a:t>
            </a:r>
            <a:r>
              <a:rPr lang="en-ZA" sz="3600" b="1" dirty="0" smtClean="0">
                <a:solidFill>
                  <a:schemeClr val="bg1"/>
                </a:solidFill>
              </a:rPr>
              <a:t/>
            </a:r>
            <a:br>
              <a:rPr lang="en-ZA" sz="3600" b="1" dirty="0" smtClean="0">
                <a:solidFill>
                  <a:schemeClr val="bg1"/>
                </a:solidFill>
              </a:rPr>
            </a:br>
            <a:r>
              <a:rPr lang="en-ZA" sz="2800" dirty="0" smtClean="0">
                <a:solidFill>
                  <a:schemeClr val="bg1"/>
                </a:solidFill>
              </a:rPr>
              <a:t>u p  -  d a t e</a:t>
            </a:r>
            <a:br>
              <a:rPr lang="en-ZA" sz="2800" dirty="0" smtClean="0">
                <a:solidFill>
                  <a:schemeClr val="bg1"/>
                </a:solidFill>
              </a:rPr>
            </a:br>
            <a:r>
              <a:rPr lang="en-ZA" sz="1800" dirty="0" smtClean="0">
                <a:solidFill>
                  <a:schemeClr val="bg1"/>
                </a:solidFill>
              </a:rPr>
              <a:t>March 2015 to date</a:t>
            </a:r>
            <a:r>
              <a:rPr lang="en-ZA" sz="2800" dirty="0" smtClean="0">
                <a:solidFill>
                  <a:schemeClr val="bg1"/>
                </a:solidFill>
              </a:rPr>
              <a:t>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2987824" y="5013176"/>
            <a:ext cx="5976664" cy="1152128"/>
          </a:xfrm>
        </p:spPr>
        <p:txBody>
          <a:bodyPr/>
          <a:lstStyle/>
          <a:p>
            <a:pPr algn="r"/>
            <a:r>
              <a:rPr lang="en-ZA" sz="1400" i="1" dirty="0" smtClean="0">
                <a:solidFill>
                  <a:schemeClr val="bg1"/>
                </a:solidFill>
              </a:rPr>
              <a:t>by</a:t>
            </a:r>
          </a:p>
          <a:p>
            <a:pPr algn="r"/>
            <a:r>
              <a:rPr lang="en-ZA" sz="1600" dirty="0" err="1" smtClean="0">
                <a:solidFill>
                  <a:schemeClr val="bg1"/>
                </a:solidFill>
              </a:rPr>
              <a:t>Gerrie</a:t>
            </a:r>
            <a:r>
              <a:rPr lang="en-ZA" sz="1600" dirty="0" smtClean="0">
                <a:solidFill>
                  <a:schemeClr val="bg1"/>
                </a:solidFill>
              </a:rPr>
              <a:t> </a:t>
            </a:r>
            <a:r>
              <a:rPr lang="en-ZA" sz="1600" dirty="0" err="1" smtClean="0">
                <a:solidFill>
                  <a:schemeClr val="bg1"/>
                </a:solidFill>
              </a:rPr>
              <a:t>Pienaar</a:t>
            </a:r>
            <a:r>
              <a:rPr lang="en-ZA" sz="1600" dirty="0" smtClean="0">
                <a:solidFill>
                  <a:schemeClr val="bg1"/>
                </a:solidFill>
              </a:rPr>
              <a:t>, Johan van Rensburg and Dr </a:t>
            </a:r>
            <a:r>
              <a:rPr lang="en-ZA" sz="1600" dirty="0">
                <a:solidFill>
                  <a:schemeClr val="bg1"/>
                </a:solidFill>
              </a:rPr>
              <a:t>Audrey </a:t>
            </a:r>
            <a:r>
              <a:rPr lang="en-ZA" sz="1600" dirty="0" err="1">
                <a:solidFill>
                  <a:schemeClr val="bg1"/>
                </a:solidFill>
              </a:rPr>
              <a:t>Banyini</a:t>
            </a:r>
            <a:r>
              <a:rPr lang="en-ZA" sz="1400" dirty="0">
                <a:solidFill>
                  <a:schemeClr val="bg1"/>
                </a:solidFill>
              </a:rPr>
              <a:t> </a:t>
            </a:r>
            <a:endParaRPr lang="en-ZA" sz="1400" dirty="0" smtClean="0">
              <a:solidFill>
                <a:schemeClr val="bg1"/>
              </a:solidFill>
            </a:endParaRPr>
          </a:p>
          <a:p>
            <a:pPr algn="r"/>
            <a:r>
              <a:rPr lang="en-ZA" sz="1400" dirty="0" smtClean="0">
                <a:solidFill>
                  <a:schemeClr val="bg1">
                    <a:lumMod val="95000"/>
                  </a:schemeClr>
                </a:solidFill>
              </a:rPr>
              <a:t>17 April 2015</a:t>
            </a:r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070646"/>
            <a:ext cx="9144000" cy="941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grpSp>
        <p:nvGrpSpPr>
          <p:cNvPr id="2" name="Group 1"/>
          <p:cNvGrpSpPr/>
          <p:nvPr/>
        </p:nvGrpSpPr>
        <p:grpSpPr>
          <a:xfrm>
            <a:off x="4431074" y="6178620"/>
            <a:ext cx="4677430" cy="692696"/>
            <a:chOff x="4431074" y="6178620"/>
            <a:chExt cx="4677430" cy="692696"/>
          </a:xfrm>
        </p:grpSpPr>
        <p:sp>
          <p:nvSpPr>
            <p:cNvPr id="15" name="TextBox 14"/>
            <p:cNvSpPr txBox="1"/>
            <p:nvPr/>
          </p:nvSpPr>
          <p:spPr>
            <a:xfrm>
              <a:off x="5173377" y="6306247"/>
              <a:ext cx="321504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ZA" sz="1200" b="1" u="sng" dirty="0" smtClean="0">
                  <a:latin typeface="Arial" pitchFamily="34" charset="0"/>
                  <a:cs typeface="Arial" pitchFamily="34" charset="0"/>
                </a:rPr>
                <a:t>CHAMBER OF MINES OF SOUTH AFRICA</a:t>
              </a:r>
            </a:p>
            <a:p>
              <a:pPr algn="ctr"/>
              <a:r>
                <a:rPr lang="en-ZA" sz="1200" i="1" dirty="0" smtClean="0">
                  <a:solidFill>
                    <a:srgbClr val="FF0000"/>
                  </a:solidFill>
                </a:rPr>
                <a:t>Putting South Africa First</a:t>
              </a:r>
              <a:endParaRPr lang="en-ZA" sz="1200" i="1" dirty="0">
                <a:solidFill>
                  <a:srgbClr val="FF0000"/>
                </a:solidFill>
              </a:endParaRPr>
            </a:p>
          </p:txBody>
        </p:sp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431074" y="6242200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7" name="Picture 2" descr="http://www.pbmr.co.za/contenthtml/files/Image/aboutus7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10855" y="6178620"/>
              <a:ext cx="797649" cy="692696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SLP - Key Indicators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083935140"/>
              </p:ext>
            </p:extLst>
          </p:nvPr>
        </p:nvGraphicFramePr>
        <p:xfrm>
          <a:off x="586986" y="914400"/>
          <a:ext cx="7805426" cy="39686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535"/>
                <a:gridCol w="711239"/>
                <a:gridCol w="461620"/>
                <a:gridCol w="2240243"/>
                <a:gridCol w="775643"/>
                <a:gridCol w="705130"/>
                <a:gridCol w="705130"/>
                <a:gridCol w="696429"/>
                <a:gridCol w="1163457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9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  <a:endParaRPr lang="en-ZA" sz="9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Multi-stage Filtration Systems</a:t>
                      </a:r>
                      <a:endParaRPr lang="en-ZA" sz="10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Winch </a:t>
                      </a:r>
                      <a:r>
                        <a:rPr lang="en-ZA" sz="1000" b="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Covers</a:t>
                      </a:r>
                      <a:endParaRPr lang="en-ZA" sz="10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Water</a:t>
                      </a:r>
                      <a:r>
                        <a:rPr lang="en-ZA" sz="1000" b="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Blast</a:t>
                      </a:r>
                      <a:endParaRPr lang="en-ZA" sz="10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9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Telescopic Spray</a:t>
                      </a:r>
                      <a:endParaRPr lang="en-ZA" sz="9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000" b="0" i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Real-time monitoring of airborne pollutants at a point source</a:t>
                      </a: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22119">
                <a:tc gridSpan="8">
                  <a:txBody>
                    <a:bodyPr/>
                    <a:lstStyle/>
                    <a:p>
                      <a:pPr algn="ctr"/>
                      <a:r>
                        <a:rPr lang="en-ZA" sz="1400" b="0" dirty="0" smtClean="0">
                          <a:latin typeface="Arial" pitchFamily="34" charset="0"/>
                          <a:cs typeface="Arial" pitchFamily="34" charset="0"/>
                        </a:rPr>
                        <a:t>DOCUMENT (cont.)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T121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Convene SLP review panel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HoLH</a:t>
                      </a:r>
                      <a:r>
                        <a:rPr lang="en-ZA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to</a:t>
                      </a:r>
                      <a:r>
                        <a:rPr lang="en-ZA" sz="11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advice</a:t>
                      </a:r>
                      <a:endParaRPr lang="en-ZA" sz="11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HoLH</a:t>
                      </a:r>
                      <a:r>
                        <a:rPr lang="en-ZA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to</a:t>
                      </a:r>
                      <a:r>
                        <a:rPr lang="en-ZA" sz="11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advice</a:t>
                      </a:r>
                      <a:endParaRPr lang="en-ZA" sz="11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Formal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review of SLP by review panel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02-04-15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(Done)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Conduct any necessary follow-up investigations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Not required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Prepare customised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SLP behaviour plans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Develop guidance notes for SLP adoption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Prepare SLP Adoption Brief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Critical review of SLP Adoption Brief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grpSp>
        <p:nvGrpSpPr>
          <p:cNvPr id="2" name="Group 1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166056" y="2786059"/>
            <a:ext cx="2226357" cy="1928825"/>
            <a:chOff x="6166056" y="2780928"/>
            <a:chExt cx="2226357" cy="2291038"/>
          </a:xfrm>
        </p:grpSpPr>
        <p:sp>
          <p:nvSpPr>
            <p:cNvPr id="8" name="Rounded Rectangle 7"/>
            <p:cNvSpPr/>
            <p:nvPr/>
          </p:nvSpPr>
          <p:spPr>
            <a:xfrm>
              <a:off x="6166056" y="3140968"/>
              <a:ext cx="2226357" cy="1930998"/>
            </a:xfrm>
            <a:prstGeom prst="roundRect">
              <a:avLst/>
            </a:prstGeom>
            <a:solidFill>
              <a:schemeClr val="bg1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199114" y="3224879"/>
              <a:ext cx="2159100" cy="1677382"/>
            </a:xfrm>
            <a:prstGeom prst="rect">
              <a:avLst/>
            </a:prstGeom>
            <a:blipFill>
              <a:blip r:embed="rId5" cstate="print"/>
              <a:tile tx="0" ty="0" sx="100000" sy="100000" flip="none" algn="tl"/>
            </a:blipFill>
          </p:spPr>
          <p:txBody>
            <a:bodyPr wrap="square" rtlCol="0">
              <a:spAutoFit/>
            </a:bodyPr>
            <a:lstStyle/>
            <a:p>
              <a:pPr algn="ctr"/>
              <a:r>
                <a:rPr lang="en-ZA" sz="1300" b="1" i="1" dirty="0" smtClean="0"/>
                <a:t>Conclusion drawn: New Vaal  </a:t>
              </a:r>
              <a:r>
                <a:rPr lang="en-ZA" sz="1300" b="1" i="1" dirty="0"/>
                <a:t>practice does not qualify as a SLP and </a:t>
              </a:r>
              <a:r>
                <a:rPr lang="en-ZA" sz="1300" b="1" i="1" dirty="0" smtClean="0"/>
                <a:t>must be part </a:t>
              </a:r>
              <a:r>
                <a:rPr lang="en-ZA" sz="1300" b="1" i="1" dirty="0"/>
                <a:t>of the  </a:t>
              </a:r>
              <a:r>
                <a:rPr lang="en-ZA" sz="1300" b="1" i="1" dirty="0" smtClean="0"/>
                <a:t>Continuous </a:t>
              </a:r>
              <a:r>
                <a:rPr lang="en-ZA" sz="1300" b="1" i="1" dirty="0"/>
                <a:t>Real-time Monitoring of Airborne Pollutant Engineering Controls  leading </a:t>
              </a:r>
              <a:r>
                <a:rPr lang="en-ZA" sz="1300" b="1" i="1" dirty="0" smtClean="0"/>
                <a:t>practice</a:t>
              </a:r>
            </a:p>
            <a:p>
              <a:pPr algn="ctr"/>
              <a:endParaRPr lang="en-ZA" sz="1200" dirty="0"/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7812360" y="2780928"/>
              <a:ext cx="0" cy="360040"/>
            </a:xfrm>
            <a:prstGeom prst="line">
              <a:avLst/>
            </a:prstGeom>
            <a:ln w="12700"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Oval 23"/>
          <p:cNvSpPr/>
          <p:nvPr/>
        </p:nvSpPr>
        <p:spPr>
          <a:xfrm>
            <a:off x="7279234" y="2204864"/>
            <a:ext cx="1031305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34" name="Straight Connector 33"/>
          <p:cNvCxnSpPr/>
          <p:nvPr/>
        </p:nvCxnSpPr>
        <p:spPr>
          <a:xfrm>
            <a:off x="6490092" y="5514290"/>
            <a:ext cx="21143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256666687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12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786213033"/>
              </p:ext>
            </p:extLst>
          </p:nvPr>
        </p:nvGraphicFramePr>
        <p:xfrm>
          <a:off x="457200" y="908720"/>
          <a:ext cx="8435280" cy="5092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447"/>
                <a:gridCol w="7938833"/>
              </a:tblGrid>
              <a:tr h="6152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 (Achievements, Industry Interactions)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Advisory Committee meeting: 03-03-15</a:t>
                      </a:r>
                      <a:endParaRPr lang="en-ZA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Strategic meeting: 04-03-15</a:t>
                      </a:r>
                    </a:p>
                  </a:txBody>
                  <a:tcPr anchor="ctr"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Rustenburg Tri-partite Forum: 05-03-15</a:t>
                      </a:r>
                    </a:p>
                  </a:txBody>
                  <a:tcPr anchor="ctr"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2nd Dust Indaba: 11-03-15</a:t>
                      </a:r>
                    </a:p>
                  </a:txBody>
                  <a:tcPr anchor="ctr"/>
                </a:tc>
              </a:tr>
              <a:tr h="401034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GEE meeting: 13-03-15</a:t>
                      </a:r>
                      <a:endParaRPr lang="en-ZA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Peer</a:t>
                      </a:r>
                      <a:r>
                        <a:rPr lang="en-ZA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review visit to New Vaal-17-03-15</a:t>
                      </a:r>
                      <a:endParaRPr lang="en-ZA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Kopanang</a:t>
                      </a:r>
                      <a:r>
                        <a:rPr lang="en-Z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underground visit with Terence </a:t>
                      </a:r>
                      <a:r>
                        <a:rPr lang="en-ZA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Goodlace</a:t>
                      </a:r>
                      <a:r>
                        <a:rPr lang="en-Z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17-03-15</a:t>
                      </a:r>
                    </a:p>
                  </a:txBody>
                  <a:tcPr anchor="ctr"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Monthly MOSH meeting: 19-03-15</a:t>
                      </a:r>
                    </a:p>
                  </a:txBody>
                  <a:tcPr anchor="ctr"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Limpopo</a:t>
                      </a:r>
                      <a:r>
                        <a:rPr lang="en-ZA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Tripartite Meeting: 31 March 2015</a:t>
                      </a:r>
                      <a:endParaRPr lang="en-ZA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Planning of the </a:t>
                      </a:r>
                      <a:r>
                        <a:rPr lang="en-Z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Continuous </a:t>
                      </a:r>
                      <a:r>
                        <a:rPr lang="en-Z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Real-time Monitoring of Airborne Pollutant Engineering Controls LP workshop (20th April 2015): on-going and work in progress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622771126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9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SLP Progress Report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43"/>
          <p:cNvSpPr>
            <a:spLocks noChangeArrowheads="1"/>
          </p:cNvSpPr>
          <p:nvPr/>
        </p:nvSpPr>
        <p:spPr bwMode="auto">
          <a:xfrm>
            <a:off x="71407" y="548680"/>
            <a:ext cx="85725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Winch Covers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Up Arrow 17"/>
          <p:cNvSpPr/>
          <p:nvPr/>
        </p:nvSpPr>
        <p:spPr>
          <a:xfrm>
            <a:off x="4000500" y="7266216"/>
            <a:ext cx="326572" cy="489857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ZA" sz="110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0406" y="1387922"/>
            <a:ext cx="8385642" cy="38110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2931523" y="5623562"/>
            <a:ext cx="1045963" cy="47672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ZA" sz="1200" b="1" dirty="0" smtClean="0"/>
              <a:t>56.7</a:t>
            </a:r>
          </a:p>
          <a:p>
            <a:pPr algn="ctr"/>
            <a:r>
              <a:rPr lang="en-ZA" sz="1000" dirty="0" smtClean="0"/>
              <a:t>Previous month</a:t>
            </a:r>
            <a:endParaRPr lang="en-ZA" sz="1000" dirty="0"/>
          </a:p>
        </p:txBody>
      </p:sp>
      <p:sp>
        <p:nvSpPr>
          <p:cNvPr id="21" name="Up Arrow 20"/>
          <p:cNvSpPr/>
          <p:nvPr/>
        </p:nvSpPr>
        <p:spPr>
          <a:xfrm>
            <a:off x="3351632" y="5202147"/>
            <a:ext cx="214005" cy="432048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2" name="Oval 21"/>
          <p:cNvSpPr/>
          <p:nvPr/>
        </p:nvSpPr>
        <p:spPr>
          <a:xfrm>
            <a:off x="3274107" y="4917883"/>
            <a:ext cx="361789" cy="36178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330800422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5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SLP Adoption Tracker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43"/>
          <p:cNvSpPr>
            <a:spLocks noChangeArrowheads="1"/>
          </p:cNvSpPr>
          <p:nvPr/>
        </p:nvSpPr>
        <p:spPr bwMode="auto">
          <a:xfrm>
            <a:off x="71407" y="548680"/>
            <a:ext cx="85725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Winch Covers 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977" y="955658"/>
            <a:ext cx="7029424" cy="50768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513688320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1" y="1288830"/>
            <a:ext cx="8496944" cy="37963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36" name="Straight Connector 35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8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39" name="Straight Connector 38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SLP Progress Report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43"/>
          <p:cNvSpPr>
            <a:spLocks noChangeArrowheads="1"/>
          </p:cNvSpPr>
          <p:nvPr/>
        </p:nvSpPr>
        <p:spPr bwMode="auto">
          <a:xfrm>
            <a:off x="71407" y="548680"/>
            <a:ext cx="85725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Multi-stage Filtration System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Up Arrow 16"/>
          <p:cNvSpPr/>
          <p:nvPr/>
        </p:nvSpPr>
        <p:spPr>
          <a:xfrm>
            <a:off x="3331013" y="5121525"/>
            <a:ext cx="214005" cy="432048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9" name="Oval 18"/>
          <p:cNvSpPr/>
          <p:nvPr/>
        </p:nvSpPr>
        <p:spPr>
          <a:xfrm>
            <a:off x="3253488" y="4837261"/>
            <a:ext cx="361789" cy="36178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8" name="TextBox 17"/>
          <p:cNvSpPr txBox="1"/>
          <p:nvPr/>
        </p:nvSpPr>
        <p:spPr>
          <a:xfrm>
            <a:off x="3132201" y="5549131"/>
            <a:ext cx="623337" cy="47672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ZA" sz="1200" b="1" dirty="0" smtClean="0"/>
              <a:t>86.6</a:t>
            </a:r>
          </a:p>
          <a:p>
            <a:pPr algn="ctr"/>
            <a:r>
              <a:rPr lang="en-ZA" sz="1000" dirty="0" smtClean="0"/>
              <a:t>DEC  14</a:t>
            </a:r>
            <a:endParaRPr lang="en-ZA" sz="1000" dirty="0"/>
          </a:p>
        </p:txBody>
      </p:sp>
    </p:spTree>
    <p:extLst>
      <p:ext uri="{BB962C8B-B14F-4D97-AF65-F5344CB8AC3E}">
        <p14:creationId xmlns="" xmlns:p14="http://schemas.microsoft.com/office/powerpoint/2010/main" val="24310212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36" name="Straight Connector 35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8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39" name="Straight Connector 38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5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SLP Adoption Tracker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43"/>
          <p:cNvSpPr>
            <a:spLocks noChangeArrowheads="1"/>
          </p:cNvSpPr>
          <p:nvPr/>
        </p:nvSpPr>
        <p:spPr bwMode="auto">
          <a:xfrm>
            <a:off x="71407" y="548680"/>
            <a:ext cx="857256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Multi-stage Filtration</a:t>
            </a:r>
          </a:p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System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06720"/>
            <a:ext cx="6920747" cy="48470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77404827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36" name="Straight Connector 35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8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39" name="Straight Connector 38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5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LP Workshop </a:t>
            </a:r>
            <a:r>
              <a:rPr lang="en-ZA" dirty="0" smtClean="0">
                <a:latin typeface="Arial" pitchFamily="34" charset="0"/>
                <a:ea typeface="+mj-ea"/>
                <a:cs typeface="Arial" pitchFamily="34" charset="0"/>
              </a:rPr>
              <a:t>(20-04-15)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43"/>
          <p:cNvSpPr>
            <a:spLocks noChangeArrowheads="1"/>
          </p:cNvSpPr>
          <p:nvPr/>
        </p:nvSpPr>
        <p:spPr bwMode="auto">
          <a:xfrm>
            <a:off x="71407" y="548680"/>
            <a:ext cx="85725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Programme</a:t>
            </a:r>
            <a:endParaRPr lang="en-US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413" y="631440"/>
            <a:ext cx="6115934" cy="5513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35930197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64" y="5621460"/>
            <a:ext cx="5646788" cy="831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8304" y="5557572"/>
            <a:ext cx="1594200" cy="743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Box 14"/>
          <p:cNvSpPr txBox="1"/>
          <p:nvPr/>
        </p:nvSpPr>
        <p:spPr>
          <a:xfrm>
            <a:off x="7338207" y="6319728"/>
            <a:ext cx="15343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1200" dirty="0" smtClean="0"/>
              <a:t>L E A R N I N G   H U B</a:t>
            </a:r>
            <a:endParaRPr lang="en-ZA" sz="1200" dirty="0"/>
          </a:p>
        </p:txBody>
      </p:sp>
      <p:grpSp>
        <p:nvGrpSpPr>
          <p:cNvPr id="16" name="Group 15"/>
          <p:cNvGrpSpPr/>
          <p:nvPr/>
        </p:nvGrpSpPr>
        <p:grpSpPr>
          <a:xfrm>
            <a:off x="-4680" y="1124744"/>
            <a:ext cx="9148680" cy="4176464"/>
            <a:chOff x="-4680" y="1124744"/>
            <a:chExt cx="9148680" cy="4176464"/>
          </a:xfrm>
        </p:grpSpPr>
        <p:grpSp>
          <p:nvGrpSpPr>
            <p:cNvPr id="18" name="Group 17"/>
            <p:cNvGrpSpPr/>
            <p:nvPr/>
          </p:nvGrpSpPr>
          <p:grpSpPr>
            <a:xfrm>
              <a:off x="-4680" y="1124744"/>
              <a:ext cx="9148680" cy="4176464"/>
              <a:chOff x="-4680" y="1124744"/>
              <a:chExt cx="9148680" cy="4176464"/>
            </a:xfrm>
          </p:grpSpPr>
          <p:sp>
            <p:nvSpPr>
              <p:cNvPr id="25" name="Rectangle 24"/>
              <p:cNvSpPr/>
              <p:nvPr/>
            </p:nvSpPr>
            <p:spPr>
              <a:xfrm>
                <a:off x="-4680" y="4365104"/>
                <a:ext cx="9148680" cy="936104"/>
              </a:xfrm>
              <a:prstGeom prst="rect">
                <a:avLst/>
              </a:prstGeom>
              <a:solidFill>
                <a:srgbClr val="3D6AA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grpSp>
            <p:nvGrpSpPr>
              <p:cNvPr id="26" name="Group 25"/>
              <p:cNvGrpSpPr/>
              <p:nvPr/>
            </p:nvGrpSpPr>
            <p:grpSpPr>
              <a:xfrm>
                <a:off x="-4680" y="1124744"/>
                <a:ext cx="9148680" cy="3096344"/>
                <a:chOff x="-4680" y="1340768"/>
                <a:chExt cx="9148680" cy="3096344"/>
              </a:xfrm>
            </p:grpSpPr>
            <p:sp>
              <p:nvSpPr>
                <p:cNvPr id="32" name="Rectangle 31"/>
                <p:cNvSpPr/>
                <p:nvPr/>
              </p:nvSpPr>
              <p:spPr>
                <a:xfrm>
                  <a:off x="-4680" y="1340768"/>
                  <a:ext cx="9148680" cy="309634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ZA"/>
                </a:p>
              </p:txBody>
            </p:sp>
            <p:sp>
              <p:nvSpPr>
                <p:cNvPr id="33" name="Rectangle 32"/>
                <p:cNvSpPr/>
                <p:nvPr/>
              </p:nvSpPr>
              <p:spPr>
                <a:xfrm>
                  <a:off x="263461" y="1674674"/>
                  <a:ext cx="8609140" cy="1569660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en-US" sz="2000" dirty="0" smtClean="0"/>
                    <a:t>L E A R N I N G   H U B</a:t>
                  </a:r>
                </a:p>
                <a:p>
                  <a:pPr algn="ctr"/>
                  <a:r>
                    <a:rPr lang="en-US" sz="4000" b="1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DUST TEAM</a:t>
                  </a:r>
                </a:p>
                <a:p>
                  <a:pPr algn="ctr"/>
                  <a:r>
                    <a:rPr lang="en-US" sz="3600" b="1" dirty="0" smtClean="0"/>
                    <a:t>011 498 7100</a:t>
                  </a:r>
                </a:p>
              </p:txBody>
            </p:sp>
          </p:grpSp>
          <p:sp>
            <p:nvSpPr>
              <p:cNvPr id="27" name="Rounded Rectangle 26"/>
              <p:cNvSpPr/>
              <p:nvPr/>
            </p:nvSpPr>
            <p:spPr>
              <a:xfrm>
                <a:off x="395536" y="3894151"/>
                <a:ext cx="2520280" cy="902999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ZA" sz="1600" dirty="0" smtClean="0"/>
                  <a:t>Dr Audrey </a:t>
                </a:r>
                <a:r>
                  <a:rPr lang="en-ZA" sz="1600" dirty="0" err="1" smtClean="0"/>
                  <a:t>Banyini</a:t>
                </a:r>
                <a:endParaRPr lang="en-ZA" sz="1600" dirty="0" smtClean="0"/>
              </a:p>
              <a:p>
                <a:pPr algn="ctr"/>
                <a:r>
                  <a:rPr lang="en-ZA" sz="1000" dirty="0" smtClean="0">
                    <a:hlinkClick r:id="rId5"/>
                  </a:rPr>
                  <a:t>ABanyini@chamberofmines.org.za</a:t>
                </a:r>
                <a:endParaRPr lang="en-ZA" sz="1200" dirty="0"/>
              </a:p>
            </p:txBody>
          </p:sp>
          <p:sp>
            <p:nvSpPr>
              <p:cNvPr id="28" name="Rounded Rectangle 27"/>
              <p:cNvSpPr/>
              <p:nvPr/>
            </p:nvSpPr>
            <p:spPr>
              <a:xfrm>
                <a:off x="3309520" y="3894152"/>
                <a:ext cx="2520280" cy="902999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ZA" sz="1600" dirty="0" err="1" smtClean="0"/>
                  <a:t>Gerrie</a:t>
                </a:r>
                <a:r>
                  <a:rPr lang="en-ZA" sz="1600" dirty="0" smtClean="0"/>
                  <a:t> </a:t>
                </a:r>
                <a:r>
                  <a:rPr lang="en-ZA" sz="1600" dirty="0" err="1" smtClean="0"/>
                  <a:t>Pienaar</a:t>
                </a:r>
                <a:endParaRPr lang="en-ZA" sz="1600" dirty="0" smtClean="0"/>
              </a:p>
              <a:p>
                <a:pPr algn="ctr"/>
                <a:r>
                  <a:rPr lang="en-ZA" sz="1000" dirty="0" smtClean="0">
                    <a:hlinkClick r:id="rId6"/>
                  </a:rPr>
                  <a:t>gerriepienaar69@gmail.com</a:t>
                </a:r>
                <a:r>
                  <a:rPr lang="en-ZA" sz="1000" dirty="0" smtClean="0"/>
                  <a:t>  </a:t>
                </a:r>
                <a:endParaRPr lang="en-ZA" sz="1000" dirty="0"/>
              </a:p>
            </p:txBody>
          </p:sp>
          <p:sp>
            <p:nvSpPr>
              <p:cNvPr id="31" name="Rounded Rectangle 30"/>
              <p:cNvSpPr/>
              <p:nvPr/>
            </p:nvSpPr>
            <p:spPr>
              <a:xfrm>
                <a:off x="6228184" y="3894153"/>
                <a:ext cx="2520280" cy="902999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ZA" sz="1600" dirty="0" smtClean="0"/>
                  <a:t>Johan van Rensburg</a:t>
                </a:r>
              </a:p>
              <a:p>
                <a:pPr algn="ctr"/>
                <a:r>
                  <a:rPr lang="en-ZA" sz="1000" dirty="0">
                    <a:hlinkClick r:id="rId7"/>
                  </a:rPr>
                  <a:t>johan.c.vanrensburg@angloamerican.com</a:t>
                </a:r>
                <a:r>
                  <a:rPr lang="en-ZA" sz="1000" dirty="0"/>
                  <a:t> </a:t>
                </a:r>
              </a:p>
              <a:p>
                <a:pPr algn="ctr"/>
                <a:r>
                  <a:rPr lang="en-ZA" sz="1000" dirty="0" smtClean="0"/>
                  <a:t> </a:t>
                </a:r>
                <a:endParaRPr lang="en-ZA" sz="1000" dirty="0"/>
              </a:p>
            </p:txBody>
          </p:sp>
        </p:grpSp>
        <p:sp>
          <p:nvSpPr>
            <p:cNvPr id="20" name="Rectangle 19"/>
            <p:cNvSpPr/>
            <p:nvPr/>
          </p:nvSpPr>
          <p:spPr>
            <a:xfrm>
              <a:off x="2689600" y="3356992"/>
              <a:ext cx="375686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b="1" dirty="0"/>
                <a:t>Or visit our website: </a:t>
              </a:r>
              <a:r>
                <a:rPr lang="en-ZA" u="sng" dirty="0">
                  <a:solidFill>
                    <a:schemeClr val="bg1"/>
                  </a:solidFill>
                  <a:hlinkClick r:id="rId8"/>
                </a:rPr>
                <a:t>www.mosh.co.za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29" name="Picture 16" descr="interrogacon 4"/>
          <p:cNvPicPr>
            <a:picLocks noChangeAspect="1" noChangeArrowheads="1"/>
          </p:cNvPicPr>
          <p:nvPr/>
        </p:nvPicPr>
        <p:blipFill rotWithShape="1">
          <a:blip r:embed="rId9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590" t="5101" r="34065" b="19978"/>
          <a:stretch/>
        </p:blipFill>
        <p:spPr bwMode="auto">
          <a:xfrm>
            <a:off x="6906141" y="5171"/>
            <a:ext cx="2237859" cy="38558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511651644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49628" y="711811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Contents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3514" y="990600"/>
            <a:ext cx="788948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Mission and values reminder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Progress update – key indicators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Highlights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Lowlights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SLP progress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9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20" name="Straight Connector 19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Mission and Values – MOSH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4487" y="646172"/>
            <a:ext cx="8569113" cy="5510595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048720" y="661605"/>
            <a:ext cx="6854880" cy="153758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practice through a people oriented process to significantly improve occupational health and safety in the minerals industry</a:t>
            </a:r>
          </a:p>
          <a:p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Our ultimate goal is the provision of working conditions that are free from harmful effects</a:t>
            </a:r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4487" y="2152890"/>
            <a:ext cx="1714233" cy="40038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ZA" sz="3600" dirty="0" smtClean="0">
                <a:latin typeface="Calibri" pitchFamily="34" charset="0"/>
                <a:cs typeface="Calibri" pitchFamily="34" charset="0"/>
              </a:rPr>
              <a:t>Values</a:t>
            </a:r>
            <a:endParaRPr lang="en-ZA" sz="3600" dirty="0"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1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22" name="Straight Connector 21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Mission and Values – MOSH Dust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4487" y="646172"/>
            <a:ext cx="8569113" cy="5510595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048720" y="661605"/>
            <a:ext cx="6854880" cy="153758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pPr algn="just"/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and/or simple leading practices through a people oriented process to significantly improve occupational health in the minerals industry with specific focus on </a:t>
            </a:r>
            <a:r>
              <a:rPr lang="en-ZA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THE ELIMINATION OF SILICOSIS AND DUST RELATED DISEASES</a:t>
            </a:r>
            <a:endParaRPr lang="en-ZA" sz="16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4487" y="2152890"/>
            <a:ext cx="1714233" cy="40038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ZA" sz="3600" dirty="0" smtClean="0">
                <a:latin typeface="Calibri" pitchFamily="34" charset="0"/>
                <a:cs typeface="Calibri" pitchFamily="34" charset="0"/>
              </a:rPr>
              <a:t>Values</a:t>
            </a:r>
            <a:endParaRPr lang="en-ZA" sz="3600" dirty="0"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95994351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Leading Practice </a:t>
            </a:r>
            <a:r>
              <a:rPr lang="en-ZA" sz="2400" b="1" dirty="0">
                <a:latin typeface="Arial" pitchFamily="34" charset="0"/>
                <a:cs typeface="Arial" pitchFamily="34" charset="0"/>
              </a:rPr>
              <a:t>- key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indicators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14631964"/>
              </p:ext>
            </p:extLst>
          </p:nvPr>
        </p:nvGraphicFramePr>
        <p:xfrm>
          <a:off x="228599" y="836712"/>
          <a:ext cx="8531454" cy="5291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744"/>
                <a:gridCol w="2743701"/>
                <a:gridCol w="424057"/>
                <a:gridCol w="2577115"/>
                <a:gridCol w="2243837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Continuous real-time monitoring of airborne pollutant engineering controls </a:t>
                      </a: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BC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Plan for deciders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T35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BC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plan for deciders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10(0%)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A10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Generic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BC plan for adoption mines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T38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BC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plan for adoption mines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A11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Generic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LB plan for adoption mines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T41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LB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plan for adoption mines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Peer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reviewed value case report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T47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Final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peer reviewed report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A13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Implemented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BC plan for deciders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T50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Implementation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of Decider BC plan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A14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Source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mine report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T55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Final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source mine report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A15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Source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investigations summary report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T57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Summary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of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behavioural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work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T58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Source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investigations summary report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T59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Peer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Group assessment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A16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Draft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leading practice adoption guide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T61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Draft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LPAG for use at mines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T62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Peer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Group assessment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Build Comments into Version 2 by 15 May 2015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287036899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Leading Practice </a:t>
            </a:r>
            <a:r>
              <a:rPr lang="en-ZA" sz="2400" b="1" dirty="0">
                <a:latin typeface="Arial" pitchFamily="34" charset="0"/>
                <a:cs typeface="Arial" pitchFamily="34" charset="0"/>
              </a:rPr>
              <a:t>- key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indicators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62541612"/>
              </p:ext>
            </p:extLst>
          </p:nvPr>
        </p:nvGraphicFramePr>
        <p:xfrm>
          <a:off x="228598" y="836712"/>
          <a:ext cx="8531453" cy="53444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011"/>
                <a:gridCol w="3071323"/>
                <a:gridCol w="455011"/>
                <a:gridCol w="2594305"/>
                <a:gridCol w="1955803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Continuous real-time monitoring of airborne pollutant engineering controls </a:t>
                      </a:r>
                      <a:endParaRPr lang="en-ZA" sz="11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lvl="0"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Appropriate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persons to select leading practice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Approved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participants list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Appropriate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plans for planning workshop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HOH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review and approval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Detailed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expert model of risk story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Detailed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expert models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Peer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Group assessment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Leading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practice with greatest OHS impact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Credibility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of selected Leading Practice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Adoption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mines and key people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T22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Prioritised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list of mines and key people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Direct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enquiry protocol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T27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Direct 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enquiry protocol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Effective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direct enquiry process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T30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Interview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process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Moab </a:t>
                      </a:r>
                      <a:r>
                        <a:rPr lang="en-ZA" sz="11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Khutsong</a:t>
                      </a:r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: Completed</a:t>
                      </a:r>
                    </a:p>
                    <a:p>
                      <a:pPr algn="l"/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Beatrix: Completed</a:t>
                      </a:r>
                    </a:p>
                    <a:p>
                      <a:pPr algn="l"/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ZA" sz="11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Phakisa</a:t>
                      </a:r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: Completed</a:t>
                      </a:r>
                    </a:p>
                    <a:p>
                      <a:pPr algn="l"/>
                      <a:r>
                        <a:rPr lang="en-ZA" sz="11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ZA" sz="110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Mamatwan</a:t>
                      </a:r>
                      <a:r>
                        <a:rPr lang="en-ZA" sz="11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: Completed</a:t>
                      </a:r>
                    </a:p>
                    <a:p>
                      <a:pPr algn="l"/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Impala Platinum: Completed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Detailed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mental models report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T33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Mental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models report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T34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Identification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of implications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757403715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Leading Practice </a:t>
            </a:r>
            <a:r>
              <a:rPr lang="en-ZA" sz="2400" b="1" dirty="0">
                <a:latin typeface="Arial" pitchFamily="34" charset="0"/>
                <a:cs typeface="Arial" pitchFamily="34" charset="0"/>
              </a:rPr>
              <a:t>- key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indicators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861484701"/>
              </p:ext>
            </p:extLst>
          </p:nvPr>
        </p:nvGraphicFramePr>
        <p:xfrm>
          <a:off x="228596" y="836712"/>
          <a:ext cx="8531455" cy="5291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011"/>
                <a:gridCol w="3071324"/>
                <a:gridCol w="455011"/>
                <a:gridCol w="2330657"/>
                <a:gridCol w="2219452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Continuous real-time monitoring of airborne pollutant engineering controls </a:t>
                      </a: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A17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Leading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practice industry workshop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T65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Workshop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programme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Completed and distributed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T66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Effective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key presentations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Finalised  for: 20-04-2015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A18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Establishment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of effective COPA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T68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Updated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LPAG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May</a:t>
                      </a:r>
                      <a:r>
                        <a:rPr lang="en-ZA" sz="1100" baseline="0" dirty="0" smtClean="0">
                          <a:latin typeface="Arial" pitchFamily="34" charset="0"/>
                          <a:cs typeface="Arial" pitchFamily="34" charset="0"/>
                        </a:rPr>
                        <a:t> 2015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T72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COPA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membership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Initial</a:t>
                      </a:r>
                      <a:r>
                        <a:rPr lang="en-ZA" sz="1100" baseline="0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n-ZA" sz="1100" baseline="0" dirty="0" smtClean="0">
                          <a:latin typeface="Arial" pitchFamily="34" charset="0"/>
                          <a:cs typeface="Arial" pitchFamily="34" charset="0"/>
                        </a:rPr>
                        <a:t>list expected </a:t>
                      </a:r>
                      <a:r>
                        <a:rPr lang="en-ZA" sz="1100" baseline="0" dirty="0" smtClean="0">
                          <a:latin typeface="Arial" pitchFamily="34" charset="0"/>
                          <a:cs typeface="Arial" pitchFamily="34" charset="0"/>
                        </a:rPr>
                        <a:t>20 -</a:t>
                      </a:r>
                      <a:r>
                        <a:rPr lang="en-ZA" sz="1100" baseline="0" dirty="0" smtClean="0">
                          <a:latin typeface="Arial" pitchFamily="34" charset="0"/>
                          <a:cs typeface="Arial" pitchFamily="34" charset="0"/>
                        </a:rPr>
                        <a:t>04-2015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T73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COPA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attendance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First</a:t>
                      </a:r>
                      <a:r>
                        <a:rPr lang="en-ZA" sz="1100" baseline="0" dirty="0" smtClean="0">
                          <a:latin typeface="Arial" pitchFamily="34" charset="0"/>
                          <a:cs typeface="Arial" pitchFamily="34" charset="0"/>
                        </a:rPr>
                        <a:t> one by end May 2015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T75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COPA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effectiveness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A19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Working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relationship with first adoption mine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T78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Agreement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with Mine Manager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A20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Report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on adoption at first adoption mine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T79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Agreed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adoption plan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T81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Direct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enquiry process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T82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Customised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BC &amp; LB plans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T84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Monitoring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and evaluation plan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208953155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Leading Practice </a:t>
            </a:r>
            <a:r>
              <a:rPr lang="en-ZA" sz="2400" b="1" dirty="0">
                <a:latin typeface="Arial" pitchFamily="34" charset="0"/>
                <a:cs typeface="Arial" pitchFamily="34" charset="0"/>
              </a:rPr>
              <a:t>- key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indicators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06515732"/>
              </p:ext>
            </p:extLst>
          </p:nvPr>
        </p:nvGraphicFramePr>
        <p:xfrm>
          <a:off x="228598" y="836712"/>
          <a:ext cx="8531453" cy="31477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011"/>
                <a:gridCol w="3071323"/>
                <a:gridCol w="455011"/>
                <a:gridCol w="2522297"/>
                <a:gridCol w="2027811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Continuous real-time monitoring of airborne pollutant engineering controls </a:t>
                      </a: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T85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Effectiveness of BC &amp; LB plans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T88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Documented findings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T90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Signed off report on first adoption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T91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Peer Group assessment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A21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Final leading practice adoption guide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T93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Final Leading Practice Adoption Guide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T94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Peer Group assessment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89960354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SLP - Key Indicators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43384587"/>
              </p:ext>
            </p:extLst>
          </p:nvPr>
        </p:nvGraphicFramePr>
        <p:xfrm>
          <a:off x="608449" y="873475"/>
          <a:ext cx="8068006" cy="52666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698"/>
                <a:gridCol w="738850"/>
                <a:gridCol w="492567"/>
                <a:gridCol w="2135999"/>
                <a:gridCol w="801736"/>
                <a:gridCol w="728851"/>
                <a:gridCol w="728851"/>
                <a:gridCol w="801736"/>
                <a:gridCol w="1120718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Multi-stage Filtration Systems</a:t>
                      </a:r>
                      <a:endParaRPr lang="en-ZA" sz="10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Winch </a:t>
                      </a:r>
                      <a:r>
                        <a:rPr lang="en-ZA" sz="1000" b="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Covers</a:t>
                      </a:r>
                      <a:endParaRPr lang="en-ZA" sz="10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Water</a:t>
                      </a:r>
                      <a:r>
                        <a:rPr lang="en-ZA" sz="1000" b="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Blast</a:t>
                      </a:r>
                      <a:endParaRPr lang="en-ZA" sz="10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9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Telescopic Spray</a:t>
                      </a:r>
                      <a:endParaRPr lang="en-ZA" sz="9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000" b="0" i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Real-time monitoring of airborne pollutants at a point source</a:t>
                      </a:r>
                      <a:endParaRPr lang="en-ZA" sz="1000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78507">
                <a:tc gridSpan="9">
                  <a:txBody>
                    <a:bodyPr/>
                    <a:lstStyle/>
                    <a:p>
                      <a:pPr algn="ctr"/>
                      <a:r>
                        <a:rPr lang="en-ZA" sz="1400" b="0" dirty="0" smtClean="0">
                          <a:latin typeface="Arial" pitchFamily="34" charset="0"/>
                          <a:cs typeface="Arial" pitchFamily="34" charset="0"/>
                        </a:rPr>
                        <a:t>IDENTIFY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pPr algn="ctr"/>
                      <a:r>
                        <a:rPr lang="en-ZA" sz="1200" b="0" dirty="0" smtClean="0">
                          <a:latin typeface="Arial" pitchFamily="34" charset="0"/>
                          <a:cs typeface="Arial" pitchFamily="34" charset="0"/>
                        </a:rPr>
                        <a:t>A</a:t>
                      </a:r>
                    </a:p>
                    <a:p>
                      <a:pPr algn="ctr"/>
                      <a:r>
                        <a:rPr lang="en-ZA" sz="1200" b="0" dirty="0" smtClean="0">
                          <a:latin typeface="Arial" pitchFamily="34" charset="0"/>
                          <a:cs typeface="Arial" pitchFamily="34" charset="0"/>
                        </a:rPr>
                        <a:t>23</a:t>
                      </a:r>
                      <a:endParaRPr lang="en-ZA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SLP adoption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Identified potential SLP adoption mines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Full Adoption Team assessment of SLP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Contact manager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of source mine to arrange access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Identify key contact person at source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mine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122119">
                <a:tc gridSpan="9">
                  <a:txBody>
                    <a:bodyPr/>
                    <a:lstStyle/>
                    <a:p>
                      <a:pPr algn="ctr"/>
                      <a:r>
                        <a:rPr lang="en-ZA" sz="1400" b="0" dirty="0" smtClean="0">
                          <a:latin typeface="Arial" pitchFamily="34" charset="0"/>
                          <a:cs typeface="Arial" pitchFamily="34" charset="0"/>
                        </a:rPr>
                        <a:t>DOCUMENT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Conduct investigations at source mine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  <a:endParaRPr lang="en-ZA" sz="1100" b="0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Prepare documents for formal SLP assessment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T118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Confirm accuracy of prepared documents with source mine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T119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Final review of documents against SLP criteria by adoption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team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T120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Submit motivation of SLP to Head of Hub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969876141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4744</TotalTime>
  <Words>1449</Words>
  <Application>Microsoft Office PowerPoint</Application>
  <PresentationFormat>On-screen Show (4:3)</PresentationFormat>
  <Paragraphs>475</Paragraphs>
  <Slides>17</Slides>
  <Notes>9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Theme3</vt:lpstr>
      <vt:lpstr>DUST TEAM u p  -  d a t e March 2015 to date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abanyini</cp:lastModifiedBy>
  <cp:revision>457</cp:revision>
  <cp:lastPrinted>2013-02-19T08:59:32Z</cp:lastPrinted>
  <dcterms:created xsi:type="dcterms:W3CDTF">2012-08-02T11:34:04Z</dcterms:created>
  <dcterms:modified xsi:type="dcterms:W3CDTF">2015-04-15T10:16:26Z</dcterms:modified>
</cp:coreProperties>
</file>