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9" r:id="rId3"/>
    <p:sldId id="260" r:id="rId4"/>
    <p:sldId id="266" r:id="rId5"/>
    <p:sldId id="261" r:id="rId6"/>
    <p:sldId id="268" r:id="rId7"/>
    <p:sldId id="269" r:id="rId8"/>
    <p:sldId id="270" r:id="rId9"/>
    <p:sldId id="271" r:id="rId10"/>
    <p:sldId id="272" r:id="rId11"/>
    <p:sldId id="267" r:id="rId12"/>
    <p:sldId id="263" r:id="rId13"/>
    <p:sldId id="264" r:id="rId14"/>
    <p:sldId id="265" r:id="rId15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E0A42"/>
    <a:srgbClr val="110C54"/>
    <a:srgbClr val="140E5E"/>
    <a:srgbClr val="150F61"/>
    <a:srgbClr val="120D53"/>
    <a:srgbClr val="1610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164" y="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13467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81960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500174"/>
            <a:ext cx="5286380" cy="1470025"/>
          </a:xfrm>
        </p:spPr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DUST TEAM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86124"/>
            <a:ext cx="3914780" cy="1752600"/>
          </a:xfrm>
        </p:spPr>
        <p:txBody>
          <a:bodyPr/>
          <a:lstStyle/>
          <a:p>
            <a:r>
              <a:rPr lang="en-ZA" dirty="0" smtClean="0"/>
              <a:t>September 2012</a:t>
            </a:r>
          </a:p>
          <a:p>
            <a:r>
              <a:rPr lang="en-ZA" dirty="0" smtClean="0"/>
              <a:t>to date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" name="TextBox 6"/>
          <p:cNvSpPr txBox="1"/>
          <p:nvPr/>
        </p:nvSpPr>
        <p:spPr>
          <a:xfrm>
            <a:off x="5890367" y="6307087"/>
            <a:ext cx="3215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b="1" u="sng" dirty="0" smtClean="0">
                <a:latin typeface="Arial" pitchFamily="34" charset="0"/>
                <a:cs typeface="Arial" pitchFamily="34" charset="0"/>
              </a:rPr>
              <a:t>CHAMBER OF MINES OF SOUTH AFRICA</a:t>
            </a:r>
          </a:p>
          <a:p>
            <a:pPr algn="ctr"/>
            <a:r>
              <a:rPr lang="en-ZA" sz="1200" i="1" dirty="0" smtClean="0">
                <a:solidFill>
                  <a:srgbClr val="FF0000"/>
                </a:solidFill>
              </a:rPr>
              <a:t>Putting South Africa First</a:t>
            </a:r>
            <a:endParaRPr lang="en-ZA" sz="1200" i="1" dirty="0">
              <a:solidFill>
                <a:srgbClr val="FF000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76176"/>
            <a:ext cx="8848756" cy="646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 update - key indicators from Team Scorecard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100" b="1" dirty="0" smtClean="0">
                <a:latin typeface="Arial" pitchFamily="34" charset="0"/>
                <a:ea typeface="+mj-ea"/>
                <a:cs typeface="Arial" pitchFamily="34" charset="0"/>
              </a:rPr>
              <a:t>Covering identification, documenting, facilitating and impacts for the leading practice in question</a:t>
            </a:r>
            <a:endParaRPr kumimoji="0" lang="en-ZA" sz="1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55407593"/>
              </p:ext>
            </p:extLst>
          </p:nvPr>
        </p:nvGraphicFramePr>
        <p:xfrm>
          <a:off x="228599" y="836712"/>
          <a:ext cx="8763000" cy="5180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2057400"/>
                <a:gridCol w="304800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Leading practice adoption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Identified potential adoption mines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T96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LP investigated for adoption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T97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Positive decision to adopt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T98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Mine adoption team appointed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T99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Investment in adoption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Implementation plan (incl M&amp;E)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Accomodation of learning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Leading practice harmonised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Mental models interviews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Customised BC plan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Customised LB plan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21" name="Straight Connector 20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4" name="Straight Connector 23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QAFS - Key Indicators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22059249"/>
              </p:ext>
            </p:extLst>
          </p:nvPr>
        </p:nvGraphicFramePr>
        <p:xfrm>
          <a:off x="228599" y="914400"/>
          <a:ext cx="8763000" cy="13215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2057400"/>
                <a:gridCol w="304800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A23</a:t>
                      </a: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l" fontAlgn="t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SLP adoption process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T124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Reported adoptions of SLP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T125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Confirmed full process SLP </a:t>
                      </a:r>
                      <a:r>
                        <a:rPr lang="en-US" sz="75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adoptns</a:t>
                      </a:r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828996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839102814"/>
              </p:ext>
            </p:extLst>
          </p:nvPr>
        </p:nvGraphicFramePr>
        <p:xfrm>
          <a:off x="457200" y="908720"/>
          <a:ext cx="8435280" cy="2763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61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 – </a:t>
                      </a: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these should speak to the  Key Indicators from the Team Scorecard</a:t>
                      </a:r>
                      <a:endParaRPr kumimoji="0" lang="en-US" sz="140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130145214"/>
              </p:ext>
            </p:extLst>
          </p:nvPr>
        </p:nvGraphicFramePr>
        <p:xfrm>
          <a:off x="457200" y="908720"/>
          <a:ext cx="8507289" cy="26877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392"/>
                <a:gridCol w="2808312"/>
                <a:gridCol w="2880320"/>
                <a:gridCol w="1440160"/>
                <a:gridCol w="936105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(these should speak to the  Key Indicators from the Team Scorecard)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/>
                </a:tc>
              </a:tr>
            </a:tbl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3593814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Key lessons learnt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588615054"/>
              </p:ext>
            </p:extLst>
          </p:nvPr>
        </p:nvGraphicFramePr>
        <p:xfrm>
          <a:off x="457200" y="908720"/>
          <a:ext cx="8302852" cy="389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8653"/>
                <a:gridCol w="7814199"/>
              </a:tblGrid>
              <a:tr h="46288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Key lessons learnt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en-US" sz="140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</a:rPr>
                        <a:t>(these should speak to the  Key Indicators from the Team Scorecard)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877169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Mission and values reminder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Progress update – key indicators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Highlights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Lowlights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Key lessons learnt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ZA" sz="2000" dirty="0" smtClean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0" name="Straight Connector 19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– MOSH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2" name="Straight Connector 21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– MOSH Dust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practices through a people oriented process to significantly improve occupational health and safety in the minerals industry with specific focus on </a:t>
            </a:r>
            <a:r>
              <a:rPr lang="en-ZA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ELIMINATION OF SILICOSIS AND DUST RELATED DISEASES</a:t>
            </a:r>
            <a:endParaRPr lang="en-ZA" sz="16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2" name="Straight Connector 21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994351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76176"/>
            <a:ext cx="8848756" cy="646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 update - key indicators from Team Scorecard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100" b="1" dirty="0" smtClean="0">
                <a:latin typeface="Arial" pitchFamily="34" charset="0"/>
                <a:ea typeface="+mj-ea"/>
                <a:cs typeface="Arial" pitchFamily="34" charset="0"/>
              </a:rPr>
              <a:t>Covering identification, documenting, facilitating and impacts for the leading practice in question</a:t>
            </a:r>
            <a:endParaRPr kumimoji="0" lang="en-ZA" sz="1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55407593"/>
              </p:ext>
            </p:extLst>
          </p:nvPr>
        </p:nvGraphicFramePr>
        <p:xfrm>
          <a:off x="228599" y="836712"/>
          <a:ext cx="8763000" cy="4751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2057400"/>
                <a:gridCol w="304800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Appropriate persons to select leading practice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Approved participants list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Appropriate plans for planning workshop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HOH review and approval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Detailed expert model of risk story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Detailed expert models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Peer Group assessment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Leading practice with greatest OHS impact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Credibility of selected Leading Practice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Adoption mines and key people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Prioritised</a:t>
                      </a:r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list of mines and key people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Direct enquiry protocol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T27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Direct  enquiry protocol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Effective direct enquiry process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T30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Interview process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Detailed mental models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T33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Mental models report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T34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Identification of implications</a:t>
                      </a:r>
                      <a:r>
                        <a:rPr lang="en-US" sz="75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21" name="Straight Connector 20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4" name="Straight Connector 23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76176"/>
            <a:ext cx="8848756" cy="646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 update - key indicators from Team Scorecard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100" b="1" dirty="0" smtClean="0">
                <a:latin typeface="Arial" pitchFamily="34" charset="0"/>
                <a:ea typeface="+mj-ea"/>
                <a:cs typeface="Arial" pitchFamily="34" charset="0"/>
              </a:rPr>
              <a:t>Covering identification, documenting, facilitating and impacts for the leading practice in question</a:t>
            </a:r>
            <a:endParaRPr kumimoji="0" lang="en-ZA" sz="1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55407593"/>
              </p:ext>
            </p:extLst>
          </p:nvPr>
        </p:nvGraphicFramePr>
        <p:xfrm>
          <a:off x="228599" y="836712"/>
          <a:ext cx="8763000" cy="5180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2057400"/>
                <a:gridCol w="304800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BC Plan for deciders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T35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BC plan for deciders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A10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Generic BC plan for adoption mines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BC plan for adoption mines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A11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Generic LB plan for adoption mines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T41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LB plan for adoption mines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A12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Peer reviewed value case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T47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Final peer reviewed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A13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Implemented BC plan for deciders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Implementation of Decider BC plan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A14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Source mine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T55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Final source mine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Source investigations summary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Summary of </a:t>
                      </a:r>
                      <a:r>
                        <a:rPr lang="en-US" sz="75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behavioural</a:t>
                      </a:r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work 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T58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Source investigations summary report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T59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Peer Group assessment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A16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Draft leading practice adoption guide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T61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Draft LPAG for use at mines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T62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Peer Group assessment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21" name="Straight Connector 20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4" name="Straight Connector 23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76176"/>
            <a:ext cx="8848756" cy="646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 update - key indicators from Team Scorecard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100" b="1" dirty="0" smtClean="0">
                <a:latin typeface="Arial" pitchFamily="34" charset="0"/>
                <a:ea typeface="+mj-ea"/>
                <a:cs typeface="Arial" pitchFamily="34" charset="0"/>
              </a:rPr>
              <a:t>Covering identification, documenting, facilitating and impacts for the leading practice in question</a:t>
            </a:r>
            <a:endParaRPr kumimoji="0" lang="en-ZA" sz="1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55407593"/>
              </p:ext>
            </p:extLst>
          </p:nvPr>
        </p:nvGraphicFramePr>
        <p:xfrm>
          <a:off x="228599" y="836712"/>
          <a:ext cx="8763000" cy="5180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2057400"/>
                <a:gridCol w="304800"/>
                <a:gridCol w="2133600"/>
                <a:gridCol w="914400"/>
                <a:gridCol w="762001"/>
                <a:gridCol w="838199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Leading practice industry workshop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T65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Workshop programme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T66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Effective key presentations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Establishment of effective COPA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T68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Updated LPAG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T72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COPA membership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T73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COPA attendance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T75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COPA effectiveness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A19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Working relationship with first adoption mine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T78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Agreement with Mine Manager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Report on adoption at first adoption mine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T79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Agreed adoption plan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T81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Direct enquiry process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T82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Customised</a:t>
                      </a:r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BC &amp; LB plans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T84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Monitoring and evaluation plan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21" name="Straight Connector 20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4" name="Straight Connector 23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76176"/>
            <a:ext cx="8848756" cy="646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 update - key indicators from Team Scorecard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100" b="1" dirty="0" smtClean="0">
                <a:latin typeface="Arial" pitchFamily="34" charset="0"/>
                <a:ea typeface="+mj-ea"/>
                <a:cs typeface="Arial" pitchFamily="34" charset="0"/>
              </a:rPr>
              <a:t>Covering identification, documenting, facilitating and impacts for the leading practice in question</a:t>
            </a:r>
            <a:endParaRPr kumimoji="0" lang="en-ZA" sz="1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55407593"/>
              </p:ext>
            </p:extLst>
          </p:nvPr>
        </p:nvGraphicFramePr>
        <p:xfrm>
          <a:off x="228599" y="836712"/>
          <a:ext cx="8763000" cy="5180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2057400"/>
                <a:gridCol w="304800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Effectiveness of BC &amp; LB plans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T88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Documented findings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T90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Signed off report on first adoption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T91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Peer Group assessment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A21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Final leading practice adoption guide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T93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Final Leading Practice Adoption Guide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T94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Peer Group assessment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21" name="Straight Connector 20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4" name="Straight Connector 23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76176"/>
            <a:ext cx="8848756" cy="646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 update - key indicators from Team Scorecard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100" b="1" dirty="0" smtClean="0">
                <a:latin typeface="Arial" pitchFamily="34" charset="0"/>
                <a:ea typeface="+mj-ea"/>
                <a:cs typeface="Arial" pitchFamily="34" charset="0"/>
              </a:rPr>
              <a:t>Covering identification, documenting, facilitating and impacts for the leading practice in question</a:t>
            </a:r>
            <a:endParaRPr kumimoji="0" lang="en-ZA" sz="1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55407593"/>
              </p:ext>
            </p:extLst>
          </p:nvPr>
        </p:nvGraphicFramePr>
        <p:xfrm>
          <a:off x="228599" y="836712"/>
          <a:ext cx="8763000" cy="5180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2057400"/>
                <a:gridCol w="304800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A22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Leading practice adoption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Identified potential adoption mines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T96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LP investigated for adoption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T97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Positive decision to adopt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T98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Mine adoption team appointed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T99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Investment in adoption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T100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Implementation plan (</a:t>
                      </a:r>
                      <a:r>
                        <a:rPr lang="en-US" sz="75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incl</a:t>
                      </a:r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M&amp;E)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Accomodation</a:t>
                      </a:r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of learning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Leading practice </a:t>
                      </a:r>
                      <a:r>
                        <a:rPr lang="en-US" sz="75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harmonised</a:t>
                      </a:r>
                      <a:endParaRPr lang="en-US" sz="75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Mental models interviews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Customised</a:t>
                      </a:r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BC plan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pPr algn="ctr" fontAlgn="ctr"/>
                      <a:endParaRPr lang="en-US" sz="600" b="1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T105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50" b="1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Customised</a:t>
                      </a:r>
                      <a:r>
                        <a:rPr lang="en-US" sz="75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LB plan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21" name="Straight Connector 20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4" name="Straight Connector 23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347</TotalTime>
  <Words>1033</Words>
  <Application>Microsoft Office PowerPoint</Application>
  <PresentationFormat>On-screen Show (4:3)</PresentationFormat>
  <Paragraphs>333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Theme3</vt:lpstr>
      <vt:lpstr>DUST TEAM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Lmasilo</cp:lastModifiedBy>
  <cp:revision>52</cp:revision>
  <dcterms:created xsi:type="dcterms:W3CDTF">2012-08-02T11:34:04Z</dcterms:created>
  <dcterms:modified xsi:type="dcterms:W3CDTF">2013-01-17T10:19:04Z</dcterms:modified>
</cp:coreProperties>
</file>