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77" r:id="rId4"/>
    <p:sldId id="293" r:id="rId5"/>
    <p:sldId id="294" r:id="rId6"/>
    <p:sldId id="295" r:id="rId7"/>
    <p:sldId id="296" r:id="rId8"/>
    <p:sldId id="258" r:id="rId9"/>
  </p:sldIdLst>
  <p:sldSz cx="9144000" cy="6858000" type="screen4x3"/>
  <p:notesSz cx="7086600" cy="9372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14788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9D4992-3D50-4A23-AED5-9BA3D689A63C}" type="datetimeFigureOut">
              <a:rPr lang="en-US" smtClean="0"/>
              <a:pPr/>
              <a:t>3/11/2013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703263"/>
            <a:ext cx="4686300" cy="3514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8025" y="4451350"/>
            <a:ext cx="5670550" cy="4217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14788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7C0386-DA16-42B7-A78A-3C147CDE66B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B974A-1F27-42C6-B795-FF3416A564FC}" type="datetime1">
              <a:rPr lang="en-US" smtClean="0"/>
              <a:pPr/>
              <a:t>3/11/2013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6369-4C9E-4EEC-83F0-AA3FCE4AA9BA}" type="datetime1">
              <a:rPr lang="en-US" smtClean="0"/>
              <a:pPr/>
              <a:t>3/11/2013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1825E-FACD-4018-BC99-13E65BCA84D0}" type="datetime1">
              <a:rPr lang="en-US" smtClean="0"/>
              <a:pPr/>
              <a:t>3/11/2013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FA433-6E79-4421-B870-8E8977B63AE2}" type="datetime1">
              <a:rPr lang="en-US" smtClean="0"/>
              <a:pPr/>
              <a:t>3/11/2013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8558A-67B1-41D4-8B0F-C9EF8A6484AE}" type="datetime1">
              <a:rPr lang="en-US" smtClean="0"/>
              <a:pPr/>
              <a:t>3/11/2013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EDAB4-61E0-4B3C-8E37-81B149E34503}" type="datetime1">
              <a:rPr lang="en-US" smtClean="0"/>
              <a:pPr/>
              <a:t>3/11/2013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622E0-080F-4D44-BE2A-628465C029F7}" type="datetime1">
              <a:rPr lang="en-US" smtClean="0"/>
              <a:pPr/>
              <a:t>3/11/2013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B1CFF-22D7-447F-8C55-07F080B202CC}" type="datetime1">
              <a:rPr lang="en-US" smtClean="0"/>
              <a:pPr/>
              <a:t>3/11/2013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2CFB7-1A66-49D8-BFF0-ADAC89EA571F}" type="datetime1">
              <a:rPr lang="en-US" smtClean="0"/>
              <a:pPr/>
              <a:t>3/11/2013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94048-30F7-4BEB-83AA-0C4A8F2796B9}" type="datetime1">
              <a:rPr lang="en-US" smtClean="0"/>
              <a:pPr/>
              <a:t>3/11/2013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C0E78-9A86-4751-8E29-74EF947A4C91}" type="datetime1">
              <a:rPr lang="en-US" smtClean="0"/>
              <a:pPr/>
              <a:t>3/11/2013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A097BA-D202-4811-9704-6BEF42E53CC7}" type="datetime1">
              <a:rPr lang="en-US" smtClean="0"/>
              <a:pPr/>
              <a:t>3/11/2013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57620" y="1285860"/>
            <a:ext cx="5072098" cy="2286016"/>
          </a:xfrm>
        </p:spPr>
        <p:txBody>
          <a:bodyPr>
            <a:normAutofit fontScale="90000"/>
          </a:bodyPr>
          <a:lstStyle/>
          <a:p>
            <a:r>
              <a:rPr lang="en-ZA" dirty="0" smtClean="0">
                <a:solidFill>
                  <a:schemeClr val="bg1"/>
                </a:solidFill>
              </a:rPr>
              <a:t>MOSH LEARNING HUB STRATEGIC PLAN REVIEW</a:t>
            </a:r>
            <a:br>
              <a:rPr lang="en-ZA" dirty="0" smtClean="0">
                <a:solidFill>
                  <a:schemeClr val="bg1"/>
                </a:solidFill>
              </a:rPr>
            </a:br>
            <a:r>
              <a:rPr lang="en-ZA" sz="3100" dirty="0" smtClean="0">
                <a:solidFill>
                  <a:schemeClr val="bg1"/>
                </a:solidFill>
              </a:rPr>
              <a:t> 14 MARCH 2013 </a:t>
            </a:r>
            <a:br>
              <a:rPr lang="en-ZA" sz="3100" dirty="0" smtClean="0">
                <a:solidFill>
                  <a:schemeClr val="bg1"/>
                </a:solidFill>
              </a:rPr>
            </a:br>
            <a:endParaRPr lang="en-US" sz="3100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4176730"/>
            <a:ext cx="3914780" cy="1752600"/>
          </a:xfrm>
        </p:spPr>
        <p:txBody>
          <a:bodyPr>
            <a:normAutofit/>
          </a:bodyPr>
          <a:lstStyle/>
          <a:p>
            <a:endParaRPr lang="en-ZA" dirty="0" smtClean="0">
              <a:solidFill>
                <a:schemeClr val="bg1"/>
              </a:solidFill>
            </a:endParaRPr>
          </a:p>
          <a:p>
            <a:r>
              <a:rPr lang="en-ZA" dirty="0" smtClean="0">
                <a:solidFill>
                  <a:schemeClr val="bg1"/>
                </a:solidFill>
              </a:rPr>
              <a:t>Stanford </a:t>
            </a:r>
            <a:r>
              <a:rPr lang="en-ZA" dirty="0" err="1" smtClean="0">
                <a:solidFill>
                  <a:schemeClr val="bg1"/>
                </a:solidFill>
              </a:rPr>
              <a:t>Malatji</a:t>
            </a:r>
            <a:r>
              <a:rPr lang="en-ZA" dirty="0" smtClean="0">
                <a:solidFill>
                  <a:schemeClr val="bg1"/>
                </a:solidFill>
              </a:rPr>
              <a:t/>
            </a:r>
            <a:br>
              <a:rPr lang="en-ZA" dirty="0" smtClean="0">
                <a:solidFill>
                  <a:schemeClr val="bg1"/>
                </a:solidFill>
              </a:rPr>
            </a:br>
            <a:endParaRPr lang="en-ZA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ZA" dirty="0" smtClean="0">
                <a:solidFill>
                  <a:schemeClr val="bg1"/>
                </a:solidFill>
              </a:rPr>
              <a:t>DISCUSSION POINTS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92922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ZA" sz="2400" dirty="0" smtClean="0"/>
              <a:t> </a:t>
            </a:r>
            <a:r>
              <a:rPr lang="en-ZA" sz="2400" dirty="0" smtClean="0">
                <a:solidFill>
                  <a:schemeClr val="bg1"/>
                </a:solidFill>
              </a:rPr>
              <a:t>Chamber’s Commitments</a:t>
            </a:r>
          </a:p>
          <a:p>
            <a:pPr>
              <a:buNone/>
            </a:pPr>
            <a:endParaRPr lang="en-ZA" sz="2400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en-ZA" sz="2400" dirty="0" smtClean="0">
                <a:solidFill>
                  <a:schemeClr val="bg1"/>
                </a:solidFill>
              </a:rPr>
              <a:t> Strategic issues</a:t>
            </a:r>
          </a:p>
          <a:p>
            <a:pPr>
              <a:buFont typeface="Wingdings" pitchFamily="2" charset="2"/>
              <a:buChar char="q"/>
            </a:pPr>
            <a:endParaRPr lang="en-ZA" sz="2000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en-ZA" sz="2400" dirty="0" smtClean="0">
                <a:solidFill>
                  <a:schemeClr val="bg1"/>
                </a:solidFill>
              </a:rPr>
              <a:t> Practical issues to be considered in formulating  the next MOSH Learning Hub Strategic Plan</a:t>
            </a:r>
          </a:p>
          <a:p>
            <a:pPr>
              <a:buNone/>
            </a:pPr>
            <a:endParaRPr lang="en-ZA" sz="2400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en-ZA" sz="2400" dirty="0" smtClean="0">
                <a:solidFill>
                  <a:schemeClr val="bg1"/>
                </a:solidFill>
              </a:rPr>
              <a:t> Reviewing the past</a:t>
            </a:r>
          </a:p>
          <a:p>
            <a:pPr>
              <a:buNone/>
            </a:pPr>
            <a:endParaRPr lang="en-ZA" sz="2400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en-ZA" sz="2400" dirty="0" smtClean="0">
                <a:solidFill>
                  <a:schemeClr val="bg1"/>
                </a:solidFill>
              </a:rPr>
              <a:t> Charting the future</a:t>
            </a:r>
          </a:p>
          <a:p>
            <a:pPr>
              <a:buNone/>
            </a:pPr>
            <a:endParaRPr lang="en-ZA" sz="2400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en-ZA" sz="2400" dirty="0" smtClean="0">
              <a:solidFill>
                <a:schemeClr val="bg1"/>
              </a:solidFill>
            </a:endParaRPr>
          </a:p>
          <a:p>
            <a:endParaRPr lang="en-ZA" sz="2400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2</a:t>
            </a:fld>
            <a:endParaRPr lang="en-US" b="1" dirty="0"/>
          </a:p>
        </p:txBody>
      </p:sp>
      <p:sp>
        <p:nvSpPr>
          <p:cNvPr id="6" name="Line 4"/>
          <p:cNvSpPr>
            <a:spLocks noChangeShapeType="1"/>
          </p:cNvSpPr>
          <p:nvPr/>
        </p:nvSpPr>
        <p:spPr bwMode="auto">
          <a:xfrm>
            <a:off x="428625" y="1214438"/>
            <a:ext cx="8305800" cy="0"/>
          </a:xfrm>
          <a:prstGeom prst="line">
            <a:avLst/>
          </a:prstGeom>
          <a:noFill/>
          <a:ln w="349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Z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ZA" dirty="0" smtClean="0">
                <a:solidFill>
                  <a:schemeClr val="bg1"/>
                </a:solidFill>
              </a:rPr>
              <a:t>CHAMBER’S COMMITMENTS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525963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en-ZA" sz="2000" dirty="0" smtClean="0"/>
              <a:t> </a:t>
            </a:r>
            <a:r>
              <a:rPr lang="en-US" sz="2800" dirty="0" smtClean="0">
                <a:solidFill>
                  <a:schemeClr val="bg1"/>
                </a:solidFill>
              </a:rPr>
              <a:t>Implement the Culture Transformation Framework per Mining Charter(2014)</a:t>
            </a:r>
          </a:p>
          <a:p>
            <a:pPr lvl="1" algn="just">
              <a:buFont typeface="Wingdings" pitchFamily="2" charset="2"/>
              <a:buChar char="q"/>
            </a:pPr>
            <a:r>
              <a:rPr lang="en-US" dirty="0" smtClean="0">
                <a:solidFill>
                  <a:schemeClr val="bg1"/>
                </a:solidFill>
              </a:rPr>
              <a:t>Complete gap analysis against CTF</a:t>
            </a:r>
          </a:p>
          <a:p>
            <a:pPr lvl="1" algn="just">
              <a:buFont typeface="Wingdings" pitchFamily="2" charset="2"/>
              <a:buChar char="q"/>
            </a:pPr>
            <a:r>
              <a:rPr lang="en-US" dirty="0" smtClean="0">
                <a:solidFill>
                  <a:schemeClr val="bg1"/>
                </a:solidFill>
              </a:rPr>
              <a:t>Pilot Leadership Assessment Tool </a:t>
            </a:r>
          </a:p>
          <a:p>
            <a:pPr algn="just">
              <a:buFont typeface="Wingdings" pitchFamily="2" charset="2"/>
              <a:buChar char="q"/>
            </a:pPr>
            <a:r>
              <a:rPr lang="en-US" sz="2800" dirty="0" smtClean="0">
                <a:solidFill>
                  <a:schemeClr val="bg1"/>
                </a:solidFill>
              </a:rPr>
              <a:t>Train 40000 employees as OHS reps by 2014</a:t>
            </a:r>
          </a:p>
          <a:p>
            <a:pPr algn="just">
              <a:buFont typeface="Wingdings" pitchFamily="2" charset="2"/>
              <a:buChar char="q"/>
            </a:pPr>
            <a:r>
              <a:rPr lang="en-US" sz="2800" b="1" dirty="0" smtClean="0">
                <a:solidFill>
                  <a:schemeClr val="bg1"/>
                </a:solidFill>
              </a:rPr>
              <a:t>Adopt leading practices from the MOSH Learning Hub </a:t>
            </a:r>
          </a:p>
          <a:p>
            <a:pPr algn="just">
              <a:buFont typeface="Wingdings" pitchFamily="2" charset="2"/>
              <a:buChar char="q"/>
            </a:pPr>
            <a:r>
              <a:rPr lang="en-US" sz="2800" dirty="0" smtClean="0">
                <a:solidFill>
                  <a:schemeClr val="bg1"/>
                </a:solidFill>
              </a:rPr>
              <a:t>Adopt R&amp;D recommendations from the Mine Health and Safety Council </a:t>
            </a:r>
          </a:p>
          <a:p>
            <a:pPr>
              <a:buNone/>
            </a:pPr>
            <a:endParaRPr lang="en-ZA" sz="2000" dirty="0" smtClean="0"/>
          </a:p>
          <a:p>
            <a:pPr>
              <a:buFont typeface="Wingdings" pitchFamily="2" charset="2"/>
              <a:buChar char="q"/>
            </a:pPr>
            <a:endParaRPr lang="en-ZA" sz="2000" dirty="0" smtClean="0"/>
          </a:p>
          <a:p>
            <a:pPr>
              <a:buFont typeface="Wingdings" pitchFamily="2" charset="2"/>
              <a:buChar char="q"/>
            </a:pP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3</a:t>
            </a:fld>
            <a:endParaRPr lang="en-US" b="1" dirty="0"/>
          </a:p>
        </p:txBody>
      </p:sp>
      <p:sp>
        <p:nvSpPr>
          <p:cNvPr id="6" name="TextBox 10"/>
          <p:cNvSpPr txBox="1">
            <a:spLocks noChangeArrowheads="1"/>
          </p:cNvSpPr>
          <p:nvPr/>
        </p:nvSpPr>
        <p:spPr bwMode="auto">
          <a:xfrm>
            <a:off x="250825" y="1395699"/>
            <a:ext cx="754546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ZA" sz="3200" b="1" dirty="0" smtClean="0">
                <a:solidFill>
                  <a:schemeClr val="bg1"/>
                </a:solidFill>
              </a:rPr>
              <a:t>We </a:t>
            </a:r>
            <a:r>
              <a:rPr lang="en-ZA" sz="3200" b="1" dirty="0">
                <a:solidFill>
                  <a:schemeClr val="bg1"/>
                </a:solidFill>
              </a:rPr>
              <a:t>have made important </a:t>
            </a:r>
            <a:r>
              <a:rPr lang="en-ZA" sz="3200" b="1" dirty="0" smtClean="0">
                <a:solidFill>
                  <a:schemeClr val="bg1"/>
                </a:solidFill>
              </a:rPr>
              <a:t>commitments to:</a:t>
            </a:r>
            <a:endParaRPr lang="en-ZA" sz="3200" b="1" dirty="0">
              <a:solidFill>
                <a:schemeClr val="bg1"/>
              </a:solidFill>
            </a:endParaRPr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>
            <a:off x="428625" y="1214438"/>
            <a:ext cx="8305800" cy="0"/>
          </a:xfrm>
          <a:prstGeom prst="line">
            <a:avLst/>
          </a:prstGeom>
          <a:noFill/>
          <a:ln w="349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Z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1462"/>
            <a:ext cx="8229600" cy="1143000"/>
          </a:xfrm>
        </p:spPr>
        <p:txBody>
          <a:bodyPr>
            <a:normAutofit/>
          </a:bodyPr>
          <a:lstStyle/>
          <a:p>
            <a:r>
              <a:rPr lang="en-ZA" dirty="0" smtClean="0">
                <a:solidFill>
                  <a:schemeClr val="bg1"/>
                </a:solidFill>
              </a:rPr>
              <a:t>STRATEGIC ISSUES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4929222"/>
          </a:xfrm>
        </p:spPr>
        <p:txBody>
          <a:bodyPr>
            <a:normAutofit fontScale="550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en-ZA" sz="2900" dirty="0" smtClean="0"/>
              <a:t> </a:t>
            </a:r>
            <a:r>
              <a:rPr lang="en-ZA" sz="2900" dirty="0" smtClean="0">
                <a:solidFill>
                  <a:schemeClr val="bg1"/>
                </a:solidFill>
              </a:rPr>
              <a:t>What role would the Learning Hub like to play?</a:t>
            </a:r>
          </a:p>
          <a:p>
            <a:pPr>
              <a:buFont typeface="Wingdings" pitchFamily="2" charset="2"/>
              <a:buChar char="q"/>
            </a:pPr>
            <a:endParaRPr lang="en-ZA" sz="2900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en-ZA" sz="2900" dirty="0" smtClean="0">
                <a:solidFill>
                  <a:schemeClr val="bg1"/>
                </a:solidFill>
              </a:rPr>
              <a:t> What should the focus of the Learning Hub activities be? </a:t>
            </a:r>
          </a:p>
          <a:p>
            <a:pPr lvl="1">
              <a:buFont typeface="Wingdings" pitchFamily="2" charset="2"/>
              <a:buChar char="ü"/>
            </a:pPr>
            <a:r>
              <a:rPr lang="en-ZA" sz="2900" dirty="0" err="1" smtClean="0">
                <a:solidFill>
                  <a:schemeClr val="bg1"/>
                </a:solidFill>
              </a:rPr>
              <a:t>FoG</a:t>
            </a:r>
            <a:endParaRPr lang="en-ZA" sz="29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ü"/>
            </a:pPr>
            <a:r>
              <a:rPr lang="en-ZA" sz="2900" dirty="0" smtClean="0">
                <a:solidFill>
                  <a:schemeClr val="bg1"/>
                </a:solidFill>
              </a:rPr>
              <a:t>T&amp;M</a:t>
            </a:r>
          </a:p>
          <a:p>
            <a:pPr lvl="1">
              <a:buFont typeface="Wingdings" pitchFamily="2" charset="2"/>
              <a:buChar char="ü"/>
            </a:pPr>
            <a:r>
              <a:rPr lang="en-ZA" sz="2900" dirty="0" smtClean="0">
                <a:solidFill>
                  <a:schemeClr val="bg1"/>
                </a:solidFill>
              </a:rPr>
              <a:t>Noise</a:t>
            </a:r>
          </a:p>
          <a:p>
            <a:pPr lvl="1">
              <a:buFont typeface="Wingdings" pitchFamily="2" charset="2"/>
              <a:buChar char="ü"/>
            </a:pPr>
            <a:r>
              <a:rPr lang="en-ZA" sz="2900" dirty="0" smtClean="0">
                <a:solidFill>
                  <a:schemeClr val="bg1"/>
                </a:solidFill>
              </a:rPr>
              <a:t>Dust</a:t>
            </a:r>
          </a:p>
          <a:p>
            <a:pPr lvl="1">
              <a:buFont typeface="Wingdings" pitchFamily="2" charset="2"/>
              <a:buChar char="ü"/>
            </a:pPr>
            <a:r>
              <a:rPr lang="en-ZA" sz="2900" dirty="0" smtClean="0">
                <a:solidFill>
                  <a:schemeClr val="bg1"/>
                </a:solidFill>
              </a:rPr>
              <a:t>Others?</a:t>
            </a:r>
          </a:p>
          <a:p>
            <a:pPr>
              <a:buFont typeface="Wingdings" pitchFamily="2" charset="2"/>
              <a:buChar char="q"/>
            </a:pPr>
            <a:r>
              <a:rPr lang="en-ZA" sz="2900" dirty="0" smtClean="0">
                <a:solidFill>
                  <a:schemeClr val="bg1"/>
                </a:solidFill>
              </a:rPr>
              <a:t>How can the Learning Hub maintain a balance on the following issues? </a:t>
            </a:r>
          </a:p>
          <a:p>
            <a:pPr lvl="1">
              <a:buFont typeface="Wingdings" pitchFamily="2" charset="2"/>
              <a:buChar char="ü"/>
            </a:pPr>
            <a:r>
              <a:rPr lang="en-ZA" sz="2900" dirty="0" smtClean="0">
                <a:solidFill>
                  <a:schemeClr val="bg1"/>
                </a:solidFill>
              </a:rPr>
              <a:t>Research versus leading practices</a:t>
            </a:r>
          </a:p>
          <a:p>
            <a:pPr lvl="1">
              <a:buFont typeface="Wingdings" pitchFamily="2" charset="2"/>
              <a:buChar char="ü"/>
            </a:pPr>
            <a:r>
              <a:rPr lang="en-ZA" sz="2900" dirty="0" smtClean="0">
                <a:solidFill>
                  <a:schemeClr val="bg1"/>
                </a:solidFill>
              </a:rPr>
              <a:t>Full leading practices versus simple leading practices  </a:t>
            </a:r>
          </a:p>
          <a:p>
            <a:pPr>
              <a:buNone/>
            </a:pPr>
            <a:endParaRPr lang="en-ZA" sz="2900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en-ZA" sz="2900" dirty="0" smtClean="0">
                <a:solidFill>
                  <a:schemeClr val="bg1"/>
                </a:solidFill>
              </a:rPr>
              <a:t> Does the Learning Hub wish to develop a reputation for the facilitation and delivery of high quality leading practices? If so, how.?</a:t>
            </a:r>
          </a:p>
          <a:p>
            <a:pPr>
              <a:buNone/>
            </a:pPr>
            <a:r>
              <a:rPr lang="en-ZA" sz="2900" dirty="0" smtClean="0">
                <a:solidFill>
                  <a:schemeClr val="bg1"/>
                </a:solidFill>
              </a:rPr>
              <a:t> </a:t>
            </a:r>
          </a:p>
          <a:p>
            <a:pPr>
              <a:buFont typeface="Wingdings" pitchFamily="2" charset="2"/>
              <a:buChar char="q"/>
            </a:pPr>
            <a:r>
              <a:rPr lang="en-ZA" sz="2900" dirty="0" smtClean="0">
                <a:solidFill>
                  <a:schemeClr val="bg1"/>
                </a:solidFill>
              </a:rPr>
              <a:t>How can the Learning Hub more effectively communicate its view / opinions?</a:t>
            </a:r>
          </a:p>
          <a:p>
            <a:pPr>
              <a:buNone/>
            </a:pPr>
            <a:endParaRPr lang="en-ZA" sz="2900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en-ZA" sz="3300" dirty="0" smtClean="0">
                <a:solidFill>
                  <a:schemeClr val="bg1"/>
                </a:solidFill>
              </a:rPr>
              <a:t>How can the Learning Hub </a:t>
            </a:r>
            <a:r>
              <a:rPr lang="en-ZA" sz="3300" smtClean="0">
                <a:solidFill>
                  <a:schemeClr val="bg1"/>
                </a:solidFill>
              </a:rPr>
              <a:t>more effectively </a:t>
            </a:r>
            <a:r>
              <a:rPr lang="en-ZA" sz="3300" dirty="0" smtClean="0">
                <a:solidFill>
                  <a:schemeClr val="bg1"/>
                </a:solidFill>
              </a:rPr>
              <a:t>integrate MOSH into OHS strategies of mining companies?</a:t>
            </a:r>
          </a:p>
          <a:p>
            <a:pPr lvl="1">
              <a:buFont typeface="Wingdings" pitchFamily="2" charset="2"/>
              <a:buChar char="q"/>
            </a:pPr>
            <a:endParaRPr lang="en-ZA" sz="2000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en-ZA" sz="2400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en-ZA" sz="2400" dirty="0" smtClean="0">
              <a:solidFill>
                <a:schemeClr val="bg1"/>
              </a:solidFill>
            </a:endParaRPr>
          </a:p>
          <a:p>
            <a:endParaRPr lang="en-ZA" sz="2400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4</a:t>
            </a:fld>
            <a:endParaRPr lang="en-US" b="1" dirty="0"/>
          </a:p>
        </p:txBody>
      </p:sp>
      <p:sp>
        <p:nvSpPr>
          <p:cNvPr id="6" name="Line 4"/>
          <p:cNvSpPr>
            <a:spLocks noChangeShapeType="1"/>
          </p:cNvSpPr>
          <p:nvPr/>
        </p:nvSpPr>
        <p:spPr bwMode="auto">
          <a:xfrm>
            <a:off x="428625" y="857232"/>
            <a:ext cx="8305800" cy="0"/>
          </a:xfrm>
          <a:prstGeom prst="line">
            <a:avLst/>
          </a:prstGeom>
          <a:noFill/>
          <a:ln w="349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Z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ZA" sz="3600" dirty="0" smtClean="0">
                <a:solidFill>
                  <a:schemeClr val="bg1"/>
                </a:solidFill>
              </a:rPr>
              <a:t>PRACTICAL ISSUES FOR FORMULATING THE NEXT STRATEGIC PLAN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929222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en-ZA" sz="2400" dirty="0" smtClean="0"/>
              <a:t> </a:t>
            </a:r>
            <a:r>
              <a:rPr lang="en-ZA" sz="2400" dirty="0" smtClean="0">
                <a:solidFill>
                  <a:schemeClr val="bg1"/>
                </a:solidFill>
              </a:rPr>
              <a:t>Does the formulation of objectives facilitate the measurement of progress towards these objectives.</a:t>
            </a:r>
          </a:p>
          <a:p>
            <a:pPr lvl="1">
              <a:buFont typeface="Wingdings" pitchFamily="2" charset="2"/>
              <a:buChar char="q"/>
            </a:pPr>
            <a:r>
              <a:rPr lang="en-ZA" sz="2000" dirty="0" smtClean="0">
                <a:solidFill>
                  <a:schemeClr val="bg1"/>
                </a:solidFill>
              </a:rPr>
              <a:t>Are objectives formulated in fairly broad and general language?</a:t>
            </a:r>
          </a:p>
          <a:p>
            <a:pPr lvl="1">
              <a:buFont typeface="Wingdings" pitchFamily="2" charset="2"/>
              <a:buChar char="q"/>
            </a:pPr>
            <a:r>
              <a:rPr lang="en-ZA" sz="2000" dirty="0" smtClean="0">
                <a:solidFill>
                  <a:schemeClr val="bg1"/>
                </a:solidFill>
              </a:rPr>
              <a:t>What sort of indicators would be appropriate to determine whether they had been achieved?</a:t>
            </a:r>
          </a:p>
          <a:p>
            <a:pPr lvl="1">
              <a:buFont typeface="Wingdings" pitchFamily="2" charset="2"/>
              <a:buChar char="q"/>
            </a:pPr>
            <a:r>
              <a:rPr lang="en-ZA" sz="2000" dirty="0" smtClean="0">
                <a:solidFill>
                  <a:schemeClr val="bg1"/>
                </a:solidFill>
              </a:rPr>
              <a:t>Are they tied to specific targets and desired outcomes?</a:t>
            </a:r>
          </a:p>
          <a:p>
            <a:pPr lvl="1">
              <a:buFont typeface="Wingdings" pitchFamily="2" charset="2"/>
              <a:buChar char="q"/>
            </a:pPr>
            <a:r>
              <a:rPr lang="en-ZA" sz="2000" dirty="0" smtClean="0">
                <a:solidFill>
                  <a:schemeClr val="bg1"/>
                </a:solidFill>
              </a:rPr>
              <a:t>Is it easy to determine exactly  what objectives meant in practice?</a:t>
            </a:r>
          </a:p>
          <a:p>
            <a:pPr lvl="1">
              <a:buFont typeface="Wingdings" pitchFamily="2" charset="2"/>
              <a:buChar char="q"/>
            </a:pPr>
            <a:r>
              <a:rPr lang="en-ZA" sz="2000" dirty="0" smtClean="0">
                <a:solidFill>
                  <a:schemeClr val="bg1"/>
                </a:solidFill>
              </a:rPr>
              <a:t>Which the current objectives and activities are obsolete?</a:t>
            </a:r>
          </a:p>
          <a:p>
            <a:pPr lvl="1">
              <a:buFont typeface="Wingdings" pitchFamily="2" charset="2"/>
              <a:buChar char="q"/>
            </a:pPr>
            <a:r>
              <a:rPr lang="en-ZA" sz="2000" dirty="0" smtClean="0">
                <a:solidFill>
                  <a:schemeClr val="bg1"/>
                </a:solidFill>
              </a:rPr>
              <a:t>Are there any activities that can be candidates for streamlining?</a:t>
            </a:r>
          </a:p>
          <a:p>
            <a:pPr>
              <a:buFont typeface="Wingdings" pitchFamily="2" charset="2"/>
              <a:buChar char="q"/>
            </a:pPr>
            <a:endParaRPr lang="en-ZA" sz="2000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en-ZA" sz="2400" dirty="0" smtClean="0">
                <a:solidFill>
                  <a:schemeClr val="bg1"/>
                </a:solidFill>
              </a:rPr>
              <a:t> Strategic Plan to include objectives that are more tightly worded and which can be linked to measurable outcomes.</a:t>
            </a:r>
          </a:p>
          <a:p>
            <a:pPr>
              <a:buNone/>
            </a:pPr>
            <a:endParaRPr lang="en-ZA" sz="2400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en-ZA" sz="2400" dirty="0" smtClean="0">
                <a:solidFill>
                  <a:schemeClr val="bg1"/>
                </a:solidFill>
              </a:rPr>
              <a:t> How can the  M&amp;E Framework assist to highlight the relationship between different  objectives, activities, inputs, process and outcomes?</a:t>
            </a:r>
          </a:p>
          <a:p>
            <a:pPr>
              <a:buNone/>
            </a:pPr>
            <a:endParaRPr lang="en-ZA" sz="2400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en-ZA" sz="2400" dirty="0" smtClean="0">
              <a:solidFill>
                <a:schemeClr val="bg1"/>
              </a:solidFill>
            </a:endParaRPr>
          </a:p>
          <a:p>
            <a:endParaRPr lang="en-ZA" sz="2400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5</a:t>
            </a:fld>
            <a:endParaRPr lang="en-US" b="1" dirty="0"/>
          </a:p>
        </p:txBody>
      </p:sp>
      <p:sp>
        <p:nvSpPr>
          <p:cNvPr id="6" name="Line 4"/>
          <p:cNvSpPr>
            <a:spLocks noChangeShapeType="1"/>
          </p:cNvSpPr>
          <p:nvPr/>
        </p:nvSpPr>
        <p:spPr bwMode="auto">
          <a:xfrm>
            <a:off x="428625" y="1357298"/>
            <a:ext cx="8305800" cy="0"/>
          </a:xfrm>
          <a:prstGeom prst="line">
            <a:avLst/>
          </a:prstGeom>
          <a:noFill/>
          <a:ln w="349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Z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ZA" sz="3600" dirty="0" smtClean="0">
                <a:solidFill>
                  <a:schemeClr val="bg1"/>
                </a:solidFill>
              </a:rPr>
              <a:t>REVIEWING THE PAST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92922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ZA" sz="2400" dirty="0" smtClean="0"/>
              <a:t> </a:t>
            </a:r>
            <a:r>
              <a:rPr lang="en-ZA" sz="2400" dirty="0" smtClean="0">
                <a:solidFill>
                  <a:schemeClr val="bg1"/>
                </a:solidFill>
              </a:rPr>
              <a:t>What do you consider to be the Key Accomplishments of the Learning Hub?</a:t>
            </a:r>
          </a:p>
          <a:p>
            <a:pPr lvl="1">
              <a:buFont typeface="Wingdings" pitchFamily="2" charset="2"/>
              <a:buChar char="q"/>
            </a:pPr>
            <a:r>
              <a:rPr lang="en-ZA" sz="2000" dirty="0" smtClean="0">
                <a:solidFill>
                  <a:schemeClr val="bg1"/>
                </a:solidFill>
              </a:rPr>
              <a:t>What did the Learning Hub do that worked?</a:t>
            </a:r>
          </a:p>
          <a:p>
            <a:pPr lvl="1">
              <a:buFont typeface="Wingdings" pitchFamily="2" charset="2"/>
              <a:buChar char="q"/>
            </a:pPr>
            <a:r>
              <a:rPr lang="en-ZA" sz="2000" dirty="0" smtClean="0">
                <a:solidFill>
                  <a:schemeClr val="bg1"/>
                </a:solidFill>
              </a:rPr>
              <a:t>What did the Learning Hub do that did not work?</a:t>
            </a:r>
          </a:p>
          <a:p>
            <a:pPr lvl="1">
              <a:buFont typeface="Wingdings" pitchFamily="2" charset="2"/>
              <a:buChar char="q"/>
            </a:pPr>
            <a:r>
              <a:rPr lang="en-ZA" sz="2000" dirty="0" smtClean="0">
                <a:solidFill>
                  <a:schemeClr val="bg1"/>
                </a:solidFill>
              </a:rPr>
              <a:t>What was missing, that if the Learning Hub had it would have contributed to achieving the Learning Hub’s objectives?</a:t>
            </a:r>
          </a:p>
          <a:p>
            <a:pPr lvl="1">
              <a:buFont typeface="Wingdings" pitchFamily="2" charset="2"/>
              <a:buChar char="q"/>
            </a:pPr>
            <a:r>
              <a:rPr lang="en-ZA" sz="2000" dirty="0" smtClean="0">
                <a:solidFill>
                  <a:schemeClr val="bg1"/>
                </a:solidFill>
              </a:rPr>
              <a:t>What were the key lessons?</a:t>
            </a:r>
          </a:p>
          <a:p>
            <a:pPr lvl="1">
              <a:buFont typeface="Wingdings" pitchFamily="2" charset="2"/>
              <a:buChar char="q"/>
            </a:pPr>
            <a:r>
              <a:rPr lang="en-ZA" sz="2000" dirty="0" smtClean="0">
                <a:solidFill>
                  <a:schemeClr val="bg1"/>
                </a:solidFill>
              </a:rPr>
              <a:t>What were the important trends?</a:t>
            </a:r>
          </a:p>
          <a:p>
            <a:pPr>
              <a:buFont typeface="Wingdings" pitchFamily="2" charset="2"/>
              <a:buChar char="q"/>
            </a:pPr>
            <a:endParaRPr lang="en-ZA" sz="2000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en-ZA" sz="2400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en-ZA" sz="2400" dirty="0" smtClean="0">
              <a:solidFill>
                <a:schemeClr val="bg1"/>
              </a:solidFill>
            </a:endParaRPr>
          </a:p>
          <a:p>
            <a:endParaRPr lang="en-ZA" sz="2400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6</a:t>
            </a:fld>
            <a:endParaRPr lang="en-US" b="1" dirty="0"/>
          </a:p>
        </p:txBody>
      </p:sp>
      <p:sp>
        <p:nvSpPr>
          <p:cNvPr id="6" name="Line 4"/>
          <p:cNvSpPr>
            <a:spLocks noChangeShapeType="1"/>
          </p:cNvSpPr>
          <p:nvPr/>
        </p:nvSpPr>
        <p:spPr bwMode="auto">
          <a:xfrm>
            <a:off x="428625" y="1357298"/>
            <a:ext cx="8305800" cy="0"/>
          </a:xfrm>
          <a:prstGeom prst="line">
            <a:avLst/>
          </a:prstGeom>
          <a:noFill/>
          <a:ln w="349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Z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ZA" sz="3600" dirty="0" smtClean="0">
                <a:solidFill>
                  <a:schemeClr val="bg1"/>
                </a:solidFill>
              </a:rPr>
              <a:t>CHARTING THE FUTURE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929222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en-ZA" sz="2400" dirty="0" smtClean="0"/>
              <a:t> </a:t>
            </a:r>
            <a:r>
              <a:rPr lang="en-ZA" sz="2400" dirty="0" smtClean="0">
                <a:solidFill>
                  <a:schemeClr val="bg1"/>
                </a:solidFill>
              </a:rPr>
              <a:t>What are the anticipated trends for the Learning Hub?</a:t>
            </a:r>
          </a:p>
          <a:p>
            <a:pPr>
              <a:buFont typeface="Wingdings" pitchFamily="2" charset="2"/>
              <a:buChar char="q"/>
            </a:pPr>
            <a:r>
              <a:rPr lang="en-ZA" sz="2400" dirty="0" smtClean="0">
                <a:solidFill>
                  <a:schemeClr val="bg1"/>
                </a:solidFill>
              </a:rPr>
              <a:t> What are the potential opportunities for the Learning Hub?</a:t>
            </a:r>
          </a:p>
          <a:p>
            <a:pPr>
              <a:buFont typeface="Wingdings" pitchFamily="2" charset="2"/>
              <a:buChar char="q"/>
            </a:pPr>
            <a:r>
              <a:rPr lang="en-ZA" sz="2400" dirty="0" smtClean="0">
                <a:solidFill>
                  <a:schemeClr val="bg1"/>
                </a:solidFill>
              </a:rPr>
              <a:t> What are the potential threats for the Learning Hub?</a:t>
            </a:r>
          </a:p>
          <a:p>
            <a:pPr>
              <a:buFont typeface="Wingdings" pitchFamily="2" charset="2"/>
              <a:buChar char="q"/>
            </a:pPr>
            <a:r>
              <a:rPr lang="en-ZA" sz="2400" dirty="0" smtClean="0">
                <a:solidFill>
                  <a:schemeClr val="bg1"/>
                </a:solidFill>
              </a:rPr>
              <a:t> Where does the Learning Hub want to be at the end of the this year / planning period?</a:t>
            </a:r>
          </a:p>
          <a:p>
            <a:pPr lvl="1">
              <a:buFont typeface="Wingdings" pitchFamily="2" charset="2"/>
              <a:buChar char="q"/>
            </a:pPr>
            <a:r>
              <a:rPr lang="en-ZA" sz="2100" dirty="0" smtClean="0">
                <a:solidFill>
                  <a:schemeClr val="bg1"/>
                </a:solidFill>
              </a:rPr>
              <a:t>What are Learning Hub’s desired outcomes ?</a:t>
            </a:r>
          </a:p>
          <a:p>
            <a:pPr lvl="1">
              <a:buFont typeface="Wingdings" pitchFamily="2" charset="2"/>
              <a:buChar char="q"/>
            </a:pPr>
            <a:r>
              <a:rPr lang="en-ZA" sz="2100" dirty="0" smtClean="0">
                <a:solidFill>
                  <a:schemeClr val="bg1"/>
                </a:solidFill>
              </a:rPr>
              <a:t>What are the Learning Hub’s definition of victory or measurements for success – both qualitative and quantitatively?</a:t>
            </a:r>
          </a:p>
          <a:p>
            <a:pPr lvl="1">
              <a:buFont typeface="Wingdings" pitchFamily="2" charset="2"/>
              <a:buChar char="q"/>
            </a:pPr>
            <a:r>
              <a:rPr lang="en-ZA" sz="2100" dirty="0" smtClean="0">
                <a:solidFill>
                  <a:schemeClr val="bg1"/>
                </a:solidFill>
              </a:rPr>
              <a:t>What initiatives can the Learning Hub undertake to accomplish its objectives and deliver on the measurements of success?</a:t>
            </a:r>
          </a:p>
          <a:p>
            <a:pPr lvl="1">
              <a:buFont typeface="Wingdings" pitchFamily="2" charset="2"/>
              <a:buChar char="q"/>
            </a:pPr>
            <a:r>
              <a:rPr lang="en-ZA" sz="2100" dirty="0" smtClean="0">
                <a:solidFill>
                  <a:schemeClr val="bg1"/>
                </a:solidFill>
              </a:rPr>
              <a:t>What are the desired outcomes for each of the Learning Hub’s initiative?</a:t>
            </a:r>
          </a:p>
          <a:p>
            <a:pPr lvl="1">
              <a:buFont typeface="Wingdings" pitchFamily="2" charset="2"/>
              <a:buChar char="q"/>
            </a:pPr>
            <a:r>
              <a:rPr lang="en-ZA" sz="2100" dirty="0" smtClean="0">
                <a:solidFill>
                  <a:schemeClr val="bg1"/>
                </a:solidFill>
              </a:rPr>
              <a:t>What are the obstacles to each initiative?</a:t>
            </a:r>
          </a:p>
          <a:p>
            <a:pPr lvl="1">
              <a:buFont typeface="Wingdings" pitchFamily="2" charset="2"/>
              <a:buChar char="q"/>
            </a:pPr>
            <a:r>
              <a:rPr lang="en-ZA" sz="2100" dirty="0" smtClean="0">
                <a:solidFill>
                  <a:schemeClr val="bg1"/>
                </a:solidFill>
              </a:rPr>
              <a:t>How can the Learning Hub overcome or minimise the impact of each of these obstacles?</a:t>
            </a:r>
          </a:p>
          <a:p>
            <a:pPr lvl="1">
              <a:buFont typeface="Wingdings" pitchFamily="2" charset="2"/>
              <a:buChar char="q"/>
            </a:pPr>
            <a:r>
              <a:rPr lang="en-ZA" sz="2100" dirty="0" smtClean="0">
                <a:solidFill>
                  <a:schemeClr val="bg1"/>
                </a:solidFill>
              </a:rPr>
              <a:t>was missing, that if the Learning Hub had it would have contributed to achieving the Learning Hub’s objectives?</a:t>
            </a:r>
          </a:p>
          <a:p>
            <a:pPr lvl="1">
              <a:buFont typeface="Wingdings" pitchFamily="2" charset="2"/>
              <a:buChar char="q"/>
            </a:pPr>
            <a:r>
              <a:rPr lang="en-ZA" sz="2100" dirty="0" smtClean="0">
                <a:solidFill>
                  <a:schemeClr val="bg1"/>
                </a:solidFill>
              </a:rPr>
              <a:t>What are the Learning Hub’s requirements with regard to resources (be it information, human, financial ,etc)What were the key lessons?</a:t>
            </a:r>
          </a:p>
          <a:p>
            <a:pPr lvl="1">
              <a:buFont typeface="Wingdings" pitchFamily="2" charset="2"/>
              <a:buChar char="q"/>
            </a:pPr>
            <a:r>
              <a:rPr lang="en-ZA" sz="2100" dirty="0" smtClean="0">
                <a:solidFill>
                  <a:schemeClr val="bg1"/>
                </a:solidFill>
              </a:rPr>
              <a:t>Who will be accountable for what? </a:t>
            </a:r>
          </a:p>
          <a:p>
            <a:pPr lvl="1">
              <a:buFont typeface="Wingdings" pitchFamily="2" charset="2"/>
              <a:buChar char="q"/>
            </a:pPr>
            <a:r>
              <a:rPr lang="en-ZA" sz="2100" dirty="0" smtClean="0">
                <a:solidFill>
                  <a:schemeClr val="bg1"/>
                </a:solidFill>
              </a:rPr>
              <a:t>What assumptions informs the plans?</a:t>
            </a:r>
          </a:p>
          <a:p>
            <a:pPr>
              <a:buFont typeface="Wingdings" pitchFamily="2" charset="2"/>
              <a:buChar char="q"/>
            </a:pPr>
            <a:r>
              <a:rPr lang="en-ZA" sz="2000" dirty="0" smtClean="0">
                <a:solidFill>
                  <a:schemeClr val="bg1"/>
                </a:solidFill>
              </a:rPr>
              <a:t>How can the Learning Hub improve its organisational capacity, effectiveness and efficiency?</a:t>
            </a:r>
          </a:p>
          <a:p>
            <a:pPr>
              <a:buNone/>
            </a:pPr>
            <a:endParaRPr lang="en-ZA" sz="2400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en-ZA" sz="2400" dirty="0" smtClean="0">
              <a:solidFill>
                <a:schemeClr val="bg1"/>
              </a:solidFill>
            </a:endParaRPr>
          </a:p>
          <a:p>
            <a:endParaRPr lang="en-ZA" sz="2400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7</a:t>
            </a:fld>
            <a:endParaRPr lang="en-US" b="1" dirty="0"/>
          </a:p>
        </p:txBody>
      </p:sp>
      <p:sp>
        <p:nvSpPr>
          <p:cNvPr id="6" name="Line 4"/>
          <p:cNvSpPr>
            <a:spLocks noChangeShapeType="1"/>
          </p:cNvSpPr>
          <p:nvPr/>
        </p:nvSpPr>
        <p:spPr bwMode="auto">
          <a:xfrm>
            <a:off x="428625" y="1357298"/>
            <a:ext cx="8305800" cy="0"/>
          </a:xfrm>
          <a:prstGeom prst="line">
            <a:avLst/>
          </a:prstGeom>
          <a:noFill/>
          <a:ln w="349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Z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8</a:t>
            </a:fld>
            <a:endParaRPr lang="en-US" b="1"/>
          </a:p>
        </p:txBody>
      </p:sp>
      <p:grpSp>
        <p:nvGrpSpPr>
          <p:cNvPr id="6" name="Content Placeholder 5"/>
          <p:cNvGrpSpPr>
            <a:grpSpLocks noGrp="1"/>
          </p:cNvGrpSpPr>
          <p:nvPr>
            <p:ph idx="1"/>
          </p:nvPr>
        </p:nvGrpSpPr>
        <p:grpSpPr bwMode="auto">
          <a:xfrm>
            <a:off x="457200" y="1500174"/>
            <a:ext cx="8229600" cy="4253074"/>
            <a:chOff x="113" y="186"/>
            <a:chExt cx="5489" cy="3834"/>
          </a:xfrm>
        </p:grpSpPr>
        <p:sp>
          <p:nvSpPr>
            <p:cNvPr id="7" name="Rectangle 11"/>
            <p:cNvSpPr>
              <a:spLocks noChangeArrowheads="1"/>
            </p:cNvSpPr>
            <p:nvPr/>
          </p:nvSpPr>
          <p:spPr bwMode="auto">
            <a:xfrm>
              <a:off x="4195" y="3113"/>
              <a:ext cx="953" cy="453"/>
            </a:xfrm>
            <a:prstGeom prst="rect">
              <a:avLst/>
            </a:prstGeom>
            <a:solidFill>
              <a:srgbClr val="4D4DFF"/>
            </a:solidFill>
            <a:ln w="9525" algn="ctr">
              <a:noFill/>
              <a:prstDash val="dash"/>
              <a:miter lim="800000"/>
              <a:headEnd/>
              <a:tailEnd/>
            </a:ln>
            <a:effectLst/>
          </p:spPr>
          <p:txBody>
            <a:bodyPr wrap="none" lIns="36000" tIns="0" rIns="36000" bIns="0" anchor="ctr"/>
            <a:lstStyle/>
            <a:p>
              <a:endParaRPr lang="en-ZA"/>
            </a:p>
          </p:txBody>
        </p:sp>
        <p:sp>
          <p:nvSpPr>
            <p:cNvPr id="8" name="Rectangle 12"/>
            <p:cNvSpPr>
              <a:spLocks noChangeArrowheads="1"/>
            </p:cNvSpPr>
            <p:nvPr/>
          </p:nvSpPr>
          <p:spPr bwMode="auto">
            <a:xfrm>
              <a:off x="4195" y="1979"/>
              <a:ext cx="953" cy="1088"/>
            </a:xfrm>
            <a:prstGeom prst="rect">
              <a:avLst/>
            </a:prstGeom>
            <a:solidFill>
              <a:srgbClr val="4D4DFF"/>
            </a:solidFill>
            <a:ln w="9525" algn="ctr">
              <a:noFill/>
              <a:prstDash val="dash"/>
              <a:miter lim="800000"/>
              <a:headEnd/>
              <a:tailEnd/>
            </a:ln>
            <a:effectLst/>
          </p:spPr>
          <p:txBody>
            <a:bodyPr wrap="none" lIns="36000" tIns="0" rIns="36000" bIns="0" anchor="ctr"/>
            <a:lstStyle/>
            <a:p>
              <a:endParaRPr lang="en-ZA"/>
            </a:p>
          </p:txBody>
        </p:sp>
        <p:sp>
          <p:nvSpPr>
            <p:cNvPr id="10" name="Line 15"/>
            <p:cNvSpPr>
              <a:spLocks noChangeShapeType="1"/>
            </p:cNvSpPr>
            <p:nvPr/>
          </p:nvSpPr>
          <p:spPr bwMode="auto">
            <a:xfrm>
              <a:off x="113" y="435"/>
              <a:ext cx="5489" cy="0"/>
            </a:xfrm>
            <a:prstGeom prst="line">
              <a:avLst/>
            </a:prstGeom>
            <a:noFill/>
            <a:ln w="19050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ZA"/>
            </a:p>
          </p:txBody>
        </p:sp>
        <p:sp>
          <p:nvSpPr>
            <p:cNvPr id="11" name="Line 16"/>
            <p:cNvSpPr>
              <a:spLocks noChangeShapeType="1"/>
            </p:cNvSpPr>
            <p:nvPr/>
          </p:nvSpPr>
          <p:spPr bwMode="auto">
            <a:xfrm>
              <a:off x="113" y="186"/>
              <a:ext cx="0" cy="249"/>
            </a:xfrm>
            <a:prstGeom prst="line">
              <a:avLst/>
            </a:prstGeom>
            <a:noFill/>
            <a:ln w="12700" cap="sq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ZA"/>
            </a:p>
          </p:txBody>
        </p:sp>
        <p:sp>
          <p:nvSpPr>
            <p:cNvPr id="12" name="Line 17"/>
            <p:cNvSpPr>
              <a:spLocks noChangeShapeType="1"/>
            </p:cNvSpPr>
            <p:nvPr/>
          </p:nvSpPr>
          <p:spPr bwMode="auto">
            <a:xfrm>
              <a:off x="5602" y="186"/>
              <a:ext cx="0" cy="249"/>
            </a:xfrm>
            <a:prstGeom prst="line">
              <a:avLst/>
            </a:prstGeom>
            <a:noFill/>
            <a:ln w="12700" cap="sq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ZA"/>
            </a:p>
          </p:txBody>
        </p:sp>
        <p:sp>
          <p:nvSpPr>
            <p:cNvPr id="13" name="Rectangle 18"/>
            <p:cNvSpPr>
              <a:spLocks noChangeArrowheads="1"/>
            </p:cNvSpPr>
            <p:nvPr/>
          </p:nvSpPr>
          <p:spPr bwMode="auto">
            <a:xfrm>
              <a:off x="2517" y="1071"/>
              <a:ext cx="817" cy="272"/>
            </a:xfrm>
            <a:prstGeom prst="rect">
              <a:avLst/>
            </a:prstGeom>
            <a:solidFill>
              <a:srgbClr val="D2D2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342900" indent="-342900" algn="ctr">
                <a:spcBef>
                  <a:spcPct val="10000"/>
                </a:spcBef>
              </a:pPr>
              <a:r>
                <a:rPr lang="en-ZA" sz="1200" dirty="0"/>
                <a:t>Head: </a:t>
              </a:r>
            </a:p>
            <a:p>
              <a:pPr marL="342900" indent="-342900" algn="ctr">
                <a:spcBef>
                  <a:spcPct val="10000"/>
                </a:spcBef>
              </a:pPr>
              <a:r>
                <a:rPr lang="en-ZA" sz="1200" dirty="0"/>
                <a:t>Learning Hub</a:t>
              </a:r>
              <a:endParaRPr lang="en-US" sz="1000" dirty="0"/>
            </a:p>
          </p:txBody>
        </p:sp>
        <p:sp>
          <p:nvSpPr>
            <p:cNvPr id="14" name="Rectangle 19"/>
            <p:cNvSpPr>
              <a:spLocks noChangeArrowheads="1"/>
            </p:cNvSpPr>
            <p:nvPr/>
          </p:nvSpPr>
          <p:spPr bwMode="auto">
            <a:xfrm>
              <a:off x="340" y="1979"/>
              <a:ext cx="1043" cy="1587"/>
            </a:xfrm>
            <a:prstGeom prst="rect">
              <a:avLst/>
            </a:prstGeom>
            <a:solidFill>
              <a:srgbClr val="A7A7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/>
            <a:lstStyle/>
            <a:p>
              <a:pPr marL="342900" indent="-342900" algn="ctr">
                <a:spcBef>
                  <a:spcPct val="50000"/>
                </a:spcBef>
              </a:pPr>
              <a:r>
                <a:rPr lang="en-ZA" sz="1200" b="1"/>
                <a:t>Noise</a:t>
              </a:r>
            </a:p>
            <a:p>
              <a:pPr marL="342900" indent="-342900" algn="ctr">
                <a:lnSpc>
                  <a:spcPct val="60000"/>
                </a:lnSpc>
                <a:spcBef>
                  <a:spcPct val="50000"/>
                </a:spcBef>
              </a:pPr>
              <a:r>
                <a:rPr lang="en-ZA" sz="1200"/>
                <a:t>MOSH Adoption Team</a:t>
              </a:r>
            </a:p>
            <a:p>
              <a:pPr marL="342900" indent="-342900" algn="ctr">
                <a:spcBef>
                  <a:spcPct val="50000"/>
                </a:spcBef>
              </a:pPr>
              <a:endParaRPr lang="en-ZA" sz="1000"/>
            </a:p>
            <a:p>
              <a:pPr marL="342900" indent="-342900" algn="ctr"/>
              <a:endParaRPr lang="en-ZA" sz="1000"/>
            </a:p>
            <a:p>
              <a:pPr marL="342900" indent="-342900" algn="ctr"/>
              <a:endParaRPr lang="en-ZA" sz="1200"/>
            </a:p>
            <a:p>
              <a:pPr marL="342900" indent="-342900" algn="ctr"/>
              <a:endParaRPr lang="en-ZA" sz="1200"/>
            </a:p>
            <a:p>
              <a:pPr marL="342900" indent="-342900" algn="ctr"/>
              <a:endParaRPr lang="en-ZA" sz="1200"/>
            </a:p>
            <a:p>
              <a:pPr marL="342900" indent="-342900" algn="ctr"/>
              <a:endParaRPr lang="en-US" sz="1200"/>
            </a:p>
          </p:txBody>
        </p:sp>
        <p:sp>
          <p:nvSpPr>
            <p:cNvPr id="15" name="Rectangle 20"/>
            <p:cNvSpPr>
              <a:spLocks noChangeArrowheads="1"/>
            </p:cNvSpPr>
            <p:nvPr/>
          </p:nvSpPr>
          <p:spPr bwMode="auto">
            <a:xfrm>
              <a:off x="1565" y="1979"/>
              <a:ext cx="680" cy="1587"/>
            </a:xfrm>
            <a:prstGeom prst="rect">
              <a:avLst/>
            </a:prstGeom>
            <a:solidFill>
              <a:srgbClr val="A7A7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/>
            <a:lstStyle/>
            <a:p>
              <a:pPr marL="342900" indent="-342900" algn="ctr">
                <a:spcBef>
                  <a:spcPct val="50000"/>
                </a:spcBef>
              </a:pPr>
              <a:r>
                <a:rPr lang="en-ZA" sz="1200" b="1" dirty="0"/>
                <a:t>Dust</a:t>
              </a:r>
            </a:p>
            <a:p>
              <a:pPr marL="342900" indent="-342900" algn="ctr"/>
              <a:endParaRPr lang="en-ZA" sz="1200" b="1" dirty="0"/>
            </a:p>
            <a:p>
              <a:pPr marL="342900" indent="-342900" algn="ctr">
                <a:spcBef>
                  <a:spcPct val="50000"/>
                </a:spcBef>
                <a:buFont typeface="Arial" charset="0"/>
                <a:buNone/>
              </a:pPr>
              <a:r>
                <a:rPr lang="en-ZA" sz="1200" dirty="0" smtClean="0"/>
                <a:t>As </a:t>
              </a:r>
              <a:r>
                <a:rPr lang="en-ZA" sz="1200" dirty="0"/>
                <a:t>for noise</a:t>
              </a:r>
            </a:p>
            <a:p>
              <a:pPr marL="342900" indent="-342900" algn="ctr">
                <a:spcBef>
                  <a:spcPct val="50000"/>
                </a:spcBef>
                <a:buFont typeface="Arial" charset="0"/>
                <a:buNone/>
              </a:pPr>
              <a:endParaRPr lang="en-US" sz="1200" dirty="0"/>
            </a:p>
          </p:txBody>
        </p:sp>
        <p:sp>
          <p:nvSpPr>
            <p:cNvPr id="16" name="Rectangle 21"/>
            <p:cNvSpPr>
              <a:spLocks noChangeArrowheads="1"/>
            </p:cNvSpPr>
            <p:nvPr/>
          </p:nvSpPr>
          <p:spPr bwMode="auto">
            <a:xfrm>
              <a:off x="2426" y="1979"/>
              <a:ext cx="680" cy="1587"/>
            </a:xfrm>
            <a:prstGeom prst="rect">
              <a:avLst/>
            </a:prstGeom>
            <a:solidFill>
              <a:srgbClr val="A7A7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/>
            <a:lstStyle/>
            <a:p>
              <a:pPr marL="342900" indent="-342900" algn="ctr">
                <a:spcBef>
                  <a:spcPct val="50000"/>
                </a:spcBef>
              </a:pPr>
              <a:r>
                <a:rPr lang="en-ZA" sz="1200" b="1" dirty="0"/>
                <a:t>FOG</a:t>
              </a:r>
            </a:p>
            <a:p>
              <a:pPr marL="342900" indent="-342900" algn="ctr"/>
              <a:endParaRPr lang="en-ZA" sz="1000" dirty="0"/>
            </a:p>
            <a:p>
              <a:pPr marL="342900" indent="-342900" algn="ctr">
                <a:spcBef>
                  <a:spcPct val="50000"/>
                </a:spcBef>
                <a:buFont typeface="Arial" charset="0"/>
                <a:buNone/>
              </a:pPr>
              <a:r>
                <a:rPr lang="en-ZA" sz="1200" dirty="0" smtClean="0"/>
                <a:t>As </a:t>
              </a:r>
              <a:r>
                <a:rPr lang="en-ZA" sz="1200" dirty="0"/>
                <a:t>for noise</a:t>
              </a:r>
            </a:p>
          </p:txBody>
        </p:sp>
        <p:sp>
          <p:nvSpPr>
            <p:cNvPr id="17" name="Rectangle 22"/>
            <p:cNvSpPr>
              <a:spLocks noChangeArrowheads="1"/>
            </p:cNvSpPr>
            <p:nvPr/>
          </p:nvSpPr>
          <p:spPr bwMode="auto">
            <a:xfrm>
              <a:off x="4241" y="2341"/>
              <a:ext cx="861" cy="136"/>
            </a:xfrm>
            <a:prstGeom prst="rect">
              <a:avLst/>
            </a:prstGeom>
            <a:solidFill>
              <a:srgbClr val="D2D2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342900" indent="-342900">
                <a:spcBef>
                  <a:spcPct val="50000"/>
                </a:spcBef>
              </a:pPr>
              <a:r>
                <a:rPr lang="en-ZA" sz="1000" dirty="0"/>
                <a:t>Monitoring Specialist</a:t>
              </a:r>
              <a:endParaRPr lang="en-US" sz="1000" dirty="0"/>
            </a:p>
          </p:txBody>
        </p:sp>
        <p:sp>
          <p:nvSpPr>
            <p:cNvPr id="18" name="Rectangle 23"/>
            <p:cNvSpPr>
              <a:spLocks noChangeArrowheads="1"/>
            </p:cNvSpPr>
            <p:nvPr/>
          </p:nvSpPr>
          <p:spPr bwMode="auto">
            <a:xfrm>
              <a:off x="4241" y="3203"/>
              <a:ext cx="861" cy="227"/>
            </a:xfrm>
            <a:prstGeom prst="rect">
              <a:avLst/>
            </a:prstGeom>
            <a:solidFill>
              <a:srgbClr val="D2D2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lIns="18000" rIns="18000" anchor="ctr"/>
            <a:lstStyle/>
            <a:p>
              <a:pPr>
                <a:spcBef>
                  <a:spcPct val="50000"/>
                </a:spcBef>
              </a:pPr>
              <a:r>
                <a:rPr lang="en-ZA" sz="1000" dirty="0" smtClean="0"/>
                <a:t>Principal Adoption Specialist</a:t>
              </a:r>
              <a:endParaRPr lang="en-US" sz="1000" dirty="0"/>
            </a:p>
          </p:txBody>
        </p:sp>
        <p:sp>
          <p:nvSpPr>
            <p:cNvPr id="19" name="Rectangle 24"/>
            <p:cNvSpPr>
              <a:spLocks noChangeArrowheads="1"/>
            </p:cNvSpPr>
            <p:nvPr/>
          </p:nvSpPr>
          <p:spPr bwMode="auto">
            <a:xfrm>
              <a:off x="4241" y="2840"/>
              <a:ext cx="861" cy="137"/>
            </a:xfrm>
            <a:prstGeom prst="rect">
              <a:avLst/>
            </a:prstGeom>
            <a:solidFill>
              <a:srgbClr val="D2D2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342900" indent="-342900">
                <a:spcBef>
                  <a:spcPct val="50000"/>
                </a:spcBef>
              </a:pPr>
              <a:r>
                <a:rPr lang="en-ZA" sz="1000" dirty="0"/>
                <a:t>Behaviour Specialist</a:t>
              </a:r>
              <a:endParaRPr lang="en-US" sz="1000" dirty="0"/>
            </a:p>
          </p:txBody>
        </p:sp>
        <p:sp>
          <p:nvSpPr>
            <p:cNvPr id="20" name="Line 25"/>
            <p:cNvSpPr>
              <a:spLocks noChangeShapeType="1"/>
            </p:cNvSpPr>
            <p:nvPr/>
          </p:nvSpPr>
          <p:spPr bwMode="auto">
            <a:xfrm>
              <a:off x="4649" y="1728"/>
              <a:ext cx="0" cy="273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lIns="36000" tIns="0" rIns="36000" bIns="0" anchor="ctr" anchorCtr="1"/>
            <a:lstStyle/>
            <a:p>
              <a:endParaRPr lang="en-ZA"/>
            </a:p>
          </p:txBody>
        </p:sp>
        <p:sp>
          <p:nvSpPr>
            <p:cNvPr id="21" name="Line 26"/>
            <p:cNvSpPr>
              <a:spLocks noChangeShapeType="1"/>
            </p:cNvSpPr>
            <p:nvPr/>
          </p:nvSpPr>
          <p:spPr bwMode="auto">
            <a:xfrm>
              <a:off x="839" y="1728"/>
              <a:ext cx="0" cy="273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lIns="36000" tIns="0" rIns="36000" bIns="0" anchor="ctr" anchorCtr="1"/>
            <a:lstStyle/>
            <a:p>
              <a:endParaRPr lang="en-ZA"/>
            </a:p>
          </p:txBody>
        </p:sp>
        <p:sp>
          <p:nvSpPr>
            <p:cNvPr id="22" name="Line 27"/>
            <p:cNvSpPr>
              <a:spLocks noChangeShapeType="1"/>
            </p:cNvSpPr>
            <p:nvPr/>
          </p:nvSpPr>
          <p:spPr bwMode="auto">
            <a:xfrm>
              <a:off x="1927" y="1728"/>
              <a:ext cx="0" cy="273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lIns="36000" tIns="0" rIns="36000" bIns="0" anchor="ctr" anchorCtr="1"/>
            <a:lstStyle/>
            <a:p>
              <a:endParaRPr lang="en-ZA"/>
            </a:p>
          </p:txBody>
        </p:sp>
        <p:sp>
          <p:nvSpPr>
            <p:cNvPr id="23" name="Line 28"/>
            <p:cNvSpPr>
              <a:spLocks noChangeShapeType="1"/>
            </p:cNvSpPr>
            <p:nvPr/>
          </p:nvSpPr>
          <p:spPr bwMode="auto">
            <a:xfrm>
              <a:off x="3606" y="1728"/>
              <a:ext cx="0" cy="273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lIns="36000" tIns="0" rIns="36000" bIns="0" anchor="ctr" anchorCtr="1"/>
            <a:lstStyle/>
            <a:p>
              <a:endParaRPr lang="en-ZA"/>
            </a:p>
          </p:txBody>
        </p:sp>
        <p:sp>
          <p:nvSpPr>
            <p:cNvPr id="24" name="Line 29"/>
            <p:cNvSpPr>
              <a:spLocks noChangeShapeType="1"/>
            </p:cNvSpPr>
            <p:nvPr/>
          </p:nvSpPr>
          <p:spPr bwMode="auto">
            <a:xfrm>
              <a:off x="839" y="1728"/>
              <a:ext cx="381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lIns="36000" tIns="0" rIns="36000" bIns="0" anchor="ctr" anchorCtr="1"/>
            <a:lstStyle/>
            <a:p>
              <a:endParaRPr lang="en-ZA"/>
            </a:p>
          </p:txBody>
        </p:sp>
        <p:sp>
          <p:nvSpPr>
            <p:cNvPr id="25" name="Rectangle 30"/>
            <p:cNvSpPr>
              <a:spLocks noChangeArrowheads="1"/>
            </p:cNvSpPr>
            <p:nvPr/>
          </p:nvSpPr>
          <p:spPr bwMode="auto">
            <a:xfrm>
              <a:off x="4241" y="2069"/>
              <a:ext cx="861" cy="136"/>
            </a:xfrm>
            <a:prstGeom prst="rect">
              <a:avLst/>
            </a:prstGeom>
            <a:solidFill>
              <a:srgbClr val="D2D2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342900" indent="-342900" algn="ctr">
                <a:spcBef>
                  <a:spcPct val="50000"/>
                </a:spcBef>
              </a:pPr>
              <a:r>
                <a:rPr lang="en-ZA" sz="1000" dirty="0">
                  <a:solidFill>
                    <a:srgbClr val="FF0000"/>
                  </a:solidFill>
                </a:rPr>
                <a:t>Administration</a:t>
              </a:r>
              <a:endParaRPr lang="en-US" sz="1000" dirty="0">
                <a:solidFill>
                  <a:srgbClr val="FF0000"/>
                </a:solidFill>
              </a:endParaRPr>
            </a:p>
          </p:txBody>
        </p:sp>
        <p:sp>
          <p:nvSpPr>
            <p:cNvPr id="26" name="Rectangle 31"/>
            <p:cNvSpPr>
              <a:spLocks noChangeArrowheads="1"/>
            </p:cNvSpPr>
            <p:nvPr/>
          </p:nvSpPr>
          <p:spPr bwMode="auto">
            <a:xfrm>
              <a:off x="3334" y="1434"/>
              <a:ext cx="680" cy="137"/>
            </a:xfrm>
            <a:prstGeom prst="rect">
              <a:avLst/>
            </a:prstGeom>
            <a:solidFill>
              <a:srgbClr val="D2D2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342900" indent="-342900" algn="ctr">
                <a:spcBef>
                  <a:spcPct val="50000"/>
                </a:spcBef>
              </a:pPr>
              <a:r>
                <a:rPr lang="en-US" sz="1200" dirty="0" smtClean="0"/>
                <a:t>Secretary</a:t>
              </a:r>
              <a:endParaRPr lang="en-US" sz="1200" dirty="0"/>
            </a:p>
          </p:txBody>
        </p:sp>
        <p:sp>
          <p:nvSpPr>
            <p:cNvPr id="27" name="Line 32"/>
            <p:cNvSpPr>
              <a:spLocks noChangeShapeType="1"/>
            </p:cNvSpPr>
            <p:nvPr/>
          </p:nvSpPr>
          <p:spPr bwMode="auto">
            <a:xfrm>
              <a:off x="2880" y="1525"/>
              <a:ext cx="454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lIns="36000" tIns="0" rIns="36000" bIns="0" anchor="ctr" anchorCtr="1"/>
            <a:lstStyle/>
            <a:p>
              <a:endParaRPr lang="en-ZA"/>
            </a:p>
          </p:txBody>
        </p:sp>
        <p:sp>
          <p:nvSpPr>
            <p:cNvPr id="28" name="Rectangle 33"/>
            <p:cNvSpPr>
              <a:spLocks noChangeArrowheads="1"/>
            </p:cNvSpPr>
            <p:nvPr/>
          </p:nvSpPr>
          <p:spPr bwMode="auto">
            <a:xfrm>
              <a:off x="340" y="3748"/>
              <a:ext cx="3674" cy="272"/>
            </a:xfrm>
            <a:prstGeom prst="rect">
              <a:avLst/>
            </a:prstGeom>
            <a:solidFill>
              <a:srgbClr val="FFFFFF"/>
            </a:solidFill>
            <a:ln w="76200" algn="ctr">
              <a:solidFill>
                <a:srgbClr val="4D4DFF"/>
              </a:solidFill>
              <a:miter lim="800000"/>
              <a:headEnd/>
              <a:tailEnd/>
            </a:ln>
            <a:effectLst/>
          </p:spPr>
          <p:txBody>
            <a:bodyPr wrap="none" lIns="36000" tIns="0" rIns="36000" bIns="0" anchor="ctr"/>
            <a:lstStyle/>
            <a:p>
              <a:pPr marL="342900" indent="-342900" algn="ctr">
                <a:spcBef>
                  <a:spcPct val="50000"/>
                </a:spcBef>
              </a:pPr>
              <a:r>
                <a:rPr lang="en-ZA" sz="1200"/>
                <a:t>Facilitation of leading practice adoption</a:t>
              </a:r>
              <a:endParaRPr lang="en-US" sz="1200"/>
            </a:p>
          </p:txBody>
        </p:sp>
        <p:sp>
          <p:nvSpPr>
            <p:cNvPr id="29" name="Rectangle 34"/>
            <p:cNvSpPr>
              <a:spLocks noChangeArrowheads="1"/>
            </p:cNvSpPr>
            <p:nvPr/>
          </p:nvSpPr>
          <p:spPr bwMode="auto">
            <a:xfrm>
              <a:off x="4195" y="3748"/>
              <a:ext cx="1225" cy="272"/>
            </a:xfrm>
            <a:prstGeom prst="rect">
              <a:avLst/>
            </a:prstGeom>
            <a:solidFill>
              <a:srgbClr val="FFFFFF"/>
            </a:solidFill>
            <a:ln w="76200" algn="ctr">
              <a:solidFill>
                <a:srgbClr val="4D4DFF"/>
              </a:solidFill>
              <a:miter lim="800000"/>
              <a:headEnd/>
              <a:tailEnd/>
            </a:ln>
            <a:effectLst/>
          </p:spPr>
          <p:txBody>
            <a:bodyPr wrap="none" lIns="36000" tIns="0" rIns="36000" bIns="0" anchor="ctr"/>
            <a:lstStyle/>
            <a:p>
              <a:pPr marL="342900" indent="-342900" algn="ctr">
                <a:spcBef>
                  <a:spcPct val="50000"/>
                </a:spcBef>
              </a:pPr>
              <a:r>
                <a:rPr lang="en-ZA" sz="1200"/>
                <a:t>Strategic Communication</a:t>
              </a:r>
              <a:endParaRPr lang="en-US" sz="1200"/>
            </a:p>
          </p:txBody>
        </p:sp>
        <p:sp>
          <p:nvSpPr>
            <p:cNvPr id="30" name="Rectangle 35"/>
            <p:cNvSpPr>
              <a:spLocks noChangeArrowheads="1"/>
            </p:cNvSpPr>
            <p:nvPr/>
          </p:nvSpPr>
          <p:spPr bwMode="auto">
            <a:xfrm>
              <a:off x="5375" y="1979"/>
              <a:ext cx="227" cy="1587"/>
            </a:xfrm>
            <a:prstGeom prst="rect">
              <a:avLst/>
            </a:prstGeom>
            <a:solidFill>
              <a:srgbClr val="4D4DFF"/>
            </a:solidFill>
            <a:ln w="9525" algn="ctr">
              <a:noFill/>
              <a:prstDash val="dash"/>
              <a:miter lim="800000"/>
              <a:headEnd/>
              <a:tailEnd/>
            </a:ln>
            <a:effectLst/>
          </p:spPr>
          <p:txBody>
            <a:bodyPr wrap="none" lIns="36000" tIns="0" rIns="36000" bIns="0" anchor="ctr"/>
            <a:lstStyle/>
            <a:p>
              <a:endParaRPr lang="en-ZA"/>
            </a:p>
          </p:txBody>
        </p:sp>
        <p:sp>
          <p:nvSpPr>
            <p:cNvPr id="31" name="Rectangle 36"/>
            <p:cNvSpPr>
              <a:spLocks noChangeArrowheads="1"/>
            </p:cNvSpPr>
            <p:nvPr/>
          </p:nvSpPr>
          <p:spPr bwMode="auto">
            <a:xfrm rot="16200000">
              <a:off x="4750" y="2729"/>
              <a:ext cx="1486" cy="125"/>
            </a:xfrm>
            <a:prstGeom prst="rect">
              <a:avLst/>
            </a:prstGeom>
            <a:solidFill>
              <a:srgbClr val="FFFF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36000" tIns="0" rIns="36000" bIns="0" anchor="ctr"/>
            <a:lstStyle/>
            <a:p>
              <a:pPr marL="342900" indent="-342900" algn="ctr">
                <a:spcBef>
                  <a:spcPct val="50000"/>
                </a:spcBef>
              </a:pPr>
              <a:r>
                <a:rPr lang="en-ZA" sz="1200" dirty="0"/>
                <a:t>Outsourced expert support</a:t>
              </a:r>
              <a:endParaRPr lang="en-US" sz="1200" dirty="0"/>
            </a:p>
          </p:txBody>
        </p:sp>
        <p:sp>
          <p:nvSpPr>
            <p:cNvPr id="33" name="Rectangle 38"/>
            <p:cNvSpPr>
              <a:spLocks noChangeArrowheads="1"/>
            </p:cNvSpPr>
            <p:nvPr/>
          </p:nvSpPr>
          <p:spPr bwMode="auto">
            <a:xfrm>
              <a:off x="3974" y="1021"/>
              <a:ext cx="1116" cy="393"/>
            </a:xfrm>
            <a:prstGeom prst="rect">
              <a:avLst/>
            </a:prstGeom>
            <a:solidFill>
              <a:srgbClr val="A7A7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/>
            <a:lstStyle/>
            <a:p>
              <a:pPr marL="342900" indent="-342900" algn="ctr"/>
              <a:r>
                <a:rPr lang="en-US" sz="1200" dirty="0" smtClean="0">
                  <a:solidFill>
                    <a:schemeClr val="bg1"/>
                  </a:solidFill>
                </a:rPr>
                <a:t>Tripartite  </a:t>
              </a:r>
            </a:p>
            <a:p>
              <a:pPr marL="342900" indent="-342900" algn="ctr"/>
              <a:r>
                <a:rPr lang="en-US" sz="1200" dirty="0" smtClean="0">
                  <a:solidFill>
                    <a:schemeClr val="bg1"/>
                  </a:solidFill>
                </a:rPr>
                <a:t>Advisory Committee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34" name="Rectangle 39"/>
            <p:cNvSpPr>
              <a:spLocks noChangeArrowheads="1"/>
            </p:cNvSpPr>
            <p:nvPr/>
          </p:nvSpPr>
          <p:spPr bwMode="auto">
            <a:xfrm>
              <a:off x="2517" y="527"/>
              <a:ext cx="817" cy="182"/>
            </a:xfrm>
            <a:prstGeom prst="rect">
              <a:avLst/>
            </a:prstGeom>
            <a:solidFill>
              <a:srgbClr val="A7A7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/>
            <a:lstStyle/>
            <a:p>
              <a:pPr marL="342900" indent="-342900" algn="ctr"/>
              <a:r>
                <a:rPr lang="en-ZA" sz="1200" dirty="0" smtClean="0">
                  <a:solidFill>
                    <a:schemeClr val="bg1"/>
                  </a:solidFill>
                </a:rPr>
                <a:t>Chamber </a:t>
              </a:r>
              <a:r>
                <a:rPr lang="en-ZA" sz="1200" dirty="0">
                  <a:solidFill>
                    <a:schemeClr val="bg1"/>
                  </a:solidFill>
                </a:rPr>
                <a:t>Council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35" name="Line 40"/>
            <p:cNvSpPr>
              <a:spLocks noChangeShapeType="1"/>
            </p:cNvSpPr>
            <p:nvPr/>
          </p:nvSpPr>
          <p:spPr bwMode="auto">
            <a:xfrm>
              <a:off x="2880" y="1344"/>
              <a:ext cx="0" cy="362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lIns="36000" tIns="0" rIns="36000" bIns="0" anchor="ctr" anchorCtr="1"/>
            <a:lstStyle/>
            <a:p>
              <a:endParaRPr lang="en-ZA"/>
            </a:p>
          </p:txBody>
        </p:sp>
        <p:sp>
          <p:nvSpPr>
            <p:cNvPr id="36" name="Line 41"/>
            <p:cNvSpPr>
              <a:spLocks noChangeShapeType="1"/>
            </p:cNvSpPr>
            <p:nvPr/>
          </p:nvSpPr>
          <p:spPr bwMode="auto">
            <a:xfrm>
              <a:off x="2880" y="709"/>
              <a:ext cx="0" cy="9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lIns="36000" tIns="0" rIns="36000" bIns="0" anchor="ctr" anchorCtr="1"/>
            <a:lstStyle/>
            <a:p>
              <a:endParaRPr lang="en-ZA"/>
            </a:p>
          </p:txBody>
        </p:sp>
        <p:sp>
          <p:nvSpPr>
            <p:cNvPr id="37" name="Line 42"/>
            <p:cNvSpPr>
              <a:spLocks noChangeShapeType="1"/>
            </p:cNvSpPr>
            <p:nvPr/>
          </p:nvSpPr>
          <p:spPr bwMode="auto">
            <a:xfrm>
              <a:off x="2880" y="981"/>
              <a:ext cx="0" cy="9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lIns="36000" tIns="0" rIns="36000" bIns="0" anchor="ctr" anchorCtr="1"/>
            <a:lstStyle/>
            <a:p>
              <a:endParaRPr lang="en-ZA"/>
            </a:p>
          </p:txBody>
        </p:sp>
        <p:sp>
          <p:nvSpPr>
            <p:cNvPr id="38" name="Line 43"/>
            <p:cNvSpPr>
              <a:spLocks noChangeShapeType="1"/>
            </p:cNvSpPr>
            <p:nvPr/>
          </p:nvSpPr>
          <p:spPr bwMode="auto">
            <a:xfrm>
              <a:off x="3424" y="2205"/>
              <a:ext cx="363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36000" tIns="0" rIns="36000" bIns="0" anchor="ctr" anchorCtr="1"/>
            <a:lstStyle/>
            <a:p>
              <a:endParaRPr lang="en-ZA"/>
            </a:p>
          </p:txBody>
        </p:sp>
        <p:sp>
          <p:nvSpPr>
            <p:cNvPr id="39" name="Line 44"/>
            <p:cNvSpPr>
              <a:spLocks noChangeShapeType="1"/>
            </p:cNvSpPr>
            <p:nvPr/>
          </p:nvSpPr>
          <p:spPr bwMode="auto">
            <a:xfrm>
              <a:off x="2608" y="2182"/>
              <a:ext cx="363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36000" tIns="0" rIns="36000" bIns="0" anchor="ctr" anchorCtr="1"/>
            <a:lstStyle/>
            <a:p>
              <a:endParaRPr lang="en-ZA"/>
            </a:p>
          </p:txBody>
        </p:sp>
        <p:sp>
          <p:nvSpPr>
            <p:cNvPr id="40" name="Line 45"/>
            <p:cNvSpPr>
              <a:spLocks noChangeShapeType="1"/>
            </p:cNvSpPr>
            <p:nvPr/>
          </p:nvSpPr>
          <p:spPr bwMode="auto">
            <a:xfrm>
              <a:off x="1746" y="2182"/>
              <a:ext cx="363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36000" tIns="0" rIns="36000" bIns="0" anchor="ctr" anchorCtr="1"/>
            <a:lstStyle/>
            <a:p>
              <a:endParaRPr lang="en-ZA"/>
            </a:p>
          </p:txBody>
        </p:sp>
        <p:sp>
          <p:nvSpPr>
            <p:cNvPr id="41" name="Line 46"/>
            <p:cNvSpPr>
              <a:spLocks noChangeShapeType="1"/>
            </p:cNvSpPr>
            <p:nvPr/>
          </p:nvSpPr>
          <p:spPr bwMode="auto">
            <a:xfrm>
              <a:off x="385" y="2182"/>
              <a:ext cx="90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36000" tIns="0" rIns="36000" bIns="0" anchor="ctr" anchorCtr="1"/>
            <a:lstStyle/>
            <a:p>
              <a:endParaRPr lang="en-ZA"/>
            </a:p>
          </p:txBody>
        </p:sp>
        <p:sp>
          <p:nvSpPr>
            <p:cNvPr id="42" name="Line 47"/>
            <p:cNvSpPr>
              <a:spLocks noChangeShapeType="1"/>
            </p:cNvSpPr>
            <p:nvPr/>
          </p:nvSpPr>
          <p:spPr bwMode="auto">
            <a:xfrm flipV="1">
              <a:off x="2789" y="3566"/>
              <a:ext cx="0" cy="182"/>
            </a:xfrm>
            <a:prstGeom prst="line">
              <a:avLst/>
            </a:prstGeom>
            <a:noFill/>
            <a:ln w="38100">
              <a:solidFill>
                <a:srgbClr val="4D4DFF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 lIns="36000" tIns="0" rIns="36000" bIns="0" anchor="ctr" anchorCtr="1"/>
            <a:lstStyle/>
            <a:p>
              <a:endParaRPr lang="en-ZA"/>
            </a:p>
          </p:txBody>
        </p:sp>
        <p:sp>
          <p:nvSpPr>
            <p:cNvPr id="43" name="Line 48"/>
            <p:cNvSpPr>
              <a:spLocks noChangeShapeType="1"/>
            </p:cNvSpPr>
            <p:nvPr/>
          </p:nvSpPr>
          <p:spPr bwMode="auto">
            <a:xfrm flipV="1">
              <a:off x="1882" y="3566"/>
              <a:ext cx="0" cy="182"/>
            </a:xfrm>
            <a:prstGeom prst="line">
              <a:avLst/>
            </a:prstGeom>
            <a:noFill/>
            <a:ln w="38100">
              <a:solidFill>
                <a:srgbClr val="4D4DFF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 lIns="36000" tIns="0" rIns="36000" bIns="0" anchor="ctr" anchorCtr="1"/>
            <a:lstStyle/>
            <a:p>
              <a:endParaRPr lang="en-ZA"/>
            </a:p>
          </p:txBody>
        </p:sp>
        <p:sp>
          <p:nvSpPr>
            <p:cNvPr id="44" name="Line 49"/>
            <p:cNvSpPr>
              <a:spLocks noChangeShapeType="1"/>
            </p:cNvSpPr>
            <p:nvPr/>
          </p:nvSpPr>
          <p:spPr bwMode="auto">
            <a:xfrm flipV="1">
              <a:off x="3606" y="3566"/>
              <a:ext cx="0" cy="182"/>
            </a:xfrm>
            <a:prstGeom prst="line">
              <a:avLst/>
            </a:prstGeom>
            <a:noFill/>
            <a:ln w="38100">
              <a:solidFill>
                <a:srgbClr val="4D4DFF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 lIns="36000" tIns="0" rIns="36000" bIns="0" anchor="ctr" anchorCtr="1"/>
            <a:lstStyle/>
            <a:p>
              <a:endParaRPr lang="en-ZA"/>
            </a:p>
          </p:txBody>
        </p:sp>
        <p:sp>
          <p:nvSpPr>
            <p:cNvPr id="45" name="Line 50"/>
            <p:cNvSpPr>
              <a:spLocks noChangeShapeType="1"/>
            </p:cNvSpPr>
            <p:nvPr/>
          </p:nvSpPr>
          <p:spPr bwMode="auto">
            <a:xfrm flipV="1">
              <a:off x="839" y="3566"/>
              <a:ext cx="0" cy="182"/>
            </a:xfrm>
            <a:prstGeom prst="line">
              <a:avLst/>
            </a:prstGeom>
            <a:noFill/>
            <a:ln w="38100">
              <a:solidFill>
                <a:srgbClr val="4D4DFF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 lIns="36000" tIns="0" rIns="36000" bIns="0" anchor="ctr" anchorCtr="1"/>
            <a:lstStyle/>
            <a:p>
              <a:endParaRPr lang="en-ZA"/>
            </a:p>
          </p:txBody>
        </p:sp>
        <p:sp>
          <p:nvSpPr>
            <p:cNvPr id="46" name="Rectangle 51"/>
            <p:cNvSpPr>
              <a:spLocks noChangeArrowheads="1"/>
            </p:cNvSpPr>
            <p:nvPr/>
          </p:nvSpPr>
          <p:spPr bwMode="auto">
            <a:xfrm>
              <a:off x="2299" y="825"/>
              <a:ext cx="1256" cy="156"/>
            </a:xfrm>
            <a:prstGeom prst="rect">
              <a:avLst/>
            </a:prstGeom>
            <a:solidFill>
              <a:srgbClr val="D2D2FF"/>
            </a:solidFill>
            <a:ln w="158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342900" indent="-342900" algn="ctr">
                <a:spcBef>
                  <a:spcPct val="50000"/>
                </a:spcBef>
              </a:pPr>
              <a:r>
                <a:rPr lang="en-ZA" sz="1200" dirty="0"/>
                <a:t>Chamber </a:t>
              </a:r>
              <a:r>
                <a:rPr lang="en-ZA" sz="1200" dirty="0" smtClean="0"/>
                <a:t> Exec Leadership</a:t>
              </a:r>
              <a:endParaRPr lang="en-US" sz="1200" dirty="0"/>
            </a:p>
          </p:txBody>
        </p:sp>
        <p:sp>
          <p:nvSpPr>
            <p:cNvPr id="47" name="Line 52"/>
            <p:cNvSpPr>
              <a:spLocks noChangeShapeType="1"/>
            </p:cNvSpPr>
            <p:nvPr/>
          </p:nvSpPr>
          <p:spPr bwMode="auto">
            <a:xfrm flipV="1">
              <a:off x="1338" y="640"/>
              <a:ext cx="1134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prstDash val="dash"/>
              <a:round/>
              <a:headEnd/>
              <a:tailEnd/>
            </a:ln>
            <a:effectLst/>
          </p:spPr>
          <p:txBody>
            <a:bodyPr lIns="36000" tIns="0" rIns="36000" bIns="0" anchor="ctr" anchorCtr="1"/>
            <a:lstStyle/>
            <a:p>
              <a:endParaRPr lang="en-ZA"/>
            </a:p>
          </p:txBody>
        </p:sp>
        <p:sp>
          <p:nvSpPr>
            <p:cNvPr id="48" name="Line 53"/>
            <p:cNvSpPr>
              <a:spLocks noChangeShapeType="1"/>
            </p:cNvSpPr>
            <p:nvPr/>
          </p:nvSpPr>
          <p:spPr bwMode="auto">
            <a:xfrm>
              <a:off x="3334" y="1207"/>
              <a:ext cx="63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prstDash val="dash"/>
              <a:round/>
              <a:headEnd/>
              <a:tailEnd/>
            </a:ln>
            <a:effectLst/>
          </p:spPr>
          <p:txBody>
            <a:bodyPr lIns="36000" tIns="0" rIns="36000" bIns="0" anchor="ctr" anchorCtr="1"/>
            <a:lstStyle/>
            <a:p>
              <a:endParaRPr lang="en-ZA"/>
            </a:p>
          </p:txBody>
        </p:sp>
        <p:sp>
          <p:nvSpPr>
            <p:cNvPr id="49" name="Line 56"/>
            <p:cNvSpPr>
              <a:spLocks noChangeShapeType="1"/>
            </p:cNvSpPr>
            <p:nvPr/>
          </p:nvSpPr>
          <p:spPr bwMode="auto">
            <a:xfrm>
              <a:off x="2744" y="1728"/>
              <a:ext cx="0" cy="273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lIns="36000" tIns="0" rIns="36000" bIns="0" anchor="ctr" anchorCtr="1"/>
            <a:lstStyle/>
            <a:p>
              <a:endParaRPr lang="en-ZA"/>
            </a:p>
          </p:txBody>
        </p:sp>
        <p:sp>
          <p:nvSpPr>
            <p:cNvPr id="50" name="Rectangle 57"/>
            <p:cNvSpPr>
              <a:spLocks noChangeArrowheads="1"/>
            </p:cNvSpPr>
            <p:nvPr/>
          </p:nvSpPr>
          <p:spPr bwMode="auto">
            <a:xfrm>
              <a:off x="3288" y="1979"/>
              <a:ext cx="680" cy="1587"/>
            </a:xfrm>
            <a:prstGeom prst="rect">
              <a:avLst/>
            </a:prstGeom>
            <a:solidFill>
              <a:srgbClr val="A7A7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/>
            <a:lstStyle/>
            <a:p>
              <a:pPr marL="342900" indent="-342900" algn="ctr">
                <a:spcBef>
                  <a:spcPct val="50000"/>
                </a:spcBef>
              </a:pPr>
              <a:r>
                <a:rPr lang="en-ZA" sz="1200" dirty="0"/>
                <a:t> </a:t>
              </a:r>
              <a:r>
                <a:rPr lang="en-ZA" sz="1200" b="1" dirty="0"/>
                <a:t>T&amp;M</a:t>
              </a:r>
            </a:p>
            <a:p>
              <a:pPr marL="342900" indent="-342900" algn="ctr"/>
              <a:endParaRPr lang="en-ZA" sz="1200" b="1" dirty="0"/>
            </a:p>
            <a:p>
              <a:pPr marL="342900" indent="-342900" algn="ctr"/>
              <a:endParaRPr lang="en-ZA" sz="1000" dirty="0"/>
            </a:p>
            <a:p>
              <a:pPr marL="342900" indent="-342900" algn="ctr">
                <a:spcBef>
                  <a:spcPct val="50000"/>
                </a:spcBef>
                <a:buFont typeface="Arial" charset="0"/>
                <a:buNone/>
              </a:pPr>
              <a:r>
                <a:rPr lang="en-ZA" sz="1200" dirty="0"/>
                <a:t>As for noise</a:t>
              </a:r>
            </a:p>
          </p:txBody>
        </p:sp>
        <p:sp>
          <p:nvSpPr>
            <p:cNvPr id="51" name="Line 58"/>
            <p:cNvSpPr>
              <a:spLocks noChangeShapeType="1"/>
            </p:cNvSpPr>
            <p:nvPr/>
          </p:nvSpPr>
          <p:spPr bwMode="auto">
            <a:xfrm>
              <a:off x="3424" y="2182"/>
              <a:ext cx="363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36000" tIns="0" rIns="36000" bIns="0" anchor="ctr" anchorCtr="1"/>
            <a:lstStyle/>
            <a:p>
              <a:endParaRPr lang="en-ZA"/>
            </a:p>
          </p:txBody>
        </p:sp>
        <p:sp>
          <p:nvSpPr>
            <p:cNvPr id="52" name="Rectangle 59"/>
            <p:cNvSpPr>
              <a:spLocks noChangeArrowheads="1"/>
            </p:cNvSpPr>
            <p:nvPr/>
          </p:nvSpPr>
          <p:spPr bwMode="auto">
            <a:xfrm>
              <a:off x="431" y="2341"/>
              <a:ext cx="362" cy="453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36000" tIns="0" rIns="36000" bIns="0"/>
            <a:lstStyle/>
            <a:p>
              <a:pPr marL="342900" indent="-342900" algn="ctr">
                <a:spcBef>
                  <a:spcPct val="50000"/>
                </a:spcBef>
              </a:pPr>
              <a:r>
                <a:rPr lang="en-ZA" sz="1000" dirty="0"/>
                <a:t>Adoption </a:t>
              </a:r>
              <a:endParaRPr lang="en-ZA" sz="1000" dirty="0" smtClean="0"/>
            </a:p>
            <a:p>
              <a:pPr marL="342900" indent="-342900" algn="ctr">
                <a:spcBef>
                  <a:spcPct val="50000"/>
                </a:spcBef>
              </a:pPr>
              <a:r>
                <a:rPr lang="en-ZA" sz="1000" dirty="0" smtClean="0"/>
                <a:t>Team </a:t>
              </a:r>
            </a:p>
            <a:p>
              <a:pPr marL="342900" indent="-342900" algn="ctr">
                <a:spcBef>
                  <a:spcPct val="50000"/>
                </a:spcBef>
              </a:pPr>
              <a:r>
                <a:rPr lang="en-ZA" sz="1000" dirty="0" smtClean="0"/>
                <a:t>Managers (x2)</a:t>
              </a:r>
              <a:endParaRPr lang="en-US" sz="1000" dirty="0"/>
            </a:p>
          </p:txBody>
        </p:sp>
        <p:sp>
          <p:nvSpPr>
            <p:cNvPr id="53" name="Rectangle 60"/>
            <p:cNvSpPr>
              <a:spLocks noChangeArrowheads="1"/>
            </p:cNvSpPr>
            <p:nvPr/>
          </p:nvSpPr>
          <p:spPr bwMode="auto">
            <a:xfrm>
              <a:off x="930" y="2341"/>
              <a:ext cx="408" cy="548"/>
            </a:xfrm>
            <a:prstGeom prst="rect">
              <a:avLst/>
            </a:prstGeom>
            <a:solidFill>
              <a:srgbClr val="D2D2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36000" tIns="0" rIns="36000" bIns="0"/>
            <a:lstStyle/>
            <a:p>
              <a:pPr marL="342900" indent="-342900" algn="ctr">
                <a:spcBef>
                  <a:spcPct val="50000"/>
                </a:spcBef>
              </a:pPr>
              <a:r>
                <a:rPr lang="en-ZA" sz="1000" dirty="0" smtClean="0"/>
                <a:t>Principal</a:t>
              </a:r>
            </a:p>
            <a:p>
              <a:pPr marL="342900" indent="-342900" algn="ctr">
                <a:spcBef>
                  <a:spcPct val="50000"/>
                </a:spcBef>
              </a:pPr>
              <a:r>
                <a:rPr lang="en-ZA" sz="1000" dirty="0" smtClean="0"/>
                <a:t>Adoption </a:t>
              </a:r>
              <a:endParaRPr lang="en-ZA" sz="1000" dirty="0"/>
            </a:p>
            <a:p>
              <a:pPr marL="342900" indent="-342900" algn="ctr">
                <a:spcBef>
                  <a:spcPct val="50000"/>
                </a:spcBef>
              </a:pPr>
              <a:r>
                <a:rPr lang="en-ZA" sz="1000" dirty="0"/>
                <a:t>Specialist</a:t>
              </a:r>
              <a:br>
                <a:rPr lang="en-ZA" sz="1000" dirty="0"/>
              </a:br>
              <a:r>
                <a:rPr lang="en-ZA" sz="1000" dirty="0" smtClean="0">
                  <a:solidFill>
                    <a:srgbClr val="990033"/>
                  </a:solidFill>
                </a:rPr>
                <a:t>         </a:t>
              </a:r>
              <a:endParaRPr lang="en-US" sz="1000" dirty="0">
                <a:solidFill>
                  <a:srgbClr val="990033"/>
                </a:solidFill>
              </a:endParaRPr>
            </a:p>
          </p:txBody>
        </p:sp>
        <p:sp>
          <p:nvSpPr>
            <p:cNvPr id="54" name="Rectangle 61"/>
            <p:cNvSpPr>
              <a:spLocks noChangeArrowheads="1"/>
            </p:cNvSpPr>
            <p:nvPr/>
          </p:nvSpPr>
          <p:spPr bwMode="auto">
            <a:xfrm>
              <a:off x="385" y="2886"/>
              <a:ext cx="953" cy="649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lIns="36000" tIns="0" rIns="36000" bIns="0"/>
            <a:lstStyle/>
            <a:p>
              <a:pPr marL="342900" indent="-342900">
                <a:lnSpc>
                  <a:spcPct val="150000"/>
                </a:lnSpc>
                <a:spcBef>
                  <a:spcPct val="50000"/>
                </a:spcBef>
              </a:pPr>
              <a:r>
                <a:rPr lang="en-ZA" sz="1000" dirty="0" smtClean="0"/>
                <a:t>Industry Team  Members</a:t>
              </a:r>
              <a:endParaRPr lang="en-ZA" sz="1000" dirty="0"/>
            </a:p>
            <a:p>
              <a:pPr marL="342900" indent="-342900">
                <a:lnSpc>
                  <a:spcPct val="150000"/>
                </a:lnSpc>
                <a:spcBef>
                  <a:spcPct val="50000"/>
                </a:spcBef>
              </a:pPr>
              <a:r>
                <a:rPr lang="en-ZA" sz="1000" dirty="0">
                  <a:solidFill>
                    <a:srgbClr val="FF0000"/>
                  </a:solidFill>
                </a:rPr>
                <a:t>MOSH Trainees</a:t>
              </a:r>
              <a:endParaRPr lang="en-US" sz="1000" dirty="0">
                <a:solidFill>
                  <a:srgbClr val="FF0000"/>
                </a:solidFill>
              </a:endParaRPr>
            </a:p>
          </p:txBody>
        </p:sp>
        <p:sp>
          <p:nvSpPr>
            <p:cNvPr id="55" name="AutoShape 62"/>
            <p:cNvSpPr>
              <a:spLocks noChangeArrowheads="1"/>
            </p:cNvSpPr>
            <p:nvPr/>
          </p:nvSpPr>
          <p:spPr bwMode="auto">
            <a:xfrm>
              <a:off x="1202" y="2891"/>
              <a:ext cx="2993" cy="362"/>
            </a:xfrm>
            <a:prstGeom prst="leftArrow">
              <a:avLst>
                <a:gd name="adj1" fmla="val 50000"/>
                <a:gd name="adj2" fmla="val 206699"/>
              </a:avLst>
            </a:prstGeom>
            <a:solidFill>
              <a:srgbClr val="4D4D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36000" tIns="0" rIns="36000" bIns="0" anchor="ctr"/>
            <a:lstStyle/>
            <a:p>
              <a:pPr marL="342900" indent="-342900" algn="ctr">
                <a:spcBef>
                  <a:spcPct val="50000"/>
                </a:spcBef>
              </a:pPr>
              <a:r>
                <a:rPr lang="en-ZA" sz="1000" b="1" dirty="0">
                  <a:solidFill>
                    <a:srgbClr val="FFFFFF"/>
                  </a:solidFill>
                </a:rPr>
                <a:t>Cross-cutting activities coordinated with those of the adoption teams</a:t>
              </a:r>
              <a:endParaRPr lang="en-US" sz="1000" b="1" dirty="0">
                <a:solidFill>
                  <a:srgbClr val="FFFFFF"/>
                </a:solidFill>
              </a:endParaRPr>
            </a:p>
          </p:txBody>
        </p:sp>
        <p:sp>
          <p:nvSpPr>
            <p:cNvPr id="56" name="Line 63"/>
            <p:cNvSpPr>
              <a:spLocks noChangeShapeType="1"/>
            </p:cNvSpPr>
            <p:nvPr/>
          </p:nvSpPr>
          <p:spPr bwMode="auto">
            <a:xfrm flipH="1">
              <a:off x="4014" y="3884"/>
              <a:ext cx="181" cy="0"/>
            </a:xfrm>
            <a:prstGeom prst="line">
              <a:avLst/>
            </a:prstGeom>
            <a:noFill/>
            <a:ln w="76200">
              <a:solidFill>
                <a:srgbClr val="4D4DFF"/>
              </a:solidFill>
              <a:round/>
              <a:headEnd/>
              <a:tailEnd type="triangle" w="med" len="sm"/>
            </a:ln>
            <a:effectLst/>
          </p:spPr>
          <p:txBody>
            <a:bodyPr lIns="36000" tIns="0" rIns="36000" bIns="0" anchor="ctr" anchorCtr="1"/>
            <a:lstStyle/>
            <a:p>
              <a:endParaRPr lang="en-ZA"/>
            </a:p>
          </p:txBody>
        </p:sp>
        <p:sp>
          <p:nvSpPr>
            <p:cNvPr id="57" name="Line 64"/>
            <p:cNvSpPr>
              <a:spLocks noChangeShapeType="1"/>
            </p:cNvSpPr>
            <p:nvPr/>
          </p:nvSpPr>
          <p:spPr bwMode="auto">
            <a:xfrm flipH="1">
              <a:off x="5193" y="2840"/>
              <a:ext cx="181" cy="0"/>
            </a:xfrm>
            <a:prstGeom prst="line">
              <a:avLst/>
            </a:prstGeom>
            <a:noFill/>
            <a:ln w="76200">
              <a:solidFill>
                <a:srgbClr val="4D4DFF"/>
              </a:solidFill>
              <a:round/>
              <a:headEnd/>
              <a:tailEnd type="triangle" w="med" len="med"/>
            </a:ln>
            <a:effectLst/>
          </p:spPr>
          <p:txBody>
            <a:bodyPr lIns="36000" tIns="0" rIns="36000" bIns="0" anchor="ctr" anchorCtr="1"/>
            <a:lstStyle/>
            <a:p>
              <a:endParaRPr lang="en-ZA"/>
            </a:p>
          </p:txBody>
        </p:sp>
        <p:sp>
          <p:nvSpPr>
            <p:cNvPr id="58" name="Line 65"/>
            <p:cNvSpPr>
              <a:spLocks noChangeShapeType="1"/>
            </p:cNvSpPr>
            <p:nvPr/>
          </p:nvSpPr>
          <p:spPr bwMode="auto">
            <a:xfrm>
              <a:off x="4649" y="1728"/>
              <a:ext cx="816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prstDash val="dash"/>
              <a:round/>
              <a:headEnd/>
              <a:tailEnd/>
            </a:ln>
            <a:effectLst/>
          </p:spPr>
          <p:txBody>
            <a:bodyPr lIns="36000" tIns="0" rIns="36000" bIns="0" anchor="ctr" anchorCtr="1"/>
            <a:lstStyle/>
            <a:p>
              <a:endParaRPr lang="en-ZA"/>
            </a:p>
          </p:txBody>
        </p:sp>
        <p:sp>
          <p:nvSpPr>
            <p:cNvPr id="59" name="Line 66"/>
            <p:cNvSpPr>
              <a:spLocks noChangeShapeType="1"/>
            </p:cNvSpPr>
            <p:nvPr/>
          </p:nvSpPr>
          <p:spPr bwMode="auto">
            <a:xfrm>
              <a:off x="5472" y="1728"/>
              <a:ext cx="0" cy="273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prstDash val="dash"/>
              <a:round/>
              <a:headEnd/>
              <a:tailEnd/>
            </a:ln>
            <a:effectLst/>
          </p:spPr>
          <p:txBody>
            <a:bodyPr lIns="36000" tIns="0" rIns="36000" bIns="0" anchor="ctr" anchorCtr="1"/>
            <a:lstStyle/>
            <a:p>
              <a:endParaRPr lang="en-ZA"/>
            </a:p>
          </p:txBody>
        </p:sp>
        <p:sp>
          <p:nvSpPr>
            <p:cNvPr id="60" name="Text Box 67"/>
            <p:cNvSpPr txBox="1">
              <a:spLocks noChangeArrowheads="1"/>
            </p:cNvSpPr>
            <p:nvPr/>
          </p:nvSpPr>
          <p:spPr bwMode="auto">
            <a:xfrm>
              <a:off x="158" y="549"/>
              <a:ext cx="1180" cy="246"/>
            </a:xfrm>
            <a:prstGeom prst="rect">
              <a:avLst/>
            </a:prstGeom>
            <a:solidFill>
              <a:srgbClr val="A7A7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/>
            <a:lstStyle/>
            <a:p>
              <a:pPr marL="342900" indent="-342900" algn="ctr">
                <a:lnSpc>
                  <a:spcPct val="80000"/>
                </a:lnSpc>
              </a:pPr>
              <a:r>
                <a:rPr lang="en-ZA" sz="1200" dirty="0">
                  <a:solidFill>
                    <a:schemeClr val="bg1"/>
                  </a:solidFill>
                </a:rPr>
                <a:t>Adoption Team Sponsors</a:t>
              </a:r>
            </a:p>
            <a:p>
              <a:pPr marL="342900" indent="-342900" algn="ctr">
                <a:lnSpc>
                  <a:spcPct val="80000"/>
                </a:lnSpc>
              </a:pPr>
              <a:r>
                <a:rPr lang="en-ZA" sz="1000" dirty="0">
                  <a:solidFill>
                    <a:schemeClr val="bg1"/>
                  </a:solidFill>
                </a:rPr>
                <a:t>(One per team)</a:t>
              </a:r>
              <a:endParaRPr lang="en-US" sz="1000" dirty="0">
                <a:solidFill>
                  <a:schemeClr val="bg1"/>
                </a:solidFill>
              </a:endParaRPr>
            </a:p>
          </p:txBody>
        </p:sp>
        <p:sp>
          <p:nvSpPr>
            <p:cNvPr id="61" name="Line 68"/>
            <p:cNvSpPr>
              <a:spLocks noChangeShapeType="1"/>
            </p:cNvSpPr>
            <p:nvPr/>
          </p:nvSpPr>
          <p:spPr bwMode="auto">
            <a:xfrm>
              <a:off x="431" y="821"/>
              <a:ext cx="0" cy="118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prstDash val="dash"/>
              <a:round/>
              <a:headEnd/>
              <a:tailEnd/>
            </a:ln>
            <a:effectLst/>
          </p:spPr>
          <p:txBody>
            <a:bodyPr lIns="36000" tIns="0" rIns="36000" bIns="0" anchor="ctr" anchorCtr="1"/>
            <a:lstStyle/>
            <a:p>
              <a:endParaRPr lang="en-ZA"/>
            </a:p>
          </p:txBody>
        </p:sp>
        <p:sp>
          <p:nvSpPr>
            <p:cNvPr id="62" name="Line 70"/>
            <p:cNvSpPr>
              <a:spLocks noChangeShapeType="1"/>
            </p:cNvSpPr>
            <p:nvPr/>
          </p:nvSpPr>
          <p:spPr bwMode="auto">
            <a:xfrm>
              <a:off x="793" y="2523"/>
              <a:ext cx="1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 lIns="36000" tIns="0" rIns="36000" bIns="0" anchor="ctr" anchorCtr="1"/>
            <a:lstStyle/>
            <a:p>
              <a:endParaRPr lang="en-ZA"/>
            </a:p>
          </p:txBody>
        </p:sp>
        <p:sp>
          <p:nvSpPr>
            <p:cNvPr id="63" name="Line 71"/>
            <p:cNvSpPr>
              <a:spLocks noChangeShapeType="1"/>
            </p:cNvSpPr>
            <p:nvPr/>
          </p:nvSpPr>
          <p:spPr bwMode="auto">
            <a:xfrm>
              <a:off x="612" y="2795"/>
              <a:ext cx="0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36000" tIns="0" rIns="36000" bIns="0"/>
            <a:lstStyle/>
            <a:p>
              <a:endParaRPr lang="en-ZA"/>
            </a:p>
          </p:txBody>
        </p:sp>
        <p:sp>
          <p:nvSpPr>
            <p:cNvPr id="64" name="Rectangle 72"/>
            <p:cNvSpPr>
              <a:spLocks noChangeArrowheads="1"/>
            </p:cNvSpPr>
            <p:nvPr/>
          </p:nvSpPr>
          <p:spPr bwMode="auto">
            <a:xfrm>
              <a:off x="4241" y="2568"/>
              <a:ext cx="861" cy="137"/>
            </a:xfrm>
            <a:prstGeom prst="rect">
              <a:avLst/>
            </a:prstGeom>
            <a:solidFill>
              <a:srgbClr val="D2D2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342900" indent="-342900">
                <a:spcBef>
                  <a:spcPct val="50000"/>
                </a:spcBef>
              </a:pPr>
              <a:r>
                <a:rPr lang="en-ZA" sz="1000" dirty="0">
                  <a:solidFill>
                    <a:srgbClr val="FF0000"/>
                  </a:solidFill>
                </a:rPr>
                <a:t>SSM  Specialist</a:t>
              </a:r>
              <a:endParaRPr lang="en-US" sz="1000" dirty="0">
                <a:solidFill>
                  <a:srgbClr val="FF0000"/>
                </a:solidFill>
              </a:endParaRPr>
            </a:p>
          </p:txBody>
        </p:sp>
      </p:grpSp>
      <p:sp>
        <p:nvSpPr>
          <p:cNvPr id="65" name="Rectangle 13" descr="25%"/>
          <p:cNvSpPr>
            <a:spLocks noGrp="1" noChangeArrowheads="1"/>
          </p:cNvSpPr>
          <p:nvPr>
            <p:ph type="title"/>
          </p:nvPr>
        </p:nvSpPr>
        <p:spPr bwMode="auto"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2800" b="1" dirty="0" smtClean="0"/>
              <a:t>ORGANISATIONAL CAPACITY &amp; EFFECTIVENESS?</a:t>
            </a:r>
            <a:endParaRPr lang="en-US" sz="2800" b="1" dirty="0"/>
          </a:p>
        </p:txBody>
      </p:sp>
      <p:sp>
        <p:nvSpPr>
          <p:cNvPr id="67" name="Text Box 67"/>
          <p:cNvSpPr txBox="1">
            <a:spLocks noChangeArrowheads="1"/>
          </p:cNvSpPr>
          <p:nvPr/>
        </p:nvSpPr>
        <p:spPr bwMode="auto">
          <a:xfrm>
            <a:off x="945450" y="2513169"/>
            <a:ext cx="1769162" cy="272889"/>
          </a:xfrm>
          <a:prstGeom prst="rect">
            <a:avLst/>
          </a:prstGeom>
          <a:solidFill>
            <a:srgbClr val="A7A7FF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/>
          <a:lstStyle/>
          <a:p>
            <a:pPr marL="342900" indent="-342900" algn="ctr">
              <a:lnSpc>
                <a:spcPct val="80000"/>
              </a:lnSpc>
            </a:pPr>
            <a:r>
              <a:rPr lang="en-ZA" sz="1200" dirty="0" smtClean="0">
                <a:solidFill>
                  <a:schemeClr val="bg1"/>
                </a:solidFill>
              </a:rPr>
              <a:t>MOSH Task Force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71" name="Line 53"/>
          <p:cNvSpPr>
            <a:spLocks noChangeShapeType="1"/>
          </p:cNvSpPr>
          <p:nvPr/>
        </p:nvSpPr>
        <p:spPr bwMode="auto">
          <a:xfrm>
            <a:off x="2928926" y="2643182"/>
            <a:ext cx="952049" cy="0"/>
          </a:xfrm>
          <a:prstGeom prst="line">
            <a:avLst/>
          </a:prstGeom>
          <a:noFill/>
          <a:ln w="12700">
            <a:solidFill>
              <a:srgbClr val="0000FF"/>
            </a:solidFill>
            <a:prstDash val="dash"/>
            <a:round/>
            <a:headEnd/>
            <a:tailEnd/>
          </a:ln>
          <a:effectLst/>
        </p:spPr>
        <p:txBody>
          <a:bodyPr lIns="36000" tIns="0" rIns="36000" bIns="0" anchor="ctr" anchorCtr="1"/>
          <a:lstStyle/>
          <a:p>
            <a:endParaRPr lang="en-ZA"/>
          </a:p>
        </p:txBody>
      </p:sp>
      <p:sp>
        <p:nvSpPr>
          <p:cNvPr id="70" name="Line 49"/>
          <p:cNvSpPr>
            <a:spLocks noChangeShapeType="1"/>
          </p:cNvSpPr>
          <p:nvPr/>
        </p:nvSpPr>
        <p:spPr bwMode="auto">
          <a:xfrm flipV="1">
            <a:off x="7215206" y="5214950"/>
            <a:ext cx="0" cy="201893"/>
          </a:xfrm>
          <a:prstGeom prst="line">
            <a:avLst/>
          </a:prstGeom>
          <a:noFill/>
          <a:ln w="38100">
            <a:solidFill>
              <a:srgbClr val="4D4DFF"/>
            </a:solidFill>
            <a:round/>
            <a:headEnd type="triangle" w="med" len="med"/>
            <a:tailEnd type="triangle" w="med" len="med"/>
          </a:ln>
          <a:effectLst/>
        </p:spPr>
        <p:txBody>
          <a:bodyPr lIns="36000" tIns="0" rIns="36000" bIns="0" anchor="ctr" anchorCtr="1"/>
          <a:lstStyle/>
          <a:p>
            <a:endParaRPr lang="en-Z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Theme3</Template>
  <TotalTime>580</TotalTime>
  <Words>713</Words>
  <Application>Microsoft Office PowerPoint</Application>
  <PresentationFormat>On-screen Show (4:3)</PresentationFormat>
  <Paragraphs>138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Theme3</vt:lpstr>
      <vt:lpstr>MOSH LEARNING HUB STRATEGIC PLAN REVIEW  14 MARCH 2013  </vt:lpstr>
      <vt:lpstr>DISCUSSION POINTS</vt:lpstr>
      <vt:lpstr>CHAMBER’S COMMITMENTS</vt:lpstr>
      <vt:lpstr>STRATEGIC ISSUES</vt:lpstr>
      <vt:lpstr>PRACTICAL ISSUES FOR FORMULATING THE NEXT STRATEGIC PLAN</vt:lpstr>
      <vt:lpstr>REVIEWING THE PAST</vt:lpstr>
      <vt:lpstr>CHARTING THE FUTURE</vt:lpstr>
      <vt:lpstr>ORGANISATIONAL CAPACITY &amp; EFFECTIVENESS?</vt:lpstr>
    </vt:vector>
  </TitlesOfParts>
  <Company>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tbotha</dc:creator>
  <cp:lastModifiedBy>Lmasilo</cp:lastModifiedBy>
  <cp:revision>68</cp:revision>
  <dcterms:created xsi:type="dcterms:W3CDTF">2012-08-02T11:34:04Z</dcterms:created>
  <dcterms:modified xsi:type="dcterms:W3CDTF">2013-03-11T14:20:31Z</dcterms:modified>
</cp:coreProperties>
</file>