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60" r:id="rId4"/>
    <p:sldId id="261" r:id="rId5"/>
    <p:sldId id="278" r:id="rId6"/>
    <p:sldId id="289" r:id="rId7"/>
    <p:sldId id="290" r:id="rId8"/>
    <p:sldId id="283" r:id="rId9"/>
    <p:sldId id="288" r:id="rId10"/>
    <p:sldId id="286" r:id="rId11"/>
    <p:sldId id="285" r:id="rId12"/>
    <p:sldId id="293" r:id="rId13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57" autoAdjust="0"/>
  </p:normalViewPr>
  <p:slideViewPr>
    <p:cSldViewPr>
      <p:cViewPr>
        <p:scale>
          <a:sx n="70" d="100"/>
          <a:sy n="70" d="100"/>
        </p:scale>
        <p:origin x="-1974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2EEE1-7013-4836-BAC7-C2950197E958}" type="datetimeFigureOut">
              <a:rPr lang="en-ZA" smtClean="0"/>
              <a:pPr/>
              <a:t>2014/02/20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DA15-CDC9-4A4E-9D38-086916633FD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0933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021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75E34-0880-461E-AD08-B540A80A1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Excel_Worksheet4.xlsx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2.xlsx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Excel_Worksheet3.xlsx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20 February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r>
              <a:rPr lang="en-ZA" sz="3200" b="1" dirty="0" smtClean="0"/>
              <a:t>COPA Attendance</a:t>
            </a:r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990600" y="721056"/>
          <a:ext cx="7410450" cy="5825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4" name="Worksheet" r:id="rId6" imgW="7791573" imgH="6124523" progId="Excel.Sheet.12">
                  <p:embed/>
                </p:oleObj>
              </mc:Choice>
              <mc:Fallback>
                <p:oleObj name="Worksheet" r:id="rId6" imgW="7791573" imgH="6124523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721056"/>
                        <a:ext cx="7410450" cy="58250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19934"/>
              </p:ext>
            </p:extLst>
          </p:nvPr>
        </p:nvGraphicFramePr>
        <p:xfrm>
          <a:off x="-21550" y="381000"/>
          <a:ext cx="9075063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name="Worksheet" r:id="rId3" imgW="11315700" imgH="7696110" progId="Excel.Sheet.12">
                  <p:embed/>
                </p:oleObj>
              </mc:Choice>
              <mc:Fallback>
                <p:oleObj name="Worksheet" r:id="rId3" imgW="11315700" imgH="76961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1550" y="381000"/>
                        <a:ext cx="9075063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59546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 A view on 2013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Plan for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entagon 33"/>
          <p:cNvSpPr/>
          <p:nvPr/>
        </p:nvSpPr>
        <p:spPr>
          <a:xfrm>
            <a:off x="3962400" y="3657600"/>
            <a:ext cx="4648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3" name="Pentagon 32"/>
          <p:cNvSpPr/>
          <p:nvPr/>
        </p:nvSpPr>
        <p:spPr>
          <a:xfrm>
            <a:off x="2286000" y="2590800"/>
            <a:ext cx="62484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49" name="Pentagon 48"/>
          <p:cNvSpPr/>
          <p:nvPr/>
        </p:nvSpPr>
        <p:spPr>
          <a:xfrm>
            <a:off x="304800" y="52578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Facilitation in the Coal Industry</a:t>
            </a:r>
            <a:endParaRPr lang="en-ZA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3716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304800"/>
            <a:ext cx="9001125" cy="9906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</a:t>
            </a:r>
            <a:r>
              <a:rPr lang="en-ZA" sz="4800" b="1" dirty="0" smtClean="0">
                <a:latin typeface="Arial" pitchFamily="34" charset="0"/>
                <a:ea typeface="+mj-ea"/>
                <a:cs typeface="Arial" pitchFamily="34" charset="0"/>
              </a:rPr>
              <a:t>Planner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ZA" sz="3600" b="1" dirty="0" smtClean="0">
                <a:latin typeface="Arial" pitchFamily="34" charset="0"/>
                <a:ea typeface="+mj-ea"/>
                <a:cs typeface="Arial" pitchFamily="34" charset="0"/>
              </a:rPr>
              <a:t>2014</a:t>
            </a: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57187" y="6096000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524000"/>
          <a:ext cx="85344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Jan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Feb </a:t>
                      </a:r>
                    </a:p>
                    <a:p>
                      <a:pPr algn="ctr"/>
                      <a:r>
                        <a:rPr lang="en-ZA" sz="1600" dirty="0" smtClean="0"/>
                        <a:t>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Mar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Apr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May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Jul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Aug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Sep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Oct     14</a:t>
                      </a:r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Nov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Dec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2590800"/>
            <a:ext cx="2133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2209800" y="1524000"/>
            <a:ext cx="1600200" cy="838200"/>
          </a:xfrm>
          <a:prstGeom prst="wedgeRectCallout">
            <a:avLst>
              <a:gd name="adj1" fmla="val -63477"/>
              <a:gd name="adj2" fmla="val 9762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Start Integration with TARP for FOG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304800" y="31242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Bolts with Nets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3886200" y="19050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Finalise and Verify Underground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304800" y="36576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TARP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86200" y="2514600"/>
            <a:ext cx="1600200" cy="838200"/>
          </a:xfrm>
          <a:prstGeom prst="wedgeRectCallout">
            <a:avLst>
              <a:gd name="adj1" fmla="val -39596"/>
              <a:gd name="adj2" fmla="val 11227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Integrate with EE&amp;MS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04800" y="4191000"/>
            <a:ext cx="7848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Workplace  Illumination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762000" y="31242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Review and Prepare for Adoption – SLP?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1" name="Rectangular Callout 40"/>
          <p:cNvSpPr/>
          <p:nvPr/>
        </p:nvSpPr>
        <p:spPr>
          <a:xfrm>
            <a:off x="2362200" y="31242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Workshop Possible Roll-out Programme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" y="47244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Leading Practice for Optimised Drilling and Blasting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3" name="Rectangular Callout 42"/>
          <p:cNvSpPr/>
          <p:nvPr/>
        </p:nvSpPr>
        <p:spPr>
          <a:xfrm>
            <a:off x="6858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Review and Preview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4" name="Rectangular Callout 43"/>
          <p:cNvSpPr/>
          <p:nvPr/>
        </p:nvSpPr>
        <p:spPr>
          <a:xfrm>
            <a:off x="17526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Consult widely with Role-players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3528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Call for “Day of Learning”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4800600" y="36576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Initiate Process to start the Leading Practice Adoption Process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6096000" y="5791200"/>
            <a:ext cx="26670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Plan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8" name="Rectangular Callout 47"/>
          <p:cNvSpPr/>
          <p:nvPr/>
        </p:nvSpPr>
        <p:spPr>
          <a:xfrm>
            <a:off x="3962400" y="42672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Continue with Facilitation within the Coal Industry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50" name="Rectangular Callout 49"/>
          <p:cNvSpPr/>
          <p:nvPr/>
        </p:nvSpPr>
        <p:spPr>
          <a:xfrm>
            <a:off x="6781800" y="45720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Glenburn Lodge Consultative Programme</a:t>
            </a:r>
            <a:endParaRPr lang="en-ZA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5" grpId="0" animBg="1"/>
      <p:bldP spid="25" grpId="1" animBg="1"/>
      <p:bldP spid="31" grpId="0" animBg="1"/>
      <p:bldP spid="31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83410" y="2954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/February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2014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252887"/>
              </p:ext>
            </p:extLst>
          </p:nvPr>
        </p:nvGraphicFramePr>
        <p:xfrm>
          <a:off x="228616" y="571481"/>
          <a:ext cx="8686800" cy="5753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5343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54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Tripartite</a:t>
                      </a:r>
                      <a:r>
                        <a:rPr lang="en-US" sz="1800" baseline="0" dirty="0" smtClean="0"/>
                        <a:t> forums</a:t>
                      </a:r>
                      <a:r>
                        <a:rPr lang="en-US" sz="1800" dirty="0" smtClean="0"/>
                        <a:t> visited and positively participated in them. </a:t>
                      </a:r>
                      <a:endParaRPr lang="en-US" sz="1800" dirty="0"/>
                    </a:p>
                  </a:txBody>
                  <a:tcPr anchor="ctr"/>
                </a:tc>
              </a:tr>
              <a:tr h="86822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Preparation of an assessment of the state of </a:t>
                      </a:r>
                      <a:r>
                        <a:rPr lang="en-US" sz="1800" dirty="0" err="1" smtClean="0"/>
                        <a:t>FoG</a:t>
                      </a:r>
                      <a:r>
                        <a:rPr lang="en-US" sz="1800" dirty="0" smtClean="0"/>
                        <a:t> safety in the industry during 2013 for the CEO Elimination of Fatalities Task Team</a:t>
                      </a:r>
                      <a:r>
                        <a:rPr lang="en-US" sz="1800" baseline="0" dirty="0" smtClean="0"/>
                        <a:t> on 21 February.(</a:t>
                      </a:r>
                      <a:r>
                        <a:rPr lang="en-US" sz="1800" dirty="0" smtClean="0"/>
                        <a:t>Report and presentation)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The Netting with Bolting and TARP COPA on 17 January was attended by 90 people.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 anchor="ctr"/>
                </a:tc>
              </a:tr>
              <a:tr h="86822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Established additional support</a:t>
                      </a:r>
                      <a:r>
                        <a:rPr lang="en-US" sz="1800" baseline="0" dirty="0" smtClean="0"/>
                        <a:t>  for COPA members . Visiting them in their respective areas. Harmony Group had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their</a:t>
                      </a:r>
                      <a:r>
                        <a:rPr lang="en-US" sz="1800" baseline="0" dirty="0" smtClean="0"/>
                        <a:t> fourth meeting as a group to consider progress with TARP.  Special initiative for Harmony planned with Douw Cronje’s assistance</a:t>
                      </a:r>
                      <a:endParaRPr lang="en-US" sz="1800" dirty="0"/>
                    </a:p>
                  </a:txBody>
                  <a:tcPr anchor="ctr"/>
                </a:tc>
              </a:tr>
              <a:tr h="607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Special additional help was given to </a:t>
                      </a:r>
                      <a:r>
                        <a:rPr lang="en-US" sz="1800" dirty="0" err="1" smtClean="0"/>
                        <a:t>Mponeng</a:t>
                      </a:r>
                      <a:r>
                        <a:rPr lang="en-US" sz="1800" dirty="0" smtClean="0"/>
                        <a:t> , </a:t>
                      </a:r>
                      <a:r>
                        <a:rPr lang="en-US" sz="1800" dirty="0" err="1" smtClean="0"/>
                        <a:t>Hernic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err="1" smtClean="0"/>
                        <a:t>Sibanye</a:t>
                      </a:r>
                      <a:r>
                        <a:rPr lang="en-US" sz="1800" dirty="0" smtClean="0"/>
                        <a:t> Mines .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Meeting with sponsor postponed from 14 February to 21 February 2014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First </a:t>
                      </a:r>
                      <a:r>
                        <a:rPr lang="en-US" sz="1800" dirty="0" err="1" smtClean="0"/>
                        <a:t>FoG</a:t>
                      </a:r>
                      <a:r>
                        <a:rPr lang="en-US" sz="1800" dirty="0" smtClean="0"/>
                        <a:t> MOSH</a:t>
                      </a:r>
                      <a:r>
                        <a:rPr lang="en-US" sz="1800" baseline="0" dirty="0" smtClean="0"/>
                        <a:t> Industry Adoption Team Meeting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Presentation to Coal SANIRE Branch on MOSH 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567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January/February 2014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15966"/>
              </p:ext>
            </p:extLst>
          </p:nvPr>
        </p:nvGraphicFramePr>
        <p:xfrm>
          <a:off x="228600" y="970588"/>
          <a:ext cx="8763000" cy="5357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30966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Getting the COAL sector on track for MOSH adoption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current identified potential LPs will be investigated further and a workshop called to share results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February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8809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Helping mines to complete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PoEs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before reporting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Discussions at COPAs,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at Harmony’s special meeting and on special requests from individual mines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March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64332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Getting traction with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behavioural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issues in LPs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Possible pilot initiatives with Harmony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and/or </a:t>
                      </a:r>
                      <a:r>
                        <a:rPr lang="en-US" sz="1800" baseline="0" dirty="0" err="1" smtClean="0">
                          <a:latin typeface="Arial" pitchFamily="34" charset="0"/>
                          <a:cs typeface="Arial" pitchFamily="34" charset="0"/>
                        </a:rPr>
                        <a:t>Sibanye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and/or </a:t>
                      </a:r>
                      <a:r>
                        <a:rPr lang="en-US" sz="1800" baseline="0" dirty="0" err="1" smtClean="0">
                          <a:latin typeface="Arial" pitchFamily="34" charset="0"/>
                          <a:cs typeface="Arial" pitchFamily="34" charset="0"/>
                        </a:rPr>
                        <a:t>Mponeng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March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DJA &amp; DC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636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2209800" y="92075"/>
          <a:ext cx="4648200" cy="656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5" name="Worksheet" r:id="rId6" imgW="11896834" imgH="16811733" progId="Excel.Sheet.12">
                  <p:embed/>
                </p:oleObj>
              </mc:Choice>
              <mc:Fallback>
                <p:oleObj name="Worksheet" r:id="rId6" imgW="11896834" imgH="16811733" progId="Excel.Shee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92075"/>
                        <a:ext cx="4648200" cy="656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236524" y="152400"/>
          <a:ext cx="6593384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2" name="Worksheet" r:id="rId6" imgW="13430368" imgH="13201642" progId="Excel.Sheet.12">
                  <p:embed/>
                </p:oleObj>
              </mc:Choice>
              <mc:Fallback>
                <p:oleObj name="Worksheet" r:id="rId6" imgW="13430368" imgH="13201642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524" y="152400"/>
                        <a:ext cx="6593384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1820168" y="152400"/>
          <a:ext cx="5571232" cy="6633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0" name="Worksheet" r:id="rId6" imgW="12001571" imgH="14287584" progId="Excel.Sheet.12">
                  <p:embed/>
                </p:oleObj>
              </mc:Choice>
              <mc:Fallback>
                <p:oleObj name="Worksheet" r:id="rId6" imgW="12001571" imgH="14287584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168" y="152400"/>
                        <a:ext cx="5571232" cy="6633652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466</Words>
  <Application>Microsoft Office PowerPoint</Application>
  <PresentationFormat>On-screen Show (4:3)</PresentationFormat>
  <Paragraphs>97</Paragraphs>
  <Slides>11</Slides>
  <Notes>4</Notes>
  <HiddenSlides>2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Office Theme</vt:lpstr>
      <vt:lpstr>Theme3</vt:lpstr>
      <vt:lpstr>Worksheet</vt:lpstr>
      <vt:lpstr>Microsoft Excel Worksheet</vt:lpstr>
      <vt:lpstr>MOSH Falls of Ground Team  Leading Practice  Adoption Team  Activity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COPA Attendance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40</cp:revision>
  <dcterms:created xsi:type="dcterms:W3CDTF">2012-10-17T09:06:01Z</dcterms:created>
  <dcterms:modified xsi:type="dcterms:W3CDTF">2014-02-20T07:53:34Z</dcterms:modified>
</cp:coreProperties>
</file>