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8" r:id="rId2"/>
    <p:sldMasterId id="2147483660" r:id="rId3"/>
  </p:sldMasterIdLst>
  <p:notesMasterIdLst>
    <p:notesMasterId r:id="rId33"/>
  </p:notesMasterIdLst>
  <p:sldIdLst>
    <p:sldId id="260" r:id="rId4"/>
    <p:sldId id="301" r:id="rId5"/>
    <p:sldId id="289" r:id="rId6"/>
    <p:sldId id="299" r:id="rId7"/>
    <p:sldId id="276" r:id="rId8"/>
    <p:sldId id="277" r:id="rId9"/>
    <p:sldId id="278" r:id="rId10"/>
    <p:sldId id="279" r:id="rId11"/>
    <p:sldId id="280" r:id="rId12"/>
    <p:sldId id="281" r:id="rId13"/>
    <p:sldId id="283" r:id="rId14"/>
    <p:sldId id="282" r:id="rId15"/>
    <p:sldId id="287" r:id="rId16"/>
    <p:sldId id="288" r:id="rId17"/>
    <p:sldId id="284" r:id="rId18"/>
    <p:sldId id="285" r:id="rId19"/>
    <p:sldId id="290" r:id="rId20"/>
    <p:sldId id="297" r:id="rId21"/>
    <p:sldId id="307" r:id="rId22"/>
    <p:sldId id="292" r:id="rId23"/>
    <p:sldId id="293" r:id="rId24"/>
    <p:sldId id="295" r:id="rId25"/>
    <p:sldId id="304" r:id="rId26"/>
    <p:sldId id="302" r:id="rId27"/>
    <p:sldId id="303" r:id="rId28"/>
    <p:sldId id="305" r:id="rId29"/>
    <p:sldId id="306" r:id="rId30"/>
    <p:sldId id="296" r:id="rId31"/>
    <p:sldId id="29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Fatals%20per%20commodity%20from%201988%20-%202010%20plus%20Rock%20Related_June%202013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Duncan%20Laptop\Documents\Safety%20Data\Accidents_2009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2013_Acciden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Historicallmines190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Safety%20Data\2013_Accide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 dirty="0"/>
              <a:t>All Fatalities </a:t>
            </a:r>
            <a:r>
              <a:rPr lang="en-US" sz="2800" dirty="0" smtClean="0"/>
              <a:t>(2003 </a:t>
            </a:r>
            <a:r>
              <a:rPr lang="en-US" sz="2800" dirty="0"/>
              <a:t>-</a:t>
            </a:r>
            <a:r>
              <a:rPr lang="en-US" sz="2800" dirty="0" smtClean="0"/>
              <a:t>2013)</a:t>
            </a:r>
            <a:endParaRPr lang="en-US" sz="28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Historictable!$F$108:$F$118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Historictable!$G$108:$G$118</c:f>
              <c:numCache>
                <c:formatCode>General</c:formatCode>
                <c:ptCount val="11"/>
                <c:pt idx="0">
                  <c:v>270</c:v>
                </c:pt>
                <c:pt idx="1">
                  <c:v>246</c:v>
                </c:pt>
                <c:pt idx="2">
                  <c:v>200</c:v>
                </c:pt>
                <c:pt idx="3">
                  <c:v>200</c:v>
                </c:pt>
                <c:pt idx="4">
                  <c:v>220</c:v>
                </c:pt>
                <c:pt idx="5">
                  <c:v>171</c:v>
                </c:pt>
                <c:pt idx="6">
                  <c:v>168</c:v>
                </c:pt>
                <c:pt idx="7">
                  <c:v>127</c:v>
                </c:pt>
                <c:pt idx="8">
                  <c:v>123</c:v>
                </c:pt>
                <c:pt idx="9">
                  <c:v>112</c:v>
                </c:pt>
                <c:pt idx="10">
                  <c:v>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725312"/>
        <c:axId val="79772288"/>
      </c:lineChart>
      <c:catAx>
        <c:axId val="7972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chemeClr val="bg1"/>
                </a:solidFill>
              </a:defRPr>
            </a:pPr>
            <a:endParaRPr lang="en-US"/>
          </a:p>
        </c:txPr>
        <c:crossAx val="79772288"/>
        <c:crosses val="autoZero"/>
        <c:auto val="1"/>
        <c:lblAlgn val="ctr"/>
        <c:lblOffset val="100"/>
        <c:noMultiLvlLbl val="0"/>
      </c:catAx>
      <c:valAx>
        <c:axId val="797722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800">
                    <a:solidFill>
                      <a:schemeClr val="bg1"/>
                    </a:solidFill>
                  </a:defRPr>
                </a:pPr>
                <a:r>
                  <a:rPr lang="en-US" sz="2800">
                    <a:solidFill>
                      <a:schemeClr val="bg1"/>
                    </a:solidFill>
                  </a:rPr>
                  <a:t>Number of Fatalities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solidFill>
                  <a:schemeClr val="bg1"/>
                </a:solidFill>
              </a:defRPr>
            </a:pPr>
            <a:endParaRPr lang="en-US"/>
          </a:p>
        </c:txPr>
        <c:crossAx val="79725312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65000"/>
      </a:schemeClr>
    </a:soli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ZA" dirty="0">
                <a:solidFill>
                  <a:schemeClr val="bg1"/>
                </a:solidFill>
              </a:rPr>
              <a:t>Rock Related Fatalities 2003 - 2013</a:t>
            </a:r>
          </a:p>
          <a:p>
            <a:pPr>
              <a:defRPr>
                <a:solidFill>
                  <a:schemeClr val="bg1"/>
                </a:solidFill>
              </a:defRPr>
            </a:pPr>
            <a:r>
              <a:rPr lang="en-ZA" dirty="0" smtClean="0">
                <a:solidFill>
                  <a:schemeClr val="bg1"/>
                </a:solidFill>
              </a:rPr>
              <a:t>Mining Sectors</a:t>
            </a:r>
            <a:r>
              <a:rPr lang="en-ZA" baseline="0" dirty="0" smtClean="0">
                <a:solidFill>
                  <a:schemeClr val="bg1"/>
                </a:solidFill>
              </a:rPr>
              <a:t> </a:t>
            </a:r>
            <a:r>
              <a:rPr lang="en-ZA" baseline="0" dirty="0">
                <a:solidFill>
                  <a:schemeClr val="bg1"/>
                </a:solidFill>
              </a:rPr>
              <a:t>and Total</a:t>
            </a:r>
            <a:endParaRPr lang="en-ZA" dirty="0">
              <a:solidFill>
                <a:schemeClr val="bg1"/>
              </a:solidFill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Sheet2!$B$45</c:f>
              <c:strCache>
                <c:ptCount val="1"/>
                <c:pt idx="0">
                  <c:v>Gold</c:v>
                </c:pt>
              </c:strCache>
            </c:strRef>
          </c:tx>
          <c:spPr>
            <a:ln w="57150">
              <a:solidFill>
                <a:srgbClr val="FFFF0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Sheet2!$C$45:$M$45</c:f>
              <c:numCache>
                <c:formatCode>General</c:formatCode>
                <c:ptCount val="11"/>
                <c:pt idx="0">
                  <c:v>92</c:v>
                </c:pt>
                <c:pt idx="1">
                  <c:v>63</c:v>
                </c:pt>
                <c:pt idx="2">
                  <c:v>60</c:v>
                </c:pt>
                <c:pt idx="3">
                  <c:v>63</c:v>
                </c:pt>
                <c:pt idx="4">
                  <c:v>50</c:v>
                </c:pt>
                <c:pt idx="5">
                  <c:v>40</c:v>
                </c:pt>
                <c:pt idx="6">
                  <c:v>38</c:v>
                </c:pt>
                <c:pt idx="7">
                  <c:v>29</c:v>
                </c:pt>
                <c:pt idx="8">
                  <c:v>23</c:v>
                </c:pt>
                <c:pt idx="9">
                  <c:v>13</c:v>
                </c:pt>
                <c:pt idx="10">
                  <c:v>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Sheet2!$B$46</c:f>
              <c:strCache>
                <c:ptCount val="1"/>
                <c:pt idx="0">
                  <c:v>Platinum</c:v>
                </c:pt>
              </c:strCache>
            </c:strRef>
          </c:tx>
          <c:spPr>
            <a:ln w="57150">
              <a:solidFill>
                <a:srgbClr val="00B0F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Sheet2!$C$46:$M$46</c:f>
              <c:numCache>
                <c:formatCode>General</c:formatCode>
                <c:ptCount val="11"/>
                <c:pt idx="0">
                  <c:v>24</c:v>
                </c:pt>
                <c:pt idx="1">
                  <c:v>27</c:v>
                </c:pt>
                <c:pt idx="2">
                  <c:v>18</c:v>
                </c:pt>
                <c:pt idx="3">
                  <c:v>16</c:v>
                </c:pt>
                <c:pt idx="4">
                  <c:v>19</c:v>
                </c:pt>
                <c:pt idx="5">
                  <c:v>10</c:v>
                </c:pt>
                <c:pt idx="6">
                  <c:v>19</c:v>
                </c:pt>
                <c:pt idx="7">
                  <c:v>14</c:v>
                </c:pt>
                <c:pt idx="8">
                  <c:v>10</c:v>
                </c:pt>
                <c:pt idx="9">
                  <c:v>10</c:v>
                </c:pt>
                <c:pt idx="10">
                  <c:v>13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Sheet2!$B$47</c:f>
              <c:strCache>
                <c:ptCount val="1"/>
                <c:pt idx="0">
                  <c:v>Coal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Sheet2!$C$47:$M$47</c:f>
              <c:numCache>
                <c:formatCode>General</c:formatCode>
                <c:ptCount val="11"/>
                <c:pt idx="0">
                  <c:v>11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2</c:v>
                </c:pt>
                <c:pt idx="7">
                  <c:v>4</c:v>
                </c:pt>
                <c:pt idx="8">
                  <c:v>5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Sheet2!$B$48</c:f>
              <c:strCache>
                <c:ptCount val="1"/>
                <c:pt idx="0">
                  <c:v>Other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Sheet2!$C$48:$M$48</c:f>
              <c:numCache>
                <c:formatCode>General</c:formatCode>
                <c:ptCount val="11"/>
                <c:pt idx="0">
                  <c:v>7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Sheet2!$B$49</c:f>
              <c:strCache>
                <c:ptCount val="1"/>
                <c:pt idx="0">
                  <c:v>Rock Total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Sheet2!$C$44:$M$44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Sheet2!$C$49:$M$49</c:f>
              <c:numCache>
                <c:formatCode>General</c:formatCode>
                <c:ptCount val="11"/>
                <c:pt idx="0">
                  <c:v>134</c:v>
                </c:pt>
                <c:pt idx="1">
                  <c:v>96</c:v>
                </c:pt>
                <c:pt idx="2">
                  <c:v>85</c:v>
                </c:pt>
                <c:pt idx="3">
                  <c:v>84</c:v>
                </c:pt>
                <c:pt idx="4">
                  <c:v>76</c:v>
                </c:pt>
                <c:pt idx="5">
                  <c:v>55</c:v>
                </c:pt>
                <c:pt idx="6">
                  <c:v>63</c:v>
                </c:pt>
                <c:pt idx="7">
                  <c:v>47</c:v>
                </c:pt>
                <c:pt idx="8">
                  <c:v>40</c:v>
                </c:pt>
                <c:pt idx="9">
                  <c:v>26</c:v>
                </c:pt>
                <c:pt idx="10">
                  <c:v>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151168"/>
        <c:axId val="92152960"/>
      </c:lineChart>
      <c:catAx>
        <c:axId val="9215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bg1"/>
                </a:solidFill>
              </a:defRPr>
            </a:pPr>
            <a:endParaRPr lang="en-US"/>
          </a:p>
        </c:txPr>
        <c:crossAx val="92152960"/>
        <c:crosses val="autoZero"/>
        <c:auto val="1"/>
        <c:lblAlgn val="ctr"/>
        <c:lblOffset val="100"/>
        <c:noMultiLvlLbl val="0"/>
      </c:catAx>
      <c:valAx>
        <c:axId val="921529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r>
                  <a:rPr lang="en-US" sz="1600" dirty="0" smtClean="0">
                    <a:solidFill>
                      <a:schemeClr val="bg1"/>
                    </a:solidFill>
                  </a:rPr>
                  <a:t>Number of Fatalities</a:t>
                </a:r>
                <a:endParaRPr lang="en-US" sz="1600" dirty="0">
                  <a:solidFill>
                    <a:schemeClr val="bg1"/>
                  </a:solidFill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bg1"/>
                </a:solidFill>
              </a:defRPr>
            </a:pPr>
            <a:endParaRPr lang="en-US"/>
          </a:p>
        </c:txPr>
        <c:crossAx val="921511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 b="1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>
        <a:lumMod val="65000"/>
      </a:schemeClr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>
                <a:solidFill>
                  <a:schemeClr val="bg1"/>
                </a:solidFill>
              </a:defRPr>
            </a:pPr>
            <a:r>
              <a:rPr lang="en-ZA" sz="2000" dirty="0" smtClean="0">
                <a:solidFill>
                  <a:schemeClr val="bg1"/>
                </a:solidFill>
              </a:rPr>
              <a:t>All Serious Injuries (2003 </a:t>
            </a:r>
            <a:r>
              <a:rPr lang="en-ZA" sz="2000" dirty="0">
                <a:solidFill>
                  <a:schemeClr val="bg1"/>
                </a:solidFill>
              </a:rPr>
              <a:t>-</a:t>
            </a:r>
            <a:r>
              <a:rPr lang="en-ZA" sz="2000" dirty="0" smtClean="0">
                <a:solidFill>
                  <a:schemeClr val="bg1"/>
                </a:solidFill>
              </a:rPr>
              <a:t>2012)</a:t>
            </a:r>
            <a:endParaRPr lang="en-ZA" sz="2000" dirty="0">
              <a:solidFill>
                <a:schemeClr val="bg1"/>
              </a:solidFill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dLbls>
            <c:dLbl>
              <c:idx val="9"/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Historictable!$M$140:$M$149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Historictable!$N$140:$N$149</c:f>
              <c:numCache>
                <c:formatCode>General</c:formatCode>
                <c:ptCount val="10"/>
              </c:numCache>
            </c:numRef>
          </c:val>
          <c:smooth val="0"/>
        </c:ser>
        <c:ser>
          <c:idx val="1"/>
          <c:order val="1"/>
          <c:marker>
            <c:symbol val="none"/>
          </c:marker>
          <c:dLbls>
            <c:dLbl>
              <c:idx val="9"/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Historictable!$M$140:$M$149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Historictable!$O$140:$O$149</c:f>
              <c:numCache>
                <c:formatCode>General</c:formatCode>
                <c:ptCount val="10"/>
              </c:numCache>
            </c:numRef>
          </c:val>
          <c:smooth val="0"/>
        </c:ser>
        <c:ser>
          <c:idx val="2"/>
          <c:order val="2"/>
          <c:spPr>
            <a:ln w="57150"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Historictable!$M$140:$M$149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Historictable!$P$140:$P$149</c:f>
              <c:numCache>
                <c:formatCode>General</c:formatCode>
                <c:ptCount val="10"/>
                <c:pt idx="0">
                  <c:v>4301</c:v>
                </c:pt>
                <c:pt idx="1">
                  <c:v>4254</c:v>
                </c:pt>
                <c:pt idx="2">
                  <c:v>3983</c:v>
                </c:pt>
                <c:pt idx="3">
                  <c:v>4189</c:v>
                </c:pt>
                <c:pt idx="4">
                  <c:v>3973</c:v>
                </c:pt>
                <c:pt idx="5">
                  <c:v>3738</c:v>
                </c:pt>
                <c:pt idx="6">
                  <c:v>3650</c:v>
                </c:pt>
                <c:pt idx="7">
                  <c:v>3438</c:v>
                </c:pt>
                <c:pt idx="8">
                  <c:v>3299</c:v>
                </c:pt>
                <c:pt idx="9">
                  <c:v>3377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197632"/>
        <c:axId val="92199168"/>
      </c:lineChart>
      <c:catAx>
        <c:axId val="9219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2199168"/>
        <c:crosses val="autoZero"/>
        <c:auto val="1"/>
        <c:lblAlgn val="ctr"/>
        <c:lblOffset val="100"/>
        <c:noMultiLvlLbl val="0"/>
      </c:catAx>
      <c:valAx>
        <c:axId val="921991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r>
                  <a:rPr lang="en-US" sz="1600" dirty="0">
                    <a:solidFill>
                      <a:schemeClr val="bg1"/>
                    </a:solidFill>
                  </a:rPr>
                  <a:t>Serious </a:t>
                </a:r>
                <a:r>
                  <a:rPr lang="en-US" sz="1600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1600" dirty="0">
                    <a:solidFill>
                      <a:schemeClr val="bg1"/>
                    </a:solidFill>
                  </a:rPr>
                  <a:t>Injuries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2197632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65000"/>
      </a:schemeClr>
    </a:solidFill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ZA">
                <a:solidFill>
                  <a:schemeClr val="bg1"/>
                </a:solidFill>
              </a:rPr>
              <a:t>Reportable Injury Rate 2003 - 2013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Historictable!$U$80</c:f>
              <c:strCache>
                <c:ptCount val="1"/>
                <c:pt idx="0">
                  <c:v>All</c:v>
                </c:pt>
              </c:strCache>
            </c:strRef>
          </c:tx>
          <c:spPr>
            <a:ln w="571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Historictable!$U$81:$U$90</c:f>
              <c:numCache>
                <c:formatCode>0.00</c:formatCode>
                <c:ptCount val="10"/>
                <c:pt idx="0">
                  <c:v>10.32</c:v>
                </c:pt>
                <c:pt idx="1">
                  <c:v>9.6300000000000008</c:v>
                </c:pt>
                <c:pt idx="2">
                  <c:v>8.9</c:v>
                </c:pt>
                <c:pt idx="3">
                  <c:v>9.16</c:v>
                </c:pt>
                <c:pt idx="4">
                  <c:v>8.18</c:v>
                </c:pt>
                <c:pt idx="5">
                  <c:v>7.34</c:v>
                </c:pt>
                <c:pt idx="6">
                  <c:v>7.55</c:v>
                </c:pt>
                <c:pt idx="7">
                  <c:v>7.14</c:v>
                </c:pt>
                <c:pt idx="8">
                  <c:v>6.6</c:v>
                </c:pt>
                <c:pt idx="9">
                  <c:v>6.75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Historictable!$V$80</c:f>
              <c:strCache>
                <c:ptCount val="1"/>
                <c:pt idx="0">
                  <c:v>Gold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Historictable!$V$81:$V$90</c:f>
              <c:numCache>
                <c:formatCode>0.00</c:formatCode>
                <c:ptCount val="10"/>
                <c:pt idx="0">
                  <c:v>16.940000000000001</c:v>
                </c:pt>
                <c:pt idx="1">
                  <c:v>16.18</c:v>
                </c:pt>
                <c:pt idx="2">
                  <c:v>15.067831018593109</c:v>
                </c:pt>
                <c:pt idx="3">
                  <c:v>15.493823859686648</c:v>
                </c:pt>
                <c:pt idx="4">
                  <c:v>14.902973385675057</c:v>
                </c:pt>
                <c:pt idx="5">
                  <c:v>12.430930362403014</c:v>
                </c:pt>
                <c:pt idx="6">
                  <c:v>11.825413889486132</c:v>
                </c:pt>
                <c:pt idx="7">
                  <c:v>9.5930434782608689</c:v>
                </c:pt>
                <c:pt idx="8">
                  <c:v>11.157788106304373</c:v>
                </c:pt>
                <c:pt idx="9">
                  <c:v>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Historictable!$W$80</c:f>
              <c:strCache>
                <c:ptCount val="1"/>
                <c:pt idx="0">
                  <c:v>Plat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Historictable!$W$81:$W$90</c:f>
              <c:numCache>
                <c:formatCode>0.00</c:formatCode>
                <c:ptCount val="10"/>
                <c:pt idx="0">
                  <c:v>6.6</c:v>
                </c:pt>
                <c:pt idx="1">
                  <c:v>6.36</c:v>
                </c:pt>
                <c:pt idx="2">
                  <c:v>7.7852222327073708</c:v>
                </c:pt>
                <c:pt idx="3">
                  <c:v>8.2633989051609458</c:v>
                </c:pt>
                <c:pt idx="4">
                  <c:v>7.0134125115183785</c:v>
                </c:pt>
                <c:pt idx="5">
                  <c:v>6.4894419507915195</c:v>
                </c:pt>
                <c:pt idx="6">
                  <c:v>7.6914878499360526</c:v>
                </c:pt>
                <c:pt idx="7">
                  <c:v>8.9862448173390046</c:v>
                </c:pt>
                <c:pt idx="8">
                  <c:v>7.0484436289321311</c:v>
                </c:pt>
                <c:pt idx="9">
                  <c:v>7.47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Historictable!$X$80</c:f>
              <c:strCache>
                <c:ptCount val="1"/>
                <c:pt idx="0">
                  <c:v>Coal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Historictable!$X$81:$X$90</c:f>
              <c:numCache>
                <c:formatCode>0.00</c:formatCode>
                <c:ptCount val="10"/>
                <c:pt idx="0">
                  <c:v>3.84</c:v>
                </c:pt>
                <c:pt idx="1">
                  <c:v>3.93</c:v>
                </c:pt>
                <c:pt idx="2">
                  <c:v>3.25</c:v>
                </c:pt>
                <c:pt idx="3">
                  <c:v>4.8</c:v>
                </c:pt>
                <c:pt idx="4">
                  <c:v>3.54</c:v>
                </c:pt>
                <c:pt idx="5">
                  <c:v>5.35</c:v>
                </c:pt>
                <c:pt idx="6">
                  <c:v>4.34</c:v>
                </c:pt>
                <c:pt idx="7">
                  <c:v>3.81</c:v>
                </c:pt>
                <c:pt idx="8">
                  <c:v>3.17</c:v>
                </c:pt>
                <c:pt idx="9">
                  <c:v>3.51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Historictable!$Y$80</c:f>
              <c:strCache>
                <c:ptCount val="1"/>
                <c:pt idx="0">
                  <c:v>Oth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Historictable!$T$81:$T$90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Historictable!$Y$81:$Y$90</c:f>
              <c:numCache>
                <c:formatCode>0.00</c:formatCode>
                <c:ptCount val="10"/>
                <c:pt idx="0">
                  <c:v>3.99</c:v>
                </c:pt>
                <c:pt idx="1">
                  <c:v>4.08</c:v>
                </c:pt>
                <c:pt idx="2">
                  <c:v>3.54</c:v>
                </c:pt>
                <c:pt idx="3">
                  <c:v>2.88</c:v>
                </c:pt>
                <c:pt idx="4">
                  <c:v>2.62</c:v>
                </c:pt>
                <c:pt idx="5">
                  <c:v>2.38</c:v>
                </c:pt>
                <c:pt idx="6">
                  <c:v>3.04</c:v>
                </c:pt>
                <c:pt idx="7">
                  <c:v>2.78</c:v>
                </c:pt>
                <c:pt idx="8">
                  <c:v>2.58</c:v>
                </c:pt>
                <c:pt idx="9">
                  <c:v>2.5299999999999998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290496"/>
        <c:axId val="97304576"/>
      </c:lineChart>
      <c:catAx>
        <c:axId val="9729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bg1"/>
                </a:solidFill>
              </a:defRPr>
            </a:pPr>
            <a:endParaRPr lang="en-US"/>
          </a:p>
        </c:txPr>
        <c:crossAx val="97304576"/>
        <c:crosses val="autoZero"/>
        <c:auto val="1"/>
        <c:lblAlgn val="ctr"/>
        <c:lblOffset val="100"/>
        <c:noMultiLvlLbl val="0"/>
      </c:catAx>
      <c:valAx>
        <c:axId val="973045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r>
                  <a:rPr lang="en-ZA" sz="1400">
                    <a:solidFill>
                      <a:schemeClr val="bg1"/>
                    </a:solidFill>
                  </a:rPr>
                  <a:t>Reportable Injuries per 1000 employees</a:t>
                </a:r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txPr>
          <a:bodyPr/>
          <a:lstStyle/>
          <a:p>
            <a:pPr>
              <a:defRPr sz="1100" b="1">
                <a:solidFill>
                  <a:schemeClr val="bg1"/>
                </a:solidFill>
              </a:defRPr>
            </a:pPr>
            <a:endParaRPr lang="en-US"/>
          </a:p>
        </c:txPr>
        <c:crossAx val="9729049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1">
        <a:lumMod val="40000"/>
        <a:lumOff val="60000"/>
      </a:schemeClr>
    </a:solidFill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r>
              <a:rPr lang="en-ZA" sz="2400" dirty="0">
                <a:solidFill>
                  <a:schemeClr val="bg1"/>
                </a:solidFill>
              </a:rPr>
              <a:t>Serious Rock Related Injuries </a:t>
            </a:r>
            <a:r>
              <a:rPr lang="en-ZA" sz="2400" dirty="0" smtClean="0">
                <a:solidFill>
                  <a:schemeClr val="bg1"/>
                </a:solidFill>
              </a:rPr>
              <a:t>(</a:t>
            </a:r>
            <a:r>
              <a:rPr lang="en-ZA" sz="2400" dirty="0">
                <a:solidFill>
                  <a:schemeClr val="bg1"/>
                </a:solidFill>
              </a:rPr>
              <a:t>2003 - </a:t>
            </a:r>
            <a:r>
              <a:rPr lang="en-ZA" sz="2400" dirty="0" smtClean="0">
                <a:solidFill>
                  <a:schemeClr val="bg1"/>
                </a:solidFill>
              </a:rPr>
              <a:t>2013)</a:t>
            </a:r>
            <a:endParaRPr lang="en-ZA" sz="2400" dirty="0">
              <a:solidFill>
                <a:schemeClr val="bg1"/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'Accidents (7)'!$AD$997:$AN$997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'Accidents (7)'!$AD$998:$AN$998</c:f>
              <c:numCache>
                <c:formatCode>General</c:formatCode>
                <c:ptCount val="11"/>
                <c:pt idx="0">
                  <c:v>1121</c:v>
                </c:pt>
                <c:pt idx="1">
                  <c:v>1080</c:v>
                </c:pt>
                <c:pt idx="2">
                  <c:v>1095</c:v>
                </c:pt>
                <c:pt idx="3">
                  <c:v>1088</c:v>
                </c:pt>
                <c:pt idx="4">
                  <c:v>950</c:v>
                </c:pt>
                <c:pt idx="5">
                  <c:v>748</c:v>
                </c:pt>
                <c:pt idx="6">
                  <c:v>814</c:v>
                </c:pt>
                <c:pt idx="7">
                  <c:v>716</c:v>
                </c:pt>
                <c:pt idx="8">
                  <c:v>654</c:v>
                </c:pt>
                <c:pt idx="9">
                  <c:v>627</c:v>
                </c:pt>
                <c:pt idx="10">
                  <c:v>532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344896"/>
        <c:axId val="97358976"/>
      </c:lineChart>
      <c:catAx>
        <c:axId val="9734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358976"/>
        <c:crosses val="autoZero"/>
        <c:auto val="1"/>
        <c:lblAlgn val="ctr"/>
        <c:lblOffset val="100"/>
        <c:noMultiLvlLbl val="0"/>
      </c:catAx>
      <c:valAx>
        <c:axId val="97358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r>
                  <a:rPr lang="en-US" sz="1800">
                    <a:solidFill>
                      <a:schemeClr val="bg1"/>
                    </a:solidFill>
                  </a:rPr>
                  <a:t>Number of Serious Injuries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344896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65000"/>
      </a:schemeClr>
    </a:solidFill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r>
              <a:rPr lang="en-ZA" sz="2400" dirty="0">
                <a:solidFill>
                  <a:schemeClr val="bg1"/>
                </a:solidFill>
              </a:rPr>
              <a:t>Allocated Days</a:t>
            </a:r>
            <a:r>
              <a:rPr lang="en-ZA" sz="2400" baseline="0" dirty="0">
                <a:solidFill>
                  <a:schemeClr val="bg1"/>
                </a:solidFill>
              </a:rPr>
              <a:t> Lost for Reportable Rock Related </a:t>
            </a:r>
            <a:r>
              <a:rPr lang="en-ZA" sz="2400" baseline="0" dirty="0" smtClean="0">
                <a:solidFill>
                  <a:schemeClr val="bg1"/>
                </a:solidFill>
              </a:rPr>
              <a:t>Injuries (2003 – 2013)</a:t>
            </a:r>
            <a:endParaRPr lang="en-ZA" sz="2400" dirty="0">
              <a:solidFill>
                <a:schemeClr val="bg1"/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'2013_Accidents'!$AD$7:$AN$7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'2013_Accidents'!$AD$8:$AN$8</c:f>
              <c:numCache>
                <c:formatCode>General</c:formatCode>
                <c:ptCount val="11"/>
                <c:pt idx="0">
                  <c:v>136369</c:v>
                </c:pt>
                <c:pt idx="1">
                  <c:v>198005</c:v>
                </c:pt>
                <c:pt idx="2">
                  <c:v>146126</c:v>
                </c:pt>
                <c:pt idx="3">
                  <c:v>145702</c:v>
                </c:pt>
                <c:pt idx="4">
                  <c:v>126144</c:v>
                </c:pt>
                <c:pt idx="5">
                  <c:v>126291</c:v>
                </c:pt>
                <c:pt idx="6">
                  <c:v>103100</c:v>
                </c:pt>
                <c:pt idx="7">
                  <c:v>92253</c:v>
                </c:pt>
                <c:pt idx="8">
                  <c:v>65682</c:v>
                </c:pt>
                <c:pt idx="9">
                  <c:v>65490</c:v>
                </c:pt>
                <c:pt idx="10">
                  <c:v>63861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388416"/>
        <c:axId val="97389952"/>
      </c:lineChart>
      <c:catAx>
        <c:axId val="9738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389952"/>
        <c:crosses val="autoZero"/>
        <c:auto val="1"/>
        <c:lblAlgn val="ctr"/>
        <c:lblOffset val="100"/>
        <c:noMultiLvlLbl val="0"/>
      </c:catAx>
      <c:valAx>
        <c:axId val="973899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r>
                  <a:rPr lang="en-ZA" sz="1800">
                    <a:solidFill>
                      <a:schemeClr val="bg1"/>
                    </a:solidFill>
                  </a:rPr>
                  <a:t>Allocated</a:t>
                </a:r>
                <a:r>
                  <a:rPr lang="en-ZA" sz="1800" baseline="0">
                    <a:solidFill>
                      <a:schemeClr val="bg1"/>
                    </a:solidFill>
                  </a:rPr>
                  <a:t> Days Lost</a:t>
                </a:r>
                <a:endParaRPr lang="en-ZA" sz="1800">
                  <a:solidFill>
                    <a:schemeClr val="bg1"/>
                  </a:solidFill>
                </a:endParaRP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388416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65000"/>
      </a:schemeClr>
    </a:solidFill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r>
              <a:rPr lang="en-ZA" sz="2400">
                <a:solidFill>
                  <a:schemeClr val="bg1"/>
                </a:solidFill>
              </a:rPr>
              <a:t>Rock Related Serious Injury Rate (2003-2013)</a:t>
            </a:r>
          </a:p>
        </c:rich>
      </c:tx>
      <c:layout>
        <c:manualLayout>
          <c:xMode val="edge"/>
          <c:yMode val="edge"/>
          <c:x val="0.21236992186053399"/>
          <c:y val="2.752156087205506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Historictable!$N$159:$X$159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Historictable!$N$160:$X$160</c:f>
              <c:numCache>
                <c:formatCode>General</c:formatCode>
                <c:ptCount val="11"/>
                <c:pt idx="0">
                  <c:v>1.22</c:v>
                </c:pt>
                <c:pt idx="1">
                  <c:v>1.1100000000000001</c:v>
                </c:pt>
                <c:pt idx="2">
                  <c:v>1.1200000000000001</c:v>
                </c:pt>
                <c:pt idx="3">
                  <c:v>1.0900000000000001</c:v>
                </c:pt>
                <c:pt idx="4">
                  <c:v>0.94</c:v>
                </c:pt>
                <c:pt idx="5">
                  <c:v>0.7</c:v>
                </c:pt>
                <c:pt idx="6">
                  <c:v>0.76</c:v>
                </c:pt>
                <c:pt idx="7">
                  <c:v>0.68</c:v>
                </c:pt>
                <c:pt idx="8">
                  <c:v>0.6</c:v>
                </c:pt>
                <c:pt idx="9">
                  <c:v>0.56000000000000005</c:v>
                </c:pt>
                <c:pt idx="10">
                  <c:v>0.48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423744"/>
        <c:axId val="97425280"/>
      </c:lineChart>
      <c:catAx>
        <c:axId val="9742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425280"/>
        <c:crosses val="autoZero"/>
        <c:auto val="1"/>
        <c:lblAlgn val="ctr"/>
        <c:lblOffset val="100"/>
        <c:noMultiLvlLbl val="0"/>
      </c:catAx>
      <c:valAx>
        <c:axId val="974252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r>
                  <a:rPr lang="en-ZA" sz="1800" dirty="0" smtClean="0">
                    <a:solidFill>
                      <a:schemeClr val="bg1"/>
                    </a:solidFill>
                  </a:rPr>
                  <a:t>Serious </a:t>
                </a:r>
                <a:r>
                  <a:rPr lang="en-ZA" sz="1800" dirty="0">
                    <a:solidFill>
                      <a:schemeClr val="bg1"/>
                    </a:solidFill>
                  </a:rPr>
                  <a:t>Injuries per </a:t>
                </a:r>
                <a:r>
                  <a:rPr lang="en-ZA" sz="1800" dirty="0" smtClean="0">
                    <a:solidFill>
                      <a:schemeClr val="bg1"/>
                    </a:solidFill>
                  </a:rPr>
                  <a:t>million </a:t>
                </a:r>
                <a:r>
                  <a:rPr lang="en-ZA" sz="1800" dirty="0">
                    <a:solidFill>
                      <a:schemeClr val="bg1"/>
                    </a:solidFill>
                  </a:rPr>
                  <a:t>Hours Worked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423744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65000"/>
      </a:schemeClr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r>
              <a:rPr lang="en-ZA" sz="2400">
                <a:solidFill>
                  <a:schemeClr val="bg1"/>
                </a:solidFill>
              </a:rPr>
              <a:t>Activity</a:t>
            </a:r>
            <a:r>
              <a:rPr lang="en-ZA" sz="2400" baseline="0">
                <a:solidFill>
                  <a:schemeClr val="bg1"/>
                </a:solidFill>
              </a:rPr>
              <a:t> before Accident</a:t>
            </a:r>
            <a:endParaRPr lang="en-ZA" sz="2400">
              <a:solidFill>
                <a:schemeClr val="bg1"/>
              </a:solidFill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'2013_Accidents'!$AD$27:$AD$32</c:f>
              <c:strCache>
                <c:ptCount val="6"/>
                <c:pt idx="0">
                  <c:v>Cleaning</c:v>
                </c:pt>
                <c:pt idx="1">
                  <c:v>Barring </c:v>
                </c:pt>
                <c:pt idx="2">
                  <c:v>Installing Support</c:v>
                </c:pt>
                <c:pt idx="3">
                  <c:v>Drilling</c:v>
                </c:pt>
                <c:pt idx="4">
                  <c:v>Charging up</c:v>
                </c:pt>
                <c:pt idx="5">
                  <c:v>Other </c:v>
                </c:pt>
              </c:strCache>
            </c:strRef>
          </c:cat>
          <c:val>
            <c:numRef>
              <c:f>'2013_Accidents'!$AE$27:$AE$32</c:f>
              <c:numCache>
                <c:formatCode>General</c:formatCode>
                <c:ptCount val="6"/>
                <c:pt idx="0">
                  <c:v>24</c:v>
                </c:pt>
                <c:pt idx="1">
                  <c:v>6</c:v>
                </c:pt>
                <c:pt idx="2">
                  <c:v>41</c:v>
                </c:pt>
                <c:pt idx="3">
                  <c:v>6</c:v>
                </c:pt>
                <c:pt idx="4">
                  <c:v>6</c:v>
                </c:pt>
                <c:pt idx="5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442432"/>
        <c:axId val="97460608"/>
      </c:barChart>
      <c:catAx>
        <c:axId val="9744243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7460608"/>
        <c:crosses val="autoZero"/>
        <c:auto val="1"/>
        <c:lblAlgn val="ctr"/>
        <c:lblOffset val="100"/>
        <c:noMultiLvlLbl val="0"/>
      </c:catAx>
      <c:valAx>
        <c:axId val="974606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r>
                  <a:rPr lang="en-US" sz="1600" b="1">
                    <a:solidFill>
                      <a:schemeClr val="bg1"/>
                    </a:solidFill>
                  </a:rPr>
                  <a:t>Percentage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97442432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85000"/>
      </a:schemeClr>
    </a:solidFill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15F60A-3041-4988-988D-72DF41743C9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CC282F3A-73E2-4491-8D3B-EC5FC34638FD}">
      <dgm:prSet phldrT="[Text]"/>
      <dgm:spPr/>
      <dgm:t>
        <a:bodyPr/>
        <a:lstStyle/>
        <a:p>
          <a:r>
            <a:rPr lang="en-ZA" dirty="0" err="1" smtClean="0"/>
            <a:t>Hangingwall</a:t>
          </a:r>
          <a:endParaRPr lang="en-ZA" dirty="0" smtClean="0"/>
        </a:p>
        <a:p>
          <a:r>
            <a:rPr lang="en-ZA" dirty="0" smtClean="0"/>
            <a:t>86%</a:t>
          </a:r>
          <a:endParaRPr lang="en-ZA" dirty="0"/>
        </a:p>
      </dgm:t>
    </dgm:pt>
    <dgm:pt modelId="{920DB269-60B7-4FF4-9C9C-05BAB08DCF72}" type="parTrans" cxnId="{5A6C4A0E-BAE2-4CCA-ACF7-A2CB4D859393}">
      <dgm:prSet/>
      <dgm:spPr/>
      <dgm:t>
        <a:bodyPr/>
        <a:lstStyle/>
        <a:p>
          <a:endParaRPr lang="en-ZA"/>
        </a:p>
      </dgm:t>
    </dgm:pt>
    <dgm:pt modelId="{1D6257E4-926A-4E33-921F-8889547F2AFB}" type="sibTrans" cxnId="{5A6C4A0E-BAE2-4CCA-ACF7-A2CB4D859393}">
      <dgm:prSet/>
      <dgm:spPr/>
      <dgm:t>
        <a:bodyPr/>
        <a:lstStyle/>
        <a:p>
          <a:endParaRPr lang="en-ZA"/>
        </a:p>
      </dgm:t>
    </dgm:pt>
    <dgm:pt modelId="{FC732588-4457-4DF3-B834-2E91A71D76AE}">
      <dgm:prSet phldrT="[Text]"/>
      <dgm:spPr/>
      <dgm:t>
        <a:bodyPr/>
        <a:lstStyle/>
        <a:p>
          <a:r>
            <a:rPr lang="en-ZA" dirty="0" err="1" smtClean="0"/>
            <a:t>Stoping</a:t>
          </a:r>
          <a:endParaRPr lang="en-ZA" dirty="0" smtClean="0"/>
        </a:p>
        <a:p>
          <a:r>
            <a:rPr lang="en-ZA" dirty="0" smtClean="0"/>
            <a:t>82%</a:t>
          </a:r>
          <a:endParaRPr lang="en-ZA" dirty="0"/>
        </a:p>
      </dgm:t>
    </dgm:pt>
    <dgm:pt modelId="{0B66EAD4-BB25-4B26-BD70-B75C06730E25}" type="parTrans" cxnId="{1903A7ED-27AB-42ED-8050-BA31CF486BAB}">
      <dgm:prSet/>
      <dgm:spPr/>
      <dgm:t>
        <a:bodyPr/>
        <a:lstStyle/>
        <a:p>
          <a:endParaRPr lang="en-ZA"/>
        </a:p>
      </dgm:t>
    </dgm:pt>
    <dgm:pt modelId="{3C1C6C83-6525-4FD5-AAFA-D8437842DD75}" type="sibTrans" cxnId="{1903A7ED-27AB-42ED-8050-BA31CF486BAB}">
      <dgm:prSet/>
      <dgm:spPr/>
      <dgm:t>
        <a:bodyPr/>
        <a:lstStyle/>
        <a:p>
          <a:endParaRPr lang="en-ZA"/>
        </a:p>
      </dgm:t>
    </dgm:pt>
    <dgm:pt modelId="{F0CD813D-87D7-4E70-AFDD-04C7B18AB940}">
      <dgm:prSet phldrT="[Text]"/>
      <dgm:spPr/>
      <dgm:t>
        <a:bodyPr/>
        <a:lstStyle/>
        <a:p>
          <a:r>
            <a:rPr lang="en-ZA" dirty="0" smtClean="0"/>
            <a:t>Face</a:t>
          </a:r>
        </a:p>
        <a:p>
          <a:r>
            <a:rPr lang="en-ZA" dirty="0" smtClean="0"/>
            <a:t>59%</a:t>
          </a:r>
          <a:endParaRPr lang="en-ZA" dirty="0"/>
        </a:p>
      </dgm:t>
    </dgm:pt>
    <dgm:pt modelId="{89B0B7A3-F57E-409D-89DB-03AAB0F9D562}" type="parTrans" cxnId="{CFC18D0D-ACEB-4967-AC8B-53CD60672D0A}">
      <dgm:prSet/>
      <dgm:spPr/>
      <dgm:t>
        <a:bodyPr/>
        <a:lstStyle/>
        <a:p>
          <a:endParaRPr lang="en-ZA"/>
        </a:p>
      </dgm:t>
    </dgm:pt>
    <dgm:pt modelId="{8A11D049-725C-4832-A466-22C0D98620FD}" type="sibTrans" cxnId="{CFC18D0D-ACEB-4967-AC8B-53CD60672D0A}">
      <dgm:prSet/>
      <dgm:spPr/>
      <dgm:t>
        <a:bodyPr/>
        <a:lstStyle/>
        <a:p>
          <a:endParaRPr lang="en-ZA"/>
        </a:p>
      </dgm:t>
    </dgm:pt>
    <dgm:pt modelId="{16319514-DE64-4D81-B2FE-BFDD4C3A070D}" type="pres">
      <dgm:prSet presAssocID="{5215F60A-3041-4988-988D-72DF41743C95}" presName="compositeShape" presStyleCnt="0">
        <dgm:presLayoutVars>
          <dgm:dir/>
          <dgm:resizeHandles/>
        </dgm:presLayoutVars>
      </dgm:prSet>
      <dgm:spPr/>
    </dgm:pt>
    <dgm:pt modelId="{9389AC66-FD1C-49B7-8C91-BF955EE07174}" type="pres">
      <dgm:prSet presAssocID="{5215F60A-3041-4988-988D-72DF41743C95}" presName="pyramid" presStyleLbl="node1" presStyleIdx="0" presStyleCnt="1"/>
      <dgm:spPr/>
    </dgm:pt>
    <dgm:pt modelId="{DB3FB19E-23A1-4A85-9D9A-9145F33C9463}" type="pres">
      <dgm:prSet presAssocID="{5215F60A-3041-4988-988D-72DF41743C95}" presName="theList" presStyleCnt="0"/>
      <dgm:spPr/>
    </dgm:pt>
    <dgm:pt modelId="{C3A9D819-112B-434F-AF2B-4725254FE11D}" type="pres">
      <dgm:prSet presAssocID="{CC282F3A-73E2-4491-8D3B-EC5FC34638F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028D49A-9869-4EC8-AC7E-A754F9F0A15E}" type="pres">
      <dgm:prSet presAssocID="{CC282F3A-73E2-4491-8D3B-EC5FC34638FD}" presName="aSpace" presStyleCnt="0"/>
      <dgm:spPr/>
    </dgm:pt>
    <dgm:pt modelId="{F3E7B4D3-034B-4BA0-8CF7-B0B388578F73}" type="pres">
      <dgm:prSet presAssocID="{FC732588-4457-4DF3-B834-2E91A71D76AE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05FC54D-DD25-4D82-9B8B-AED54D83F894}" type="pres">
      <dgm:prSet presAssocID="{FC732588-4457-4DF3-B834-2E91A71D76AE}" presName="aSpace" presStyleCnt="0"/>
      <dgm:spPr/>
    </dgm:pt>
    <dgm:pt modelId="{95AC9A96-79FC-4366-B8F9-3A2584CEB399}" type="pres">
      <dgm:prSet presAssocID="{F0CD813D-87D7-4E70-AFDD-04C7B18AB940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93216F8-5379-47A2-BEDB-0012CF3D6249}" type="pres">
      <dgm:prSet presAssocID="{F0CD813D-87D7-4E70-AFDD-04C7B18AB940}" presName="aSpace" presStyleCnt="0"/>
      <dgm:spPr/>
    </dgm:pt>
  </dgm:ptLst>
  <dgm:cxnLst>
    <dgm:cxn modelId="{CFC18D0D-ACEB-4967-AC8B-53CD60672D0A}" srcId="{5215F60A-3041-4988-988D-72DF41743C95}" destId="{F0CD813D-87D7-4E70-AFDD-04C7B18AB940}" srcOrd="2" destOrd="0" parTransId="{89B0B7A3-F57E-409D-89DB-03AAB0F9D562}" sibTransId="{8A11D049-725C-4832-A466-22C0D98620FD}"/>
    <dgm:cxn modelId="{5A6C4A0E-BAE2-4CCA-ACF7-A2CB4D859393}" srcId="{5215F60A-3041-4988-988D-72DF41743C95}" destId="{CC282F3A-73E2-4491-8D3B-EC5FC34638FD}" srcOrd="0" destOrd="0" parTransId="{920DB269-60B7-4FF4-9C9C-05BAB08DCF72}" sibTransId="{1D6257E4-926A-4E33-921F-8889547F2AFB}"/>
    <dgm:cxn modelId="{E3612405-7AFA-4212-A15E-33FA2A68C76C}" type="presOf" srcId="{5215F60A-3041-4988-988D-72DF41743C95}" destId="{16319514-DE64-4D81-B2FE-BFDD4C3A070D}" srcOrd="0" destOrd="0" presId="urn:microsoft.com/office/officeart/2005/8/layout/pyramid2"/>
    <dgm:cxn modelId="{840A8606-D454-4C09-A303-BA76232F4187}" type="presOf" srcId="{F0CD813D-87D7-4E70-AFDD-04C7B18AB940}" destId="{95AC9A96-79FC-4366-B8F9-3A2584CEB399}" srcOrd="0" destOrd="0" presId="urn:microsoft.com/office/officeart/2005/8/layout/pyramid2"/>
    <dgm:cxn modelId="{1903A7ED-27AB-42ED-8050-BA31CF486BAB}" srcId="{5215F60A-3041-4988-988D-72DF41743C95}" destId="{FC732588-4457-4DF3-B834-2E91A71D76AE}" srcOrd="1" destOrd="0" parTransId="{0B66EAD4-BB25-4B26-BD70-B75C06730E25}" sibTransId="{3C1C6C83-6525-4FD5-AAFA-D8437842DD75}"/>
    <dgm:cxn modelId="{CEF43172-2495-4E86-87D0-7102C891DB16}" type="presOf" srcId="{FC732588-4457-4DF3-B834-2E91A71D76AE}" destId="{F3E7B4D3-034B-4BA0-8CF7-B0B388578F73}" srcOrd="0" destOrd="0" presId="urn:microsoft.com/office/officeart/2005/8/layout/pyramid2"/>
    <dgm:cxn modelId="{84184BF5-CE14-4B8B-B3CB-1C01F0832776}" type="presOf" srcId="{CC282F3A-73E2-4491-8D3B-EC5FC34638FD}" destId="{C3A9D819-112B-434F-AF2B-4725254FE11D}" srcOrd="0" destOrd="0" presId="urn:microsoft.com/office/officeart/2005/8/layout/pyramid2"/>
    <dgm:cxn modelId="{4B2B4973-566E-4E32-8E2E-2148B61E6BAE}" type="presParOf" srcId="{16319514-DE64-4D81-B2FE-BFDD4C3A070D}" destId="{9389AC66-FD1C-49B7-8C91-BF955EE07174}" srcOrd="0" destOrd="0" presId="urn:microsoft.com/office/officeart/2005/8/layout/pyramid2"/>
    <dgm:cxn modelId="{0855D184-A176-4E5B-ACEF-5D0687A4F2FE}" type="presParOf" srcId="{16319514-DE64-4D81-B2FE-BFDD4C3A070D}" destId="{DB3FB19E-23A1-4A85-9D9A-9145F33C9463}" srcOrd="1" destOrd="0" presId="urn:microsoft.com/office/officeart/2005/8/layout/pyramid2"/>
    <dgm:cxn modelId="{27E5263D-1F64-4B13-870A-5608AD67A506}" type="presParOf" srcId="{DB3FB19E-23A1-4A85-9D9A-9145F33C9463}" destId="{C3A9D819-112B-434F-AF2B-4725254FE11D}" srcOrd="0" destOrd="0" presId="urn:microsoft.com/office/officeart/2005/8/layout/pyramid2"/>
    <dgm:cxn modelId="{EDEB6664-6F16-49CA-819E-6CEEF2DA9BED}" type="presParOf" srcId="{DB3FB19E-23A1-4A85-9D9A-9145F33C9463}" destId="{E028D49A-9869-4EC8-AC7E-A754F9F0A15E}" srcOrd="1" destOrd="0" presId="urn:microsoft.com/office/officeart/2005/8/layout/pyramid2"/>
    <dgm:cxn modelId="{A212730F-9354-4067-94D1-BB79918AB714}" type="presParOf" srcId="{DB3FB19E-23A1-4A85-9D9A-9145F33C9463}" destId="{F3E7B4D3-034B-4BA0-8CF7-B0B388578F73}" srcOrd="2" destOrd="0" presId="urn:microsoft.com/office/officeart/2005/8/layout/pyramid2"/>
    <dgm:cxn modelId="{03BCE2E9-730C-4160-97B0-B3BC805AFCA7}" type="presParOf" srcId="{DB3FB19E-23A1-4A85-9D9A-9145F33C9463}" destId="{B05FC54D-DD25-4D82-9B8B-AED54D83F894}" srcOrd="3" destOrd="0" presId="urn:microsoft.com/office/officeart/2005/8/layout/pyramid2"/>
    <dgm:cxn modelId="{E9A88738-B34E-4594-9428-F4FC99A0DD90}" type="presParOf" srcId="{DB3FB19E-23A1-4A85-9D9A-9145F33C9463}" destId="{95AC9A96-79FC-4366-B8F9-3A2584CEB399}" srcOrd="4" destOrd="0" presId="urn:microsoft.com/office/officeart/2005/8/layout/pyramid2"/>
    <dgm:cxn modelId="{8CDADC77-5DAF-43A0-9FA3-565E20BE754C}" type="presParOf" srcId="{DB3FB19E-23A1-4A85-9D9A-9145F33C9463}" destId="{493216F8-5379-47A2-BEDB-0012CF3D624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6D2A48-2903-4793-9402-6A26169F028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C3242F3-AC1A-4B4C-9B0F-65ED6C9BF9EB}">
      <dgm:prSet phldrT="[Text]" custT="1"/>
      <dgm:spPr/>
      <dgm:t>
        <a:bodyPr/>
        <a:lstStyle/>
        <a:p>
          <a:r>
            <a:rPr lang="en-ZA" sz="1600" b="1" dirty="0" smtClean="0"/>
            <a:t>Sub-standard/ missing support</a:t>
          </a:r>
        </a:p>
        <a:p>
          <a:r>
            <a:rPr lang="en-ZA" sz="1600" b="1" dirty="0" smtClean="0"/>
            <a:t>82%</a:t>
          </a:r>
        </a:p>
        <a:p>
          <a:endParaRPr lang="en-ZA" sz="1600" b="1" dirty="0"/>
        </a:p>
      </dgm:t>
    </dgm:pt>
    <dgm:pt modelId="{724CF93E-E8A3-4A7B-90BE-A2649096C196}" type="parTrans" cxnId="{61B485EB-8115-43AF-8537-8FC802574221}">
      <dgm:prSet/>
      <dgm:spPr/>
      <dgm:t>
        <a:bodyPr/>
        <a:lstStyle/>
        <a:p>
          <a:endParaRPr lang="en-ZA"/>
        </a:p>
      </dgm:t>
    </dgm:pt>
    <dgm:pt modelId="{A8DE9A37-0DBD-43C4-85D1-F8D5583D01A4}" type="sibTrans" cxnId="{61B485EB-8115-43AF-8537-8FC802574221}">
      <dgm:prSet/>
      <dgm:spPr/>
      <dgm:t>
        <a:bodyPr/>
        <a:lstStyle/>
        <a:p>
          <a:endParaRPr lang="en-ZA"/>
        </a:p>
      </dgm:t>
    </dgm:pt>
    <dgm:pt modelId="{087FDAD2-6CAC-41C6-8EAB-018CDCE6D943}">
      <dgm:prSet phldrT="[Text]" custT="1"/>
      <dgm:spPr/>
      <dgm:t>
        <a:bodyPr/>
        <a:lstStyle/>
        <a:p>
          <a:r>
            <a:rPr lang="en-ZA" sz="1600" b="1" dirty="0" smtClean="0"/>
            <a:t>Leadership/Behavioural Issues</a:t>
          </a:r>
        </a:p>
        <a:p>
          <a:r>
            <a:rPr lang="en-ZA" sz="1600" b="1" dirty="0" smtClean="0"/>
            <a:t>82%</a:t>
          </a:r>
        </a:p>
      </dgm:t>
    </dgm:pt>
    <dgm:pt modelId="{AC127100-3EBB-49EE-BE7F-86DA04813F3F}" type="parTrans" cxnId="{CA60CD1B-5D20-424D-B7CC-2D70F30E2680}">
      <dgm:prSet/>
      <dgm:spPr/>
      <dgm:t>
        <a:bodyPr/>
        <a:lstStyle/>
        <a:p>
          <a:endParaRPr lang="en-ZA"/>
        </a:p>
      </dgm:t>
    </dgm:pt>
    <dgm:pt modelId="{CAF21B32-6F0E-4199-806D-DAC024061A7B}" type="sibTrans" cxnId="{CA60CD1B-5D20-424D-B7CC-2D70F30E2680}">
      <dgm:prSet/>
      <dgm:spPr/>
      <dgm:t>
        <a:bodyPr/>
        <a:lstStyle/>
        <a:p>
          <a:endParaRPr lang="en-ZA"/>
        </a:p>
      </dgm:t>
    </dgm:pt>
    <dgm:pt modelId="{0F88C1E1-060B-4CC9-8186-2B82280F63FC}">
      <dgm:prSet phldrT="[Text]" custT="1"/>
      <dgm:spPr/>
      <dgm:t>
        <a:bodyPr/>
        <a:lstStyle/>
        <a:p>
          <a:r>
            <a:rPr lang="en-ZA" sz="1600" b="1" dirty="0" smtClean="0"/>
            <a:t>Poor preparation/risk assessment</a:t>
          </a:r>
        </a:p>
        <a:p>
          <a:r>
            <a:rPr lang="en-ZA" sz="1600" b="1" dirty="0" smtClean="0"/>
            <a:t>73%</a:t>
          </a:r>
          <a:endParaRPr lang="en-ZA" sz="1600" b="1" dirty="0"/>
        </a:p>
      </dgm:t>
    </dgm:pt>
    <dgm:pt modelId="{FFB99304-10EA-4797-A44B-D3AE54BBEDC1}" type="parTrans" cxnId="{E31571D9-F6EE-441D-8CB7-239056A335E4}">
      <dgm:prSet/>
      <dgm:spPr/>
      <dgm:t>
        <a:bodyPr/>
        <a:lstStyle/>
        <a:p>
          <a:endParaRPr lang="en-ZA"/>
        </a:p>
      </dgm:t>
    </dgm:pt>
    <dgm:pt modelId="{52FFF1DA-D25C-485C-A1DE-A3CF1ABECBC1}" type="sibTrans" cxnId="{E31571D9-F6EE-441D-8CB7-239056A335E4}">
      <dgm:prSet/>
      <dgm:spPr/>
      <dgm:t>
        <a:bodyPr/>
        <a:lstStyle/>
        <a:p>
          <a:endParaRPr lang="en-ZA"/>
        </a:p>
      </dgm:t>
    </dgm:pt>
    <dgm:pt modelId="{1F444ACC-F1EB-49BD-B97C-85AFF4AC8095}">
      <dgm:prSet phldrT="[Text]" custT="1"/>
      <dgm:spPr/>
      <dgm:t>
        <a:bodyPr/>
        <a:lstStyle/>
        <a:p>
          <a:r>
            <a:rPr lang="en-ZA" sz="1600" b="1" dirty="0" smtClean="0"/>
            <a:t>Training deficiency/application</a:t>
          </a:r>
        </a:p>
        <a:p>
          <a:r>
            <a:rPr lang="en-ZA" sz="1600" b="1" dirty="0" smtClean="0"/>
            <a:t>59%</a:t>
          </a:r>
          <a:endParaRPr lang="en-ZA" sz="1600" b="1" dirty="0"/>
        </a:p>
      </dgm:t>
    </dgm:pt>
    <dgm:pt modelId="{2E48420C-D67B-425D-BD71-2FC2A175E711}" type="parTrans" cxnId="{035C6370-11DE-4752-8CC9-AA2C8DA7AD50}">
      <dgm:prSet/>
      <dgm:spPr/>
      <dgm:t>
        <a:bodyPr/>
        <a:lstStyle/>
        <a:p>
          <a:endParaRPr lang="en-ZA"/>
        </a:p>
      </dgm:t>
    </dgm:pt>
    <dgm:pt modelId="{A1B7889E-6C5D-4E64-8783-213166A8C632}" type="sibTrans" cxnId="{035C6370-11DE-4752-8CC9-AA2C8DA7AD50}">
      <dgm:prSet/>
      <dgm:spPr/>
      <dgm:t>
        <a:bodyPr/>
        <a:lstStyle/>
        <a:p>
          <a:endParaRPr lang="en-ZA"/>
        </a:p>
      </dgm:t>
    </dgm:pt>
    <dgm:pt modelId="{10D89A23-03EA-4E4C-8E24-BAE5C42B5883}">
      <dgm:prSet phldrT="[Text]" custT="1"/>
      <dgm:spPr/>
      <dgm:t>
        <a:bodyPr/>
        <a:lstStyle/>
        <a:p>
          <a:r>
            <a:rPr lang="en-ZA" sz="1600" b="1" dirty="0" smtClean="0"/>
            <a:t>Non-compliance </a:t>
          </a:r>
        </a:p>
        <a:p>
          <a:r>
            <a:rPr lang="en-ZA" sz="1600" b="1" dirty="0" smtClean="0"/>
            <a:t>50%</a:t>
          </a:r>
          <a:endParaRPr lang="en-ZA" sz="1600" b="1" dirty="0"/>
        </a:p>
      </dgm:t>
    </dgm:pt>
    <dgm:pt modelId="{003BDF7A-CE34-456B-BFA7-0F740A11A0E6}" type="parTrans" cxnId="{9598123E-F7C3-4208-B252-6282A1A18DF6}">
      <dgm:prSet/>
      <dgm:spPr/>
      <dgm:t>
        <a:bodyPr/>
        <a:lstStyle/>
        <a:p>
          <a:endParaRPr lang="en-ZA"/>
        </a:p>
      </dgm:t>
    </dgm:pt>
    <dgm:pt modelId="{8A69AD9F-9EDF-412C-B7B4-B196A6A456EC}" type="sibTrans" cxnId="{9598123E-F7C3-4208-B252-6282A1A18DF6}">
      <dgm:prSet/>
      <dgm:spPr/>
      <dgm:t>
        <a:bodyPr/>
        <a:lstStyle/>
        <a:p>
          <a:endParaRPr lang="en-ZA"/>
        </a:p>
      </dgm:t>
    </dgm:pt>
    <dgm:pt modelId="{0FD23C00-66EA-403D-B52C-B35F67C9B8A3}" type="pres">
      <dgm:prSet presAssocID="{FC6D2A48-2903-4793-9402-6A26169F028F}" presName="compositeShape" presStyleCnt="0">
        <dgm:presLayoutVars>
          <dgm:dir/>
          <dgm:resizeHandles/>
        </dgm:presLayoutVars>
      </dgm:prSet>
      <dgm:spPr/>
    </dgm:pt>
    <dgm:pt modelId="{B5922A7F-94A5-46EA-8C43-476450300464}" type="pres">
      <dgm:prSet presAssocID="{FC6D2A48-2903-4793-9402-6A26169F028F}" presName="pyramid" presStyleLbl="node1" presStyleIdx="0" presStyleCnt="1"/>
      <dgm:spPr/>
    </dgm:pt>
    <dgm:pt modelId="{1F06B61F-F3EE-4C3D-B6EF-4DF1F25D79DA}" type="pres">
      <dgm:prSet presAssocID="{FC6D2A48-2903-4793-9402-6A26169F028F}" presName="theList" presStyleCnt="0"/>
      <dgm:spPr/>
    </dgm:pt>
    <dgm:pt modelId="{C9A56002-6177-4A78-BDEA-9A2D5C059004}" type="pres">
      <dgm:prSet presAssocID="{DC3242F3-AC1A-4B4C-9B0F-65ED6C9BF9EB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621602D-C5AB-4370-A1FF-DB30D594E61B}" type="pres">
      <dgm:prSet presAssocID="{DC3242F3-AC1A-4B4C-9B0F-65ED6C9BF9EB}" presName="aSpace" presStyleCnt="0"/>
      <dgm:spPr/>
    </dgm:pt>
    <dgm:pt modelId="{F92BCA19-918B-4BC5-BBB6-45A1DA02B4F3}" type="pres">
      <dgm:prSet presAssocID="{087FDAD2-6CAC-41C6-8EAB-018CDCE6D943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E068D2B-60CA-479E-B282-A7755EC0E1A2}" type="pres">
      <dgm:prSet presAssocID="{087FDAD2-6CAC-41C6-8EAB-018CDCE6D943}" presName="aSpace" presStyleCnt="0"/>
      <dgm:spPr/>
    </dgm:pt>
    <dgm:pt modelId="{ABEFAC4F-969C-4B8F-8806-073E27510692}" type="pres">
      <dgm:prSet presAssocID="{0F88C1E1-060B-4CC9-8186-2B82280F63FC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16C203D-898E-44BE-B9E0-18FCCFC2EFB6}" type="pres">
      <dgm:prSet presAssocID="{0F88C1E1-060B-4CC9-8186-2B82280F63FC}" presName="aSpace" presStyleCnt="0"/>
      <dgm:spPr/>
    </dgm:pt>
    <dgm:pt modelId="{FFC36C05-14E9-4019-A757-C1B1CB1ED171}" type="pres">
      <dgm:prSet presAssocID="{1F444ACC-F1EB-49BD-B97C-85AFF4AC8095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ECA32B6-822B-49BA-AD8D-D6BC7D7C316F}" type="pres">
      <dgm:prSet presAssocID="{1F444ACC-F1EB-49BD-B97C-85AFF4AC8095}" presName="aSpace" presStyleCnt="0"/>
      <dgm:spPr/>
    </dgm:pt>
    <dgm:pt modelId="{CCD01324-67E9-4A9F-A126-BEBD85C76F46}" type="pres">
      <dgm:prSet presAssocID="{10D89A23-03EA-4E4C-8E24-BAE5C42B5883}" presName="aNode" presStyleLbl="fgAcc1" presStyleIdx="4" presStyleCnt="5" custLinFactNeighborX="63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18032AB-BED5-4211-BCFC-F11DF11DBC00}" type="pres">
      <dgm:prSet presAssocID="{10D89A23-03EA-4E4C-8E24-BAE5C42B5883}" presName="aSpace" presStyleCnt="0"/>
      <dgm:spPr/>
    </dgm:pt>
  </dgm:ptLst>
  <dgm:cxnLst>
    <dgm:cxn modelId="{035C6370-11DE-4752-8CC9-AA2C8DA7AD50}" srcId="{FC6D2A48-2903-4793-9402-6A26169F028F}" destId="{1F444ACC-F1EB-49BD-B97C-85AFF4AC8095}" srcOrd="3" destOrd="0" parTransId="{2E48420C-D67B-425D-BD71-2FC2A175E711}" sibTransId="{A1B7889E-6C5D-4E64-8783-213166A8C632}"/>
    <dgm:cxn modelId="{9598123E-F7C3-4208-B252-6282A1A18DF6}" srcId="{FC6D2A48-2903-4793-9402-6A26169F028F}" destId="{10D89A23-03EA-4E4C-8E24-BAE5C42B5883}" srcOrd="4" destOrd="0" parTransId="{003BDF7A-CE34-456B-BFA7-0F740A11A0E6}" sibTransId="{8A69AD9F-9EDF-412C-B7B4-B196A6A456EC}"/>
    <dgm:cxn modelId="{CA60CD1B-5D20-424D-B7CC-2D70F30E2680}" srcId="{FC6D2A48-2903-4793-9402-6A26169F028F}" destId="{087FDAD2-6CAC-41C6-8EAB-018CDCE6D943}" srcOrd="1" destOrd="0" parTransId="{AC127100-3EBB-49EE-BE7F-86DA04813F3F}" sibTransId="{CAF21B32-6F0E-4199-806D-DAC024061A7B}"/>
    <dgm:cxn modelId="{E31571D9-F6EE-441D-8CB7-239056A335E4}" srcId="{FC6D2A48-2903-4793-9402-6A26169F028F}" destId="{0F88C1E1-060B-4CC9-8186-2B82280F63FC}" srcOrd="2" destOrd="0" parTransId="{FFB99304-10EA-4797-A44B-D3AE54BBEDC1}" sibTransId="{52FFF1DA-D25C-485C-A1DE-A3CF1ABECBC1}"/>
    <dgm:cxn modelId="{F1567146-D5C1-4B8C-9B2C-C786CC99719E}" type="presOf" srcId="{10D89A23-03EA-4E4C-8E24-BAE5C42B5883}" destId="{CCD01324-67E9-4A9F-A126-BEBD85C76F46}" srcOrd="0" destOrd="0" presId="urn:microsoft.com/office/officeart/2005/8/layout/pyramid2"/>
    <dgm:cxn modelId="{0872563E-26AD-44E3-BA6F-69478923C2F8}" type="presOf" srcId="{DC3242F3-AC1A-4B4C-9B0F-65ED6C9BF9EB}" destId="{C9A56002-6177-4A78-BDEA-9A2D5C059004}" srcOrd="0" destOrd="0" presId="urn:microsoft.com/office/officeart/2005/8/layout/pyramid2"/>
    <dgm:cxn modelId="{57D4F036-8D60-4E84-967D-3A0C601EE0F9}" type="presOf" srcId="{087FDAD2-6CAC-41C6-8EAB-018CDCE6D943}" destId="{F92BCA19-918B-4BC5-BBB6-45A1DA02B4F3}" srcOrd="0" destOrd="0" presId="urn:microsoft.com/office/officeart/2005/8/layout/pyramid2"/>
    <dgm:cxn modelId="{B1AE0E8A-364C-4818-BB01-705F3DF29BDC}" type="presOf" srcId="{0F88C1E1-060B-4CC9-8186-2B82280F63FC}" destId="{ABEFAC4F-969C-4B8F-8806-073E27510692}" srcOrd="0" destOrd="0" presId="urn:microsoft.com/office/officeart/2005/8/layout/pyramid2"/>
    <dgm:cxn modelId="{F9138573-BB5F-4867-867A-97D4D86447AB}" type="presOf" srcId="{FC6D2A48-2903-4793-9402-6A26169F028F}" destId="{0FD23C00-66EA-403D-B52C-B35F67C9B8A3}" srcOrd="0" destOrd="0" presId="urn:microsoft.com/office/officeart/2005/8/layout/pyramid2"/>
    <dgm:cxn modelId="{F7116887-5FB8-4ED7-A562-B4C3A9DCD11D}" type="presOf" srcId="{1F444ACC-F1EB-49BD-B97C-85AFF4AC8095}" destId="{FFC36C05-14E9-4019-A757-C1B1CB1ED171}" srcOrd="0" destOrd="0" presId="urn:microsoft.com/office/officeart/2005/8/layout/pyramid2"/>
    <dgm:cxn modelId="{61B485EB-8115-43AF-8537-8FC802574221}" srcId="{FC6D2A48-2903-4793-9402-6A26169F028F}" destId="{DC3242F3-AC1A-4B4C-9B0F-65ED6C9BF9EB}" srcOrd="0" destOrd="0" parTransId="{724CF93E-E8A3-4A7B-90BE-A2649096C196}" sibTransId="{A8DE9A37-0DBD-43C4-85D1-F8D5583D01A4}"/>
    <dgm:cxn modelId="{65C92131-0F00-4D32-8423-366B6F15C4CD}" type="presParOf" srcId="{0FD23C00-66EA-403D-B52C-B35F67C9B8A3}" destId="{B5922A7F-94A5-46EA-8C43-476450300464}" srcOrd="0" destOrd="0" presId="urn:microsoft.com/office/officeart/2005/8/layout/pyramid2"/>
    <dgm:cxn modelId="{91531C7E-6560-4FD4-96C7-28857E7A530E}" type="presParOf" srcId="{0FD23C00-66EA-403D-B52C-B35F67C9B8A3}" destId="{1F06B61F-F3EE-4C3D-B6EF-4DF1F25D79DA}" srcOrd="1" destOrd="0" presId="urn:microsoft.com/office/officeart/2005/8/layout/pyramid2"/>
    <dgm:cxn modelId="{B1592A81-6279-4896-9369-43F5E38409A4}" type="presParOf" srcId="{1F06B61F-F3EE-4C3D-B6EF-4DF1F25D79DA}" destId="{C9A56002-6177-4A78-BDEA-9A2D5C059004}" srcOrd="0" destOrd="0" presId="urn:microsoft.com/office/officeart/2005/8/layout/pyramid2"/>
    <dgm:cxn modelId="{6EFC32AB-9860-4E4F-B16E-C51B351E7381}" type="presParOf" srcId="{1F06B61F-F3EE-4C3D-B6EF-4DF1F25D79DA}" destId="{0621602D-C5AB-4370-A1FF-DB30D594E61B}" srcOrd="1" destOrd="0" presId="urn:microsoft.com/office/officeart/2005/8/layout/pyramid2"/>
    <dgm:cxn modelId="{0F22F132-8183-497E-AC58-AF6DD1EF69AB}" type="presParOf" srcId="{1F06B61F-F3EE-4C3D-B6EF-4DF1F25D79DA}" destId="{F92BCA19-918B-4BC5-BBB6-45A1DA02B4F3}" srcOrd="2" destOrd="0" presId="urn:microsoft.com/office/officeart/2005/8/layout/pyramid2"/>
    <dgm:cxn modelId="{36784132-429E-4CB6-801B-A857DCF8EBCC}" type="presParOf" srcId="{1F06B61F-F3EE-4C3D-B6EF-4DF1F25D79DA}" destId="{5E068D2B-60CA-479E-B282-A7755EC0E1A2}" srcOrd="3" destOrd="0" presId="urn:microsoft.com/office/officeart/2005/8/layout/pyramid2"/>
    <dgm:cxn modelId="{0DE8C034-C281-4DF6-9958-2C90ECD3C901}" type="presParOf" srcId="{1F06B61F-F3EE-4C3D-B6EF-4DF1F25D79DA}" destId="{ABEFAC4F-969C-4B8F-8806-073E27510692}" srcOrd="4" destOrd="0" presId="urn:microsoft.com/office/officeart/2005/8/layout/pyramid2"/>
    <dgm:cxn modelId="{EEC9861D-84DE-4B02-BCBC-9EBB46DED0F4}" type="presParOf" srcId="{1F06B61F-F3EE-4C3D-B6EF-4DF1F25D79DA}" destId="{816C203D-898E-44BE-B9E0-18FCCFC2EFB6}" srcOrd="5" destOrd="0" presId="urn:microsoft.com/office/officeart/2005/8/layout/pyramid2"/>
    <dgm:cxn modelId="{80030D28-8C79-44B8-901E-C0F678E19509}" type="presParOf" srcId="{1F06B61F-F3EE-4C3D-B6EF-4DF1F25D79DA}" destId="{FFC36C05-14E9-4019-A757-C1B1CB1ED171}" srcOrd="6" destOrd="0" presId="urn:microsoft.com/office/officeart/2005/8/layout/pyramid2"/>
    <dgm:cxn modelId="{2EE4C472-D72B-4EA1-B81C-A2A6CE8FC810}" type="presParOf" srcId="{1F06B61F-F3EE-4C3D-B6EF-4DF1F25D79DA}" destId="{DECA32B6-822B-49BA-AD8D-D6BC7D7C316F}" srcOrd="7" destOrd="0" presId="urn:microsoft.com/office/officeart/2005/8/layout/pyramid2"/>
    <dgm:cxn modelId="{A8E7D72E-8536-47C2-98F5-F57C20DC86E3}" type="presParOf" srcId="{1F06B61F-F3EE-4C3D-B6EF-4DF1F25D79DA}" destId="{CCD01324-67E9-4A9F-A126-BEBD85C76F46}" srcOrd="8" destOrd="0" presId="urn:microsoft.com/office/officeart/2005/8/layout/pyramid2"/>
    <dgm:cxn modelId="{A8C41C2E-9373-4629-BB12-6DD19F42884C}" type="presParOf" srcId="{1F06B61F-F3EE-4C3D-B6EF-4DF1F25D79DA}" destId="{318032AB-BED5-4211-BCFC-F11DF11DBC00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9D5B38-39C1-4C3A-A4B2-2CC6E4AA912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7894B74-08E3-48F3-AD79-E1211C7E6C81}">
      <dgm:prSet phldrT="[Text]"/>
      <dgm:spPr/>
      <dgm:t>
        <a:bodyPr/>
        <a:lstStyle/>
        <a:p>
          <a:r>
            <a:rPr lang="en-ZA" dirty="0" smtClean="0"/>
            <a:t>Crew (24) – 75%</a:t>
          </a:r>
          <a:endParaRPr lang="en-ZA" dirty="0"/>
        </a:p>
      </dgm:t>
    </dgm:pt>
    <dgm:pt modelId="{C0446151-82E8-4524-B9AF-191BDF1CDC73}" type="parTrans" cxnId="{3AB04B5D-E696-49D0-8F61-7FA72D067AFC}">
      <dgm:prSet/>
      <dgm:spPr/>
      <dgm:t>
        <a:bodyPr/>
        <a:lstStyle/>
        <a:p>
          <a:endParaRPr lang="en-ZA"/>
        </a:p>
      </dgm:t>
    </dgm:pt>
    <dgm:pt modelId="{B33AF6D6-E89B-4BA3-858D-392E4BE7F856}" type="sibTrans" cxnId="{3AB04B5D-E696-49D0-8F61-7FA72D067AFC}">
      <dgm:prSet/>
      <dgm:spPr/>
      <dgm:t>
        <a:bodyPr/>
        <a:lstStyle/>
        <a:p>
          <a:endParaRPr lang="en-ZA"/>
        </a:p>
      </dgm:t>
    </dgm:pt>
    <dgm:pt modelId="{FBC739FD-F205-4686-AE3C-012EEDBDEE56}">
      <dgm:prSet phldrT="[Text]"/>
      <dgm:spPr/>
      <dgm:t>
        <a:bodyPr/>
        <a:lstStyle/>
        <a:p>
          <a:r>
            <a:rPr lang="en-ZA" dirty="0" smtClean="0"/>
            <a:t>RDO (4) – 12.5%</a:t>
          </a:r>
          <a:endParaRPr lang="en-ZA" dirty="0"/>
        </a:p>
      </dgm:t>
    </dgm:pt>
    <dgm:pt modelId="{782B251C-45B0-43ED-9233-0BED7D90164B}" type="parTrans" cxnId="{5BFF9FE2-0AEF-4D44-9ABD-9771D108F9C2}">
      <dgm:prSet/>
      <dgm:spPr/>
      <dgm:t>
        <a:bodyPr/>
        <a:lstStyle/>
        <a:p>
          <a:endParaRPr lang="en-ZA"/>
        </a:p>
      </dgm:t>
    </dgm:pt>
    <dgm:pt modelId="{40B45E6F-41A2-47EE-8689-D039710A7926}" type="sibTrans" cxnId="{5BFF9FE2-0AEF-4D44-9ABD-9771D108F9C2}">
      <dgm:prSet/>
      <dgm:spPr/>
      <dgm:t>
        <a:bodyPr/>
        <a:lstStyle/>
        <a:p>
          <a:endParaRPr lang="en-ZA"/>
        </a:p>
      </dgm:t>
    </dgm:pt>
    <dgm:pt modelId="{D14E4940-4814-4934-8AB5-629577576912}">
      <dgm:prSet phldrT="[Text]"/>
      <dgm:spPr/>
      <dgm:t>
        <a:bodyPr/>
        <a:lstStyle/>
        <a:p>
          <a:r>
            <a:rPr lang="en-ZA" dirty="0" smtClean="0"/>
            <a:t>Team Leader (3) – 9.5%</a:t>
          </a:r>
          <a:endParaRPr lang="en-ZA" dirty="0"/>
        </a:p>
      </dgm:t>
    </dgm:pt>
    <dgm:pt modelId="{C6877AF6-1FF1-41B3-9568-6F06B25E281B}" type="parTrans" cxnId="{240CEC00-2514-4EC2-A689-99D0F3D83905}">
      <dgm:prSet/>
      <dgm:spPr/>
      <dgm:t>
        <a:bodyPr/>
        <a:lstStyle/>
        <a:p>
          <a:endParaRPr lang="en-ZA"/>
        </a:p>
      </dgm:t>
    </dgm:pt>
    <dgm:pt modelId="{E1958398-02FE-4F03-8FB3-1EC842DAE5A6}" type="sibTrans" cxnId="{240CEC00-2514-4EC2-A689-99D0F3D83905}">
      <dgm:prSet/>
      <dgm:spPr/>
      <dgm:t>
        <a:bodyPr/>
        <a:lstStyle/>
        <a:p>
          <a:endParaRPr lang="en-ZA"/>
        </a:p>
      </dgm:t>
    </dgm:pt>
    <dgm:pt modelId="{57E0655A-2393-4E2A-BB53-12E992672D62}">
      <dgm:prSet phldrT="[Text]"/>
      <dgm:spPr/>
      <dgm:t>
        <a:bodyPr/>
        <a:lstStyle/>
        <a:p>
          <a:r>
            <a:rPr lang="en-ZA" dirty="0" smtClean="0"/>
            <a:t>Miner (1) – 3%</a:t>
          </a:r>
        </a:p>
        <a:p>
          <a:endParaRPr lang="en-ZA" dirty="0"/>
        </a:p>
      </dgm:t>
    </dgm:pt>
    <dgm:pt modelId="{1380F81C-7373-4A7E-9190-468BEFEC8BFC}" type="parTrans" cxnId="{38C51EA1-155C-47F6-B088-4A19BD5861E2}">
      <dgm:prSet/>
      <dgm:spPr/>
      <dgm:t>
        <a:bodyPr/>
        <a:lstStyle/>
        <a:p>
          <a:endParaRPr lang="en-ZA"/>
        </a:p>
      </dgm:t>
    </dgm:pt>
    <dgm:pt modelId="{D2A93D7B-F38C-4FF4-B9E3-5A8C8DA0546A}" type="sibTrans" cxnId="{38C51EA1-155C-47F6-B088-4A19BD5861E2}">
      <dgm:prSet/>
      <dgm:spPr/>
      <dgm:t>
        <a:bodyPr/>
        <a:lstStyle/>
        <a:p>
          <a:endParaRPr lang="en-ZA"/>
        </a:p>
      </dgm:t>
    </dgm:pt>
    <dgm:pt modelId="{8ECC3557-4EED-4300-978D-92902E68E8AE}" type="pres">
      <dgm:prSet presAssocID="{AE9D5B38-39C1-4C3A-A4B2-2CC6E4AA912F}" presName="compositeShape" presStyleCnt="0">
        <dgm:presLayoutVars>
          <dgm:dir/>
          <dgm:resizeHandles/>
        </dgm:presLayoutVars>
      </dgm:prSet>
      <dgm:spPr/>
    </dgm:pt>
    <dgm:pt modelId="{BB82DB40-2AC3-4F80-BBCE-78B276CA3A25}" type="pres">
      <dgm:prSet presAssocID="{AE9D5B38-39C1-4C3A-A4B2-2CC6E4AA912F}" presName="pyramid" presStyleLbl="node1" presStyleIdx="0" presStyleCnt="1"/>
      <dgm:spPr/>
    </dgm:pt>
    <dgm:pt modelId="{65963002-8291-45F1-A6C2-221F895C4233}" type="pres">
      <dgm:prSet presAssocID="{AE9D5B38-39C1-4C3A-A4B2-2CC6E4AA912F}" presName="theList" presStyleCnt="0"/>
      <dgm:spPr/>
    </dgm:pt>
    <dgm:pt modelId="{6810206A-EA7E-406A-A099-5E786A5F740F}" type="pres">
      <dgm:prSet presAssocID="{37894B74-08E3-48F3-AD79-E1211C7E6C81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573DF95-F342-4960-9938-2894F7527B53}" type="pres">
      <dgm:prSet presAssocID="{37894B74-08E3-48F3-AD79-E1211C7E6C81}" presName="aSpace" presStyleCnt="0"/>
      <dgm:spPr/>
    </dgm:pt>
    <dgm:pt modelId="{34A2319F-8846-4FD0-9B1C-A13109B0200B}" type="pres">
      <dgm:prSet presAssocID="{FBC739FD-F205-4686-AE3C-012EEDBDEE56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170F5F3-D0C9-4D7F-9D32-536FCCE2D98A}" type="pres">
      <dgm:prSet presAssocID="{FBC739FD-F205-4686-AE3C-012EEDBDEE56}" presName="aSpace" presStyleCnt="0"/>
      <dgm:spPr/>
    </dgm:pt>
    <dgm:pt modelId="{8A47E7B3-D1B2-40C8-931C-9B6F8F248EBD}" type="pres">
      <dgm:prSet presAssocID="{D14E4940-4814-4934-8AB5-629577576912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DAD0888-BB8F-46E9-8162-61CE901A6694}" type="pres">
      <dgm:prSet presAssocID="{D14E4940-4814-4934-8AB5-629577576912}" presName="aSpace" presStyleCnt="0"/>
      <dgm:spPr/>
    </dgm:pt>
    <dgm:pt modelId="{2DFED965-4D99-4B7D-A686-8A3F86F36F5E}" type="pres">
      <dgm:prSet presAssocID="{57E0655A-2393-4E2A-BB53-12E992672D62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13C40E5-D7F6-4D85-BFA9-7516047B41F2}" type="pres">
      <dgm:prSet presAssocID="{57E0655A-2393-4E2A-BB53-12E992672D62}" presName="aSpace" presStyleCnt="0"/>
      <dgm:spPr/>
    </dgm:pt>
  </dgm:ptLst>
  <dgm:cxnLst>
    <dgm:cxn modelId="{6328192C-A6EB-459B-802A-8E25F506BAC0}" type="presOf" srcId="{FBC739FD-F205-4686-AE3C-012EEDBDEE56}" destId="{34A2319F-8846-4FD0-9B1C-A13109B0200B}" srcOrd="0" destOrd="0" presId="urn:microsoft.com/office/officeart/2005/8/layout/pyramid2"/>
    <dgm:cxn modelId="{3AB04B5D-E696-49D0-8F61-7FA72D067AFC}" srcId="{AE9D5B38-39C1-4C3A-A4B2-2CC6E4AA912F}" destId="{37894B74-08E3-48F3-AD79-E1211C7E6C81}" srcOrd="0" destOrd="0" parTransId="{C0446151-82E8-4524-B9AF-191BDF1CDC73}" sibTransId="{B33AF6D6-E89B-4BA3-858D-392E4BE7F856}"/>
    <dgm:cxn modelId="{38C51EA1-155C-47F6-B088-4A19BD5861E2}" srcId="{AE9D5B38-39C1-4C3A-A4B2-2CC6E4AA912F}" destId="{57E0655A-2393-4E2A-BB53-12E992672D62}" srcOrd="3" destOrd="0" parTransId="{1380F81C-7373-4A7E-9190-468BEFEC8BFC}" sibTransId="{D2A93D7B-F38C-4FF4-B9E3-5A8C8DA0546A}"/>
    <dgm:cxn modelId="{815B01AD-0074-461F-B594-E73DE6D6082F}" type="presOf" srcId="{AE9D5B38-39C1-4C3A-A4B2-2CC6E4AA912F}" destId="{8ECC3557-4EED-4300-978D-92902E68E8AE}" srcOrd="0" destOrd="0" presId="urn:microsoft.com/office/officeart/2005/8/layout/pyramid2"/>
    <dgm:cxn modelId="{240CEC00-2514-4EC2-A689-99D0F3D83905}" srcId="{AE9D5B38-39C1-4C3A-A4B2-2CC6E4AA912F}" destId="{D14E4940-4814-4934-8AB5-629577576912}" srcOrd="2" destOrd="0" parTransId="{C6877AF6-1FF1-41B3-9568-6F06B25E281B}" sibTransId="{E1958398-02FE-4F03-8FB3-1EC842DAE5A6}"/>
    <dgm:cxn modelId="{5BFF9FE2-0AEF-4D44-9ABD-9771D108F9C2}" srcId="{AE9D5B38-39C1-4C3A-A4B2-2CC6E4AA912F}" destId="{FBC739FD-F205-4686-AE3C-012EEDBDEE56}" srcOrd="1" destOrd="0" parTransId="{782B251C-45B0-43ED-9233-0BED7D90164B}" sibTransId="{40B45E6F-41A2-47EE-8689-D039710A7926}"/>
    <dgm:cxn modelId="{CDF02BEF-7777-44B8-A914-1F0A7390C2A2}" type="presOf" srcId="{57E0655A-2393-4E2A-BB53-12E992672D62}" destId="{2DFED965-4D99-4B7D-A686-8A3F86F36F5E}" srcOrd="0" destOrd="0" presId="urn:microsoft.com/office/officeart/2005/8/layout/pyramid2"/>
    <dgm:cxn modelId="{BFA3BD56-7619-406E-951D-3DFDBA4C2A44}" type="presOf" srcId="{D14E4940-4814-4934-8AB5-629577576912}" destId="{8A47E7B3-D1B2-40C8-931C-9B6F8F248EBD}" srcOrd="0" destOrd="0" presId="urn:microsoft.com/office/officeart/2005/8/layout/pyramid2"/>
    <dgm:cxn modelId="{A1C4E637-12CA-416A-AB55-CBA3EA888CD1}" type="presOf" srcId="{37894B74-08E3-48F3-AD79-E1211C7E6C81}" destId="{6810206A-EA7E-406A-A099-5E786A5F740F}" srcOrd="0" destOrd="0" presId="urn:microsoft.com/office/officeart/2005/8/layout/pyramid2"/>
    <dgm:cxn modelId="{62A3BA5F-5EB5-463A-9065-D37EB1DD368A}" type="presParOf" srcId="{8ECC3557-4EED-4300-978D-92902E68E8AE}" destId="{BB82DB40-2AC3-4F80-BBCE-78B276CA3A25}" srcOrd="0" destOrd="0" presId="urn:microsoft.com/office/officeart/2005/8/layout/pyramid2"/>
    <dgm:cxn modelId="{8820F629-E901-46A4-A905-7CE7408131D3}" type="presParOf" srcId="{8ECC3557-4EED-4300-978D-92902E68E8AE}" destId="{65963002-8291-45F1-A6C2-221F895C4233}" srcOrd="1" destOrd="0" presId="urn:microsoft.com/office/officeart/2005/8/layout/pyramid2"/>
    <dgm:cxn modelId="{762ACCA5-D19D-46C9-8568-D3EDEE7A2424}" type="presParOf" srcId="{65963002-8291-45F1-A6C2-221F895C4233}" destId="{6810206A-EA7E-406A-A099-5E786A5F740F}" srcOrd="0" destOrd="0" presId="urn:microsoft.com/office/officeart/2005/8/layout/pyramid2"/>
    <dgm:cxn modelId="{0752397C-5AE2-41C6-9A38-C4E66F0C6564}" type="presParOf" srcId="{65963002-8291-45F1-A6C2-221F895C4233}" destId="{6573DF95-F342-4960-9938-2894F7527B53}" srcOrd="1" destOrd="0" presId="urn:microsoft.com/office/officeart/2005/8/layout/pyramid2"/>
    <dgm:cxn modelId="{9CE205FC-2613-4C03-8B41-B1CFA4ED2C58}" type="presParOf" srcId="{65963002-8291-45F1-A6C2-221F895C4233}" destId="{34A2319F-8846-4FD0-9B1C-A13109B0200B}" srcOrd="2" destOrd="0" presId="urn:microsoft.com/office/officeart/2005/8/layout/pyramid2"/>
    <dgm:cxn modelId="{5B1D4EB5-F369-4D00-B984-9F9D999CEF12}" type="presParOf" srcId="{65963002-8291-45F1-A6C2-221F895C4233}" destId="{A170F5F3-D0C9-4D7F-9D32-536FCCE2D98A}" srcOrd="3" destOrd="0" presId="urn:microsoft.com/office/officeart/2005/8/layout/pyramid2"/>
    <dgm:cxn modelId="{451CBE8F-E80F-4FB6-A93A-C8008C21F266}" type="presParOf" srcId="{65963002-8291-45F1-A6C2-221F895C4233}" destId="{8A47E7B3-D1B2-40C8-931C-9B6F8F248EBD}" srcOrd="4" destOrd="0" presId="urn:microsoft.com/office/officeart/2005/8/layout/pyramid2"/>
    <dgm:cxn modelId="{215DF6AF-4731-4581-AF80-EB05D38A23D8}" type="presParOf" srcId="{65963002-8291-45F1-A6C2-221F895C4233}" destId="{9DAD0888-BB8F-46E9-8162-61CE901A6694}" srcOrd="5" destOrd="0" presId="urn:microsoft.com/office/officeart/2005/8/layout/pyramid2"/>
    <dgm:cxn modelId="{13D8E6DD-E4B7-4C23-805A-73D9394B720B}" type="presParOf" srcId="{65963002-8291-45F1-A6C2-221F895C4233}" destId="{2DFED965-4D99-4B7D-A686-8A3F86F36F5E}" srcOrd="6" destOrd="0" presId="urn:microsoft.com/office/officeart/2005/8/layout/pyramid2"/>
    <dgm:cxn modelId="{A4DB06CC-DBBB-4E28-B3F7-91A1C16863FC}" type="presParOf" srcId="{65963002-8291-45F1-A6C2-221F895C4233}" destId="{613C40E5-D7F6-4D85-BFA9-7516047B41F2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BA8A78-DECE-408C-89A7-D31CDB63235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84B2CC1-9B16-48DE-89C8-B826540D234A}">
      <dgm:prSet phldrT="[Text]"/>
      <dgm:spPr/>
      <dgm:t>
        <a:bodyPr/>
        <a:lstStyle/>
        <a:p>
          <a:r>
            <a:rPr lang="en-ZA" dirty="0" smtClean="0"/>
            <a:t>Gold (15)– 47%</a:t>
          </a:r>
          <a:endParaRPr lang="en-ZA" dirty="0"/>
        </a:p>
      </dgm:t>
    </dgm:pt>
    <dgm:pt modelId="{E3F3AE30-B5AB-452A-BC1E-F2A77CF1CA76}" type="parTrans" cxnId="{518118CE-712D-4F58-979C-FF3CEDC7900F}">
      <dgm:prSet/>
      <dgm:spPr/>
      <dgm:t>
        <a:bodyPr/>
        <a:lstStyle/>
        <a:p>
          <a:endParaRPr lang="en-ZA"/>
        </a:p>
      </dgm:t>
    </dgm:pt>
    <dgm:pt modelId="{87BD7AE9-80FA-4A3A-9F1F-0420C19C09AA}" type="sibTrans" cxnId="{518118CE-712D-4F58-979C-FF3CEDC7900F}">
      <dgm:prSet/>
      <dgm:spPr/>
      <dgm:t>
        <a:bodyPr/>
        <a:lstStyle/>
        <a:p>
          <a:endParaRPr lang="en-ZA"/>
        </a:p>
      </dgm:t>
    </dgm:pt>
    <dgm:pt modelId="{AFB92638-280C-4ED5-A23C-A301E4855F69}">
      <dgm:prSet phldrT="[Text]"/>
      <dgm:spPr/>
      <dgm:t>
        <a:bodyPr/>
        <a:lstStyle/>
        <a:p>
          <a:r>
            <a:rPr lang="en-ZA" dirty="0" smtClean="0"/>
            <a:t>Platinum (13) – 41%</a:t>
          </a:r>
          <a:endParaRPr lang="en-ZA" dirty="0"/>
        </a:p>
      </dgm:t>
    </dgm:pt>
    <dgm:pt modelId="{4DDF2DFF-B246-4043-931A-D756609CAC46}" type="parTrans" cxnId="{51D7AECE-B13D-4539-96E0-BE1819425557}">
      <dgm:prSet/>
      <dgm:spPr/>
      <dgm:t>
        <a:bodyPr/>
        <a:lstStyle/>
        <a:p>
          <a:endParaRPr lang="en-ZA"/>
        </a:p>
      </dgm:t>
    </dgm:pt>
    <dgm:pt modelId="{1281523F-1D11-47F9-A040-BDC82E168E0D}" type="sibTrans" cxnId="{51D7AECE-B13D-4539-96E0-BE1819425557}">
      <dgm:prSet/>
      <dgm:spPr/>
      <dgm:t>
        <a:bodyPr/>
        <a:lstStyle/>
        <a:p>
          <a:endParaRPr lang="en-ZA"/>
        </a:p>
      </dgm:t>
    </dgm:pt>
    <dgm:pt modelId="{CB09A25B-6E95-45C3-A72E-21D75556A32C}">
      <dgm:prSet phldrT="[Text]"/>
      <dgm:spPr/>
      <dgm:t>
        <a:bodyPr/>
        <a:lstStyle/>
        <a:p>
          <a:r>
            <a:rPr lang="en-ZA" dirty="0" smtClean="0"/>
            <a:t>Chrome (2) – 6%</a:t>
          </a:r>
          <a:endParaRPr lang="en-ZA" dirty="0"/>
        </a:p>
      </dgm:t>
    </dgm:pt>
    <dgm:pt modelId="{FEF8CB29-ED26-49E3-9DF2-B4F602B9CF75}" type="parTrans" cxnId="{E4C548F8-0455-4795-8511-8E9C7856F98E}">
      <dgm:prSet/>
      <dgm:spPr/>
      <dgm:t>
        <a:bodyPr/>
        <a:lstStyle/>
        <a:p>
          <a:endParaRPr lang="en-ZA"/>
        </a:p>
      </dgm:t>
    </dgm:pt>
    <dgm:pt modelId="{02D33385-2935-4183-A794-59003575B53C}" type="sibTrans" cxnId="{E4C548F8-0455-4795-8511-8E9C7856F98E}">
      <dgm:prSet/>
      <dgm:spPr/>
      <dgm:t>
        <a:bodyPr/>
        <a:lstStyle/>
        <a:p>
          <a:endParaRPr lang="en-ZA"/>
        </a:p>
      </dgm:t>
    </dgm:pt>
    <dgm:pt modelId="{B3483D7B-598C-473D-960A-A90F9D1C4854}">
      <dgm:prSet phldrT="[Text]"/>
      <dgm:spPr/>
      <dgm:t>
        <a:bodyPr/>
        <a:lstStyle/>
        <a:p>
          <a:r>
            <a:rPr lang="en-ZA" dirty="0" smtClean="0"/>
            <a:t>Copper (1) – 3 %</a:t>
          </a:r>
          <a:endParaRPr lang="en-ZA" dirty="0"/>
        </a:p>
      </dgm:t>
    </dgm:pt>
    <dgm:pt modelId="{6D78ABED-17C5-4875-BB7E-6FEE01F9F37C}" type="parTrans" cxnId="{095021A2-402B-4918-BA5B-0DD4417EB28E}">
      <dgm:prSet/>
      <dgm:spPr/>
      <dgm:t>
        <a:bodyPr/>
        <a:lstStyle/>
        <a:p>
          <a:endParaRPr lang="en-ZA"/>
        </a:p>
      </dgm:t>
    </dgm:pt>
    <dgm:pt modelId="{B69DF7CE-4A5E-40B9-BA92-815A5FB6164B}" type="sibTrans" cxnId="{095021A2-402B-4918-BA5B-0DD4417EB28E}">
      <dgm:prSet/>
      <dgm:spPr/>
      <dgm:t>
        <a:bodyPr/>
        <a:lstStyle/>
        <a:p>
          <a:endParaRPr lang="en-ZA"/>
        </a:p>
      </dgm:t>
    </dgm:pt>
    <dgm:pt modelId="{6CA87AFC-8087-493B-ACE8-D0B0CABA08A7}">
      <dgm:prSet phldrT="[Text]"/>
      <dgm:spPr/>
      <dgm:t>
        <a:bodyPr/>
        <a:lstStyle/>
        <a:p>
          <a:r>
            <a:rPr lang="en-ZA" dirty="0" smtClean="0"/>
            <a:t>Granite (1) – 3 %</a:t>
          </a:r>
          <a:endParaRPr lang="en-ZA" dirty="0"/>
        </a:p>
      </dgm:t>
    </dgm:pt>
    <dgm:pt modelId="{41BF751F-0DC8-409E-A588-D0F4165B402C}" type="parTrans" cxnId="{DD4F82FF-8484-4B37-B871-287AAFF0F9E6}">
      <dgm:prSet/>
      <dgm:spPr/>
      <dgm:t>
        <a:bodyPr/>
        <a:lstStyle/>
        <a:p>
          <a:endParaRPr lang="en-ZA"/>
        </a:p>
      </dgm:t>
    </dgm:pt>
    <dgm:pt modelId="{145C5A1E-1AF1-4763-A5A4-B834645450B1}" type="sibTrans" cxnId="{DD4F82FF-8484-4B37-B871-287AAFF0F9E6}">
      <dgm:prSet/>
      <dgm:spPr/>
      <dgm:t>
        <a:bodyPr/>
        <a:lstStyle/>
        <a:p>
          <a:endParaRPr lang="en-ZA"/>
        </a:p>
      </dgm:t>
    </dgm:pt>
    <dgm:pt modelId="{9B2B5568-94E3-4E2C-B0FF-168B074AB541}" type="pres">
      <dgm:prSet presAssocID="{11BA8A78-DECE-408C-89A7-D31CDB63235F}" presName="compositeShape" presStyleCnt="0">
        <dgm:presLayoutVars>
          <dgm:dir/>
          <dgm:resizeHandles/>
        </dgm:presLayoutVars>
      </dgm:prSet>
      <dgm:spPr/>
    </dgm:pt>
    <dgm:pt modelId="{91E8B76B-3841-4DD2-B0C7-5D8B0B8F7D34}" type="pres">
      <dgm:prSet presAssocID="{11BA8A78-DECE-408C-89A7-D31CDB63235F}" presName="pyramid" presStyleLbl="node1" presStyleIdx="0" presStyleCnt="1"/>
      <dgm:spPr/>
    </dgm:pt>
    <dgm:pt modelId="{17B89163-9A28-4392-8562-4A266DA96AE7}" type="pres">
      <dgm:prSet presAssocID="{11BA8A78-DECE-408C-89A7-D31CDB63235F}" presName="theList" presStyleCnt="0"/>
      <dgm:spPr/>
    </dgm:pt>
    <dgm:pt modelId="{49A1C0E0-F77C-4B0E-A3B2-747A36A34F6D}" type="pres">
      <dgm:prSet presAssocID="{684B2CC1-9B16-48DE-89C8-B826540D234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A5432D1-5BF2-41E0-93FC-C3E72E6F4D4B}" type="pres">
      <dgm:prSet presAssocID="{684B2CC1-9B16-48DE-89C8-B826540D234A}" presName="aSpace" presStyleCnt="0"/>
      <dgm:spPr/>
    </dgm:pt>
    <dgm:pt modelId="{2BE746DE-2FE2-4652-8AE8-8DE1B2EA4D8B}" type="pres">
      <dgm:prSet presAssocID="{AFB92638-280C-4ED5-A23C-A301E4855F69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89E6D83-132B-4F14-8035-BE168B463A8D}" type="pres">
      <dgm:prSet presAssocID="{AFB92638-280C-4ED5-A23C-A301E4855F69}" presName="aSpace" presStyleCnt="0"/>
      <dgm:spPr/>
    </dgm:pt>
    <dgm:pt modelId="{A467346B-121B-4137-A0D0-6A4DD6E93954}" type="pres">
      <dgm:prSet presAssocID="{CB09A25B-6E95-45C3-A72E-21D75556A32C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402CE15-D488-4951-B42A-AF7D7A07DBEB}" type="pres">
      <dgm:prSet presAssocID="{CB09A25B-6E95-45C3-A72E-21D75556A32C}" presName="aSpace" presStyleCnt="0"/>
      <dgm:spPr/>
    </dgm:pt>
    <dgm:pt modelId="{9EDF628F-81B3-427F-8631-A466838BE628}" type="pres">
      <dgm:prSet presAssocID="{B3483D7B-598C-473D-960A-A90F9D1C4854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97292A6-8A54-4C13-B16D-46A3DEF85BE1}" type="pres">
      <dgm:prSet presAssocID="{B3483D7B-598C-473D-960A-A90F9D1C4854}" presName="aSpace" presStyleCnt="0"/>
      <dgm:spPr/>
    </dgm:pt>
    <dgm:pt modelId="{474DAF81-4146-45E3-B993-402168E87764}" type="pres">
      <dgm:prSet presAssocID="{6CA87AFC-8087-493B-ACE8-D0B0CABA08A7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7A1D881-544E-4628-B43C-E9529DFAD9EF}" type="pres">
      <dgm:prSet presAssocID="{6CA87AFC-8087-493B-ACE8-D0B0CABA08A7}" presName="aSpace" presStyleCnt="0"/>
      <dgm:spPr/>
    </dgm:pt>
  </dgm:ptLst>
  <dgm:cxnLst>
    <dgm:cxn modelId="{095021A2-402B-4918-BA5B-0DD4417EB28E}" srcId="{11BA8A78-DECE-408C-89A7-D31CDB63235F}" destId="{B3483D7B-598C-473D-960A-A90F9D1C4854}" srcOrd="3" destOrd="0" parTransId="{6D78ABED-17C5-4875-BB7E-6FEE01F9F37C}" sibTransId="{B69DF7CE-4A5E-40B9-BA92-815A5FB6164B}"/>
    <dgm:cxn modelId="{DD4F82FF-8484-4B37-B871-287AAFF0F9E6}" srcId="{11BA8A78-DECE-408C-89A7-D31CDB63235F}" destId="{6CA87AFC-8087-493B-ACE8-D0B0CABA08A7}" srcOrd="4" destOrd="0" parTransId="{41BF751F-0DC8-409E-A588-D0F4165B402C}" sibTransId="{145C5A1E-1AF1-4763-A5A4-B834645450B1}"/>
    <dgm:cxn modelId="{5DB57258-E323-4D51-8C0F-B0C2995C1C69}" type="presOf" srcId="{CB09A25B-6E95-45C3-A72E-21D75556A32C}" destId="{A467346B-121B-4137-A0D0-6A4DD6E93954}" srcOrd="0" destOrd="0" presId="urn:microsoft.com/office/officeart/2005/8/layout/pyramid2"/>
    <dgm:cxn modelId="{E4C548F8-0455-4795-8511-8E9C7856F98E}" srcId="{11BA8A78-DECE-408C-89A7-D31CDB63235F}" destId="{CB09A25B-6E95-45C3-A72E-21D75556A32C}" srcOrd="2" destOrd="0" parTransId="{FEF8CB29-ED26-49E3-9DF2-B4F602B9CF75}" sibTransId="{02D33385-2935-4183-A794-59003575B53C}"/>
    <dgm:cxn modelId="{93E4A437-5758-4AE6-95BE-343ABEE6DD87}" type="presOf" srcId="{6CA87AFC-8087-493B-ACE8-D0B0CABA08A7}" destId="{474DAF81-4146-45E3-B993-402168E87764}" srcOrd="0" destOrd="0" presId="urn:microsoft.com/office/officeart/2005/8/layout/pyramid2"/>
    <dgm:cxn modelId="{518118CE-712D-4F58-979C-FF3CEDC7900F}" srcId="{11BA8A78-DECE-408C-89A7-D31CDB63235F}" destId="{684B2CC1-9B16-48DE-89C8-B826540D234A}" srcOrd="0" destOrd="0" parTransId="{E3F3AE30-B5AB-452A-BC1E-F2A77CF1CA76}" sibTransId="{87BD7AE9-80FA-4A3A-9F1F-0420C19C09AA}"/>
    <dgm:cxn modelId="{51D7AECE-B13D-4539-96E0-BE1819425557}" srcId="{11BA8A78-DECE-408C-89A7-D31CDB63235F}" destId="{AFB92638-280C-4ED5-A23C-A301E4855F69}" srcOrd="1" destOrd="0" parTransId="{4DDF2DFF-B246-4043-931A-D756609CAC46}" sibTransId="{1281523F-1D11-47F9-A040-BDC82E168E0D}"/>
    <dgm:cxn modelId="{81A6262B-7996-4225-92F2-B4BFCBFF23E5}" type="presOf" srcId="{B3483D7B-598C-473D-960A-A90F9D1C4854}" destId="{9EDF628F-81B3-427F-8631-A466838BE628}" srcOrd="0" destOrd="0" presId="urn:microsoft.com/office/officeart/2005/8/layout/pyramid2"/>
    <dgm:cxn modelId="{E442330E-9E82-4936-A813-F03F22AC2372}" type="presOf" srcId="{684B2CC1-9B16-48DE-89C8-B826540D234A}" destId="{49A1C0E0-F77C-4B0E-A3B2-747A36A34F6D}" srcOrd="0" destOrd="0" presId="urn:microsoft.com/office/officeart/2005/8/layout/pyramid2"/>
    <dgm:cxn modelId="{8DFE7B84-C33C-43B1-8FE7-2D8C524B7ECF}" type="presOf" srcId="{AFB92638-280C-4ED5-A23C-A301E4855F69}" destId="{2BE746DE-2FE2-4652-8AE8-8DE1B2EA4D8B}" srcOrd="0" destOrd="0" presId="urn:microsoft.com/office/officeart/2005/8/layout/pyramid2"/>
    <dgm:cxn modelId="{EE93F426-B846-4A07-AEDE-7259DACE7127}" type="presOf" srcId="{11BA8A78-DECE-408C-89A7-D31CDB63235F}" destId="{9B2B5568-94E3-4E2C-B0FF-168B074AB541}" srcOrd="0" destOrd="0" presId="urn:microsoft.com/office/officeart/2005/8/layout/pyramid2"/>
    <dgm:cxn modelId="{7A30DA28-CF57-4FF7-97CA-6B4A9C484A11}" type="presParOf" srcId="{9B2B5568-94E3-4E2C-B0FF-168B074AB541}" destId="{91E8B76B-3841-4DD2-B0C7-5D8B0B8F7D34}" srcOrd="0" destOrd="0" presId="urn:microsoft.com/office/officeart/2005/8/layout/pyramid2"/>
    <dgm:cxn modelId="{95CA015B-4E4A-4704-B521-D4F423B16618}" type="presParOf" srcId="{9B2B5568-94E3-4E2C-B0FF-168B074AB541}" destId="{17B89163-9A28-4392-8562-4A266DA96AE7}" srcOrd="1" destOrd="0" presId="urn:microsoft.com/office/officeart/2005/8/layout/pyramid2"/>
    <dgm:cxn modelId="{760B7EFC-7099-4F0D-9585-DDEA02D0B936}" type="presParOf" srcId="{17B89163-9A28-4392-8562-4A266DA96AE7}" destId="{49A1C0E0-F77C-4B0E-A3B2-747A36A34F6D}" srcOrd="0" destOrd="0" presId="urn:microsoft.com/office/officeart/2005/8/layout/pyramid2"/>
    <dgm:cxn modelId="{3DEEED7E-1BD8-4045-B31A-386D5C036743}" type="presParOf" srcId="{17B89163-9A28-4392-8562-4A266DA96AE7}" destId="{9A5432D1-5BF2-41E0-93FC-C3E72E6F4D4B}" srcOrd="1" destOrd="0" presId="urn:microsoft.com/office/officeart/2005/8/layout/pyramid2"/>
    <dgm:cxn modelId="{345CF43C-A7D5-4A98-8A5C-9776B439F3EE}" type="presParOf" srcId="{17B89163-9A28-4392-8562-4A266DA96AE7}" destId="{2BE746DE-2FE2-4652-8AE8-8DE1B2EA4D8B}" srcOrd="2" destOrd="0" presId="urn:microsoft.com/office/officeart/2005/8/layout/pyramid2"/>
    <dgm:cxn modelId="{4B60180D-C81C-4A2A-B4EC-A444B25060B4}" type="presParOf" srcId="{17B89163-9A28-4392-8562-4A266DA96AE7}" destId="{B89E6D83-132B-4F14-8035-BE168B463A8D}" srcOrd="3" destOrd="0" presId="urn:microsoft.com/office/officeart/2005/8/layout/pyramid2"/>
    <dgm:cxn modelId="{BD5914B7-5500-4D70-9AD1-48D9B11171C8}" type="presParOf" srcId="{17B89163-9A28-4392-8562-4A266DA96AE7}" destId="{A467346B-121B-4137-A0D0-6A4DD6E93954}" srcOrd="4" destOrd="0" presId="urn:microsoft.com/office/officeart/2005/8/layout/pyramid2"/>
    <dgm:cxn modelId="{21080AF5-A060-4523-9ED4-66E228B2825F}" type="presParOf" srcId="{17B89163-9A28-4392-8562-4A266DA96AE7}" destId="{E402CE15-D488-4951-B42A-AF7D7A07DBEB}" srcOrd="5" destOrd="0" presId="urn:microsoft.com/office/officeart/2005/8/layout/pyramid2"/>
    <dgm:cxn modelId="{AB12EA55-7F0B-4FD7-8FF3-20E25F770CE8}" type="presParOf" srcId="{17B89163-9A28-4392-8562-4A266DA96AE7}" destId="{9EDF628F-81B3-427F-8631-A466838BE628}" srcOrd="6" destOrd="0" presId="urn:microsoft.com/office/officeart/2005/8/layout/pyramid2"/>
    <dgm:cxn modelId="{F165CA4E-8F0E-4713-879B-A33A6C08C34D}" type="presParOf" srcId="{17B89163-9A28-4392-8562-4A266DA96AE7}" destId="{597292A6-8A54-4C13-B16D-46A3DEF85BE1}" srcOrd="7" destOrd="0" presId="urn:microsoft.com/office/officeart/2005/8/layout/pyramid2"/>
    <dgm:cxn modelId="{AB497032-C256-4ED9-B815-FDBFF35C1209}" type="presParOf" srcId="{17B89163-9A28-4392-8562-4A266DA96AE7}" destId="{474DAF81-4146-45E3-B993-402168E87764}" srcOrd="8" destOrd="0" presId="urn:microsoft.com/office/officeart/2005/8/layout/pyramid2"/>
    <dgm:cxn modelId="{1AD13424-3B4E-4D74-96BB-AACCEE786C42}" type="presParOf" srcId="{17B89163-9A28-4392-8562-4A266DA96AE7}" destId="{17A1D881-544E-4628-B43C-E9529DFAD9EF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0.73438</cdr:x>
      <cdr:y>0.64323</cdr:y>
    </cdr:from>
    <cdr:to>
      <cdr:x>0.97344</cdr:x>
      <cdr:y>0.86458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57563" y="1764507"/>
          <a:ext cx="1092994" cy="6072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2400" b="1" dirty="0"/>
            <a:t>66%</a:t>
          </a:r>
        </a:p>
        <a:p xmlns:a="http://schemas.openxmlformats.org/drawingml/2006/main">
          <a:r>
            <a:rPr lang="en-ZA" sz="2400" b="1" dirty="0"/>
            <a:t>Improvement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0.69159</cdr:x>
      <cdr:y>0.39495</cdr:y>
    </cdr:from>
    <cdr:to>
      <cdr:x>1</cdr:x>
      <cdr:y>0.46575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328592" y="2232249"/>
          <a:ext cx="2376263" cy="400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ZA" sz="2000" b="1" dirty="0"/>
            <a:t>21</a:t>
          </a:r>
          <a:r>
            <a:rPr lang="en-ZA" sz="2000" b="1" dirty="0" smtClean="0"/>
            <a:t>%  Improvement                </a:t>
          </a:r>
          <a:endParaRPr lang="en-ZA" sz="20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0.85034</cdr:x>
      <cdr:y>0.6063</cdr:y>
    </cdr:from>
    <cdr:to>
      <cdr:x>0.93295</cdr:x>
      <cdr:y>0.66667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735415" y="3274392"/>
          <a:ext cx="654346" cy="326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35%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0.86746</cdr:x>
      <cdr:y>0.73333</cdr:y>
    </cdr:from>
    <cdr:to>
      <cdr:x>0.9829</cdr:x>
      <cdr:y>0.81333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871019" y="3960440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9%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0.86331</cdr:x>
      <cdr:y>0.8</cdr:y>
    </cdr:from>
    <cdr:to>
      <cdr:x>0.94239</cdr:x>
      <cdr:y>0.86667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838178" y="4320480"/>
          <a:ext cx="62636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dirty="0" smtClean="0"/>
            <a:t>37%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0.83636</cdr:x>
      <cdr:y>0.36</cdr:y>
    </cdr:from>
    <cdr:to>
      <cdr:x>0.91897</cdr:x>
      <cdr:y>0.42037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624736" y="1944216"/>
          <a:ext cx="654344" cy="326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dirty="0" smtClean="0"/>
            <a:t>35%</a:t>
          </a:r>
          <a:endParaRPr lang="en-ZA" sz="1800" dirty="0"/>
        </a:p>
      </cdr:txBody>
    </cdr:sp>
  </cdr:relSizeAnchor>
  <cdr:relSizeAnchor xmlns:cdr="http://schemas.openxmlformats.org/drawingml/2006/chartDrawing">
    <cdr:from>
      <cdr:x>0.83636</cdr:x>
      <cdr:y>0.52</cdr:y>
    </cdr:from>
    <cdr:to>
      <cdr:x>0.91897</cdr:x>
      <cdr:y>0.58037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624736" y="2808312"/>
          <a:ext cx="654344" cy="326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dirty="0" smtClean="0"/>
            <a:t>-13%</a:t>
          </a:r>
          <a:endParaRPr lang="en-ZA" sz="1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0.77119</cdr:x>
      <cdr:y>0.40789</cdr:y>
    </cdr:from>
    <cdr:to>
      <cdr:x>0.99951</cdr:x>
      <cdr:y>0.55025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52728" y="2232248"/>
          <a:ext cx="1940044" cy="7790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ZA" sz="1800" b="1" dirty="0"/>
            <a:t>53% </a:t>
          </a:r>
          <a:r>
            <a:rPr lang="en-ZA" sz="1800" b="1" dirty="0" smtClean="0"/>
            <a:t>Improvement</a:t>
          </a:r>
          <a:endParaRPr lang="en-ZA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72CC1-8692-40BC-8567-66E6BFDD90C2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3D7A-54F8-46CA-AC37-793F40159D5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753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9340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699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598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3908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8567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150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934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2/19/2014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8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2/19/2014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8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091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872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796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496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320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721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9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9706B-871C-4E37-A1E8-E79ACA95F5AB}" type="datetimeFigureOut">
              <a:rPr lang="en-ZA" smtClean="0"/>
              <a:t>2014/02/19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775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2/19/2014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792" y="1412776"/>
            <a:ext cx="6588224" cy="1470025"/>
          </a:xfrm>
        </p:spPr>
        <p:txBody>
          <a:bodyPr>
            <a:normAutofit fontScale="90000"/>
          </a:bodyPr>
          <a:lstStyle/>
          <a:p>
            <a:r>
              <a:rPr lang="en-ZA" b="1" dirty="0" err="1" smtClean="0">
                <a:solidFill>
                  <a:schemeClr val="bg1"/>
                </a:solidFill>
              </a:rPr>
              <a:t>FoG</a:t>
            </a:r>
            <a:r>
              <a:rPr lang="en-ZA" b="1" dirty="0" smtClean="0">
                <a:solidFill>
                  <a:schemeClr val="bg1"/>
                </a:solidFill>
              </a:rPr>
              <a:t> Related  </a:t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 smtClean="0">
                <a:solidFill>
                  <a:schemeClr val="bg1"/>
                </a:solidFill>
              </a:rPr>
              <a:t>Safety Performance</a:t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 smtClean="0">
                <a:solidFill>
                  <a:schemeClr val="bg1"/>
                </a:solidFill>
              </a:rPr>
              <a:t>  2013                                 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7784" y="4293096"/>
            <a:ext cx="6400800" cy="1752600"/>
          </a:xfrm>
        </p:spPr>
        <p:txBody>
          <a:bodyPr>
            <a:normAutofit fontScale="92500"/>
          </a:bodyPr>
          <a:lstStyle/>
          <a:p>
            <a:endParaRPr lang="en-ZA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CEO Elimination of Fatalities Task Team</a:t>
            </a:r>
          </a:p>
          <a:p>
            <a:r>
              <a:rPr lang="en-ZA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21 February 2014</a:t>
            </a:r>
            <a:endParaRPr lang="en-ZA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14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790268"/>
              </p:ext>
            </p:extLst>
          </p:nvPr>
        </p:nvGraphicFramePr>
        <p:xfrm>
          <a:off x="251520" y="260648"/>
          <a:ext cx="849694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543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1811382"/>
              </p:ext>
            </p:extLst>
          </p:nvPr>
        </p:nvGraphicFramePr>
        <p:xfrm>
          <a:off x="395536" y="332656"/>
          <a:ext cx="8064896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16216" y="4293096"/>
            <a:ext cx="194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53% Improvement</a:t>
            </a:r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07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8530804"/>
              </p:ext>
            </p:extLst>
          </p:nvPr>
        </p:nvGraphicFramePr>
        <p:xfrm>
          <a:off x="323528" y="620688"/>
          <a:ext cx="8424936" cy="5411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88224" y="4293096"/>
            <a:ext cx="2141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smtClean="0">
                <a:solidFill>
                  <a:schemeClr val="bg1"/>
                </a:solidFill>
              </a:rPr>
              <a:t>61% Improvement</a:t>
            </a:r>
            <a:endParaRPr lang="en-Z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39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Summarising Safety Performance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 smtClean="0"/>
              <a:t>All Fatalities have reduced </a:t>
            </a:r>
            <a:r>
              <a:rPr lang="en-ZA" dirty="0" smtClean="0">
                <a:solidFill>
                  <a:srgbClr val="FFFF00"/>
                </a:solidFill>
              </a:rPr>
              <a:t>significantly</a:t>
            </a:r>
          </a:p>
          <a:p>
            <a:r>
              <a:rPr lang="en-ZA" dirty="0" smtClean="0"/>
              <a:t>All Serious injuries have reduced </a:t>
            </a:r>
            <a:r>
              <a:rPr lang="en-ZA" dirty="0" smtClean="0">
                <a:solidFill>
                  <a:srgbClr val="FFFF00"/>
                </a:solidFill>
              </a:rPr>
              <a:t>moderately</a:t>
            </a:r>
          </a:p>
          <a:p>
            <a:r>
              <a:rPr lang="en-ZA" dirty="0" smtClean="0"/>
              <a:t>Rock related fatalities have reduced </a:t>
            </a:r>
            <a:r>
              <a:rPr lang="en-ZA" dirty="0" smtClean="0">
                <a:solidFill>
                  <a:srgbClr val="FFFF00"/>
                </a:solidFill>
              </a:rPr>
              <a:t>very significantly</a:t>
            </a:r>
          </a:p>
          <a:p>
            <a:r>
              <a:rPr lang="en-ZA" dirty="0" smtClean="0"/>
              <a:t>Rock related serious injuries have reduced </a:t>
            </a:r>
            <a:r>
              <a:rPr lang="en-ZA" dirty="0" smtClean="0">
                <a:solidFill>
                  <a:srgbClr val="FFFF00"/>
                </a:solidFill>
              </a:rPr>
              <a:t>significantly</a:t>
            </a:r>
          </a:p>
          <a:p>
            <a:r>
              <a:rPr lang="en-ZA" dirty="0" smtClean="0"/>
              <a:t>Coal had </a:t>
            </a:r>
            <a:r>
              <a:rPr lang="en-ZA" dirty="0" smtClean="0">
                <a:solidFill>
                  <a:srgbClr val="FFFF00"/>
                </a:solidFill>
              </a:rPr>
              <a:t>zero</a:t>
            </a:r>
            <a:r>
              <a:rPr lang="en-ZA" dirty="0" smtClean="0"/>
              <a:t> rock related fatalities in 2013</a:t>
            </a:r>
          </a:p>
          <a:p>
            <a:r>
              <a:rPr lang="en-ZA" dirty="0" smtClean="0"/>
              <a:t>Gold has made a </a:t>
            </a:r>
            <a:r>
              <a:rPr lang="en-ZA" dirty="0" smtClean="0">
                <a:solidFill>
                  <a:srgbClr val="FFFF00"/>
                </a:solidFill>
              </a:rPr>
              <a:t>major contribution</a:t>
            </a:r>
            <a:r>
              <a:rPr lang="en-ZA" dirty="0" smtClean="0"/>
              <a:t> in reducing to number of fatalities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17208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Analysis of DMR Data Base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88579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33852118"/>
              </p:ext>
            </p:extLst>
          </p:nvPr>
        </p:nvGraphicFramePr>
        <p:xfrm>
          <a:off x="395536" y="476672"/>
          <a:ext cx="784887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799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93930869"/>
              </p:ext>
            </p:extLst>
          </p:nvPr>
        </p:nvGraphicFramePr>
        <p:xfrm>
          <a:off x="395536" y="260648"/>
          <a:ext cx="8136904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5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13998528"/>
              </p:ext>
            </p:extLst>
          </p:nvPr>
        </p:nvGraphicFramePr>
        <p:xfrm>
          <a:off x="755576" y="692696"/>
          <a:ext cx="74168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37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78951166"/>
              </p:ext>
            </p:extLst>
          </p:nvPr>
        </p:nvGraphicFramePr>
        <p:xfrm>
          <a:off x="755576" y="332656"/>
          <a:ext cx="72008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667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6639100"/>
              </p:ext>
            </p:extLst>
          </p:nvPr>
        </p:nvGraphicFramePr>
        <p:xfrm>
          <a:off x="611560" y="692696"/>
          <a:ext cx="777686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30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Methodology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Analysis of DMR Database for 2013</a:t>
            </a:r>
          </a:p>
          <a:p>
            <a:r>
              <a:rPr lang="en-ZA" dirty="0" smtClean="0"/>
              <a:t>Examination of Mine Accident reports</a:t>
            </a:r>
          </a:p>
          <a:p>
            <a:r>
              <a:rPr lang="en-ZA" dirty="0" smtClean="0"/>
              <a:t>Questionnaire to senior members of industry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596276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Accident reports do not address root causes</a:t>
            </a:r>
          </a:p>
          <a:p>
            <a:r>
              <a:rPr lang="en-ZA" dirty="0" smtClean="0"/>
              <a:t>Risk assessments questionable and action to address hazards is missing</a:t>
            </a:r>
          </a:p>
          <a:p>
            <a:r>
              <a:rPr lang="en-ZA" dirty="0" smtClean="0"/>
              <a:t>Training may be inadequate</a:t>
            </a:r>
          </a:p>
          <a:p>
            <a:r>
              <a:rPr lang="en-ZA" dirty="0" smtClean="0"/>
              <a:t>Supervision was absent or lacking</a:t>
            </a:r>
          </a:p>
          <a:p>
            <a:r>
              <a:rPr lang="en-ZA" dirty="0" smtClean="0"/>
              <a:t>No mechanism to escalate problems to higher levels evident</a:t>
            </a:r>
          </a:p>
          <a:p>
            <a:endParaRPr lang="en-Z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rgbClr val="FFFF00"/>
                </a:solidFill>
              </a:rPr>
              <a:t>Mine Reports on Rock Related Fatal Accidents</a:t>
            </a:r>
            <a:endParaRPr lang="en-Z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937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rgbClr val="FFFF00"/>
                </a:solidFill>
              </a:rPr>
              <a:t>Interviews and Questionnaires </a:t>
            </a:r>
            <a:br>
              <a:rPr lang="en-ZA" dirty="0" smtClean="0">
                <a:solidFill>
                  <a:srgbClr val="FFFF00"/>
                </a:solidFill>
              </a:rPr>
            </a:br>
            <a:r>
              <a:rPr lang="en-ZA" dirty="0" smtClean="0">
                <a:solidFill>
                  <a:srgbClr val="FFFF00"/>
                </a:solidFill>
              </a:rPr>
              <a:t>(Industry Input)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dirty="0"/>
              <a:t>1 </a:t>
            </a:r>
            <a:r>
              <a:rPr lang="en-ZA" sz="3200" dirty="0" smtClean="0"/>
              <a:t>- </a:t>
            </a:r>
            <a:r>
              <a:rPr lang="en-ZA" sz="3200" dirty="0"/>
              <a:t>What is working?</a:t>
            </a:r>
          </a:p>
          <a:p>
            <a:r>
              <a:rPr lang="en-ZA" sz="3200" dirty="0" smtClean="0"/>
              <a:t>2 - What </a:t>
            </a:r>
            <a:r>
              <a:rPr lang="en-ZA" sz="3200" dirty="0"/>
              <a:t>is difficult? </a:t>
            </a:r>
          </a:p>
          <a:p>
            <a:r>
              <a:rPr lang="en-ZA" sz="3200" dirty="0"/>
              <a:t>3 </a:t>
            </a:r>
            <a:r>
              <a:rPr lang="en-ZA" sz="3200" dirty="0" smtClean="0"/>
              <a:t>- </a:t>
            </a:r>
            <a:r>
              <a:rPr lang="en-ZA" sz="3200" dirty="0"/>
              <a:t>What are we doing right? </a:t>
            </a:r>
          </a:p>
          <a:p>
            <a:r>
              <a:rPr lang="en-ZA" sz="3200" dirty="0"/>
              <a:t>4 </a:t>
            </a:r>
            <a:r>
              <a:rPr lang="en-ZA" sz="3200" dirty="0" smtClean="0"/>
              <a:t>- </a:t>
            </a:r>
            <a:r>
              <a:rPr lang="en-ZA" sz="3200" dirty="0"/>
              <a:t>What are we doing wrong?</a:t>
            </a:r>
          </a:p>
          <a:p>
            <a:r>
              <a:rPr lang="en-ZA" sz="3200" dirty="0" smtClean="0"/>
              <a:t>5 - </a:t>
            </a:r>
            <a:r>
              <a:rPr lang="en-ZA" sz="3200" dirty="0"/>
              <a:t>Comments </a:t>
            </a:r>
          </a:p>
        </p:txBody>
      </p:sp>
    </p:spTree>
    <p:extLst>
      <p:ext uri="{BB962C8B-B14F-4D97-AF65-F5344CB8AC3E}">
        <p14:creationId xmlns:p14="http://schemas.microsoft.com/office/powerpoint/2010/main" val="1170949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is working?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ZA" dirty="0" smtClean="0"/>
              <a:t>MOSH is working  - TARP and Netting with Bolting</a:t>
            </a:r>
          </a:p>
          <a:p>
            <a:r>
              <a:rPr lang="en-ZA" dirty="0" smtClean="0"/>
              <a:t>Commitment of CEOs to zero harm</a:t>
            </a:r>
          </a:p>
          <a:p>
            <a:r>
              <a:rPr lang="en-ZA" dirty="0" smtClean="0"/>
              <a:t>Risk identification?</a:t>
            </a:r>
          </a:p>
          <a:p>
            <a:r>
              <a:rPr lang="en-ZA" dirty="0" smtClean="0"/>
              <a:t>Tactical and strategic planning to include Rock Engineering</a:t>
            </a:r>
          </a:p>
          <a:p>
            <a:r>
              <a:rPr lang="en-ZA" dirty="0" smtClean="0"/>
              <a:t>Computer based methods of training and recording</a:t>
            </a:r>
          </a:p>
          <a:p>
            <a:r>
              <a:rPr lang="en-ZA" dirty="0" smtClean="0"/>
              <a:t>Seismic systems</a:t>
            </a:r>
          </a:p>
          <a:p>
            <a:r>
              <a:rPr lang="en-ZA" dirty="0" smtClean="0"/>
              <a:t>Area support</a:t>
            </a:r>
          </a:p>
          <a:p>
            <a:r>
              <a:rPr lang="en-ZA" dirty="0" smtClean="0"/>
              <a:t>Welded mesh in gullies</a:t>
            </a:r>
          </a:p>
          <a:p>
            <a:r>
              <a:rPr lang="en-ZA" dirty="0" smtClean="0"/>
              <a:t>Nets in development</a:t>
            </a:r>
          </a:p>
          <a:p>
            <a:r>
              <a:rPr lang="en-ZA" dirty="0" smtClean="0"/>
              <a:t>Healthy workers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17283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is difficult?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ZA" dirty="0" smtClean="0"/>
              <a:t>Pressure from external stakeholders</a:t>
            </a:r>
          </a:p>
          <a:p>
            <a:r>
              <a:rPr lang="en-ZA" dirty="0" smtClean="0"/>
              <a:t>Current labour relations</a:t>
            </a:r>
          </a:p>
          <a:p>
            <a:r>
              <a:rPr lang="en-ZA" dirty="0" smtClean="0"/>
              <a:t>Restructuring of companies</a:t>
            </a:r>
          </a:p>
          <a:p>
            <a:r>
              <a:rPr lang="en-ZA" dirty="0" smtClean="0"/>
              <a:t>Shortage of rock engineers</a:t>
            </a:r>
          </a:p>
          <a:p>
            <a:r>
              <a:rPr lang="en-ZA" dirty="0" smtClean="0"/>
              <a:t>Balancing production with safety</a:t>
            </a:r>
          </a:p>
          <a:p>
            <a:r>
              <a:rPr lang="en-ZA" dirty="0" smtClean="0"/>
              <a:t>Reporting near misses</a:t>
            </a:r>
          </a:p>
          <a:p>
            <a:r>
              <a:rPr lang="en-ZA" dirty="0" smtClean="0"/>
              <a:t>Introduction of new practices</a:t>
            </a:r>
          </a:p>
          <a:p>
            <a:r>
              <a:rPr lang="en-ZA" dirty="0" smtClean="0"/>
              <a:t>People behaviour and non-compliance</a:t>
            </a:r>
          </a:p>
          <a:p>
            <a:r>
              <a:rPr lang="en-ZA" dirty="0" smtClean="0"/>
              <a:t>Drilling </a:t>
            </a:r>
            <a:r>
              <a:rPr lang="en-ZA" dirty="0" err="1" smtClean="0"/>
              <a:t>hangingwall</a:t>
            </a:r>
            <a:r>
              <a:rPr lang="en-ZA" dirty="0" smtClean="0"/>
              <a:t> support holes in narrow stopes</a:t>
            </a:r>
          </a:p>
          <a:p>
            <a:r>
              <a:rPr lang="en-ZA" dirty="0" smtClean="0"/>
              <a:t>Installation of nets with bolts and safe declaration after EE&amp;MS</a:t>
            </a:r>
          </a:p>
          <a:p>
            <a:r>
              <a:rPr lang="en-ZA" dirty="0" smtClean="0"/>
              <a:t>Daily participation of safety representatives </a:t>
            </a:r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45368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is not working?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ZA" dirty="0" smtClean="0"/>
              <a:t>Treatment of risks</a:t>
            </a:r>
          </a:p>
          <a:p>
            <a:r>
              <a:rPr lang="en-ZA" dirty="0" smtClean="0"/>
              <a:t>Training in risk mitigation – not practical enough</a:t>
            </a:r>
          </a:p>
          <a:p>
            <a:r>
              <a:rPr lang="en-ZA" dirty="0" smtClean="0"/>
              <a:t>Language barriers exist</a:t>
            </a:r>
          </a:p>
          <a:p>
            <a:r>
              <a:rPr lang="en-ZA" dirty="0" smtClean="0"/>
              <a:t>New practices with reduced people – leads to shortcuts</a:t>
            </a:r>
          </a:p>
          <a:p>
            <a:r>
              <a:rPr lang="en-ZA" dirty="0" smtClean="0"/>
              <a:t>Nets with bolts is leading to barring being compromised</a:t>
            </a:r>
          </a:p>
          <a:p>
            <a:r>
              <a:rPr lang="en-ZA" dirty="0" smtClean="0"/>
              <a:t>Health of workers – recruitment</a:t>
            </a:r>
          </a:p>
          <a:p>
            <a:r>
              <a:rPr lang="en-ZA" dirty="0" smtClean="0"/>
              <a:t>High turnover of front line supervisors</a:t>
            </a:r>
          </a:p>
          <a:p>
            <a:r>
              <a:rPr lang="en-ZA" dirty="0" smtClean="0"/>
              <a:t>Appointment of people with limited experience</a:t>
            </a:r>
          </a:p>
          <a:p>
            <a:r>
              <a:rPr lang="en-ZA" dirty="0" smtClean="0"/>
              <a:t>Incentive schemes that drive wrong behaviour</a:t>
            </a:r>
          </a:p>
          <a:p>
            <a:r>
              <a:rPr lang="en-ZA" dirty="0" smtClean="0"/>
              <a:t>Initiative overload</a:t>
            </a:r>
          </a:p>
          <a:p>
            <a:r>
              <a:rPr lang="en-ZA" dirty="0" smtClean="0"/>
              <a:t>Women are struggling physically with some work</a:t>
            </a:r>
          </a:p>
          <a:p>
            <a:r>
              <a:rPr lang="en-ZA" dirty="0" smtClean="0"/>
              <a:t>Production pressure is still strong</a:t>
            </a:r>
          </a:p>
          <a:p>
            <a:r>
              <a:rPr lang="en-ZA" dirty="0" smtClean="0"/>
              <a:t>Travelling times, often walking, are too long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7011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are we doing right?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 smtClean="0"/>
              <a:t>Training of line supervisors?</a:t>
            </a:r>
          </a:p>
          <a:p>
            <a:r>
              <a:rPr lang="en-ZA" dirty="0" smtClean="0"/>
              <a:t>Training of rock engineers</a:t>
            </a:r>
          </a:p>
          <a:p>
            <a:r>
              <a:rPr lang="en-ZA" dirty="0" smtClean="0"/>
              <a:t>Sequential grid mining, backfill and preconditioning</a:t>
            </a:r>
          </a:p>
          <a:p>
            <a:r>
              <a:rPr lang="en-ZA" dirty="0" smtClean="0"/>
              <a:t>Seismic monitoring with withdrawal procedures</a:t>
            </a:r>
          </a:p>
          <a:p>
            <a:r>
              <a:rPr lang="en-ZA" dirty="0" smtClean="0"/>
              <a:t>In coal not going beyond the last line of support enforced</a:t>
            </a:r>
          </a:p>
          <a:p>
            <a:r>
              <a:rPr lang="en-ZA" dirty="0" smtClean="0"/>
              <a:t>Rock engineering training like a first aid certificate</a:t>
            </a:r>
          </a:p>
          <a:p>
            <a:r>
              <a:rPr lang="en-ZA" dirty="0" smtClean="0"/>
              <a:t>Team training of crews on surface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691215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are we doing wrong?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Not enough compliance</a:t>
            </a:r>
          </a:p>
          <a:p>
            <a:r>
              <a:rPr lang="en-ZA" dirty="0" smtClean="0"/>
              <a:t>Safety leadership is missing</a:t>
            </a:r>
          </a:p>
          <a:p>
            <a:r>
              <a:rPr lang="en-ZA" dirty="0" smtClean="0"/>
              <a:t>Root causes are not determined with recurrence of similar accidents</a:t>
            </a:r>
          </a:p>
          <a:p>
            <a:r>
              <a:rPr lang="en-ZA" dirty="0" smtClean="0"/>
              <a:t>Ignoring incentives effects on behaviour</a:t>
            </a:r>
          </a:p>
          <a:p>
            <a:r>
              <a:rPr lang="en-ZA" dirty="0" smtClean="0"/>
              <a:t>Exposing people to rock hazards at the face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920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Other Comments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Too much damage to rock by drilling and blasting</a:t>
            </a:r>
          </a:p>
          <a:p>
            <a:r>
              <a:rPr lang="en-ZA" dirty="0" smtClean="0"/>
              <a:t>Competency of front-line supervisors questioned</a:t>
            </a:r>
          </a:p>
          <a:p>
            <a:r>
              <a:rPr lang="en-ZA" dirty="0" smtClean="0"/>
              <a:t>Not enough sharing in the industry</a:t>
            </a:r>
          </a:p>
          <a:p>
            <a:r>
              <a:rPr lang="en-ZA" dirty="0" smtClean="0"/>
              <a:t>Not the right level of people at </a:t>
            </a:r>
            <a:r>
              <a:rPr lang="en-ZA" dirty="0" smtClean="0"/>
              <a:t>COPAs</a:t>
            </a:r>
          </a:p>
          <a:p>
            <a:r>
              <a:rPr lang="en-ZA" dirty="0" smtClean="0"/>
              <a:t>An environment with no consequences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787409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Summary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dirty="0" smtClean="0"/>
              <a:t>Steady improvements in </a:t>
            </a:r>
            <a:r>
              <a:rPr lang="en-ZA" dirty="0" err="1" smtClean="0"/>
              <a:t>FoG</a:t>
            </a:r>
            <a:r>
              <a:rPr lang="en-ZA" dirty="0" smtClean="0"/>
              <a:t> and general safety – serious injuries need to be checked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Strategic decisions in rock engineering have paid off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Risk assessment questionable, fixing poor - Calls into question training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New training methods are available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Safety </a:t>
            </a:r>
            <a:r>
              <a:rPr lang="en-ZA" dirty="0" smtClean="0"/>
              <a:t>leadership and supervision is poor or lacking</a:t>
            </a:r>
            <a:endParaRPr lang="en-ZA" dirty="0" smtClean="0"/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Non-compliance is an issue – rules are still effective </a:t>
            </a:r>
            <a:r>
              <a:rPr lang="en-ZA" dirty="0" err="1" smtClean="0"/>
              <a:t>e.g</a:t>
            </a:r>
            <a:r>
              <a:rPr lang="en-ZA" dirty="0" smtClean="0"/>
              <a:t> </a:t>
            </a:r>
            <a:r>
              <a:rPr lang="en-ZA" dirty="0" smtClean="0"/>
              <a:t>coal</a:t>
            </a:r>
            <a:endParaRPr lang="en-ZA" dirty="0" smtClean="0"/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Root causes are not </a:t>
            </a:r>
            <a:r>
              <a:rPr lang="en-ZA" dirty="0" smtClean="0"/>
              <a:t>established</a:t>
            </a:r>
            <a:endParaRPr lang="en-ZA" dirty="0" smtClean="0"/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Incentive schemes may drive wrong behaviour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err="1" smtClean="0"/>
              <a:t>CoM</a:t>
            </a:r>
            <a:r>
              <a:rPr lang="en-ZA" dirty="0" smtClean="0"/>
              <a:t> MOSH LP adoption is recognised and offers solutions, technically and behaviourally 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Recruitment issues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Travelling times are long and face times are short</a:t>
            </a:r>
          </a:p>
          <a:p>
            <a:pPr marL="514350" indent="-514350">
              <a:buFont typeface="+mj-lt"/>
              <a:buAutoNum type="arabicPeriod"/>
            </a:pPr>
            <a:r>
              <a:rPr lang="en-ZA" dirty="0" smtClean="0"/>
              <a:t>Language </a:t>
            </a:r>
            <a:r>
              <a:rPr lang="en-ZA" dirty="0" smtClean="0"/>
              <a:t>issues</a:t>
            </a:r>
          </a:p>
          <a:p>
            <a:pPr marL="514350" indent="-514350">
              <a:buFont typeface="+mj-lt"/>
              <a:buAutoNum type="arabicPeriod"/>
            </a:pPr>
            <a:endParaRPr lang="en-ZA" dirty="0" smtClean="0"/>
          </a:p>
          <a:p>
            <a:pPr marL="514350" indent="-514350">
              <a:buFont typeface="+mj-lt"/>
              <a:buAutoNum type="arabicPeriod"/>
            </a:pPr>
            <a:endParaRPr lang="en-ZA" dirty="0" smtClean="0"/>
          </a:p>
          <a:p>
            <a:pPr marL="514350" indent="-514350">
              <a:buFont typeface="+mj-lt"/>
              <a:buAutoNum type="arabicPeriod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830437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52131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Recommendations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Publicise Success of </a:t>
            </a:r>
            <a:r>
              <a:rPr lang="en-ZA" sz="2800" dirty="0" err="1" smtClean="0"/>
              <a:t>FoG</a:t>
            </a:r>
            <a:r>
              <a:rPr lang="en-ZA" sz="2800" dirty="0" smtClean="0"/>
              <a:t> and general industry safety improvement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Establish root causes of mine accidents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Risk </a:t>
            </a:r>
            <a:r>
              <a:rPr lang="en-ZA" sz="2800" dirty="0"/>
              <a:t>Assessment – what to do once identified</a:t>
            </a:r>
            <a:r>
              <a:rPr lang="en-ZA" sz="2800" dirty="0" smtClean="0"/>
              <a:t>?</a:t>
            </a:r>
            <a:endParaRPr lang="en-ZA" sz="2800" dirty="0"/>
          </a:p>
          <a:p>
            <a:pPr marL="514350" indent="-514350">
              <a:buFont typeface="+mj-lt"/>
              <a:buAutoNum type="arabicPeriod"/>
            </a:pPr>
            <a:r>
              <a:rPr lang="en-ZA" sz="2800" dirty="0"/>
              <a:t>Training – more </a:t>
            </a:r>
            <a:r>
              <a:rPr lang="en-ZA" sz="2800" dirty="0" smtClean="0"/>
              <a:t>practical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Strive for full adoption of </a:t>
            </a:r>
            <a:r>
              <a:rPr lang="en-ZA" sz="2800" dirty="0" err="1" smtClean="0"/>
              <a:t>FoG</a:t>
            </a:r>
            <a:r>
              <a:rPr lang="en-ZA" sz="2800" dirty="0" smtClean="0"/>
              <a:t> Leading Practices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Greater support from Mine Managers, Middle Management and Front Line Supervisors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Strengthen Mine Adoption Teams</a:t>
            </a:r>
          </a:p>
          <a:p>
            <a:pPr marL="514350" indent="-514350">
              <a:buFont typeface="+mj-lt"/>
              <a:buAutoNum type="arabicPeriod"/>
            </a:pPr>
            <a:r>
              <a:rPr lang="en-ZA" sz="2800" dirty="0" smtClean="0"/>
              <a:t>Give support/attention to Behavioural Issues (LB &amp; BC)</a:t>
            </a:r>
          </a:p>
        </p:txBody>
      </p:sp>
    </p:spTree>
    <p:extLst>
      <p:ext uri="{BB962C8B-B14F-4D97-AF65-F5344CB8AC3E}">
        <p14:creationId xmlns:p14="http://schemas.microsoft.com/office/powerpoint/2010/main" val="2390041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143000"/>
          </a:xfrm>
        </p:spPr>
        <p:txBody>
          <a:bodyPr/>
          <a:lstStyle/>
          <a:p>
            <a:r>
              <a:rPr lang="en-ZA" dirty="0" smtClean="0"/>
              <a:t>DMR SAMRASS Data Base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69923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381704"/>
              </p:ext>
            </p:extLst>
          </p:nvPr>
        </p:nvGraphicFramePr>
        <p:xfrm>
          <a:off x="251520" y="836714"/>
          <a:ext cx="8712970" cy="4320478"/>
        </p:xfrm>
        <a:graphic>
          <a:graphicData uri="http://schemas.openxmlformats.org/drawingml/2006/table">
            <a:tbl>
              <a:tblPr/>
              <a:tblGrid>
                <a:gridCol w="1452162"/>
                <a:gridCol w="1452162"/>
                <a:gridCol w="1329952"/>
                <a:gridCol w="1574370"/>
                <a:gridCol w="1452162"/>
                <a:gridCol w="1452162"/>
              </a:tblGrid>
              <a:tr h="729588">
                <a:tc>
                  <a:txBody>
                    <a:bodyPr/>
                    <a:lstStyle/>
                    <a:p>
                      <a:pPr algn="ctr" fontAlgn="b"/>
                      <a:r>
                        <a:rPr lang="en-ZA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FOG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Machine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Transport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1817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Gold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(-15%)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(26%)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1817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Coal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(100%)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(36%)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1817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Platinum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(-30%)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(4%)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1817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(-100%)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(-10%)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18178">
                <a:tc>
                  <a:txBody>
                    <a:bodyPr/>
                    <a:lstStyle/>
                    <a:p>
                      <a:pPr algn="l" fontAlgn="b"/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(-23%)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ZA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ZA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  <a:r>
                        <a:rPr lang="en-ZA" sz="2000" b="1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(15%)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031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637665"/>
              </p:ext>
            </p:extLst>
          </p:nvPr>
        </p:nvGraphicFramePr>
        <p:xfrm>
          <a:off x="179512" y="188640"/>
          <a:ext cx="8550696" cy="641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6897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471150"/>
              </p:ext>
            </p:extLst>
          </p:nvPr>
        </p:nvGraphicFramePr>
        <p:xfrm>
          <a:off x="468313" y="333375"/>
          <a:ext cx="8496175" cy="641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Chart" r:id="rId3" imgW="7229543" imgH="5629275" progId="MSGraph.Chart.8">
                  <p:embed followColorScheme="full"/>
                </p:oleObj>
              </mc:Choice>
              <mc:Fallback>
                <p:oleObj name="Chart" r:id="rId3" imgW="7229543" imgH="562927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33375"/>
                        <a:ext cx="8496175" cy="6418212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1950" y="4069192"/>
            <a:ext cx="200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71% Improvement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1950" y="457438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76% Improvement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04248" y="5051189"/>
            <a:ext cx="2027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90% Improvement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4357218"/>
            <a:ext cx="2530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smtClean="0">
                <a:solidFill>
                  <a:schemeClr val="bg1"/>
                </a:solidFill>
              </a:rPr>
              <a:t>Combined Rock – 81%</a:t>
            </a:r>
            <a:endParaRPr lang="en-Z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374742"/>
              </p:ext>
            </p:extLst>
          </p:nvPr>
        </p:nvGraphicFramePr>
        <p:xfrm>
          <a:off x="755576" y="332656"/>
          <a:ext cx="792088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81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7451014"/>
              </p:ext>
            </p:extLst>
          </p:nvPr>
        </p:nvGraphicFramePr>
        <p:xfrm>
          <a:off x="899592" y="692695"/>
          <a:ext cx="7704856" cy="56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1270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327417"/>
              </p:ext>
            </p:extLst>
          </p:nvPr>
        </p:nvGraphicFramePr>
        <p:xfrm>
          <a:off x="467544" y="476672"/>
          <a:ext cx="792088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7600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2918</TotalTime>
  <Words>911</Words>
  <Application>Microsoft Office PowerPoint</Application>
  <PresentationFormat>On-screen Show (4:3)</PresentationFormat>
  <Paragraphs>202</Paragraphs>
  <Slides>29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1_Theme3</vt:lpstr>
      <vt:lpstr>Custom Design</vt:lpstr>
      <vt:lpstr>Theme3</vt:lpstr>
      <vt:lpstr>Chart</vt:lpstr>
      <vt:lpstr>FoG Related   Safety Performance   2013                                 </vt:lpstr>
      <vt:lpstr>Methodology</vt:lpstr>
      <vt:lpstr>DMR SAMRASS Data Base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Summarising Safety Performance</vt:lpstr>
      <vt:lpstr>Analysis of DMR Data Base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Mine Reports on Rock Related Fatal Accidents</vt:lpstr>
      <vt:lpstr>Interviews and Questionnaires  (Industry Input)</vt:lpstr>
      <vt:lpstr>What is working?</vt:lpstr>
      <vt:lpstr>What is difficult?</vt:lpstr>
      <vt:lpstr>What is not working?</vt:lpstr>
      <vt:lpstr>What are we doing right?</vt:lpstr>
      <vt:lpstr>What are we doing wrong?</vt:lpstr>
      <vt:lpstr>Other Comments</vt:lpstr>
      <vt:lpstr>Summary</vt:lpstr>
      <vt:lpstr>Recommendations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Duncan Laptop</cp:lastModifiedBy>
  <cp:revision>86</cp:revision>
  <dcterms:created xsi:type="dcterms:W3CDTF">2013-07-19T13:30:11Z</dcterms:created>
  <dcterms:modified xsi:type="dcterms:W3CDTF">2014-02-19T20:30:08Z</dcterms:modified>
</cp:coreProperties>
</file>