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256" r:id="rId3"/>
    <p:sldId id="260" r:id="rId4"/>
    <p:sldId id="261" r:id="rId5"/>
    <p:sldId id="289" r:id="rId6"/>
    <p:sldId id="300" r:id="rId7"/>
    <p:sldId id="290" r:id="rId8"/>
    <p:sldId id="293" r:id="rId9"/>
    <p:sldId id="304" r:id="rId10"/>
    <p:sldId id="303" r:id="rId11"/>
    <p:sldId id="301" r:id="rId12"/>
    <p:sldId id="305" r:id="rId13"/>
    <p:sldId id="298" r:id="rId14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57" autoAdjust="0"/>
  </p:normalViewPr>
  <p:slideViewPr>
    <p:cSldViewPr>
      <p:cViewPr>
        <p:scale>
          <a:sx n="66" d="100"/>
          <a:sy n="66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ECC4C0B-059F-41D6-A07A-8BC82D7F9D39}" type="datetimeFigureOut">
              <a:rPr lang="en-ZA"/>
              <a:pPr>
                <a:defRPr/>
              </a:pPr>
              <a:t>2015/02/18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E80E24-1168-4294-86D8-786D64132AC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="" xmlns:p14="http://schemas.microsoft.com/office/powerpoint/2010/main" val="3934313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88CA7E-CA95-4746-9640-1572F39C6C06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AB3614F-E772-45AD-898E-5C19A46693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13049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695A7E-36C3-4D0B-B2E8-7954E91E81B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69110D-4F84-4F10-A36A-BB07064D1CF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5C94E-D74B-4A9B-8697-707A3FFAE63B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48F72-AE78-47F7-AE57-D99FFFE78F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5C41D-E539-4E17-A774-08ACDEDFE1D1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6B4E6-FB62-4E4A-8B11-107D5FC9BA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CAEEA-1F7B-48FC-BF03-1E3137C3FC7B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FAC11-E72A-495B-88AD-996D0E788E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84F9-43A0-4FD5-8C1A-B3BE88C32E15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41708-6045-45CF-8080-F7F5B358D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9E77-4FD7-4DB0-9502-44AC6F34A932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B7A80-2C1D-4248-9144-2B45AAD025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37EF1-FF36-41FB-B088-EB70CD2464A7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BC909-6B26-45CC-964C-DD599CE94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FEFFC-0B37-453D-B0BD-29EDE66CD588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D3960-51E7-42EC-9DD1-C312E7C8C4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F54AB-4B7C-4B63-8896-49D0802944AB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9A1ED-933A-436A-947E-76A9E3AC22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768A2-D512-41F2-98C3-21EF843EEF8B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5BE29-F6D8-4716-B2F8-18A691CC16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D75E0-9143-4297-8426-23A6E09DD098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400FF-6565-472B-8B22-1F08B6396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073F-DD57-4E27-B32B-F29A65685585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B5DA4-F851-4EA4-BBD7-6282B6FFB1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2D5F3-6BB7-4D5C-BBAA-7B769FBA100B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27920-B41E-410E-AF74-F442B83585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0C5A1-543C-4258-9229-1B9A9EE182C1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77F07-2819-4BBD-9E5A-04378824E3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F7CC7F-2B7A-4F1D-BB51-3660F10D57A9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C204ED-78EA-4A0F-8061-E72240EAB7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5CB3D5-3087-48EE-857A-BEEBE6E2DE49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547B66-1E63-4F95-B1D3-EA6AD54B51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18 February 2015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Successes</a:t>
            </a:r>
            <a:endParaRPr lang="en-Z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5257800"/>
          </a:xfrm>
        </p:spPr>
        <p:txBody>
          <a:bodyPr/>
          <a:lstStyle/>
          <a:p>
            <a:r>
              <a:rPr lang="en-ZA" dirty="0" smtClean="0"/>
              <a:t>Finsch Diamond Mine:</a:t>
            </a:r>
          </a:p>
          <a:p>
            <a:pPr lvl="1"/>
            <a:r>
              <a:rPr lang="en-ZA" dirty="0" smtClean="0"/>
              <a:t>Reduction in Injuries, increase in production over past three years</a:t>
            </a:r>
          </a:p>
          <a:p>
            <a:r>
              <a:rPr lang="en-ZA" dirty="0" smtClean="0"/>
              <a:t>Lonmin</a:t>
            </a:r>
          </a:p>
          <a:p>
            <a:pPr lvl="1"/>
            <a:r>
              <a:rPr lang="en-ZA" dirty="0" smtClean="0"/>
              <a:t>In-stope Net saves a life...</a:t>
            </a:r>
            <a:endParaRPr lang="en-Z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191000"/>
            <a:ext cx="81915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09800"/>
            <a:ext cx="3095421" cy="149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762000"/>
            <a:ext cx="9149014" cy="55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 rot="5400000">
            <a:off x="5141625" y="-2703224"/>
            <a:ext cx="738664" cy="660231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ZA" sz="3600" dirty="0" smtClean="0"/>
              <a:t>Influence Diagramme Stage 1</a:t>
            </a:r>
            <a:endParaRPr lang="en-ZA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400" y="53340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5400" dirty="0" smtClean="0"/>
              <a:t>Questions or Discussion?</a:t>
            </a:r>
            <a:endParaRPr lang="en-ZA" sz="5400" dirty="0"/>
          </a:p>
        </p:txBody>
      </p:sp>
      <p:pic>
        <p:nvPicPr>
          <p:cNvPr id="14" name="Picture 2" descr="image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" y="1676400"/>
            <a:ext cx="5638800" cy="442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image00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34742" y="1676400"/>
            <a:ext cx="317528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256588" y="6311900"/>
            <a:ext cx="693737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377950" y="6302375"/>
            <a:ext cx="6699250" cy="9525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4013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11900"/>
            <a:ext cx="857250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3" y="121920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75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Contents</a:t>
            </a:r>
          </a:p>
        </p:txBody>
      </p:sp>
      <p:sp>
        <p:nvSpPr>
          <p:cNvPr id="8200" name="TextBox 1"/>
          <p:cNvSpPr txBox="1">
            <a:spLocks noChangeArrowheads="1"/>
          </p:cNvSpPr>
          <p:nvPr/>
        </p:nvSpPr>
        <p:spPr bwMode="auto">
          <a:xfrm>
            <a:off x="609600" y="1447800"/>
            <a:ext cx="7889875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>
                <a:latin typeface="Calibri" pitchFamily="34" charset="0"/>
              </a:rPr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Progress January February 2015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Leading Practice Adoption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Activities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Challenges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Positives</a:t>
            </a:r>
            <a:endParaRPr lang="en-ZA" sz="3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89900" y="63134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088" y="6330950"/>
            <a:ext cx="6572250" cy="357188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25" y="6307138"/>
            <a:ext cx="6924675" cy="635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05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813" y="6307138"/>
            <a:ext cx="85725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038" y="52705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9463" y="661988"/>
            <a:ext cx="6854825" cy="15367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600" dirty="0">
                <a:cs typeface="Calibri" pitchFamily="34" charset="0"/>
              </a:rPr>
              <a:t>Values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>
                <a:latin typeface="Arial" pitchFamily="34" charset="0"/>
                <a:cs typeface="Arial" pitchFamily="34" charset="0"/>
              </a:rPr>
              <a:t>Leading Practice Adoption</a:t>
            </a:r>
            <a:br>
              <a:rPr lang="en-ZA" b="1" dirty="0" smtClean="0">
                <a:latin typeface="Arial" pitchFamily="34" charset="0"/>
                <a:cs typeface="Arial" pitchFamily="34" charset="0"/>
              </a:rPr>
            </a:br>
            <a:endParaRPr lang="en-ZA" dirty="0"/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</p:nvPr>
        </p:nvGraphicFramePr>
        <p:xfrm>
          <a:off x="457200" y="914400"/>
          <a:ext cx="8458200" cy="541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2271"/>
                <a:gridCol w="1210129"/>
                <a:gridCol w="1219200"/>
                <a:gridCol w="914400"/>
                <a:gridCol w="2362200"/>
              </a:tblGrid>
              <a:tr h="8763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Leading Practice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Mines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%  Adoption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 of Crews Trained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 of Persons Influenced</a:t>
                      </a:r>
                      <a:endParaRPr lang="en-ZA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Entry Examination and Making Safe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74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E/Limb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N/Cape 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98%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95%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72%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6990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694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160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71000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13880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3200 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Bolts with Nets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Central 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97% </a:t>
                      </a:r>
                      <a:r>
                        <a:rPr lang="en-ZA" sz="1800" dirty="0">
                          <a:latin typeface="+mn-lt"/>
                          <a:ea typeface="Calibri"/>
                        </a:rPr>
                        <a:t>  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2531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30000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TARP (FoG)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Central 41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E/Limb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N/Cape 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71%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66%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72%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1444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395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280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27000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7900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560 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r>
                        <a:rPr lang="en-ZA" dirty="0" smtClean="0"/>
                        <a:t>Value Added Drilling and Blasting (Investigation Phase)</a:t>
                      </a:r>
                      <a:endParaRPr lang="en-ZA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Position Paper drawn up</a:t>
                      </a:r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r>
                        <a:rPr lang="en-ZA" dirty="0" smtClean="0"/>
                        <a:t>“Ledging”</a:t>
                      </a:r>
                    </a:p>
                    <a:p>
                      <a:r>
                        <a:rPr lang="en-ZA" dirty="0" smtClean="0"/>
                        <a:t>(Investigation Phase)</a:t>
                      </a:r>
                      <a:endParaRPr lang="en-ZA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Interviews and data gathering</a:t>
                      </a:r>
                      <a:r>
                        <a:rPr lang="en-ZA" baseline="0" dirty="0" smtClean="0"/>
                        <a:t> process</a:t>
                      </a:r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72078559"/>
              </p:ext>
            </p:extLst>
          </p:nvPr>
        </p:nvGraphicFramePr>
        <p:xfrm>
          <a:off x="304800" y="533400"/>
          <a:ext cx="8686800" cy="5835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52051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Activities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949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Tripartite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forums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 visited and positively participated .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(Free State, North West, Rustenburg).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Engaged with Limpopo OH&amp;H Working Group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2436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MOSH FOG Industry Adoption Team – good participation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and DMR involvement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Working on Expert Model and Influence Diagramme for FoG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Working on stimulation programmes for COPA’s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66820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Special assistance to Harmony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Mines (Coordinating TARP Adoption), Unisel, Kopanang, SAMANCOR ECM, Smokey Hills, Barberton Mine etc..</a:t>
                      </a:r>
                    </a:p>
                  </a:txBody>
                  <a:tcPr/>
                </a:tc>
              </a:tr>
              <a:tr h="36131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Three COPA Meetings held during this time, Central COPA, Eastern Limb COPA and Northern Cape COPA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116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Drafted position Paper on Value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Added Drilling and Blasting processes</a:t>
                      </a:r>
                      <a:endParaRPr lang="en-US" sz="16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642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Conducting interviews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on “Ledging”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Sibanye Gold – Prof. Malan and Duncan Scott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Harmony Gold – Beyers Nel and James Mufara and other senior Managers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Anglo-American Platinum – Piet Becker and Dishaba Mine Management Team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Discussed Obtained Stats from DME (Shakes Kgosiemang and Kevin Hewitson)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642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Assistance to S vd Woude in terms of work required for the establishment of the Centre of Excellence</a:t>
                      </a:r>
                      <a:endParaRPr lang="en-US" sz="1600" baseline="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0500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Various inputs into MOSH Learning Hub Strategy programme developments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January / February 2015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089900" y="6348413"/>
            <a:ext cx="693738" cy="393700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285875" y="6338888"/>
            <a:ext cx="671512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75" y="6708775"/>
            <a:ext cx="6715125" cy="33338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3095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January / February 20154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099726428"/>
              </p:ext>
            </p:extLst>
          </p:nvPr>
        </p:nvGraphicFramePr>
        <p:xfrm>
          <a:off x="228600" y="1143000"/>
          <a:ext cx="8763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2438400"/>
                <a:gridCol w="4191000"/>
                <a:gridCol w="968992"/>
                <a:gridCol w="783608"/>
              </a:tblGrid>
              <a:tr h="960676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No</a:t>
                      </a:r>
                      <a:endParaRPr 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5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5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11786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Maintaining value in COPA’s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Get Host Mine Managers to do Mine Presentations and overviews</a:t>
                      </a:r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 at COPA Meetings</a:t>
                      </a:r>
                    </a:p>
                    <a:p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Meetings moved to Quarterly in some instances</a:t>
                      </a:r>
                    </a:p>
                    <a:p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Discussions on variations e.g.. Barring at Heights to be included etc..</a:t>
                      </a:r>
                    </a:p>
                    <a:p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Underground visits to areas of successful Adoption</a:t>
                      </a:r>
                    </a:p>
                    <a:p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Presentation of “Certificate of Adoption” by </a:t>
                      </a:r>
                      <a:r>
                        <a:rPr lang="en-US" sz="1400" baseline="0" dirty="0" err="1" smtClean="0">
                          <a:latin typeface="+mn-lt"/>
                          <a:cs typeface="Arial" pitchFamily="34" charset="0"/>
                        </a:rPr>
                        <a:t>HoLH</a:t>
                      </a:r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 at TPF Meetings or AMMSA Meetings??</a:t>
                      </a:r>
                    </a:p>
                    <a:p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Following up on FoG related Section 54 Instruction s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On Going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Team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2888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Generating “New Leading Practices” for adoption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Working on Value Added Drilling and Blasting and Ledging with the view to rolling out to industry by</a:t>
                      </a:r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 way of “Day of Learning “/ Principles of Good Practice etc..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On going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Team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02177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Working with “Lagging Mines”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Improve communications with MOSH Task Force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On-going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DJA</a:t>
                      </a:r>
                    </a:p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AvZ</a:t>
                      </a:r>
                    </a:p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CL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2" y="1143000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Developments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933526856"/>
              </p:ext>
            </p:extLst>
          </p:nvPr>
        </p:nvGraphicFramePr>
        <p:xfrm>
          <a:off x="108858" y="1036320"/>
          <a:ext cx="8915400" cy="513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Issue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Action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TimeLine</a:t>
                      </a:r>
                      <a:endParaRPr lang="en-ZA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Include Ledging in the MOSH FOG Adoption Team Scope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Information gathering in progress</a:t>
                      </a:r>
                    </a:p>
                    <a:p>
                      <a:pPr algn="l"/>
                      <a:r>
                        <a:rPr lang="en-ZA" baseline="0" dirty="0" smtClean="0"/>
                        <a:t>Need data on fatalities per square metre of hanging wall exposed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Preliminary Report scheduled for end 2</a:t>
                      </a:r>
                      <a:r>
                        <a:rPr lang="en-ZA" baseline="30000" dirty="0" smtClean="0"/>
                        <a:t>nd</a:t>
                      </a:r>
                      <a:r>
                        <a:rPr lang="en-ZA" baseline="0" dirty="0" smtClean="0"/>
                        <a:t> Quarter 2015</a:t>
                      </a:r>
                      <a:endParaRPr lang="en-ZA" baseline="0" dirty="0"/>
                    </a:p>
                  </a:txBody>
                  <a:tcPr anchor="ctr"/>
                </a:tc>
              </a:tr>
              <a:tr h="11430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Team to conduct Mine Visits following FOG Fatalities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Fatalities and Learning Points are discussed at the MOSH FOG Industry Adoption Team Level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Ongoing</a:t>
                      </a:r>
                      <a:endParaRPr lang="en-ZA" baseline="0" dirty="0"/>
                    </a:p>
                  </a:txBody>
                  <a:tcPr anchor="ctr"/>
                </a:tc>
              </a:tr>
              <a:tr h="117348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Documents should include No. Of People Influenced by Adopted Practice/s 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Documents updated to include these figures, currently being updated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Done</a:t>
                      </a:r>
                      <a:endParaRPr lang="en-ZA" baseline="0" dirty="0"/>
                    </a:p>
                  </a:txBody>
                  <a:tcPr anchor="ctr"/>
                </a:tc>
              </a:tr>
              <a:tr h="415906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Analysis to show impact on Hierarchy of Control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EE&amp;MS – Admin Control</a:t>
                      </a:r>
                    </a:p>
                    <a:p>
                      <a:pPr algn="l"/>
                      <a:r>
                        <a:rPr lang="en-ZA" baseline="0" dirty="0" smtClean="0"/>
                        <a:t>TARP – Admin Control</a:t>
                      </a:r>
                    </a:p>
                    <a:p>
                      <a:pPr algn="l"/>
                      <a:r>
                        <a:rPr lang="en-ZA" baseline="0" dirty="0" smtClean="0"/>
                        <a:t>NwB – Engineering Control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Done</a:t>
                      </a:r>
                      <a:endParaRPr lang="en-ZA" baseline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2" y="1143000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Work that still needs to be done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933526856"/>
              </p:ext>
            </p:extLst>
          </p:nvPr>
        </p:nvGraphicFramePr>
        <p:xfrm>
          <a:off x="228600" y="1371600"/>
          <a:ext cx="8763000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2667000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Issue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Action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TimeLine</a:t>
                      </a:r>
                      <a:endParaRPr lang="en-ZA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Conduct a comparative analysis of impact of adoption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Information gathering in progress.  Analysis framework being drafted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Not yet defined</a:t>
                      </a:r>
                      <a:endParaRPr lang="en-ZA" baseline="0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 to include % of mines experiencing FOG Problems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Research currently underway to quantify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Not yet defined</a:t>
                      </a:r>
                      <a:endParaRPr lang="en-ZA" baseline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ZA" dirty="0" smtClean="0"/>
              <a:t>Challenge!!</a:t>
            </a:r>
            <a:endParaRPr lang="en-ZA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1143000"/>
          <a:ext cx="5410201" cy="2590801"/>
        </p:xfrm>
        <a:graphic>
          <a:graphicData uri="http://schemas.openxmlformats.org/drawingml/2006/table">
            <a:tbl>
              <a:tblPr/>
              <a:tblGrid>
                <a:gridCol w="1484474"/>
                <a:gridCol w="1308062"/>
                <a:gridCol w="1308062"/>
                <a:gridCol w="1309603"/>
              </a:tblGrid>
              <a:tr h="803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Commodity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2014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YTD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2015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YTD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% Change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</a:tr>
              <a:tr h="325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Total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18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50%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25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Gold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14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80%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25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Coal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-100%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25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Platinum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-200%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87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Other: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00">
                          <a:latin typeface="+mn-lt"/>
                          <a:ea typeface="Times New Roman"/>
                        </a:rPr>
                        <a:t>Silica</a:t>
                      </a:r>
                      <a:endParaRPr lang="en-ZA" sz="16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ZA" sz="160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0%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200400" y="3810001"/>
          <a:ext cx="5396230" cy="2701630"/>
        </p:xfrm>
        <a:graphic>
          <a:graphicData uri="http://schemas.openxmlformats.org/drawingml/2006/table">
            <a:tbl>
              <a:tblPr/>
              <a:tblGrid>
                <a:gridCol w="2174395"/>
                <a:gridCol w="1610153"/>
                <a:gridCol w="1611682"/>
              </a:tblGrid>
              <a:tr h="6826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Cause of Accident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2014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2015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YTD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</a:tr>
              <a:tr h="335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FOG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25 (30%)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(44%)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Transport and Mining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13 (15%)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(44%)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Machinery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 (5%)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(0%)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Other 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41 (49%)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(12%)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Unknown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 (1%)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(0%)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Total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84</a:t>
                      </a:r>
                      <a:endParaRPr lang="en-ZA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endParaRPr lang="en-ZA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5528</TotalTime>
  <Words>846</Words>
  <Application>Microsoft Office PowerPoint</Application>
  <PresentationFormat>On-screen Show (4:3)</PresentationFormat>
  <Paragraphs>213</Paragraphs>
  <Slides>12</Slides>
  <Notes>8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Theme3</vt:lpstr>
      <vt:lpstr>MOSH Falls of Ground Team  Leading Practice  Adoption Team  Activity Report</vt:lpstr>
      <vt:lpstr>Slide 2</vt:lpstr>
      <vt:lpstr>Slide 3</vt:lpstr>
      <vt:lpstr>Leading Practice Adoption </vt:lpstr>
      <vt:lpstr>Slide 5</vt:lpstr>
      <vt:lpstr>Slide 6</vt:lpstr>
      <vt:lpstr>Slide 7</vt:lpstr>
      <vt:lpstr>Slide 8</vt:lpstr>
      <vt:lpstr>Challenge!!</vt:lpstr>
      <vt:lpstr>Successes</vt:lpstr>
      <vt:lpstr>Slide 11</vt:lpstr>
      <vt:lpstr>Slide 12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Andre</cp:lastModifiedBy>
  <cp:revision>120</cp:revision>
  <dcterms:created xsi:type="dcterms:W3CDTF">2012-10-17T09:06:01Z</dcterms:created>
  <dcterms:modified xsi:type="dcterms:W3CDTF">2015-02-18T05:24:21Z</dcterms:modified>
</cp:coreProperties>
</file>