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256" r:id="rId3"/>
    <p:sldId id="260" r:id="rId4"/>
    <p:sldId id="261" r:id="rId5"/>
    <p:sldId id="289" r:id="rId6"/>
    <p:sldId id="278" r:id="rId7"/>
    <p:sldId id="290" r:id="rId8"/>
    <p:sldId id="292" r:id="rId9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057" autoAdjust="0"/>
  </p:normalViewPr>
  <p:slideViewPr>
    <p:cSldViewPr>
      <p:cViewPr>
        <p:scale>
          <a:sx n="66" d="100"/>
          <a:sy n="66" d="100"/>
        </p:scale>
        <p:origin x="-12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2015/01/20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5B166D-DD05-452E-8D4B-56FFE3D9723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9110D-4F84-4F10-A36A-BB07064D1CF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20-Jan-15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22 January 2015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Plan </a:t>
            </a:r>
            <a:r>
              <a:rPr lang="en-ZA" sz="3600" dirty="0">
                <a:latin typeface="Calibri" pitchFamily="34" charset="0"/>
              </a:rPr>
              <a:t>for </a:t>
            </a:r>
            <a:r>
              <a:rPr lang="en-ZA" sz="3600" dirty="0" smtClean="0">
                <a:latin typeface="Calibri" pitchFamily="34" charset="0"/>
              </a:rPr>
              <a:t>2015 and beyond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August / September 2014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45977147"/>
              </p:ext>
            </p:extLst>
          </p:nvPr>
        </p:nvGraphicFramePr>
        <p:xfrm>
          <a:off x="0" y="914400"/>
          <a:ext cx="9144000" cy="4313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7"/>
                <a:gridCol w="8605843"/>
              </a:tblGrid>
              <a:tr h="5343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054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Central COPA for</a:t>
                      </a:r>
                      <a:r>
                        <a:rPr lang="en-US" sz="1600" baseline="0" dirty="0" smtClean="0"/>
                        <a:t> Netting with Bolting, TARP and integration of TARP and Entry Examination &amp;Making Safe.</a:t>
                      </a:r>
                      <a:endParaRPr lang="en-US" sz="1600" dirty="0"/>
                    </a:p>
                  </a:txBody>
                  <a:tcPr anchor="ctr"/>
                </a:tc>
              </a:tr>
              <a:tr h="58141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Northern Cape COPA</a:t>
                      </a:r>
                      <a:endParaRPr lang="en-US" sz="1600" dirty="0"/>
                    </a:p>
                  </a:txBody>
                  <a:tcPr anchor="ctr"/>
                </a:tc>
              </a:tr>
              <a:tr h="8197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Eastern</a:t>
                      </a:r>
                      <a:r>
                        <a:rPr lang="en-US" sz="1600" baseline="0" dirty="0" smtClean="0"/>
                        <a:t> Limb COPA </a:t>
                      </a:r>
                    </a:p>
                  </a:txBody>
                  <a:tcPr anchor="ctr"/>
                </a:tc>
              </a:tr>
              <a:tr h="6077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Involvement with Tripartite </a:t>
                      </a:r>
                      <a:r>
                        <a:rPr lang="en-US" sz="1600" dirty="0" err="1" smtClean="0"/>
                        <a:t>Fora</a:t>
                      </a:r>
                      <a:r>
                        <a:rPr lang="en-US" sz="1600" dirty="0" smtClean="0"/>
                        <a:t> (Free State, NW, Limpopo, Klerksdorp and </a:t>
                      </a:r>
                      <a:r>
                        <a:rPr lang="en-US" sz="1600" dirty="0" err="1" smtClean="0"/>
                        <a:t>Merafong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Investigation and report on </a:t>
                      </a:r>
                      <a:r>
                        <a:rPr lang="en-US" sz="1600" dirty="0" err="1" smtClean="0"/>
                        <a:t>Ledging</a:t>
                      </a:r>
                      <a:r>
                        <a:rPr lang="en-US" sz="1600" dirty="0" smtClean="0"/>
                        <a:t> in the industry</a:t>
                      </a:r>
                      <a:r>
                        <a:rPr lang="en-US" sz="1600" baseline="0" dirty="0" smtClean="0"/>
                        <a:t> (Report back to CEOs - First Quarter)</a:t>
                      </a:r>
                      <a:endParaRPr lang="en-US" sz="16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Position paper on </a:t>
                      </a:r>
                      <a:r>
                        <a:rPr lang="en-US" sz="1600" baseline="0" dirty="0" smtClean="0"/>
                        <a:t>drilling and blasting. Consideration of Drilling and Blasting as a new Leading Practice.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6811" y="3429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Planning for 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814842" y="2133600"/>
            <a:ext cx="0" cy="3962400"/>
          </a:xfrm>
          <a:prstGeom prst="line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entagon 48"/>
          <p:cNvSpPr/>
          <p:nvPr/>
        </p:nvSpPr>
        <p:spPr>
          <a:xfrm>
            <a:off x="304800" y="5257800"/>
            <a:ext cx="25146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400" dirty="0">
                <a:solidFill>
                  <a:srgbClr val="FF0000"/>
                </a:solidFill>
              </a:rPr>
              <a:t>Facilitation in the Coal Industry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3716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304800"/>
            <a:ext cx="9001125" cy="9906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b="1" dirty="0">
                <a:latin typeface="Arial" pitchFamily="34" charset="0"/>
                <a:ea typeface="+mj-ea"/>
                <a:cs typeface="Arial" pitchFamily="34" charset="0"/>
              </a:rPr>
              <a:t>FOG Adoption Team </a:t>
            </a:r>
            <a:r>
              <a:rPr lang="en-ZA" sz="3600" b="1" dirty="0" smtClean="0">
                <a:latin typeface="Arial" pitchFamily="34" charset="0"/>
                <a:ea typeface="+mj-ea"/>
                <a:cs typeface="Arial" pitchFamily="34" charset="0"/>
              </a:rPr>
              <a:t>Planner 2015</a:t>
            </a: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0248" name="Group 24"/>
          <p:cNvGrpSpPr>
            <a:grpSpLocks/>
          </p:cNvGrpSpPr>
          <p:nvPr/>
        </p:nvGrpSpPr>
        <p:grpSpPr bwMode="auto">
          <a:xfrm>
            <a:off x="357188" y="6096000"/>
            <a:ext cx="8786812" cy="598488"/>
            <a:chOff x="285721" y="5919960"/>
            <a:chExt cx="8786873" cy="597720"/>
          </a:xfrm>
        </p:grpSpPr>
        <p:pic>
          <p:nvPicPr>
            <p:cNvPr id="1029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6" y="5929473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6" y="6449505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9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8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 dirty="0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77249692"/>
              </p:ext>
            </p:extLst>
          </p:nvPr>
        </p:nvGraphicFramePr>
        <p:xfrm>
          <a:off x="304800" y="1524000"/>
          <a:ext cx="85344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Jan  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Feb </a:t>
                      </a:r>
                    </a:p>
                    <a:p>
                      <a:pPr algn="ctr"/>
                      <a:r>
                        <a:rPr lang="en-ZA" sz="1600" dirty="0" smtClean="0"/>
                        <a:t>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Mar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Apr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May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Jun  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Jul  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Aug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Sep 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Oct     15</a:t>
                      </a:r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Nov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Dec    15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sp>
        <p:nvSpPr>
          <p:cNvPr id="32" name="Pentagon 31"/>
          <p:cNvSpPr/>
          <p:nvPr/>
        </p:nvSpPr>
        <p:spPr>
          <a:xfrm>
            <a:off x="304800" y="25908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TARP COPAs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24" name="Pentagon 23"/>
          <p:cNvSpPr/>
          <p:nvPr/>
        </p:nvSpPr>
        <p:spPr>
          <a:xfrm>
            <a:off x="304800" y="3133165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Bolts with </a:t>
            </a:r>
            <a:r>
              <a:rPr lang="en-ZA" dirty="0" smtClean="0">
                <a:solidFill>
                  <a:srgbClr val="FF0000"/>
                </a:solidFill>
              </a:rPr>
              <a:t>Nets COPA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29" name="Pentagon 28"/>
          <p:cNvSpPr/>
          <p:nvPr/>
        </p:nvSpPr>
        <p:spPr>
          <a:xfrm>
            <a:off x="304799" y="3657599"/>
            <a:ext cx="8305801" cy="318247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Integration of TARP into EE&amp;MS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304799" y="4191000"/>
            <a:ext cx="2133601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 cmpd="sng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err="1" smtClean="0">
                <a:solidFill>
                  <a:srgbClr val="FF0000"/>
                </a:solidFill>
              </a:rPr>
              <a:t>Ledging</a:t>
            </a:r>
            <a:r>
              <a:rPr lang="en-ZA" sz="1600" dirty="0" smtClean="0">
                <a:solidFill>
                  <a:srgbClr val="FF0000"/>
                </a:solidFill>
              </a:rPr>
              <a:t> Investigation</a:t>
            </a:r>
            <a:endParaRPr lang="en-ZA" sz="1600" dirty="0">
              <a:solidFill>
                <a:srgbClr val="FF0000"/>
              </a:solidFill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304800" y="4724400"/>
            <a:ext cx="214008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200" dirty="0" smtClean="0">
                <a:solidFill>
                  <a:srgbClr val="FF0000"/>
                </a:solidFill>
              </a:rPr>
              <a:t>Drilling </a:t>
            </a:r>
            <a:r>
              <a:rPr lang="en-ZA" sz="1200" dirty="0">
                <a:solidFill>
                  <a:srgbClr val="FF0000"/>
                </a:solidFill>
              </a:rPr>
              <a:t>and </a:t>
            </a:r>
            <a:r>
              <a:rPr lang="en-ZA" sz="1200" dirty="0" smtClean="0">
                <a:solidFill>
                  <a:srgbClr val="FF0000"/>
                </a:solidFill>
              </a:rPr>
              <a:t>Blasting investigation</a:t>
            </a:r>
            <a:endParaRPr lang="en-ZA" sz="1200" dirty="0">
              <a:solidFill>
                <a:srgbClr val="FF0000"/>
              </a:solidFill>
            </a:endParaRPr>
          </a:p>
        </p:txBody>
      </p:sp>
      <p:sp>
        <p:nvSpPr>
          <p:cNvPr id="47" name="Pentagon 46"/>
          <p:cNvSpPr/>
          <p:nvPr/>
        </p:nvSpPr>
        <p:spPr>
          <a:xfrm>
            <a:off x="6930571" y="5791200"/>
            <a:ext cx="1169226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Planning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35" name="Pentagon 34"/>
          <p:cNvSpPr/>
          <p:nvPr/>
        </p:nvSpPr>
        <p:spPr>
          <a:xfrm>
            <a:off x="2442029" y="4194629"/>
            <a:ext cx="606608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Possible </a:t>
            </a:r>
            <a:r>
              <a:rPr lang="en-ZA" dirty="0" err="1" smtClean="0">
                <a:solidFill>
                  <a:srgbClr val="FF0000"/>
                </a:solidFill>
              </a:rPr>
              <a:t>Ledging</a:t>
            </a:r>
            <a:r>
              <a:rPr lang="en-ZA" dirty="0" smtClean="0">
                <a:solidFill>
                  <a:srgbClr val="FF0000"/>
                </a:solidFill>
              </a:rPr>
              <a:t> Leading Practice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2438400" y="4724400"/>
            <a:ext cx="6069708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Possible drilling and blasting leading practice</a:t>
            </a:r>
            <a:endParaRPr lang="en-Z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089900" y="6348413"/>
            <a:ext cx="693738" cy="393700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285875" y="6338888"/>
            <a:ext cx="671512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75" y="6708775"/>
            <a:ext cx="6715125" cy="33338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3095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Challenges to be addressed in 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24795777"/>
              </p:ext>
            </p:extLst>
          </p:nvPr>
        </p:nvGraphicFramePr>
        <p:xfrm>
          <a:off x="228600" y="969963"/>
          <a:ext cx="8763000" cy="4232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3124200"/>
                <a:gridCol w="2895600"/>
                <a:gridCol w="1578592"/>
                <a:gridCol w="783608"/>
              </a:tblGrid>
              <a:tr h="788078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No</a:t>
                      </a:r>
                      <a:endParaRPr 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Lack of Senior Management present at COPA meeting and involved in the mine process 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Ask GMs to give presentations of MOSH LP progress at their mines. Ask the mine to “host” the COPA meeting. Peer reviews.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April 2015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Support,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uniformity and continuity at and between all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 regional COPA meetings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All members of the </a:t>
                      </a:r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FoG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 team will attempt to be present at all </a:t>
                      </a:r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FoG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 COPA meetings 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On-going 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Support of other team COPAs to learn and help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Representation of </a:t>
                      </a:r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FoG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 team at other COPA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meetings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On-going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Recognition and reward for mines completing an adequate </a:t>
                      </a:r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PoE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Review document for evaluating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a </a:t>
                      </a:r>
                      <a:r>
                        <a:rPr lang="en-US" sz="1200" baseline="0" dirty="0" err="1" smtClean="0">
                          <a:latin typeface="Arial" pitchFamily="34" charset="0"/>
                          <a:cs typeface="Arial" pitchFamily="34" charset="0"/>
                        </a:rPr>
                        <a:t>PoE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. Presentation of certificate by Head of the Learning Hub at regional Tripartite Forum Meetings (See Strategic plan, Goal 2, Action plan vi)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March 2015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Teams and SM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66675" y="3048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Leading Practice Adoption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07347610"/>
              </p:ext>
            </p:extLst>
          </p:nvPr>
        </p:nvGraphicFramePr>
        <p:xfrm>
          <a:off x="457200" y="1600200"/>
          <a:ext cx="82296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Progress Tracker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Approximate No. of People</a:t>
                      </a:r>
                      <a:r>
                        <a:rPr lang="en-ZA" baseline="0" dirty="0" smtClean="0"/>
                        <a:t> Affected</a:t>
                      </a:r>
                      <a:endParaRPr lang="en-ZA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Entry Examination and Making Safe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98%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69000</a:t>
                      </a:r>
                      <a:endParaRPr lang="en-ZA" baseline="0" dirty="0"/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Nets with Bolts (Stoping Areas)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97%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30000</a:t>
                      </a:r>
                      <a:endParaRPr lang="en-ZA" baseline="0" dirty="0"/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Triggered Action Response Plan (FoG)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69%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27000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5101</TotalTime>
  <Words>463</Words>
  <Application>Microsoft Office PowerPoint</Application>
  <PresentationFormat>On-screen Show (4:3)</PresentationFormat>
  <Paragraphs>99</Paragraphs>
  <Slides>7</Slides>
  <Notes>5</Notes>
  <HiddenSlides>3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Theme3</vt:lpstr>
      <vt:lpstr>MOSH Falls of Ground Team  Leading Practice  Adoption Team  Activity Report</vt:lpstr>
      <vt:lpstr>Slide 2</vt:lpstr>
      <vt:lpstr>Slide 3</vt:lpstr>
      <vt:lpstr>Slide 4</vt:lpstr>
      <vt:lpstr>Slide 5</vt:lpstr>
      <vt:lpstr>Slide 6</vt:lpstr>
      <vt:lpstr>Slide 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Lmasilo</cp:lastModifiedBy>
  <cp:revision>86</cp:revision>
  <dcterms:created xsi:type="dcterms:W3CDTF">2012-10-17T09:06:01Z</dcterms:created>
  <dcterms:modified xsi:type="dcterms:W3CDTF">2015-01-20T08:19:08Z</dcterms:modified>
</cp:coreProperties>
</file>