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59" r:id="rId3"/>
    <p:sldId id="260" r:id="rId4"/>
    <p:sldId id="266" r:id="rId5"/>
    <p:sldId id="280" r:id="rId6"/>
    <p:sldId id="268" r:id="rId7"/>
    <p:sldId id="276" r:id="rId8"/>
    <p:sldId id="278" r:id="rId9"/>
    <p:sldId id="279" r:id="rId10"/>
    <p:sldId id="264" r:id="rId11"/>
    <p:sldId id="275" r:id="rId12"/>
    <p:sldId id="286" r:id="rId13"/>
    <p:sldId id="291" r:id="rId14"/>
    <p:sldId id="288" r:id="rId15"/>
    <p:sldId id="290" r:id="rId16"/>
    <p:sldId id="294" r:id="rId17"/>
    <p:sldId id="285" r:id="rId18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D6A300"/>
    <a:srgbClr val="FFFFC5"/>
    <a:srgbClr val="FFFF99"/>
    <a:srgbClr val="0E0A42"/>
    <a:srgbClr val="110C54"/>
    <a:srgbClr val="140E5E"/>
    <a:srgbClr val="150F61"/>
    <a:srgbClr val="120D53"/>
    <a:srgbClr val="1610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64" d="100"/>
          <a:sy n="64" d="100"/>
        </p:scale>
        <p:origin x="-12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103" y="1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C2D7AD-DA14-4518-A45F-BCE4B38E8C70}" type="datetimeFigureOut">
              <a:rPr lang="en-US" smtClean="0"/>
              <a:pPr/>
              <a:t>22-Jan-15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159" y="4714480"/>
            <a:ext cx="5439358" cy="44673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28962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103" y="9428962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09A798-6B2B-40D6-8B85-5EBD566579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134679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09A798-6B2B-40D6-8B85-5EBD56657904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357408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819607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819607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09A798-6B2B-40D6-8B85-5EBD56657904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357408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09A798-6B2B-40D6-8B85-5EBD56657904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357408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819607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819607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819607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819607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819607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81960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22-Jan-15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22-Jan-15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22-Jan-15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22-Jan-15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22-Jan-15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22-Jan-15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22-Jan-15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22-Jan-15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22-Jan-15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22-Jan-15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22-Jan-15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4E5AA6-0D00-4313-A42E-433812463DD9}" type="datetimeFigureOut">
              <a:rPr lang="en-US" smtClean="0"/>
              <a:pPr/>
              <a:t>22-Jan-15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emf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emf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emf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emf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emf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mosh.co.za/" TargetMode="External"/><Relationship Id="rId3" Type="http://schemas.openxmlformats.org/officeDocument/2006/relationships/image" Target="../media/image11.png"/><Relationship Id="rId7" Type="http://schemas.openxmlformats.org/officeDocument/2006/relationships/hyperlink" Target="mailto:johan.c.vanrensburg@angloamerican.com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gerriepienaar69@gmail.com" TargetMode="External"/><Relationship Id="rId5" Type="http://schemas.openxmlformats.org/officeDocument/2006/relationships/hyperlink" Target="mailto:ABanyini@chamberofmines.org.za" TargetMode="External"/><Relationship Id="rId4" Type="http://schemas.openxmlformats.org/officeDocument/2006/relationships/image" Target="../media/image4.png"/><Relationship Id="rId9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3779912" y="1628800"/>
            <a:ext cx="5328592" cy="2232248"/>
          </a:xfrm>
        </p:spPr>
        <p:txBody>
          <a:bodyPr>
            <a:noAutofit/>
          </a:bodyPr>
          <a:lstStyle/>
          <a:p>
            <a:r>
              <a:rPr lang="en-ZA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DUST TEAM</a:t>
            </a:r>
            <a:r>
              <a:rPr lang="en-ZA" sz="3600" b="1" dirty="0" smtClean="0">
                <a:solidFill>
                  <a:schemeClr val="bg1"/>
                </a:solidFill>
              </a:rPr>
              <a:t/>
            </a:r>
            <a:br>
              <a:rPr lang="en-ZA" sz="3600" b="1" dirty="0" smtClean="0">
                <a:solidFill>
                  <a:schemeClr val="bg1"/>
                </a:solidFill>
              </a:rPr>
            </a:br>
            <a:r>
              <a:rPr lang="en-ZA" sz="2800" dirty="0" smtClean="0">
                <a:solidFill>
                  <a:schemeClr val="bg1"/>
                </a:solidFill>
              </a:rPr>
              <a:t>u p  -  d a t e</a:t>
            </a:r>
            <a:br>
              <a:rPr lang="en-ZA" sz="2800" dirty="0" smtClean="0">
                <a:solidFill>
                  <a:schemeClr val="bg1"/>
                </a:solidFill>
              </a:rPr>
            </a:br>
            <a:r>
              <a:rPr lang="en-ZA" sz="1800" dirty="0" smtClean="0">
                <a:solidFill>
                  <a:schemeClr val="bg1"/>
                </a:solidFill>
              </a:rPr>
              <a:t>November 2014 to date</a:t>
            </a:r>
            <a:r>
              <a:rPr lang="en-ZA" sz="2800" dirty="0" smtClean="0">
                <a:solidFill>
                  <a:schemeClr val="bg1"/>
                </a:solidFill>
              </a:rPr>
              <a:t> 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2987824" y="5013176"/>
            <a:ext cx="5976664" cy="1152128"/>
          </a:xfrm>
        </p:spPr>
        <p:txBody>
          <a:bodyPr/>
          <a:lstStyle/>
          <a:p>
            <a:pPr algn="r"/>
            <a:r>
              <a:rPr lang="en-ZA" sz="1400" i="1" dirty="0" smtClean="0">
                <a:solidFill>
                  <a:schemeClr val="bg1"/>
                </a:solidFill>
              </a:rPr>
              <a:t>by</a:t>
            </a:r>
          </a:p>
          <a:p>
            <a:pPr algn="r"/>
            <a:r>
              <a:rPr lang="en-ZA" sz="1600" dirty="0" err="1" smtClean="0">
                <a:solidFill>
                  <a:schemeClr val="bg1"/>
                </a:solidFill>
              </a:rPr>
              <a:t>Gerrie</a:t>
            </a:r>
            <a:r>
              <a:rPr lang="en-ZA" sz="1600" dirty="0" smtClean="0">
                <a:solidFill>
                  <a:schemeClr val="bg1"/>
                </a:solidFill>
              </a:rPr>
              <a:t> </a:t>
            </a:r>
            <a:r>
              <a:rPr lang="en-ZA" sz="1600" dirty="0" err="1" smtClean="0">
                <a:solidFill>
                  <a:schemeClr val="bg1"/>
                </a:solidFill>
              </a:rPr>
              <a:t>Pienaar</a:t>
            </a:r>
            <a:r>
              <a:rPr lang="en-ZA" sz="1600" dirty="0" smtClean="0">
                <a:solidFill>
                  <a:schemeClr val="bg1"/>
                </a:solidFill>
              </a:rPr>
              <a:t>, Johan van Rensburg and Dr </a:t>
            </a:r>
            <a:r>
              <a:rPr lang="en-ZA" sz="1600" dirty="0">
                <a:solidFill>
                  <a:schemeClr val="bg1"/>
                </a:solidFill>
              </a:rPr>
              <a:t>Audrey </a:t>
            </a:r>
            <a:r>
              <a:rPr lang="en-ZA" sz="1600" dirty="0" err="1">
                <a:solidFill>
                  <a:schemeClr val="bg1"/>
                </a:solidFill>
              </a:rPr>
              <a:t>Banyini</a:t>
            </a:r>
            <a:r>
              <a:rPr lang="en-ZA" sz="1400" dirty="0">
                <a:solidFill>
                  <a:schemeClr val="bg1"/>
                </a:solidFill>
              </a:rPr>
              <a:t> </a:t>
            </a:r>
            <a:endParaRPr lang="en-ZA" sz="1400" dirty="0" smtClean="0">
              <a:solidFill>
                <a:schemeClr val="bg1"/>
              </a:solidFill>
            </a:endParaRPr>
          </a:p>
          <a:p>
            <a:pPr algn="r"/>
            <a:r>
              <a:rPr lang="en-ZA" sz="1400" dirty="0" smtClean="0">
                <a:solidFill>
                  <a:schemeClr val="bg1">
                    <a:lumMod val="95000"/>
                  </a:schemeClr>
                </a:solidFill>
              </a:rPr>
              <a:t>22 January 2015</a:t>
            </a:r>
            <a:endParaRPr lang="en-US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6070646"/>
            <a:ext cx="9144000" cy="9413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grpSp>
        <p:nvGrpSpPr>
          <p:cNvPr id="2" name="Group 1"/>
          <p:cNvGrpSpPr/>
          <p:nvPr/>
        </p:nvGrpSpPr>
        <p:grpSpPr>
          <a:xfrm>
            <a:off x="4431074" y="6178620"/>
            <a:ext cx="4677430" cy="692696"/>
            <a:chOff x="4431074" y="6178620"/>
            <a:chExt cx="4677430" cy="692696"/>
          </a:xfrm>
        </p:grpSpPr>
        <p:sp>
          <p:nvSpPr>
            <p:cNvPr id="15" name="TextBox 14"/>
            <p:cNvSpPr txBox="1"/>
            <p:nvPr/>
          </p:nvSpPr>
          <p:spPr>
            <a:xfrm>
              <a:off x="5173377" y="6306247"/>
              <a:ext cx="321504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ZA" sz="1200" b="1" u="sng" dirty="0" smtClean="0">
                  <a:latin typeface="Arial" pitchFamily="34" charset="0"/>
                  <a:cs typeface="Arial" pitchFamily="34" charset="0"/>
                </a:rPr>
                <a:t>CHAMBER OF MINES OF SOUTH AFRICA</a:t>
              </a:r>
            </a:p>
            <a:p>
              <a:pPr algn="ctr"/>
              <a:r>
                <a:rPr lang="en-ZA" sz="1200" i="1" dirty="0" smtClean="0">
                  <a:solidFill>
                    <a:srgbClr val="FF0000"/>
                  </a:solidFill>
                </a:rPr>
                <a:t>Putting South Africa First</a:t>
              </a:r>
              <a:endParaRPr lang="en-ZA" sz="1200" i="1" dirty="0">
                <a:solidFill>
                  <a:srgbClr val="FF0000"/>
                </a:solidFill>
              </a:endParaRPr>
            </a:p>
          </p:txBody>
        </p:sp>
        <p:pic>
          <p:nvPicPr>
            <p:cNvPr id="1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431074" y="6242200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7" name="Picture 2" descr="http://www.pbmr.co.za/contenthtml/files/Image/aboutus7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10855" y="6178620"/>
              <a:ext cx="797649" cy="6926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Progress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for 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the Month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587078142"/>
              </p:ext>
            </p:extLst>
          </p:nvPr>
        </p:nvGraphicFramePr>
        <p:xfrm>
          <a:off x="457200" y="908720"/>
          <a:ext cx="8507290" cy="11521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2392"/>
                <a:gridCol w="2664296"/>
                <a:gridCol w="2664297"/>
                <a:gridCol w="864096"/>
                <a:gridCol w="1872209"/>
              </a:tblGrid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No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Lowlights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(Issues, Risks, Concerns)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Response - Remedial  Action 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Due Date</a:t>
                      </a:r>
                      <a:endParaRPr kumimoji="0" lang="en-US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Resp. Person</a:t>
                      </a:r>
                      <a:endParaRPr kumimoji="0" lang="en-US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Peer review process at 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</a:rPr>
                        <a:t>Kopanang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 could not be concluded</a:t>
                      </a:r>
                    </a:p>
                  </a:txBody>
                  <a:tcPr marL="36000" marR="36000" marT="36000" marB="36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Re-schedule underground component of visit</a:t>
                      </a:r>
                    </a:p>
                  </a:txBody>
                  <a:tcPr marL="36000" marR="36000" marT="36000" marB="36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28-01-14</a:t>
                      </a:r>
                    </a:p>
                  </a:txBody>
                  <a:tcPr marL="36000" marR="36000" marT="36000" marB="36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HoLH</a:t>
                      </a:r>
                      <a:r>
                        <a:rPr kumimoji="0" lang="en-US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 and team</a:t>
                      </a:r>
                    </a:p>
                  </a:txBody>
                  <a:tcPr marL="36000" marR="36000" marT="36000" marB="36000" anchor="ctr" horzOverflow="overflow"/>
                </a:tc>
              </a:tr>
            </a:tbl>
          </a:graphicData>
        </a:graphic>
      </p:graphicFrame>
      <p:grpSp>
        <p:nvGrpSpPr>
          <p:cNvPr id="3" name="Group 2"/>
          <p:cNvGrpSpPr/>
          <p:nvPr/>
        </p:nvGrpSpPr>
        <p:grpSpPr>
          <a:xfrm>
            <a:off x="285721" y="6215656"/>
            <a:ext cx="8606759" cy="597720"/>
            <a:chOff x="285721" y="6215656"/>
            <a:chExt cx="8606759" cy="597720"/>
          </a:xfrm>
        </p:grpSpPr>
        <p:cxnSp>
          <p:nvCxnSpPr>
            <p:cNvPr id="13" name="Straight Connector 12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17" name="Straight Connector 16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2554749" y="2996952"/>
            <a:ext cx="4034534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/>
              <a:t>This is a </a:t>
            </a:r>
            <a:r>
              <a:rPr lang="en-ZA" sz="2000" b="1" dirty="0" smtClean="0"/>
              <a:t>must have </a:t>
            </a:r>
            <a:r>
              <a:rPr lang="en-ZA" dirty="0" smtClean="0"/>
              <a:t>– the next available date will only be in April (we will fail industry in terms of the planned roll-out of this practice if we cannot make it on 28-01-14).</a:t>
            </a:r>
            <a:endParaRPr lang="en-ZA" dirty="0"/>
          </a:p>
        </p:txBody>
      </p:sp>
      <p:cxnSp>
        <p:nvCxnSpPr>
          <p:cNvPr id="5" name="Elbow Connector 4"/>
          <p:cNvCxnSpPr>
            <a:endCxn id="2" idx="3"/>
          </p:cNvCxnSpPr>
          <p:nvPr/>
        </p:nvCxnSpPr>
        <p:spPr>
          <a:xfrm rot="5400000">
            <a:off x="5887692" y="2834448"/>
            <a:ext cx="1618149" cy="214965"/>
          </a:xfrm>
          <a:prstGeom prst="bentConnector2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235938147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Key lessons learnt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285721" y="6215656"/>
            <a:ext cx="8606759" cy="597720"/>
            <a:chOff x="285721" y="6215656"/>
            <a:chExt cx="8606759" cy="597720"/>
          </a:xfrm>
        </p:grpSpPr>
        <p:cxnSp>
          <p:nvCxnSpPr>
            <p:cNvPr id="13" name="Straight Connector 12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17" name="Straight Connector 16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graphicFrame>
        <p:nvGraphicFramePr>
          <p:cNvPr id="12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878362888"/>
              </p:ext>
            </p:extLst>
          </p:nvPr>
        </p:nvGraphicFramePr>
        <p:xfrm>
          <a:off x="457200" y="908720"/>
          <a:ext cx="8302852" cy="8924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8653"/>
                <a:gridCol w="7814199"/>
              </a:tblGrid>
              <a:tr h="46288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No</a:t>
                      </a:r>
                      <a:endParaRPr lang="en-US" sz="16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Key lessons learnt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None to report on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889748848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285721" y="6215656"/>
            <a:ext cx="8606759" cy="597720"/>
            <a:chOff x="285721" y="6215656"/>
            <a:chExt cx="8606759" cy="597720"/>
          </a:xfrm>
        </p:grpSpPr>
        <p:cxnSp>
          <p:nvCxnSpPr>
            <p:cNvPr id="13" name="Straight Connector 12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17" name="Straight Connector 16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9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SLP Progress Report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43"/>
          <p:cNvSpPr>
            <a:spLocks noChangeArrowheads="1"/>
          </p:cNvSpPr>
          <p:nvPr/>
        </p:nvSpPr>
        <p:spPr bwMode="auto">
          <a:xfrm>
            <a:off x="71407" y="548680"/>
            <a:ext cx="857256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Winch Covers</a:t>
            </a:r>
            <a:endParaRPr lang="en-US" b="1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931523" y="5623562"/>
            <a:ext cx="1045963" cy="47672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ZA" sz="1200" b="1" dirty="0" smtClean="0"/>
              <a:t>56.7</a:t>
            </a:r>
          </a:p>
          <a:p>
            <a:pPr algn="ctr"/>
            <a:r>
              <a:rPr lang="en-ZA" sz="1000" dirty="0" smtClean="0"/>
              <a:t>Previous month</a:t>
            </a:r>
            <a:endParaRPr lang="en-ZA" sz="1000" dirty="0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3712" y="1315846"/>
            <a:ext cx="8678768" cy="38680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Up Arrow 23"/>
          <p:cNvSpPr/>
          <p:nvPr/>
        </p:nvSpPr>
        <p:spPr>
          <a:xfrm>
            <a:off x="3351632" y="5202147"/>
            <a:ext cx="214005" cy="432048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5" name="Oval 24"/>
          <p:cNvSpPr/>
          <p:nvPr/>
        </p:nvSpPr>
        <p:spPr>
          <a:xfrm>
            <a:off x="3274107" y="4917883"/>
            <a:ext cx="361789" cy="36178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2646563382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285721" y="6215656"/>
            <a:ext cx="8606759" cy="597720"/>
            <a:chOff x="285721" y="6215656"/>
            <a:chExt cx="8606759" cy="597720"/>
          </a:xfrm>
        </p:grpSpPr>
        <p:cxnSp>
          <p:nvCxnSpPr>
            <p:cNvPr id="13" name="Straight Connector 12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17" name="Straight Connector 16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5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SLP Adoption Tracker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43"/>
          <p:cNvSpPr>
            <a:spLocks noChangeArrowheads="1"/>
          </p:cNvSpPr>
          <p:nvPr/>
        </p:nvSpPr>
        <p:spPr bwMode="auto">
          <a:xfrm>
            <a:off x="71407" y="548680"/>
            <a:ext cx="857256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Winch Covers </a:t>
            </a:r>
            <a:endParaRPr lang="en-US" b="1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923244"/>
            <a:ext cx="7100862" cy="50894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756090513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85721" y="6215656"/>
            <a:ext cx="8606759" cy="597720"/>
            <a:chOff x="285721" y="6215656"/>
            <a:chExt cx="8606759" cy="597720"/>
          </a:xfrm>
        </p:grpSpPr>
        <p:cxnSp>
          <p:nvCxnSpPr>
            <p:cNvPr id="36" name="Straight Connector 35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7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8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39" name="Straight Connector 38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0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SLP Progress Report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43"/>
          <p:cNvSpPr>
            <a:spLocks noChangeArrowheads="1"/>
          </p:cNvSpPr>
          <p:nvPr/>
        </p:nvSpPr>
        <p:spPr bwMode="auto">
          <a:xfrm>
            <a:off x="71407" y="548680"/>
            <a:ext cx="857256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Multi-stage Filtration System</a:t>
            </a:r>
            <a:endParaRPr lang="en-US" b="1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3712" y="1240133"/>
            <a:ext cx="8678768" cy="38775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Up Arrow 16"/>
          <p:cNvSpPr/>
          <p:nvPr/>
        </p:nvSpPr>
        <p:spPr>
          <a:xfrm>
            <a:off x="3331013" y="5121525"/>
            <a:ext cx="214005" cy="432048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9" name="Oval 18"/>
          <p:cNvSpPr/>
          <p:nvPr/>
        </p:nvSpPr>
        <p:spPr>
          <a:xfrm>
            <a:off x="3253488" y="4837261"/>
            <a:ext cx="361789" cy="36178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8" name="TextBox 17"/>
          <p:cNvSpPr txBox="1"/>
          <p:nvPr/>
        </p:nvSpPr>
        <p:spPr>
          <a:xfrm>
            <a:off x="2920890" y="5549131"/>
            <a:ext cx="1045963" cy="47672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ZA" sz="1200" b="1" dirty="0" smtClean="0"/>
              <a:t>86.6</a:t>
            </a:r>
          </a:p>
          <a:p>
            <a:pPr algn="ctr"/>
            <a:r>
              <a:rPr lang="en-ZA" sz="1000" dirty="0" smtClean="0"/>
              <a:t>Previous month</a:t>
            </a:r>
            <a:endParaRPr lang="en-ZA" sz="1000" dirty="0"/>
          </a:p>
        </p:txBody>
      </p:sp>
    </p:spTree>
    <p:extLst>
      <p:ext uri="{BB962C8B-B14F-4D97-AF65-F5344CB8AC3E}">
        <p14:creationId xmlns:p14="http://schemas.microsoft.com/office/powerpoint/2010/main" xmlns="" val="823019477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85721" y="6215656"/>
            <a:ext cx="8606759" cy="597720"/>
            <a:chOff x="285721" y="6215656"/>
            <a:chExt cx="8606759" cy="597720"/>
          </a:xfrm>
        </p:grpSpPr>
        <p:cxnSp>
          <p:nvCxnSpPr>
            <p:cNvPr id="36" name="Straight Connector 35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7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8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39" name="Straight Connector 38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5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SLP Adoption Tracker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43"/>
          <p:cNvSpPr>
            <a:spLocks noChangeArrowheads="1"/>
          </p:cNvSpPr>
          <p:nvPr/>
        </p:nvSpPr>
        <p:spPr bwMode="auto">
          <a:xfrm>
            <a:off x="71407" y="548680"/>
            <a:ext cx="857256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Multi-stage Filtration</a:t>
            </a:r>
          </a:p>
          <a:p>
            <a:r>
              <a:rPr 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System</a:t>
            </a:r>
            <a:endParaRPr lang="en-US" b="1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079742"/>
            <a:ext cx="6740822" cy="48936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898905494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09329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grpSp>
        <p:nvGrpSpPr>
          <p:cNvPr id="4" name="Group 3"/>
          <p:cNvGrpSpPr/>
          <p:nvPr/>
        </p:nvGrpSpPr>
        <p:grpSpPr>
          <a:xfrm>
            <a:off x="285721" y="6215656"/>
            <a:ext cx="8606759" cy="597720"/>
            <a:chOff x="285721" y="6215656"/>
            <a:chExt cx="8606759" cy="597720"/>
          </a:xfrm>
        </p:grpSpPr>
        <p:cxnSp>
          <p:nvCxnSpPr>
            <p:cNvPr id="5" name="Straight Connector 4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7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8" name="Straight Connector 7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4542" y="181417"/>
            <a:ext cx="8856984" cy="56209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610868596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3364" y="5621460"/>
            <a:ext cx="5646788" cy="831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08304" y="5557572"/>
            <a:ext cx="1594200" cy="743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TextBox 14"/>
          <p:cNvSpPr txBox="1"/>
          <p:nvPr/>
        </p:nvSpPr>
        <p:spPr>
          <a:xfrm>
            <a:off x="7338207" y="6319728"/>
            <a:ext cx="15343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ZA" sz="1200" dirty="0" smtClean="0"/>
              <a:t>L E A R N I N G   H U B</a:t>
            </a:r>
            <a:endParaRPr lang="en-ZA" sz="1200" dirty="0"/>
          </a:p>
        </p:txBody>
      </p:sp>
      <p:grpSp>
        <p:nvGrpSpPr>
          <p:cNvPr id="16" name="Group 15"/>
          <p:cNvGrpSpPr/>
          <p:nvPr/>
        </p:nvGrpSpPr>
        <p:grpSpPr>
          <a:xfrm>
            <a:off x="-4680" y="1124744"/>
            <a:ext cx="9148680" cy="4176464"/>
            <a:chOff x="-4680" y="1124744"/>
            <a:chExt cx="9148680" cy="4176464"/>
          </a:xfrm>
        </p:grpSpPr>
        <p:grpSp>
          <p:nvGrpSpPr>
            <p:cNvPr id="18" name="Group 17"/>
            <p:cNvGrpSpPr/>
            <p:nvPr/>
          </p:nvGrpSpPr>
          <p:grpSpPr>
            <a:xfrm>
              <a:off x="-4680" y="1124744"/>
              <a:ext cx="9148680" cy="4176464"/>
              <a:chOff x="-4680" y="1124744"/>
              <a:chExt cx="9148680" cy="4176464"/>
            </a:xfrm>
          </p:grpSpPr>
          <p:sp>
            <p:nvSpPr>
              <p:cNvPr id="25" name="Rectangle 24"/>
              <p:cNvSpPr/>
              <p:nvPr/>
            </p:nvSpPr>
            <p:spPr>
              <a:xfrm>
                <a:off x="-4680" y="4365104"/>
                <a:ext cx="9148680" cy="936104"/>
              </a:xfrm>
              <a:prstGeom prst="rect">
                <a:avLst/>
              </a:prstGeom>
              <a:solidFill>
                <a:srgbClr val="3D6AA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grpSp>
            <p:nvGrpSpPr>
              <p:cNvPr id="26" name="Group 25"/>
              <p:cNvGrpSpPr/>
              <p:nvPr/>
            </p:nvGrpSpPr>
            <p:grpSpPr>
              <a:xfrm>
                <a:off x="-4680" y="1124744"/>
                <a:ext cx="9148680" cy="3096344"/>
                <a:chOff x="-4680" y="1340768"/>
                <a:chExt cx="9148680" cy="3096344"/>
              </a:xfrm>
            </p:grpSpPr>
            <p:sp>
              <p:nvSpPr>
                <p:cNvPr id="32" name="Rectangle 31"/>
                <p:cNvSpPr/>
                <p:nvPr/>
              </p:nvSpPr>
              <p:spPr>
                <a:xfrm>
                  <a:off x="-4680" y="1340768"/>
                  <a:ext cx="9148680" cy="309634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ZA"/>
                </a:p>
              </p:txBody>
            </p:sp>
            <p:sp>
              <p:nvSpPr>
                <p:cNvPr id="33" name="Rectangle 32"/>
                <p:cNvSpPr/>
                <p:nvPr/>
              </p:nvSpPr>
              <p:spPr>
                <a:xfrm>
                  <a:off x="263461" y="1674674"/>
                  <a:ext cx="8609140" cy="1569660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>
                  <a:spAutoFit/>
                </a:bodyPr>
                <a:lstStyle/>
                <a:p>
                  <a:pPr algn="ctr"/>
                  <a:r>
                    <a:rPr lang="en-US" sz="2000" dirty="0" smtClean="0"/>
                    <a:t>L E A R N I N G   H U B</a:t>
                  </a:r>
                </a:p>
                <a:p>
                  <a:pPr algn="ctr"/>
                  <a:r>
                    <a:rPr lang="en-US" sz="4000" b="1" dirty="0" smtClean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DUST TEAM</a:t>
                  </a:r>
                </a:p>
                <a:p>
                  <a:pPr algn="ctr"/>
                  <a:r>
                    <a:rPr lang="en-US" sz="3600" b="1" dirty="0" smtClean="0"/>
                    <a:t>011 498 7100</a:t>
                  </a:r>
                </a:p>
              </p:txBody>
            </p:sp>
          </p:grpSp>
          <p:sp>
            <p:nvSpPr>
              <p:cNvPr id="27" name="Rounded Rectangle 26"/>
              <p:cNvSpPr/>
              <p:nvPr/>
            </p:nvSpPr>
            <p:spPr>
              <a:xfrm>
                <a:off x="395536" y="3894151"/>
                <a:ext cx="2520280" cy="902999"/>
              </a:xfrm>
              <a:prstGeom prst="round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ZA" sz="1600" dirty="0" smtClean="0"/>
                  <a:t>Dr Audrey </a:t>
                </a:r>
                <a:r>
                  <a:rPr lang="en-ZA" sz="1600" dirty="0" err="1" smtClean="0"/>
                  <a:t>Banyini</a:t>
                </a:r>
                <a:endParaRPr lang="en-ZA" sz="1600" dirty="0" smtClean="0"/>
              </a:p>
              <a:p>
                <a:pPr algn="ctr"/>
                <a:r>
                  <a:rPr lang="en-ZA" sz="1000" dirty="0" smtClean="0">
                    <a:hlinkClick r:id="rId5"/>
                  </a:rPr>
                  <a:t>ABanyini@chamberofmines.org.za</a:t>
                </a:r>
                <a:endParaRPr lang="en-ZA" sz="1200" dirty="0"/>
              </a:p>
            </p:txBody>
          </p:sp>
          <p:sp>
            <p:nvSpPr>
              <p:cNvPr id="28" name="Rounded Rectangle 27"/>
              <p:cNvSpPr/>
              <p:nvPr/>
            </p:nvSpPr>
            <p:spPr>
              <a:xfrm>
                <a:off x="3309520" y="3894152"/>
                <a:ext cx="2520280" cy="902999"/>
              </a:xfrm>
              <a:prstGeom prst="round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ZA" sz="1600" dirty="0" err="1" smtClean="0"/>
                  <a:t>Gerrie</a:t>
                </a:r>
                <a:r>
                  <a:rPr lang="en-ZA" sz="1600" dirty="0" smtClean="0"/>
                  <a:t> </a:t>
                </a:r>
                <a:r>
                  <a:rPr lang="en-ZA" sz="1600" dirty="0" err="1" smtClean="0"/>
                  <a:t>Pienaar</a:t>
                </a:r>
                <a:endParaRPr lang="en-ZA" sz="1600" dirty="0" smtClean="0"/>
              </a:p>
              <a:p>
                <a:pPr algn="ctr"/>
                <a:r>
                  <a:rPr lang="en-ZA" sz="1000" dirty="0" smtClean="0">
                    <a:hlinkClick r:id="rId6"/>
                  </a:rPr>
                  <a:t>gerriepienaar69@gmail.com</a:t>
                </a:r>
                <a:r>
                  <a:rPr lang="en-ZA" sz="1000" dirty="0" smtClean="0"/>
                  <a:t>  </a:t>
                </a:r>
                <a:endParaRPr lang="en-ZA" sz="1000" dirty="0"/>
              </a:p>
            </p:txBody>
          </p:sp>
          <p:sp>
            <p:nvSpPr>
              <p:cNvPr id="31" name="Rounded Rectangle 30"/>
              <p:cNvSpPr/>
              <p:nvPr/>
            </p:nvSpPr>
            <p:spPr>
              <a:xfrm>
                <a:off x="6228184" y="3894153"/>
                <a:ext cx="2520280" cy="902999"/>
              </a:xfrm>
              <a:prstGeom prst="round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ZA" sz="1600" dirty="0" smtClean="0"/>
                  <a:t>Johan van Rensburg</a:t>
                </a:r>
              </a:p>
              <a:p>
                <a:pPr algn="ctr"/>
                <a:r>
                  <a:rPr lang="en-ZA" sz="1000" dirty="0">
                    <a:hlinkClick r:id="rId7"/>
                  </a:rPr>
                  <a:t>johan.c.vanrensburg@angloamerican.com</a:t>
                </a:r>
                <a:r>
                  <a:rPr lang="en-ZA" sz="1000" dirty="0"/>
                  <a:t> </a:t>
                </a:r>
              </a:p>
              <a:p>
                <a:pPr algn="ctr"/>
                <a:r>
                  <a:rPr lang="en-ZA" sz="1000" dirty="0" smtClean="0"/>
                  <a:t> </a:t>
                </a:r>
                <a:endParaRPr lang="en-ZA" sz="1000" dirty="0"/>
              </a:p>
            </p:txBody>
          </p:sp>
        </p:grpSp>
        <p:sp>
          <p:nvSpPr>
            <p:cNvPr id="20" name="Rectangle 19"/>
            <p:cNvSpPr/>
            <p:nvPr/>
          </p:nvSpPr>
          <p:spPr>
            <a:xfrm>
              <a:off x="2689600" y="3356992"/>
              <a:ext cx="375686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b="1" dirty="0"/>
                <a:t>Or visit our website: </a:t>
              </a:r>
              <a:r>
                <a:rPr lang="en-ZA" u="sng" dirty="0">
                  <a:solidFill>
                    <a:schemeClr val="bg1"/>
                  </a:solidFill>
                  <a:hlinkClick r:id="rId8"/>
                </a:rPr>
                <a:t>www.mosh.co.za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29" name="Picture 16" descr="interrogacon 4"/>
          <p:cNvPicPr>
            <a:picLocks noChangeAspect="1" noChangeArrowheads="1"/>
          </p:cNvPicPr>
          <p:nvPr/>
        </p:nvPicPr>
        <p:blipFill rotWithShape="1">
          <a:blip r:embed="rId9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590" t="5101" r="34065" b="19978"/>
          <a:stretch/>
        </p:blipFill>
        <p:spPr bwMode="auto">
          <a:xfrm>
            <a:off x="6906141" y="5171"/>
            <a:ext cx="2237859" cy="38558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511651644"/>
      </p:ext>
    </p:extLst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49628" y="711811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142852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Contents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93514" y="990600"/>
            <a:ext cx="788948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Mission and values reminder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Progress update – key indicators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Highlights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Lowlights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Key lessons learnt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SLP progress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Year Planner - 2015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285721" y="6215656"/>
            <a:ext cx="8606759" cy="597720"/>
            <a:chOff x="285721" y="6215656"/>
            <a:chExt cx="8606759" cy="597720"/>
          </a:xfrm>
        </p:grpSpPr>
        <p:cxnSp>
          <p:nvCxnSpPr>
            <p:cNvPr id="15" name="Straight Connector 14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7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9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20" name="Straight Connector 19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Mission and Values – MOSH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34487" y="646172"/>
            <a:ext cx="8569113" cy="5510595"/>
          </a:xfrm>
          <a:prstGeom prst="rect">
            <a:avLst/>
          </a:prstGeom>
          <a:solidFill>
            <a:srgbClr val="FFE579"/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2" name="Rectangle 1"/>
          <p:cNvSpPr/>
          <p:nvPr/>
        </p:nvSpPr>
        <p:spPr>
          <a:xfrm>
            <a:off x="2048720" y="661605"/>
            <a:ext cx="6854880" cy="153758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72000" rtlCol="0" anchor="ctr"/>
          <a:lstStyle/>
          <a:p>
            <a:r>
              <a:rPr lang="en-ZA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 facilitate the adoption of leading practice through a people oriented process to significantly improve occupational health and safety in the minerals industry</a:t>
            </a:r>
          </a:p>
          <a:p>
            <a:endParaRPr lang="en-ZA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ZA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Our ultimate goal is the provision of working conditions that are free from harmful effects</a:t>
            </a:r>
            <a:endParaRPr lang="en-ZA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34487" y="2152890"/>
            <a:ext cx="1714233" cy="400387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ZA" sz="3600" dirty="0" smtClean="0">
                <a:latin typeface="Calibri" pitchFamily="34" charset="0"/>
                <a:cs typeface="Calibri" pitchFamily="34" charset="0"/>
              </a:rPr>
              <a:t>Values</a:t>
            </a:r>
            <a:endParaRPr lang="en-ZA" sz="3600" dirty="0"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85721" y="6215656"/>
            <a:ext cx="8606759" cy="597720"/>
            <a:chOff x="285721" y="6215656"/>
            <a:chExt cx="8606759" cy="597720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0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1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22" name="Straight Connector 21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Mission and Values – MOSH Dust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34487" y="646172"/>
            <a:ext cx="8569113" cy="5510595"/>
          </a:xfrm>
          <a:prstGeom prst="rect">
            <a:avLst/>
          </a:prstGeom>
          <a:solidFill>
            <a:srgbClr val="FFE579"/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2" name="Rectangle 1"/>
          <p:cNvSpPr/>
          <p:nvPr/>
        </p:nvSpPr>
        <p:spPr>
          <a:xfrm>
            <a:off x="2048720" y="661605"/>
            <a:ext cx="6854880" cy="153758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72000" rtlCol="0" anchor="ctr"/>
          <a:lstStyle/>
          <a:p>
            <a:pPr algn="just"/>
            <a:r>
              <a:rPr lang="en-ZA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 facilitate the adoption of leading and/or simple leading practices through a people oriented process to significantly improve occupational health in the minerals industry with specific focus on </a:t>
            </a:r>
            <a:r>
              <a:rPr lang="en-ZA" sz="1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THE ELIMINATION OF SILICOSIS AND DUST RELATED DISEASES</a:t>
            </a:r>
            <a:endParaRPr lang="en-ZA" sz="16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34487" y="2152890"/>
            <a:ext cx="1714233" cy="400387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ZA" sz="3600" dirty="0" smtClean="0">
                <a:latin typeface="Calibri" pitchFamily="34" charset="0"/>
                <a:cs typeface="Calibri" pitchFamily="34" charset="0"/>
              </a:rPr>
              <a:t>Values</a:t>
            </a:r>
            <a:endParaRPr lang="en-ZA" sz="3600" dirty="0"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85721" y="6215656"/>
            <a:ext cx="8606759" cy="597720"/>
            <a:chOff x="285721" y="6215656"/>
            <a:chExt cx="8606759" cy="597720"/>
          </a:xfrm>
        </p:grpSpPr>
        <p:cxnSp>
          <p:nvCxnSpPr>
            <p:cNvPr id="12" name="Straight Connector 11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17" name="Straight Connector 16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959943514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60238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Leading Practice </a:t>
            </a:r>
            <a:r>
              <a:rPr lang="en-ZA" sz="2400" b="1" dirty="0">
                <a:latin typeface="Arial" pitchFamily="34" charset="0"/>
                <a:cs typeface="Arial" pitchFamily="34" charset="0"/>
              </a:rPr>
              <a:t>- key </a:t>
            </a: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indicators</a:t>
            </a: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85721" y="6215656"/>
            <a:ext cx="8606759" cy="597720"/>
            <a:chOff x="285721" y="6215656"/>
            <a:chExt cx="8606759" cy="597720"/>
          </a:xfrm>
        </p:grpSpPr>
        <p:cxnSp>
          <p:nvCxnSpPr>
            <p:cNvPr id="12" name="Straight Connector 11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4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17" name="Straight Connector 16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graphicFrame>
        <p:nvGraphicFramePr>
          <p:cNvPr id="21" name="Table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483500043"/>
              </p:ext>
            </p:extLst>
          </p:nvPr>
        </p:nvGraphicFramePr>
        <p:xfrm>
          <a:off x="228598" y="836712"/>
          <a:ext cx="8531453" cy="53444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5011"/>
                <a:gridCol w="3071323"/>
                <a:gridCol w="455011"/>
                <a:gridCol w="2594305"/>
                <a:gridCol w="1955803"/>
              </a:tblGrid>
              <a:tr h="463885"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 No</a:t>
                      </a:r>
                      <a:endParaRPr lang="en-ZA" sz="11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Key Performance Area</a:t>
                      </a:r>
                      <a:endParaRPr lang="en-ZA" sz="11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No</a:t>
                      </a:r>
                      <a:endParaRPr lang="en-ZA" sz="11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  <a:endParaRPr lang="en-ZA" sz="11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Continuous real-time monitoring of engineering dust controls </a:t>
                      </a:r>
                      <a:endParaRPr lang="en-ZA" sz="11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lvl="0"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Appropriate persons to select leading practice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Approved participants list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Appropriate plans for planning workshop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HOH review and approval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Detailed expert model of risk story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T12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Detailed expert models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T14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Peer Group assessment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0%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Leading practice with greatest OHS impact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T19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Credibility of selected Leading Practice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Adoption mines and key people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T22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Prioritised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list of mines and key people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Direct enquiry protocol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T27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Direct  enquiry protocol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Effective direct enquiry process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T30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Interview process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ZA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Moab </a:t>
                      </a:r>
                      <a:r>
                        <a:rPr lang="en-ZA" sz="11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Khutsong</a:t>
                      </a:r>
                      <a:r>
                        <a:rPr lang="en-ZA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: Completed</a:t>
                      </a:r>
                    </a:p>
                    <a:p>
                      <a:pPr algn="l"/>
                      <a:r>
                        <a:rPr lang="en-ZA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Beatrix: Completed</a:t>
                      </a:r>
                    </a:p>
                    <a:p>
                      <a:pPr algn="l"/>
                      <a:r>
                        <a:rPr lang="en-ZA" sz="11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Phakisa</a:t>
                      </a:r>
                      <a:r>
                        <a:rPr lang="en-ZA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: Completed</a:t>
                      </a:r>
                    </a:p>
                    <a:p>
                      <a:pPr algn="l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Anglo Platinum: </a:t>
                      </a:r>
                      <a:r>
                        <a:rPr lang="en-ZA" sz="1100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t.b.a</a:t>
                      </a:r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</a:p>
                    <a:p>
                      <a:pPr algn="l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Finch:</a:t>
                      </a:r>
                      <a:r>
                        <a:rPr lang="en-ZA" sz="1100" baseline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ZA" sz="1100" baseline="0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t.b.a</a:t>
                      </a:r>
                      <a:r>
                        <a:rPr lang="en-ZA" sz="1100" baseline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en-ZA" sz="1100" dirty="0" smtClean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Detailed mental models report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T33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Mental models report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11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T34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Identification of implications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757403715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60238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SLP - Key Indicators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432336768"/>
              </p:ext>
            </p:extLst>
          </p:nvPr>
        </p:nvGraphicFramePr>
        <p:xfrm>
          <a:off x="608449" y="873475"/>
          <a:ext cx="8068006" cy="57238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8698"/>
                <a:gridCol w="738850"/>
                <a:gridCol w="492567"/>
                <a:gridCol w="2135999"/>
                <a:gridCol w="801736"/>
                <a:gridCol w="728851"/>
                <a:gridCol w="728851"/>
                <a:gridCol w="801736"/>
                <a:gridCol w="1120718"/>
              </a:tblGrid>
              <a:tr h="463885"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 No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</a:p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No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b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Multi-stage Filtration Systems</a:t>
                      </a:r>
                      <a:endParaRPr lang="en-ZA" sz="10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b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Winch </a:t>
                      </a:r>
                      <a:r>
                        <a:rPr lang="en-ZA" sz="1000" b="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Covers</a:t>
                      </a:r>
                      <a:endParaRPr lang="en-ZA" sz="10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b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Water</a:t>
                      </a:r>
                      <a:r>
                        <a:rPr lang="en-ZA" sz="1000" b="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Blast</a:t>
                      </a:r>
                      <a:endParaRPr lang="en-ZA" sz="10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900" b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Telescopic Spray</a:t>
                      </a:r>
                      <a:endParaRPr lang="en-ZA" sz="9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000" b="0" i="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Stop-and-fix: managing worker dust exposure with real-time monitoring at a Primary Tip - Collieries</a:t>
                      </a:r>
                      <a:endParaRPr lang="en-ZA" sz="1000" dirty="0" smtClean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178507">
                <a:tc gridSpan="9">
                  <a:txBody>
                    <a:bodyPr/>
                    <a:lstStyle/>
                    <a:p>
                      <a:pPr algn="ctr"/>
                      <a:r>
                        <a:rPr lang="en-ZA" sz="1400" b="0" dirty="0" smtClean="0">
                          <a:latin typeface="Arial" pitchFamily="34" charset="0"/>
                          <a:cs typeface="Arial" pitchFamily="34" charset="0"/>
                        </a:rPr>
                        <a:t>IDENTIFY</a:t>
                      </a:r>
                      <a:endParaRPr lang="en-ZA" sz="1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ZA" sz="1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428811">
                <a:tc>
                  <a:txBody>
                    <a:bodyPr/>
                    <a:lstStyle/>
                    <a:p>
                      <a:pPr algn="ctr"/>
                      <a:r>
                        <a:rPr lang="en-ZA" sz="1200" b="0" dirty="0" smtClean="0">
                          <a:latin typeface="Arial" pitchFamily="34" charset="0"/>
                          <a:cs typeface="Arial" pitchFamily="34" charset="0"/>
                        </a:rPr>
                        <a:t>A</a:t>
                      </a:r>
                    </a:p>
                    <a:p>
                      <a:pPr algn="ctr"/>
                      <a:r>
                        <a:rPr lang="en-ZA" sz="1200" b="0" dirty="0" smtClean="0">
                          <a:latin typeface="Arial" pitchFamily="34" charset="0"/>
                          <a:cs typeface="Arial" pitchFamily="34" charset="0"/>
                        </a:rPr>
                        <a:t>23</a:t>
                      </a:r>
                      <a:endParaRPr lang="en-ZA" sz="12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SLP adoption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Identified potential SLP adoption mines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T113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Full Adoption Team assessment of SLP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T114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Contact manager</a:t>
                      </a:r>
                      <a:r>
                        <a:rPr lang="en-ZA" sz="1100" b="0" baseline="0" dirty="0" smtClean="0">
                          <a:latin typeface="Arial" pitchFamily="34" charset="0"/>
                          <a:cs typeface="Arial" pitchFamily="34" charset="0"/>
                        </a:rPr>
                        <a:t> of source mine to arrange access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T115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Identify key contact person at source</a:t>
                      </a:r>
                      <a:r>
                        <a:rPr lang="en-ZA" sz="1100" b="0" baseline="0" dirty="0" smtClean="0">
                          <a:latin typeface="Arial" pitchFamily="34" charset="0"/>
                          <a:cs typeface="Arial" pitchFamily="34" charset="0"/>
                        </a:rPr>
                        <a:t> mine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122119">
                <a:tc gridSpan="9">
                  <a:txBody>
                    <a:bodyPr/>
                    <a:lstStyle/>
                    <a:p>
                      <a:pPr algn="ctr"/>
                      <a:r>
                        <a:rPr lang="en-ZA" sz="1400" b="0" dirty="0" smtClean="0">
                          <a:latin typeface="Arial" pitchFamily="34" charset="0"/>
                          <a:cs typeface="Arial" pitchFamily="34" charset="0"/>
                        </a:rPr>
                        <a:t>DOCUMENT</a:t>
                      </a:r>
                      <a:endParaRPr lang="en-ZA" sz="1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ZA" sz="1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T116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Conduct investigations at source mine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 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  <a:endParaRPr lang="en-ZA" sz="1100" b="0" dirty="0" smtClean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T117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Prepare documents for formal SLP assessment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T118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Confirm accuracy of prepared documents with source mine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T119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Final review of documents against SLP criteria by adoption</a:t>
                      </a:r>
                      <a:r>
                        <a:rPr lang="en-ZA" sz="1100" b="0" baseline="0" dirty="0" smtClean="0">
                          <a:latin typeface="Arial" pitchFamily="34" charset="0"/>
                          <a:cs typeface="Arial" pitchFamily="34" charset="0"/>
                        </a:rPr>
                        <a:t> team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T120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Submit motivation of SLP to Head of Hub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6372200" y="1985395"/>
            <a:ext cx="1596494" cy="306467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en-ZA" sz="1200" dirty="0" smtClean="0"/>
              <a:t>Name change pending</a:t>
            </a:r>
            <a:endParaRPr lang="en-ZA" sz="1200" dirty="0"/>
          </a:p>
        </p:txBody>
      </p:sp>
      <p:cxnSp>
        <p:nvCxnSpPr>
          <p:cNvPr id="4" name="Elbow Connector 3"/>
          <p:cNvCxnSpPr>
            <a:stCxn id="2" idx="3"/>
          </p:cNvCxnSpPr>
          <p:nvPr/>
        </p:nvCxnSpPr>
        <p:spPr>
          <a:xfrm flipV="1">
            <a:off x="7968694" y="1985395"/>
            <a:ext cx="131698" cy="153234"/>
          </a:xfrm>
          <a:prstGeom prst="bentConnector2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969876141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60238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SLP - Key Indicators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172198620"/>
              </p:ext>
            </p:extLst>
          </p:nvPr>
        </p:nvGraphicFramePr>
        <p:xfrm>
          <a:off x="586986" y="914400"/>
          <a:ext cx="7805426" cy="42734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6535"/>
                <a:gridCol w="711239"/>
                <a:gridCol w="461620"/>
                <a:gridCol w="2240243"/>
                <a:gridCol w="775643"/>
                <a:gridCol w="705130"/>
                <a:gridCol w="705130"/>
                <a:gridCol w="696429"/>
                <a:gridCol w="1163457"/>
              </a:tblGrid>
              <a:tr h="463885">
                <a:tc>
                  <a:txBody>
                    <a:bodyPr/>
                    <a:lstStyle/>
                    <a:p>
                      <a:pPr algn="ctr"/>
                      <a:r>
                        <a:rPr lang="en-ZA" sz="9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 No</a:t>
                      </a:r>
                      <a:endParaRPr lang="en-ZA" sz="9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</a:p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No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b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Multi-stage Filtration Systems</a:t>
                      </a:r>
                      <a:endParaRPr lang="en-ZA" sz="10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b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Winch </a:t>
                      </a:r>
                      <a:r>
                        <a:rPr lang="en-ZA" sz="1000" b="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Covers</a:t>
                      </a:r>
                      <a:endParaRPr lang="en-ZA" sz="10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b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Water</a:t>
                      </a:r>
                      <a:r>
                        <a:rPr lang="en-ZA" sz="1000" b="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Blast</a:t>
                      </a:r>
                      <a:endParaRPr lang="en-ZA" sz="10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900" b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Telescopic Spray</a:t>
                      </a:r>
                      <a:endParaRPr lang="en-ZA" sz="9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000" b="0" i="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Stop-and-fix: managing worker dust exposure with real-time monitoring at a Primary Tip - Collieries</a:t>
                      </a:r>
                      <a:endParaRPr lang="en-ZA" sz="1000" dirty="0" smtClean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122119">
                <a:tc gridSpan="8">
                  <a:txBody>
                    <a:bodyPr/>
                    <a:lstStyle/>
                    <a:p>
                      <a:pPr algn="ctr"/>
                      <a:r>
                        <a:rPr lang="en-ZA" sz="1400" b="0" dirty="0" smtClean="0">
                          <a:latin typeface="Arial" pitchFamily="34" charset="0"/>
                          <a:cs typeface="Arial" pitchFamily="34" charset="0"/>
                        </a:rPr>
                        <a:t>DOCUMENT (cont.)</a:t>
                      </a:r>
                      <a:endParaRPr lang="en-ZA" sz="1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ZA" sz="1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T121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Convene SLP review panel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HoLH</a:t>
                      </a:r>
                      <a:r>
                        <a:rPr lang="en-ZA" sz="11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to</a:t>
                      </a:r>
                      <a:r>
                        <a:rPr lang="en-ZA" sz="11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advice</a:t>
                      </a:r>
                      <a:endParaRPr lang="en-ZA" sz="11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HoLH</a:t>
                      </a:r>
                      <a:r>
                        <a:rPr lang="en-ZA" sz="11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to</a:t>
                      </a:r>
                      <a:r>
                        <a:rPr lang="en-ZA" sz="11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advice</a:t>
                      </a:r>
                      <a:endParaRPr lang="en-ZA" sz="11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HoLH</a:t>
                      </a:r>
                      <a:r>
                        <a:rPr lang="en-ZA" sz="11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to</a:t>
                      </a:r>
                    </a:p>
                    <a:p>
                      <a:pPr algn="ctr"/>
                      <a:r>
                        <a:rPr lang="en-ZA" sz="11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advice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Formal</a:t>
                      </a:r>
                      <a:r>
                        <a:rPr lang="en-ZA" sz="1100" b="0" baseline="0" dirty="0" smtClean="0">
                          <a:latin typeface="Arial" pitchFamily="34" charset="0"/>
                          <a:cs typeface="Arial" pitchFamily="34" charset="0"/>
                        </a:rPr>
                        <a:t> review of SLP by review panel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HoLH</a:t>
                      </a:r>
                      <a:r>
                        <a:rPr lang="en-ZA" sz="11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to</a:t>
                      </a:r>
                    </a:p>
                    <a:p>
                      <a:pPr algn="ctr"/>
                      <a:r>
                        <a:rPr lang="en-ZA" sz="11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advice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T123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Conduct any necessary follow-up investigations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Not required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T124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Prepare customised</a:t>
                      </a:r>
                      <a:r>
                        <a:rPr lang="en-ZA" sz="1100" b="0" baseline="0" dirty="0" smtClean="0">
                          <a:latin typeface="Arial" pitchFamily="34" charset="0"/>
                          <a:cs typeface="Arial" pitchFamily="34" charset="0"/>
                        </a:rPr>
                        <a:t> SLP behaviour plans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T125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Develop guidance notes for SLP adoption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T126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Prepare SLP Adoption Brief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T127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Critical review of SLP Adoption Brief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</a:tbl>
          </a:graphicData>
        </a:graphic>
      </p:graphicFrame>
      <p:grpSp>
        <p:nvGrpSpPr>
          <p:cNvPr id="4" name="Group 3"/>
          <p:cNvGrpSpPr/>
          <p:nvPr/>
        </p:nvGrpSpPr>
        <p:grpSpPr>
          <a:xfrm>
            <a:off x="6166056" y="5229200"/>
            <a:ext cx="2144483" cy="592380"/>
            <a:chOff x="6166056" y="5229200"/>
            <a:chExt cx="2144483" cy="592380"/>
          </a:xfrm>
        </p:grpSpPr>
        <p:cxnSp>
          <p:nvCxnSpPr>
            <p:cNvPr id="3" name="Straight Connector 2"/>
            <p:cNvCxnSpPr/>
            <p:nvPr/>
          </p:nvCxnSpPr>
          <p:spPr>
            <a:xfrm>
              <a:off x="6166056" y="5229200"/>
              <a:ext cx="0" cy="288032"/>
            </a:xfrm>
            <a:prstGeom prst="line">
              <a:avLst/>
            </a:prstGeom>
            <a:ln>
              <a:solidFill>
                <a:schemeClr val="tx1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>
              <a:off x="6814128" y="5229200"/>
              <a:ext cx="0" cy="288032"/>
            </a:xfrm>
            <a:prstGeom prst="line">
              <a:avLst/>
            </a:prstGeom>
            <a:ln>
              <a:solidFill>
                <a:schemeClr val="tx1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/>
            <p:cNvCxnSpPr/>
            <p:nvPr/>
          </p:nvCxnSpPr>
          <p:spPr>
            <a:xfrm>
              <a:off x="6166056" y="5517232"/>
              <a:ext cx="648072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/>
            <p:nvPr/>
          </p:nvSpPr>
          <p:spPr>
            <a:xfrm>
              <a:off x="6434576" y="5544581"/>
              <a:ext cx="187596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ZA" sz="1200" dirty="0" smtClean="0"/>
                <a:t>Planned for 1</a:t>
              </a:r>
              <a:r>
                <a:rPr lang="en-ZA" sz="1200" baseline="30000" dirty="0" smtClean="0"/>
                <a:t>st</a:t>
              </a:r>
              <a:r>
                <a:rPr lang="en-ZA" sz="1200" dirty="0" smtClean="0"/>
                <a:t> QTR 2015??</a:t>
              </a:r>
              <a:endParaRPr lang="en-ZA" sz="1200" dirty="0"/>
            </a:p>
          </p:txBody>
        </p:sp>
        <p:cxnSp>
          <p:nvCxnSpPr>
            <p:cNvPr id="23" name="Straight Connector 22"/>
            <p:cNvCxnSpPr/>
            <p:nvPr/>
          </p:nvCxnSpPr>
          <p:spPr>
            <a:xfrm>
              <a:off x="6490092" y="5517232"/>
              <a:ext cx="0" cy="288032"/>
            </a:xfrm>
            <a:prstGeom prst="line">
              <a:avLst/>
            </a:prstGeom>
            <a:ln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1"/>
          <p:cNvGrpSpPr/>
          <p:nvPr/>
        </p:nvGrpSpPr>
        <p:grpSpPr>
          <a:xfrm>
            <a:off x="285721" y="5805264"/>
            <a:ext cx="8606759" cy="1008112"/>
            <a:chOff x="285721" y="5805264"/>
            <a:chExt cx="8606759" cy="1008112"/>
          </a:xfrm>
        </p:grpSpPr>
        <p:cxnSp>
          <p:nvCxnSpPr>
            <p:cNvPr id="12" name="Straight Connector 11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4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17" name="Straight Connector 16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25" name="Straight Connector 24"/>
            <p:cNvCxnSpPr/>
            <p:nvPr/>
          </p:nvCxnSpPr>
          <p:spPr>
            <a:xfrm>
              <a:off x="6490092" y="5805264"/>
              <a:ext cx="173626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xmlns="" val="2256666687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60238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SLP - Key Indicators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048400675"/>
              </p:ext>
            </p:extLst>
          </p:nvPr>
        </p:nvGraphicFramePr>
        <p:xfrm>
          <a:off x="228595" y="914400"/>
          <a:ext cx="8159828" cy="54812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5808"/>
                <a:gridCol w="730271"/>
                <a:gridCol w="473971"/>
                <a:gridCol w="2300185"/>
                <a:gridCol w="815476"/>
                <a:gridCol w="850468"/>
                <a:gridCol w="723997"/>
                <a:gridCol w="613509"/>
                <a:gridCol w="1296143"/>
              </a:tblGrid>
              <a:tr h="463885">
                <a:tc>
                  <a:txBody>
                    <a:bodyPr/>
                    <a:lstStyle/>
                    <a:p>
                      <a:pPr algn="ctr"/>
                      <a:r>
                        <a:rPr lang="en-ZA" sz="900" dirty="0" smtClean="0"/>
                        <a:t>KPA No</a:t>
                      </a:r>
                      <a:endParaRPr lang="en-ZA" sz="9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/>
                        <a:t>KPA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/>
                        <a:t>KPI</a:t>
                      </a:r>
                    </a:p>
                    <a:p>
                      <a:pPr algn="ctr"/>
                      <a:r>
                        <a:rPr lang="en-ZA" sz="1000" dirty="0" smtClean="0"/>
                        <a:t> No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/>
                        <a:t>KPI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b="0" dirty="0" smtClean="0"/>
                        <a:t>Multi-stage Filtration Systems</a:t>
                      </a:r>
                      <a:endParaRPr lang="en-ZA" sz="10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b="0" dirty="0" smtClean="0"/>
                        <a:t>Winch </a:t>
                      </a:r>
                      <a:r>
                        <a:rPr lang="en-ZA" sz="1000" b="0" baseline="0" dirty="0" smtClean="0"/>
                        <a:t> Covers</a:t>
                      </a:r>
                      <a:endParaRPr lang="en-ZA" sz="10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b="0" dirty="0" smtClean="0"/>
                        <a:t>Water</a:t>
                      </a:r>
                      <a:r>
                        <a:rPr lang="en-ZA" sz="1000" b="0" baseline="0" dirty="0" smtClean="0"/>
                        <a:t> Blast</a:t>
                      </a:r>
                      <a:endParaRPr lang="en-ZA" sz="10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900" b="0" dirty="0" smtClean="0"/>
                        <a:t>Telescopic Spray</a:t>
                      </a:r>
                      <a:endParaRPr lang="en-ZA" sz="9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000" b="0" i="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Stop-and-fix: managing worker dust exposure with real-time monitoring at a Primary Tip - Collieries</a:t>
                      </a:r>
                      <a:endParaRPr lang="en-ZA" sz="1000" dirty="0" smtClean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122119">
                <a:tc gridSpan="8">
                  <a:txBody>
                    <a:bodyPr/>
                    <a:lstStyle/>
                    <a:p>
                      <a:pPr algn="ctr"/>
                      <a:r>
                        <a:rPr lang="en-ZA" sz="1400" dirty="0" smtClean="0"/>
                        <a:t>FACILITATE</a:t>
                      </a:r>
                      <a:endParaRPr lang="en-ZA" sz="1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ZA" sz="1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T128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Update list of potential adoption mines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T129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Identify key contact persons at potential</a:t>
                      </a:r>
                      <a:r>
                        <a:rPr lang="en-ZA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adoption mines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T130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Arrange SLP Briefing Workshop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T131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Circulate SLP Adoption Brief to potential adoption mines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T132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Conduct SLP Briefing Workshop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T133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Establish SLP interest group if required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ZA" sz="11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marL="0" algn="ctr" defTabSz="914400" rtl="0" eaLnBrk="1" latinLnBrk="0" hangingPunct="1"/>
                      <a:r>
                        <a:rPr lang="en-ZA" sz="1100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b="0" kern="1200" dirty="0">
                        <a:solidFill>
                          <a:srgbClr val="FF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ZA" sz="11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marL="0" algn="ctr" defTabSz="914400" rtl="0" eaLnBrk="1" latinLnBrk="0" hangingPunct="1"/>
                      <a:r>
                        <a:rPr lang="en-ZA" sz="1100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b="0" kern="1200" dirty="0">
                        <a:solidFill>
                          <a:srgbClr val="FF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399589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T134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Initiate process of mines reporting on adoption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370367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T135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Provide SLP adoption brief for use at other meetings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</a:tr>
              <a:tr h="545698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T136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Monthly follow-up communication with potential adoption mines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Scheduled meetings finalised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 hMerge="1"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T137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Arrange meetings / terminate SLP Interest Group as necessary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Scheduled meetings finalised</a:t>
                      </a:r>
                    </a:p>
                  </a:txBody>
                  <a:tcPr marL="36000" marR="36000" marT="36000" marB="36000" anchor="ctr" anchorCtr="1"/>
                </a:tc>
                <a:tc hMerge="1"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</a:tr>
            </a:tbl>
          </a:graphicData>
        </a:graphic>
      </p:graphicFrame>
      <p:sp>
        <p:nvSpPr>
          <p:cNvPr id="5" name="Left-Up Arrow 4"/>
          <p:cNvSpPr/>
          <p:nvPr/>
        </p:nvSpPr>
        <p:spPr>
          <a:xfrm rot="10800000">
            <a:off x="683568" y="4437112"/>
            <a:ext cx="432048" cy="1291106"/>
          </a:xfrm>
          <a:prstGeom prst="leftUpArrow">
            <a:avLst/>
          </a:prstGeom>
          <a:solidFill>
            <a:schemeClr val="accent5">
              <a:lumMod val="75000"/>
            </a:schemeClr>
          </a:solidFill>
          <a:ln w="1270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" name="TextBox 1"/>
          <p:cNvSpPr txBox="1"/>
          <p:nvPr/>
        </p:nvSpPr>
        <p:spPr>
          <a:xfrm>
            <a:off x="5940152" y="5930116"/>
            <a:ext cx="1944216" cy="523220"/>
          </a:xfrm>
          <a:prstGeom prst="rect">
            <a:avLst/>
          </a:prstGeom>
          <a:solidFill>
            <a:srgbClr val="FFFF99"/>
          </a:solidFill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ZA" sz="1400" dirty="0" smtClean="0"/>
              <a:t>Next scheduled meeting: Feb’15</a:t>
            </a:r>
            <a:endParaRPr lang="en-ZA" sz="1400" dirty="0"/>
          </a:p>
        </p:txBody>
      </p:sp>
      <p:cxnSp>
        <p:nvCxnSpPr>
          <p:cNvPr id="4" name="Straight Arrow Connector 3"/>
          <p:cNvCxnSpPr/>
          <p:nvPr/>
        </p:nvCxnSpPr>
        <p:spPr>
          <a:xfrm flipH="1">
            <a:off x="5652120" y="6179238"/>
            <a:ext cx="288032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560022381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Progress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for 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the Month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005695642"/>
              </p:ext>
            </p:extLst>
          </p:nvPr>
        </p:nvGraphicFramePr>
        <p:xfrm>
          <a:off x="457200" y="908720"/>
          <a:ext cx="8435280" cy="10448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6447"/>
                <a:gridCol w="7938833"/>
              </a:tblGrid>
              <a:tr h="61528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No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Highlights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(Achievements, Industry Interactions)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ZA" sz="1400" b="0" dirty="0" smtClean="0"/>
                        <a:t>None to report on</a:t>
                      </a:r>
                    </a:p>
                  </a:txBody>
                  <a:tcPr anchor="ctr"/>
                </a:tc>
              </a:tr>
            </a:tbl>
          </a:graphicData>
        </a:graphic>
      </p:graphicFrame>
      <p:grpSp>
        <p:nvGrpSpPr>
          <p:cNvPr id="5" name="Group 4"/>
          <p:cNvGrpSpPr/>
          <p:nvPr/>
        </p:nvGrpSpPr>
        <p:grpSpPr>
          <a:xfrm>
            <a:off x="285721" y="6215656"/>
            <a:ext cx="8606759" cy="597720"/>
            <a:chOff x="285721" y="6215656"/>
            <a:chExt cx="8606759" cy="597720"/>
          </a:xfrm>
        </p:grpSpPr>
        <p:cxnSp>
          <p:nvCxnSpPr>
            <p:cNvPr id="13" name="Straight Connector 12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17" name="Straight Connector 16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67560" y="2348880"/>
            <a:ext cx="4104456" cy="2736304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ZA" sz="1400" dirty="0"/>
              <a:t> </a:t>
            </a:r>
          </a:p>
          <a:p>
            <a:r>
              <a:rPr lang="en-ZA" sz="1400" dirty="0" smtClean="0"/>
              <a:t>Dust Indaba: 06-11-14</a:t>
            </a:r>
          </a:p>
          <a:p>
            <a:pPr marL="0" indent="0">
              <a:buNone/>
            </a:pPr>
            <a:endParaRPr lang="en-ZA" sz="1400" dirty="0"/>
          </a:p>
          <a:p>
            <a:r>
              <a:rPr lang="en-ZA" sz="1400" dirty="0" smtClean="0"/>
              <a:t>Monthly </a:t>
            </a:r>
            <a:r>
              <a:rPr lang="en-ZA" sz="1400" dirty="0"/>
              <a:t>MOSH meeting: </a:t>
            </a:r>
            <a:r>
              <a:rPr lang="en-ZA" sz="1400" dirty="0" smtClean="0"/>
              <a:t>20-11-14.</a:t>
            </a:r>
          </a:p>
          <a:p>
            <a:endParaRPr lang="en-ZA" sz="1400" dirty="0"/>
          </a:p>
          <a:p>
            <a:r>
              <a:rPr lang="en-ZA" sz="1400" dirty="0" smtClean="0"/>
              <a:t>MOSHIAT-D Coal: 28-11-14</a:t>
            </a:r>
          </a:p>
          <a:p>
            <a:endParaRPr lang="en-ZA" sz="1400" dirty="0"/>
          </a:p>
          <a:p>
            <a:r>
              <a:rPr lang="en-ZA" sz="1400" dirty="0" smtClean="0"/>
              <a:t>Direct inquiry </a:t>
            </a:r>
            <a:r>
              <a:rPr lang="en-ZA" sz="1400" dirty="0" err="1" smtClean="0"/>
              <a:t>Mohab</a:t>
            </a:r>
            <a:r>
              <a:rPr lang="en-ZA" sz="1400" dirty="0" smtClean="0"/>
              <a:t>/</a:t>
            </a:r>
            <a:r>
              <a:rPr lang="en-ZA" sz="1400" dirty="0" err="1" smtClean="0"/>
              <a:t>Khutsong</a:t>
            </a:r>
            <a:r>
              <a:rPr lang="en-ZA" sz="1400" dirty="0" smtClean="0"/>
              <a:t>: 05-12-14 &amp;</a:t>
            </a:r>
          </a:p>
          <a:p>
            <a:pPr marL="0" indent="0">
              <a:buNone/>
            </a:pPr>
            <a:r>
              <a:rPr lang="en-ZA" sz="1400" dirty="0" smtClean="0"/>
              <a:t>         09-12-14</a:t>
            </a:r>
          </a:p>
          <a:p>
            <a:endParaRPr lang="en-ZA" sz="1400" dirty="0"/>
          </a:p>
          <a:p>
            <a:r>
              <a:rPr lang="en-ZA" sz="1400" dirty="0" smtClean="0"/>
              <a:t>Peer review panel visit to </a:t>
            </a:r>
            <a:r>
              <a:rPr lang="en-ZA" sz="1400" dirty="0" err="1" smtClean="0"/>
              <a:t>Kopanang</a:t>
            </a:r>
            <a:r>
              <a:rPr lang="en-ZA" sz="1400" dirty="0" smtClean="0"/>
              <a:t>: 10-12-14</a:t>
            </a:r>
          </a:p>
          <a:p>
            <a:endParaRPr lang="en-ZA" sz="1400" dirty="0"/>
          </a:p>
          <a:p>
            <a:endParaRPr lang="en-ZA" sz="1400" dirty="0"/>
          </a:p>
          <a:p>
            <a:pPr marL="0" indent="0">
              <a:buNone/>
            </a:pPr>
            <a:endParaRPr lang="en-ZA" sz="1400" dirty="0"/>
          </a:p>
          <a:p>
            <a:pPr marL="0" indent="0">
              <a:buNone/>
            </a:pPr>
            <a:endParaRPr lang="en-ZA" sz="1400" dirty="0"/>
          </a:p>
          <a:p>
            <a:pPr marL="0" indent="0">
              <a:buNone/>
            </a:pPr>
            <a:endParaRPr lang="en-ZA" sz="1400" dirty="0"/>
          </a:p>
          <a:p>
            <a:pPr marL="0" indent="0">
              <a:buNone/>
            </a:pPr>
            <a:endParaRPr lang="en-ZA" sz="1400" dirty="0" smtClean="0"/>
          </a:p>
          <a:p>
            <a:endParaRPr lang="en-ZA" sz="1400" dirty="0"/>
          </a:p>
        </p:txBody>
      </p:sp>
    </p:spTree>
    <p:extLst>
      <p:ext uri="{BB962C8B-B14F-4D97-AF65-F5344CB8AC3E}">
        <p14:creationId xmlns:p14="http://schemas.microsoft.com/office/powerpoint/2010/main" xmlns="" val="2622771126"/>
      </p:ext>
    </p:extLst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Theme3</Template>
  <TotalTime>3930</TotalTime>
  <Words>1256</Words>
  <Application>Microsoft Office PowerPoint</Application>
  <PresentationFormat>On-screen Show (4:3)</PresentationFormat>
  <Paragraphs>445</Paragraphs>
  <Slides>17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Theme3</vt:lpstr>
      <vt:lpstr>DUST TEAM u p  -  d a t e November 2014 to date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COM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 to add title</dc:title>
  <dc:creator>tbotha</dc:creator>
  <cp:lastModifiedBy>Lmasilo</cp:lastModifiedBy>
  <cp:revision>391</cp:revision>
  <cp:lastPrinted>2013-02-19T08:59:32Z</cp:lastPrinted>
  <dcterms:created xsi:type="dcterms:W3CDTF">2012-08-02T11:34:04Z</dcterms:created>
  <dcterms:modified xsi:type="dcterms:W3CDTF">2015-01-22T08:39:46Z</dcterms:modified>
</cp:coreProperties>
</file>