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"/>
  </p:notesMasterIdLst>
  <p:sldIdLst>
    <p:sldId id="256" r:id="rId2"/>
    <p:sldId id="283" r:id="rId3"/>
    <p:sldId id="307" r:id="rId4"/>
    <p:sldId id="308" r:id="rId5"/>
    <p:sldId id="309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CC6600"/>
    <a:srgbClr val="99FF99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15D21-37F3-476C-BFD0-62082322897D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C6AF9-68E4-47A3-A850-9FCEB2FE5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1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C6AF9-68E4-47A3-A850-9FCEB2FE51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570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C6AF9-68E4-47A3-A850-9FCEB2FE51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880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0EFC7E-DE7F-424F-99AE-EB95080D45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4D1E5A-EEA7-474B-ACF6-5633C5D7D4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366B30-C4BD-4185-9EF7-7128895A9D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DCDA762-076E-454F-B45C-412615CF69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114C6E3-15A5-413B-AB7F-55C90AC22B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A6F45B-30FF-4F5E-AF6C-268C0C739F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70C3E4-4962-4A43-A437-9DBAD5695C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C0FD14-66A0-4CCB-B26F-1A5DFBB03F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D52DBC-FE7C-4920-959D-C984E453D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3A18EF4-7695-4765-ACCC-3D28132D42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824E03-7B77-4ABE-AAE6-A1A5BBF458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B91507BC-79AF-4EB4-8F49-DB9E3545A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012D782-61BA-41AF-BF38-D82F32AF070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3530600" y="533400"/>
            <a:ext cx="5257800" cy="1676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MOSH Noise Team SCOPE for the 2024 Milestones</a:t>
            </a:r>
            <a:endParaRPr lang="en-US" sz="20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495800" y="4419600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8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January 2015</a:t>
            </a:r>
            <a:endParaRPr lang="en-US" sz="28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Introduction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191000" y="1371600"/>
            <a:ext cx="4572000" cy="5562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Objective</a:t>
            </a:r>
            <a:endParaRPr lang="en-ZA" sz="2400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20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Scope the contribution of the MOSH Noise Team towards the 2024 Milestones</a:t>
            </a:r>
            <a:endParaRPr lang="en-ZA" sz="1200" b="1" i="1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20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Manage expectations and avoid surprises – using lessons from 2003 Milestones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4038599" cy="37357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726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9895" y="3373274"/>
            <a:ext cx="4146996" cy="1940967"/>
            <a:chOff x="49895" y="3373274"/>
            <a:chExt cx="4146996" cy="1940967"/>
          </a:xfrm>
        </p:grpSpPr>
        <p:sp>
          <p:nvSpPr>
            <p:cNvPr id="25" name="Cube 24"/>
            <p:cNvSpPr/>
            <p:nvPr/>
          </p:nvSpPr>
          <p:spPr>
            <a:xfrm>
              <a:off x="49895" y="3373274"/>
              <a:ext cx="4146996" cy="1940967"/>
            </a:xfrm>
            <a:prstGeom prst="cube">
              <a:avLst/>
            </a:prstGeom>
            <a:solidFill>
              <a:srgbClr val="CC6600"/>
            </a:solidFill>
            <a:ln w="6350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8581" y="3968056"/>
              <a:ext cx="346441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“By December 2024, the total </a:t>
              </a:r>
              <a:r>
                <a:rPr lang="en-US" sz="1600" b="1" u="sng" dirty="0">
                  <a:solidFill>
                    <a:schemeClr val="bg1"/>
                  </a:solidFill>
                </a:rPr>
                <a:t>operational or process noise </a:t>
              </a:r>
              <a:r>
                <a:rPr lang="en-US" sz="1600" dirty="0">
                  <a:solidFill>
                    <a:schemeClr val="bg1"/>
                  </a:solidFill>
                </a:rPr>
                <a:t>emitted by any equipment must not exceed a milestone sound pressure level of 107 dB(A</a:t>
              </a:r>
              <a:r>
                <a:rPr lang="en-US" sz="1600" dirty="0" smtClean="0">
                  <a:solidFill>
                    <a:schemeClr val="bg1"/>
                  </a:solidFill>
                </a:rPr>
                <a:t>).”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733800" y="4327751"/>
            <a:ext cx="3176790" cy="2682649"/>
            <a:chOff x="3778208" y="4216616"/>
            <a:chExt cx="3176790" cy="2682649"/>
          </a:xfrm>
        </p:grpSpPr>
        <p:sp>
          <p:nvSpPr>
            <p:cNvPr id="27" name="Cloud Callout 26"/>
            <p:cNvSpPr/>
            <p:nvPr/>
          </p:nvSpPr>
          <p:spPr>
            <a:xfrm rot="5400000">
              <a:off x="4025278" y="3969546"/>
              <a:ext cx="2682649" cy="3176790"/>
            </a:xfrm>
            <a:prstGeom prst="cloudCallout">
              <a:avLst>
                <a:gd name="adj1" fmla="val -47771"/>
                <a:gd name="adj2" fmla="val 44178"/>
              </a:avLst>
            </a:prstGeom>
            <a:solidFill>
              <a:srgbClr val="CC6600"/>
            </a:solidFill>
            <a:ln w="6350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161169" y="4690408"/>
              <a:ext cx="25444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GEE Circular </a:t>
              </a:r>
              <a:r>
                <a:rPr lang="en-US" sz="1600" dirty="0" smtClean="0">
                  <a:solidFill>
                    <a:schemeClr val="bg1"/>
                  </a:solidFill>
                </a:rPr>
                <a:t>46/14 -  </a:t>
              </a:r>
              <a:r>
                <a:rPr lang="en-US" sz="1600" dirty="0">
                  <a:solidFill>
                    <a:schemeClr val="bg1"/>
                  </a:solidFill>
                </a:rPr>
                <a:t>(This milestone of the sound pressure levels will be verified by initiatives under the </a:t>
              </a:r>
              <a:r>
                <a:rPr lang="en-US" sz="1600" dirty="0" err="1">
                  <a:solidFill>
                    <a:schemeClr val="bg1"/>
                  </a:solidFill>
                </a:rPr>
                <a:t>CoE</a:t>
              </a:r>
              <a:r>
                <a:rPr lang="en-US" sz="1600" dirty="0">
                  <a:solidFill>
                    <a:schemeClr val="bg1"/>
                  </a:solidFill>
                </a:rPr>
                <a:t> and </a:t>
              </a:r>
              <a:r>
                <a:rPr lang="en-US" b="1" dirty="0">
                  <a:solidFill>
                    <a:schemeClr val="bg1"/>
                  </a:solidFill>
                </a:rPr>
                <a:t>MOSH and reviewed in 2016)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192996" y="3643734"/>
            <a:ext cx="3049867" cy="2606734"/>
            <a:chOff x="5867400" y="3032066"/>
            <a:chExt cx="3049867" cy="2606734"/>
          </a:xfrm>
        </p:grpSpPr>
        <p:sp>
          <p:nvSpPr>
            <p:cNvPr id="30" name="Cloud Callout 29"/>
            <p:cNvSpPr/>
            <p:nvPr/>
          </p:nvSpPr>
          <p:spPr>
            <a:xfrm rot="5400000">
              <a:off x="6088967" y="2810499"/>
              <a:ext cx="2606734" cy="3049867"/>
            </a:xfrm>
            <a:prstGeom prst="cloudCallout">
              <a:avLst>
                <a:gd name="adj1" fmla="val -62268"/>
                <a:gd name="adj2" fmla="val 64826"/>
              </a:avLst>
            </a:prstGeom>
            <a:solidFill>
              <a:srgbClr val="CC6600"/>
            </a:solidFill>
            <a:ln w="6350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248400" y="3429000"/>
              <a:ext cx="2228839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chemeClr val="bg1"/>
                  </a:solidFill>
                </a:rPr>
                <a:t>Solicit Data from the </a:t>
              </a:r>
              <a:r>
                <a:rPr lang="en-US" sz="1600" dirty="0" smtClean="0">
                  <a:solidFill>
                    <a:schemeClr val="bg1"/>
                  </a:solidFill>
                </a:rPr>
                <a:t>GEEs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 dirty="0" smtClean="0">
                  <a:solidFill>
                    <a:schemeClr val="bg1"/>
                  </a:solidFill>
                </a:rPr>
                <a:t>Data Delays and integrity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 dirty="0" smtClean="0">
                  <a:solidFill>
                    <a:schemeClr val="bg1"/>
                  </a:solidFill>
                </a:rPr>
                <a:t>Number of workplaces ≥ </a:t>
              </a:r>
              <a:r>
                <a:rPr lang="en-US" sz="1600" dirty="0">
                  <a:solidFill>
                    <a:schemeClr val="bg1"/>
                  </a:solidFill>
                </a:rPr>
                <a:t>107 </a:t>
              </a:r>
              <a:r>
                <a:rPr lang="en-US" sz="1600" dirty="0" smtClean="0">
                  <a:solidFill>
                    <a:schemeClr val="bg1"/>
                  </a:solidFill>
                </a:rPr>
                <a:t>dB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526927" y="1869033"/>
            <a:ext cx="4177438" cy="1940967"/>
            <a:chOff x="1526927" y="1869033"/>
            <a:chExt cx="4177438" cy="1940967"/>
          </a:xfrm>
        </p:grpSpPr>
        <p:sp>
          <p:nvSpPr>
            <p:cNvPr id="29" name="Cube 28"/>
            <p:cNvSpPr/>
            <p:nvPr/>
          </p:nvSpPr>
          <p:spPr>
            <a:xfrm>
              <a:off x="1557369" y="1869033"/>
              <a:ext cx="4146996" cy="1940967"/>
            </a:xfrm>
            <a:prstGeom prst="cube">
              <a:avLst/>
            </a:prstGeom>
            <a:solidFill>
              <a:srgbClr val="CC6600"/>
            </a:solidFill>
            <a:ln w="6350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26927" y="2703899"/>
              <a:ext cx="34644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Step 1 </a:t>
              </a:r>
              <a:r>
                <a:rPr lang="en-US" sz="1600" dirty="0" smtClean="0">
                  <a:solidFill>
                    <a:schemeClr val="bg1"/>
                  </a:solidFill>
                </a:rPr>
                <a:t>- Identify MPNL (107dB) for every workplace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629400" y="1028343"/>
            <a:ext cx="2699196" cy="3162657"/>
            <a:chOff x="6705471" y="1069482"/>
            <a:chExt cx="2743200" cy="3162657"/>
          </a:xfrm>
        </p:grpSpPr>
        <p:sp>
          <p:nvSpPr>
            <p:cNvPr id="34" name="Cloud Callout 33"/>
            <p:cNvSpPr/>
            <p:nvPr/>
          </p:nvSpPr>
          <p:spPr>
            <a:xfrm rot="5400000">
              <a:off x="6499755" y="1275198"/>
              <a:ext cx="3010257" cy="2598825"/>
            </a:xfrm>
            <a:prstGeom prst="cloudCallout">
              <a:avLst>
                <a:gd name="adj1" fmla="val -24170"/>
                <a:gd name="adj2" fmla="val 58997"/>
              </a:avLst>
            </a:prstGeom>
            <a:solidFill>
              <a:srgbClr val="CC6600"/>
            </a:solidFill>
            <a:ln w="6350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787479" y="1462150"/>
              <a:ext cx="2661192" cy="276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chemeClr val="bg1"/>
                  </a:solidFill>
                </a:rPr>
                <a:t>(OEMS, Type, Operating pressures, etc.)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</a:rPr>
                <a:t>Follow </a:t>
              </a:r>
              <a:r>
                <a:rPr lang="en-US" sz="1600" dirty="0" err="1">
                  <a:solidFill>
                    <a:schemeClr val="bg1"/>
                  </a:solidFill>
                </a:rPr>
                <a:t>CIoM</a:t>
              </a:r>
              <a:r>
                <a:rPr lang="en-US" sz="1600" dirty="0">
                  <a:solidFill>
                    <a:schemeClr val="bg1"/>
                  </a:solidFill>
                </a:rPr>
                <a:t> instruction OH-5 </a:t>
              </a:r>
              <a:r>
                <a:rPr lang="en-US" sz="1600" dirty="0" smtClean="0">
                  <a:solidFill>
                    <a:schemeClr val="bg1"/>
                  </a:solidFill>
                </a:rPr>
                <a:t>2005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chemeClr val="bg1"/>
                  </a:solidFill>
                </a:rPr>
                <a:t>Rock type, number of people exposed and other relevant data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endParaRPr lang="en-US" sz="1600" dirty="0">
                <a:solidFill>
                  <a:schemeClr val="bg1"/>
                </a:solidFill>
              </a:endParaRPr>
            </a:p>
            <a:p>
              <a:endParaRPr lang="en-US" sz="14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590800" y="382796"/>
            <a:ext cx="4146996" cy="1940967"/>
            <a:chOff x="2787204" y="382796"/>
            <a:chExt cx="4146996" cy="1940967"/>
          </a:xfrm>
        </p:grpSpPr>
        <p:sp>
          <p:nvSpPr>
            <p:cNvPr id="33" name="Cube 32"/>
            <p:cNvSpPr/>
            <p:nvPr/>
          </p:nvSpPr>
          <p:spPr>
            <a:xfrm>
              <a:off x="2787204" y="382796"/>
              <a:ext cx="4146996" cy="1940967"/>
            </a:xfrm>
            <a:prstGeom prst="cube">
              <a:avLst/>
            </a:prstGeom>
            <a:solidFill>
              <a:srgbClr val="CC6600"/>
            </a:solidFill>
            <a:ln w="6350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897484" y="1175331"/>
              <a:ext cx="346441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Step 2 </a:t>
              </a:r>
              <a:r>
                <a:rPr lang="en-US" sz="1600" dirty="0" smtClean="0">
                  <a:solidFill>
                    <a:schemeClr val="bg1"/>
                  </a:solidFill>
                </a:rPr>
                <a:t>- Identify Equipment in those (Step 1) workplaces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en-US" sz="1600" dirty="0" smtClean="0">
                  <a:solidFill>
                    <a:schemeClr val="bg1"/>
                  </a:solidFill>
                </a:rPr>
                <a:t>Baseline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75" y="2294400"/>
            <a:ext cx="1619275" cy="15517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1619275" cy="160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862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27" y="-84511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9" name="Cube 28"/>
          <p:cNvSpPr/>
          <p:nvPr/>
        </p:nvSpPr>
        <p:spPr>
          <a:xfrm>
            <a:off x="1667388" y="1869033"/>
            <a:ext cx="4146996" cy="1940967"/>
          </a:xfrm>
          <a:prstGeom prst="cube">
            <a:avLst/>
          </a:prstGeom>
          <a:solidFill>
            <a:srgbClr val="CC6600"/>
          </a:solidFill>
          <a:ln w="63500">
            <a:solidFill>
              <a:srgbClr val="99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636946" y="2703899"/>
            <a:ext cx="3464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Step 2 </a:t>
            </a:r>
            <a:r>
              <a:rPr lang="en-US" sz="1600" dirty="0">
                <a:solidFill>
                  <a:schemeClr val="bg1"/>
                </a:solidFill>
              </a:rPr>
              <a:t>- Identify Equipment in those (Step 1) workplaces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</a:rPr>
              <a:t>Baseline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289690" y="2382726"/>
            <a:ext cx="2911435" cy="3394306"/>
            <a:chOff x="6289690" y="2382726"/>
            <a:chExt cx="2911435" cy="3394306"/>
          </a:xfrm>
        </p:grpSpPr>
        <p:sp>
          <p:nvSpPr>
            <p:cNvPr id="34" name="Cloud Callout 33"/>
            <p:cNvSpPr/>
            <p:nvPr/>
          </p:nvSpPr>
          <p:spPr>
            <a:xfrm rot="5400000">
              <a:off x="6282029" y="2390387"/>
              <a:ext cx="2926757" cy="2911435"/>
            </a:xfrm>
            <a:prstGeom prst="cloudCallout">
              <a:avLst>
                <a:gd name="adj1" fmla="val -80126"/>
                <a:gd name="adj2" fmla="val 31948"/>
              </a:avLst>
            </a:prstGeom>
            <a:solidFill>
              <a:srgbClr val="CC6600"/>
            </a:solidFill>
            <a:ln w="6350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711626" y="2514600"/>
              <a:ext cx="2218501" cy="326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chemeClr val="bg1"/>
                  </a:solidFill>
                </a:rPr>
                <a:t>Potential Leading practice for a particular </a:t>
              </a:r>
              <a:r>
                <a:rPr lang="en-US" sz="1600" dirty="0" smtClean="0">
                  <a:solidFill>
                    <a:schemeClr val="bg1"/>
                  </a:solidFill>
                </a:rPr>
                <a:t>environment -  Refer to Noise Expert Model -2012</a:t>
              </a:r>
              <a:endParaRPr lang="en-US" sz="1600" dirty="0">
                <a:solidFill>
                  <a:schemeClr val="bg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chemeClr val="bg1"/>
                  </a:solidFill>
                </a:rPr>
                <a:t>Input to the IBMQI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chemeClr val="bg1"/>
                  </a:solidFill>
                </a:rPr>
                <a:t>Reporting to the GEEs and Milestone Review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endParaRPr lang="en-US" sz="1600" dirty="0">
                <a:solidFill>
                  <a:schemeClr val="bg1"/>
                </a:solidFill>
              </a:endParaRPr>
            </a:p>
            <a:p>
              <a:endParaRPr lang="en-US" sz="14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897223" y="382796"/>
            <a:ext cx="4146996" cy="1940967"/>
            <a:chOff x="2897223" y="382796"/>
            <a:chExt cx="4146996" cy="1940967"/>
          </a:xfrm>
        </p:grpSpPr>
        <p:sp>
          <p:nvSpPr>
            <p:cNvPr id="33" name="Cube 32"/>
            <p:cNvSpPr/>
            <p:nvPr/>
          </p:nvSpPr>
          <p:spPr>
            <a:xfrm>
              <a:off x="2897223" y="382796"/>
              <a:ext cx="4146996" cy="1940967"/>
            </a:xfrm>
            <a:prstGeom prst="cube">
              <a:avLst/>
            </a:prstGeom>
            <a:solidFill>
              <a:srgbClr val="CC6600"/>
            </a:solidFill>
            <a:ln w="6350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71800" y="1414046"/>
              <a:ext cx="34644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Step 3 </a:t>
              </a:r>
              <a:r>
                <a:rPr lang="en-US" sz="1600" dirty="0" smtClean="0">
                  <a:solidFill>
                    <a:schemeClr val="bg1"/>
                  </a:solidFill>
                </a:rPr>
                <a:t>– Data Analysis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5" y="2133600"/>
            <a:ext cx="1619275" cy="17125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83" y="834006"/>
            <a:ext cx="1552616" cy="148975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1" y="3926433"/>
            <a:ext cx="4157359" cy="275853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528455" y="4090795"/>
            <a:ext cx="2786745" cy="2785552"/>
            <a:chOff x="4528455" y="4090795"/>
            <a:chExt cx="2786745" cy="2785552"/>
          </a:xfrm>
        </p:grpSpPr>
        <p:sp>
          <p:nvSpPr>
            <p:cNvPr id="16" name="Cloud Callout 15"/>
            <p:cNvSpPr/>
            <p:nvPr/>
          </p:nvSpPr>
          <p:spPr>
            <a:xfrm rot="5400000">
              <a:off x="4498974" y="4120276"/>
              <a:ext cx="2785552" cy="2726589"/>
            </a:xfrm>
            <a:prstGeom prst="cloudCallout">
              <a:avLst>
                <a:gd name="adj1" fmla="val -16242"/>
                <a:gd name="adj2" fmla="val 60543"/>
              </a:avLst>
            </a:prstGeom>
            <a:solidFill>
              <a:srgbClr val="CC6600"/>
            </a:solidFill>
            <a:ln w="6350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31171" y="4419600"/>
              <a:ext cx="248402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chemeClr val="bg1"/>
                  </a:solidFill>
                </a:rPr>
                <a:t>6 Months Data Collection</a:t>
              </a:r>
            </a:p>
            <a:p>
              <a:pPr marL="285750" lvl="1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chemeClr val="bg1"/>
                  </a:solidFill>
                </a:rPr>
                <a:t>Assist industry in instances where there is more than one machine in an identified work place</a:t>
              </a:r>
            </a:p>
            <a:p>
              <a:pPr marL="285750" lvl="1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chemeClr val="bg1"/>
                  </a:solidFill>
                </a:rPr>
                <a:t>2 Months Data analysis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35520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4119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Quo Vadis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2239964"/>
            <a:ext cx="4800600" cy="5257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bg1"/>
                </a:solidFill>
              </a:rPr>
              <a:t>Sensitize stakeholders  - GEEs; Industry </a:t>
            </a:r>
            <a:r>
              <a:rPr lang="en-US" sz="2000" dirty="0" smtClean="0">
                <a:solidFill>
                  <a:schemeClr val="bg1"/>
                </a:solidFill>
              </a:rPr>
              <a:t>Teams, CM&amp;EEs </a:t>
            </a:r>
            <a:r>
              <a:rPr lang="en-US" sz="2000" dirty="0">
                <a:solidFill>
                  <a:schemeClr val="bg1"/>
                </a:solidFill>
              </a:rPr>
              <a:t>and Learning </a:t>
            </a:r>
            <a:r>
              <a:rPr lang="en-US" sz="2000" dirty="0" smtClean="0">
                <a:solidFill>
                  <a:schemeClr val="bg1"/>
                </a:solidFill>
              </a:rPr>
              <a:t>Hub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 smtClean="0">
                <a:solidFill>
                  <a:schemeClr val="bg1"/>
                </a:solidFill>
              </a:rPr>
              <a:t>What is expected from them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 smtClean="0">
                <a:solidFill>
                  <a:schemeClr val="bg1"/>
                </a:solidFill>
              </a:rPr>
              <a:t>Importance of data integrity, data correlation and comparison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 smtClean="0">
                <a:solidFill>
                  <a:schemeClr val="bg1"/>
                </a:solidFill>
              </a:rPr>
              <a:t>Effects of delays  - no baseline and need for regular reporting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chemeClr val="bg1"/>
                </a:solidFill>
              </a:rPr>
              <a:t>Detailed Plan with expected outputs to follow</a:t>
            </a:r>
          </a:p>
          <a:p>
            <a:pPr marL="39688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" y="1184276"/>
            <a:ext cx="2949054" cy="55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345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2156</TotalTime>
  <Pages>0</Pages>
  <Words>275</Words>
  <Characters>0</Characters>
  <Application>Microsoft Office PowerPoint</Application>
  <PresentationFormat>On-screen Show (4:3)</PresentationFormat>
  <Lines>0</Lines>
  <Paragraphs>39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Courier New</vt:lpstr>
      <vt:lpstr>Franchise Bold</vt:lpstr>
      <vt:lpstr>Georgia</vt:lpstr>
      <vt:lpstr>Lucida Grande</vt:lpstr>
      <vt:lpstr>Wingdings</vt:lpstr>
      <vt:lpstr>ヒラギノ角ゴ ProN W3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hgumede</cp:lastModifiedBy>
  <cp:revision>113</cp:revision>
  <dcterms:modified xsi:type="dcterms:W3CDTF">2015-01-13T08:51:37Z</dcterms:modified>
</cp:coreProperties>
</file>