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5" r:id="rId3"/>
    <p:sldId id="291" r:id="rId4"/>
    <p:sldId id="293" r:id="rId5"/>
    <p:sldId id="292" r:id="rId6"/>
    <p:sldId id="288" r:id="rId7"/>
    <p:sldId id="286" r:id="rId8"/>
    <p:sldId id="289" r:id="rId9"/>
    <p:sldId id="287" r:id="rId10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559" autoAdjust="0"/>
  </p:normalViewPr>
  <p:slideViewPr>
    <p:cSldViewPr>
      <p:cViewPr>
        <p:scale>
          <a:sx n="60" d="100"/>
          <a:sy n="60" d="100"/>
        </p:scale>
        <p:origin x="-274" y="-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004048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18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February 2015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347252"/>
              </p:ext>
            </p:extLst>
          </p:nvPr>
        </p:nvGraphicFramePr>
        <p:xfrm>
          <a:off x="-404" y="-25789"/>
          <a:ext cx="9144000" cy="6883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89434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989440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Key activities/highlights of the month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Past &amp; Future activities 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Lowlights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ZA" sz="1800" b="1" dirty="0" smtClean="0"/>
                        <a:t>Questions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8" name="Straight Connector 7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(Jan’ 15 – Feb’ 15)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598728"/>
              </p:ext>
            </p:extLst>
          </p:nvPr>
        </p:nvGraphicFramePr>
        <p:xfrm>
          <a:off x="-15240" y="723880"/>
          <a:ext cx="9144000" cy="61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0822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25895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–  Self  requested verification 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Marula Platinum -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Follow up meeting 10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March 2015.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</a:t>
                      </a:r>
                      <a:r>
                        <a:rPr lang="en-GB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Gap analysis done Adoption Team Induction 20 Feb 15. 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par with action plan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Assmang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Dwarsrivier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Restructuring slowing progress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Northam – Completed – POE progress verification meeting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1698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763713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(Jan’ 15 – Feb’ 15)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293400"/>
              </p:ext>
            </p:extLst>
          </p:nvPr>
        </p:nvGraphicFramePr>
        <p:xfrm>
          <a:off x="-15240" y="723880"/>
          <a:ext cx="9144000" cy="61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0822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25895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 –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 19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Feb 2015  Mosh Task Force members intervention. (Joseph </a:t>
                      </a:r>
                      <a:r>
                        <a:rPr lang="en-GB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Majila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/Piet </a:t>
                      </a:r>
                      <a:r>
                        <a:rPr lang="en-GB" sz="16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Langa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Groote Geluk invite 2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April 2015 </a:t>
                      </a:r>
                      <a:r>
                        <a:rPr lang="en-GB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 Discussion #</a:t>
                      </a:r>
                      <a:endParaRPr lang="en-GB" sz="16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Matla Gap analysis done – Follow up March 2015 - (Tshepiso Mantjane)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– 1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st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Adoption meeting 12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Feb 2015.  Follow-up meeting 26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March 2015 VOHE introduction meeting.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– 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Restructuring slowing progress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. 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Follow up meeting 2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nd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March 2015.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Platinum – Induction training postponed.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Late comer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1698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867503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(Jan’ 15 – Feb’ 15)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43001"/>
              </p:ext>
            </p:extLst>
          </p:nvPr>
        </p:nvGraphicFramePr>
        <p:xfrm>
          <a:off x="-15240" y="723880"/>
          <a:ext cx="9144000" cy="61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08225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425895">
                <a:tc>
                  <a:txBody>
                    <a:bodyPr/>
                    <a:lstStyle/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ARM 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Nkomati - (Follow up Meeting held - recommitment) Postponed to March 2015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Modikwa Platinum - </a:t>
                      </a:r>
                      <a:r>
                        <a:rPr lang="en-GB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PoE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meeting – Postponed to March 2015.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 – HPD Case study input from LH. 25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February 2015.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Black Rock Mountain Operations.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Restructuring slowing progress.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Postponed to March 2015.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Petra Diamonds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Cullinan 1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st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engagement 12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Jan 2015. (Request possibility to move from  implementer to adopter – </a:t>
                      </a:r>
                      <a:r>
                        <a:rPr lang="en-US" sz="1600" b="0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Late comer)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AGA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 progress verification.  26</a:t>
                      </a:r>
                      <a:r>
                        <a:rPr lang="en-US" sz="1600" b="0" u="non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</a:t>
                      </a: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Feb 2015. </a:t>
                      </a:r>
                      <a:endParaRPr lang="en-GB" sz="160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Tracker  </a:t>
                      </a:r>
                      <a:r>
                        <a:rPr lang="en-US" sz="16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(</a:t>
                      </a:r>
                      <a:r>
                        <a:rPr lang="en-US" sz="16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09</a:t>
                      </a:r>
                      <a:r>
                        <a:rPr lang="en-US" sz="16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Feb 2015)</a:t>
                      </a:r>
                      <a:endParaRPr lang="en-US" sz="1600" b="1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1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Adoption rate is 72% vs 90% planned. (11% lower than previously reported)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Restructuring influenced progress rate.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need for the verification on the Portfolio of Evidence for quality adoption.</a:t>
                      </a:r>
                      <a:endParaRPr lang="en-US" sz="1600" b="0" u="none" baseline="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sng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1698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084841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Months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(Jan’ 15 – Feb’ 15)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620750"/>
              </p:ext>
            </p:extLst>
          </p:nvPr>
        </p:nvGraphicFramePr>
        <p:xfrm>
          <a:off x="-404" y="749776"/>
          <a:ext cx="9144000" cy="6108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53061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35516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6.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Jan 2015 - Meeting held at </a:t>
                      </a:r>
                      <a:r>
                        <a:rPr lang="en-GB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Lonmim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2015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IBMQI workshop with other sub-team members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Next meeting 26th March 2015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none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MHSC Milestones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Noise baseline data request to be discussed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GEE’s.  13</a:t>
                      </a:r>
                      <a:r>
                        <a:rPr lang="en-GB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March 2015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sng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6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Hearing Conservation – Understanding the Basics of Noise Presentation Part 1:</a:t>
                      </a:r>
                    </a:p>
                    <a:p>
                      <a:pPr marL="57150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Presented to:</a:t>
                      </a:r>
                    </a:p>
                    <a:p>
                      <a:pPr marL="102870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Learning Hub, MANCO, </a:t>
                      </a:r>
                      <a:r>
                        <a:rPr lang="en-ZA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CEO Elimination of Fatalities Task Team, MOSH Taskforce, Collieries, MCC </a:t>
                      </a:r>
                    </a:p>
                    <a:p>
                      <a:pPr marL="571500" marR="0" lvl="0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ZA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Made available to:</a:t>
                      </a:r>
                    </a:p>
                    <a:p>
                      <a:pPr marL="1028700" marR="0" lvl="1" indent="-285750" algn="just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AMPLATS – Bruce Doyle – in house distribution on communication systems.</a:t>
                      </a:r>
                    </a:p>
                    <a:p>
                      <a:pPr marL="1028700" marR="0" lvl="1" indent="-28575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ZA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Petra Diamonds – to run continuously on communication systems across all Petra Diamonds operations.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ZA" sz="1600" b="0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600" b="1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Possible “Leading” practices on offer working towards the 2024 milestones: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Sulzer</a:t>
                      </a: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busy with R&amp;D on a new Electric Drill (OEM)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AMPLATS - Mechanization to the extend that Rock Drill Operators are no longer required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1" u="none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7097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Months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(Jan’ 15 – Feb’ 15)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625662"/>
              </p:ext>
            </p:extLst>
          </p:nvPr>
        </p:nvGraphicFramePr>
        <p:xfrm>
          <a:off x="19040" y="1196752"/>
          <a:ext cx="9144000" cy="5661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4117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495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Several meetings were held during 15 Jan – 19 Feb 2015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Monthly meetings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 Coal (Requested future engagement)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meetings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PPC Project Plan/ meeting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TRP Case study meeting 25 March 2015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Exxaro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Meeting (Senior </a:t>
                      </a: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Mgt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Palaborwa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Copper (Requested future engagement- No reply)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Aquarius Platinum Noise HPD meeting (Requested future engagement)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Exxaro</a:t>
                      </a: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Matla (Requested meeting/engagement)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Petra Diamonds meeting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More detail can be obtained from Noise month report.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18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0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ZA" sz="2000" b="1" dirty="0" smtClean="0">
                <a:latin typeface="Arial" pitchFamily="34" charset="0"/>
                <a:cs typeface="Arial" pitchFamily="34" charset="0"/>
              </a:rPr>
              <a:t>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7427123"/>
              </p:ext>
            </p:extLst>
          </p:nvPr>
        </p:nvGraphicFramePr>
        <p:xfrm>
          <a:off x="-15012" y="723881"/>
          <a:ext cx="9159011" cy="559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18965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19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NA</a:t>
                      </a:r>
                      <a:endParaRPr lang="en-US" sz="1600" b="1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6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426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223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058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183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427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01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096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(Jan’ 15 – Feb’ 15)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061052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581907"/>
              </p:ext>
            </p:extLst>
          </p:nvPr>
        </p:nvGraphicFramePr>
        <p:xfrm>
          <a:off x="45720" y="0"/>
          <a:ext cx="902687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264"/>
                <a:gridCol w="8495610"/>
              </a:tblGrid>
              <a:tr h="701792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1562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                     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6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Thank You.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285721" y="6332224"/>
            <a:ext cx="8516971" cy="426258"/>
            <a:chOff x="285721" y="6316984"/>
            <a:chExt cx="8516971" cy="42625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08803" y="6351044"/>
              <a:ext cx="693889" cy="392198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42977" y="6327755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142977" y="6741368"/>
              <a:ext cx="6858023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316984"/>
              <a:ext cx="857256" cy="42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Text Placeholder 4"/>
            <p:cNvSpPr txBox="1">
              <a:spLocks/>
            </p:cNvSpPr>
            <p:nvPr/>
          </p:nvSpPr>
          <p:spPr>
            <a:xfrm>
              <a:off x="1285840" y="6316984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6128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6935</TotalTime>
  <Words>703</Words>
  <Application>Microsoft Office PowerPoint</Application>
  <PresentationFormat>On-screen Show (4:3)</PresentationFormat>
  <Paragraphs>205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729</cp:revision>
  <dcterms:created xsi:type="dcterms:W3CDTF">2012-08-02T11:34:04Z</dcterms:created>
  <dcterms:modified xsi:type="dcterms:W3CDTF">2015-02-17T10:25:13Z</dcterms:modified>
</cp:coreProperties>
</file>