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5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96" r:id="rId3"/>
    <p:sldId id="302" r:id="rId4"/>
    <p:sldId id="294" r:id="rId5"/>
    <p:sldId id="295" r:id="rId6"/>
    <p:sldId id="298" r:id="rId7"/>
    <p:sldId id="301" r:id="rId8"/>
    <p:sldId id="299" r:id="rId9"/>
    <p:sldId id="300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00"/>
    <a:srgbClr val="06AA2D"/>
    <a:srgbClr val="D6A300"/>
    <a:srgbClr val="FFFFC5"/>
    <a:srgbClr val="FFFF99"/>
    <a:srgbClr val="0E0A42"/>
    <a:srgbClr val="110C54"/>
    <a:srgbClr val="140E5E"/>
    <a:srgbClr val="150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43864829396326E-2"/>
          <c:y val="0.1176050501761815"/>
          <c:w val="0.77654825921605453"/>
          <c:h val="0.663469401361012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Sheet3!$A$3</c:f>
              <c:strCache>
                <c:ptCount val="1"/>
                <c:pt idx="0">
                  <c:v>Total No. of mines Adopting LP/SLP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solidFill>
                <a:schemeClr val="tx1"/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Sheet3!$B$2:$H$2</c:f>
              <c:strCache>
                <c:ptCount val="7"/>
                <c:pt idx="0">
                  <c:v>HPD_TAS Tool</c:v>
                </c:pt>
                <c:pt idx="1">
                  <c:v>Nets with Bolts (Central)</c:v>
                </c:pt>
                <c:pt idx="2">
                  <c:v>TARP (Central)</c:v>
                </c:pt>
                <c:pt idx="3">
                  <c:v>PDS - Coal</c:v>
                </c:pt>
                <c:pt idx="4">
                  <c:v>PDS - Hard Rock</c:v>
                </c:pt>
                <c:pt idx="5">
                  <c:v>Winch Covers SLP</c:v>
                </c:pt>
                <c:pt idx="6">
                  <c:v>MSFS SLP</c:v>
                </c:pt>
              </c:strCache>
            </c:strRef>
          </c:cat>
          <c:val>
            <c:numRef>
              <c:f>Sheet3!$B$3:$H$3</c:f>
              <c:numCache>
                <c:formatCode>General</c:formatCode>
                <c:ptCount val="7"/>
                <c:pt idx="0">
                  <c:v>64</c:v>
                </c:pt>
                <c:pt idx="1">
                  <c:v>49</c:v>
                </c:pt>
                <c:pt idx="2">
                  <c:v>41</c:v>
                </c:pt>
                <c:pt idx="3">
                  <c:v>15</c:v>
                </c:pt>
                <c:pt idx="4">
                  <c:v>70</c:v>
                </c:pt>
                <c:pt idx="5">
                  <c:v>17</c:v>
                </c:pt>
                <c:pt idx="6">
                  <c:v>10</c:v>
                </c:pt>
              </c:numCache>
            </c:numRef>
          </c:val>
        </c:ser>
        <c:ser>
          <c:idx val="1"/>
          <c:order val="1"/>
          <c:tx>
            <c:strRef>
              <c:f>Sheet3!$A$4</c:f>
              <c:strCache>
                <c:ptCount val="1"/>
                <c:pt idx="0">
                  <c:v>Gold Mines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Sheet3!$B$2:$H$2</c:f>
              <c:strCache>
                <c:ptCount val="7"/>
                <c:pt idx="0">
                  <c:v>HPD_TAS Tool</c:v>
                </c:pt>
                <c:pt idx="1">
                  <c:v>Nets with Bolts (Central)</c:v>
                </c:pt>
                <c:pt idx="2">
                  <c:v>TARP (Central)</c:v>
                </c:pt>
                <c:pt idx="3">
                  <c:v>PDS - Coal</c:v>
                </c:pt>
                <c:pt idx="4">
                  <c:v>PDS - Hard Rock</c:v>
                </c:pt>
                <c:pt idx="5">
                  <c:v>Winch Covers SLP</c:v>
                </c:pt>
                <c:pt idx="6">
                  <c:v>MSFS SLP</c:v>
                </c:pt>
              </c:strCache>
            </c:strRef>
          </c:cat>
          <c:val>
            <c:numRef>
              <c:f>Sheet3!$B$4:$H$4</c:f>
              <c:numCache>
                <c:formatCode>General</c:formatCode>
                <c:ptCount val="7"/>
                <c:pt idx="0">
                  <c:v>6</c:v>
                </c:pt>
                <c:pt idx="1">
                  <c:v>20</c:v>
                </c:pt>
                <c:pt idx="2">
                  <c:v>15</c:v>
                </c:pt>
                <c:pt idx="3">
                  <c:v>0</c:v>
                </c:pt>
                <c:pt idx="4">
                  <c:v>37</c:v>
                </c:pt>
                <c:pt idx="5">
                  <c:v>17</c:v>
                </c:pt>
                <c:pt idx="6">
                  <c:v>10</c:v>
                </c:pt>
              </c:numCache>
            </c:numRef>
          </c:val>
        </c:ser>
        <c:ser>
          <c:idx val="2"/>
          <c:order val="2"/>
          <c:tx>
            <c:strRef>
              <c:f>Sheet3!$A$5</c:f>
              <c:strCache>
                <c:ptCount val="1"/>
                <c:pt idx="0">
                  <c:v>Coal Mines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Sheet3!$B$2:$H$2</c:f>
              <c:strCache>
                <c:ptCount val="7"/>
                <c:pt idx="0">
                  <c:v>HPD_TAS Tool</c:v>
                </c:pt>
                <c:pt idx="1">
                  <c:v>Nets with Bolts (Central)</c:v>
                </c:pt>
                <c:pt idx="2">
                  <c:v>TARP (Central)</c:v>
                </c:pt>
                <c:pt idx="3">
                  <c:v>PDS - Coal</c:v>
                </c:pt>
                <c:pt idx="4">
                  <c:v>PDS - Hard Rock</c:v>
                </c:pt>
                <c:pt idx="5">
                  <c:v>Winch Covers SLP</c:v>
                </c:pt>
                <c:pt idx="6">
                  <c:v>MSFS SLP</c:v>
                </c:pt>
              </c:strCache>
            </c:strRef>
          </c:cat>
          <c:val>
            <c:numRef>
              <c:f>Sheet3!$B$5:$H$5</c:f>
              <c:numCache>
                <c:formatCode>General</c:formatCode>
                <c:ptCount val="7"/>
                <c:pt idx="0">
                  <c:v>32</c:v>
                </c:pt>
                <c:pt idx="1">
                  <c:v>0</c:v>
                </c:pt>
                <c:pt idx="2">
                  <c:v>1</c:v>
                </c:pt>
                <c:pt idx="3">
                  <c:v>15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Sheet3!$A$6</c:f>
              <c:strCache>
                <c:ptCount val="1"/>
                <c:pt idx="0">
                  <c:v>Platinum Mines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Sheet3!$B$2:$H$2</c:f>
              <c:strCache>
                <c:ptCount val="7"/>
                <c:pt idx="0">
                  <c:v>HPD_TAS Tool</c:v>
                </c:pt>
                <c:pt idx="1">
                  <c:v>Nets with Bolts (Central)</c:v>
                </c:pt>
                <c:pt idx="2">
                  <c:v>TARP (Central)</c:v>
                </c:pt>
                <c:pt idx="3">
                  <c:v>PDS - Coal</c:v>
                </c:pt>
                <c:pt idx="4">
                  <c:v>PDS - Hard Rock</c:v>
                </c:pt>
                <c:pt idx="5">
                  <c:v>Winch Covers SLP</c:v>
                </c:pt>
                <c:pt idx="6">
                  <c:v>MSFS SLP</c:v>
                </c:pt>
              </c:strCache>
            </c:strRef>
          </c:cat>
          <c:val>
            <c:numRef>
              <c:f>Sheet3!$B$6:$H$6</c:f>
              <c:numCache>
                <c:formatCode>General</c:formatCode>
                <c:ptCount val="7"/>
                <c:pt idx="0">
                  <c:v>24</c:v>
                </c:pt>
                <c:pt idx="1">
                  <c:v>23</c:v>
                </c:pt>
                <c:pt idx="2">
                  <c:v>24</c:v>
                </c:pt>
                <c:pt idx="3">
                  <c:v>0</c:v>
                </c:pt>
                <c:pt idx="4">
                  <c:v>33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4"/>
          <c:order val="4"/>
          <c:tx>
            <c:strRef>
              <c:f>Sheet3!$A$7</c:f>
              <c:strCache>
                <c:ptCount val="1"/>
                <c:pt idx="0">
                  <c:v>Diamond Mines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Sheet3!$B$2:$H$2</c:f>
              <c:strCache>
                <c:ptCount val="7"/>
                <c:pt idx="0">
                  <c:v>HPD_TAS Tool</c:v>
                </c:pt>
                <c:pt idx="1">
                  <c:v>Nets with Bolts (Central)</c:v>
                </c:pt>
                <c:pt idx="2">
                  <c:v>TARP (Central)</c:v>
                </c:pt>
                <c:pt idx="3">
                  <c:v>PDS - Coal</c:v>
                </c:pt>
                <c:pt idx="4">
                  <c:v>PDS - Hard Rock</c:v>
                </c:pt>
                <c:pt idx="5">
                  <c:v>Winch Covers SLP</c:v>
                </c:pt>
                <c:pt idx="6">
                  <c:v>MSFS SLP</c:v>
                </c:pt>
              </c:strCache>
            </c:strRef>
          </c:cat>
          <c:val>
            <c:numRef>
              <c:f>Sheet3!$B$7:$H$7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5"/>
          <c:order val="5"/>
          <c:tx>
            <c:strRef>
              <c:f>Sheet3!$A$8</c:f>
              <c:strCache>
                <c:ptCount val="1"/>
                <c:pt idx="0">
                  <c:v>Other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Sheet3!$B$2:$H$2</c:f>
              <c:strCache>
                <c:ptCount val="7"/>
                <c:pt idx="0">
                  <c:v>HPD_TAS Tool</c:v>
                </c:pt>
                <c:pt idx="1">
                  <c:v>Nets with Bolts (Central)</c:v>
                </c:pt>
                <c:pt idx="2">
                  <c:v>TARP (Central)</c:v>
                </c:pt>
                <c:pt idx="3">
                  <c:v>PDS - Coal</c:v>
                </c:pt>
                <c:pt idx="4">
                  <c:v>PDS - Hard Rock</c:v>
                </c:pt>
                <c:pt idx="5">
                  <c:v>Winch Covers SLP</c:v>
                </c:pt>
                <c:pt idx="6">
                  <c:v>MSFS SLP</c:v>
                </c:pt>
              </c:strCache>
            </c:strRef>
          </c:cat>
          <c:val>
            <c:numRef>
              <c:f>Sheet3!$B$8:$H$8</c:f>
              <c:numCache>
                <c:formatCode>General</c:formatCode>
                <c:ptCount val="7"/>
                <c:pt idx="0">
                  <c:v>2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3684064"/>
        <c:axId val="263684456"/>
      </c:barChart>
      <c:catAx>
        <c:axId val="2636840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tx1"/>
                    </a:solidFill>
                  </a:rPr>
                  <a:t>MOSH Leading Practice</a:t>
                </a:r>
                <a:r>
                  <a:rPr lang="en-US" baseline="0">
                    <a:solidFill>
                      <a:schemeClr val="tx1"/>
                    </a:solidFill>
                  </a:rPr>
                  <a:t> / Simple Leading Practice</a:t>
                </a:r>
                <a:endParaRPr lang="en-US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3684456"/>
        <c:crosses val="autoZero"/>
        <c:auto val="1"/>
        <c:lblAlgn val="ctr"/>
        <c:lblOffset val="100"/>
        <c:noMultiLvlLbl val="0"/>
      </c:catAx>
      <c:valAx>
        <c:axId val="263684456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2000">
                    <a:srgbClr val="D3E0EF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tx1"/>
                    </a:solidFill>
                  </a:rPr>
                  <a:t>No. of Mines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3684064"/>
        <c:crosses val="autoZero"/>
        <c:crossBetween val="between"/>
      </c:valAx>
      <c:spPr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/>
        </a:scene3d>
        <a:sp3d>
          <a:bevelT/>
        </a:sp3d>
      </c:spPr>
    </c:plotArea>
    <c:legend>
      <c:legendPos val="r"/>
      <c:layout>
        <c:manualLayout>
          <c:xMode val="edge"/>
          <c:yMode val="edge"/>
          <c:x val="0.87987606813288954"/>
          <c:y val="0.20839931466899975"/>
          <c:w val="0.11456833679498489"/>
          <c:h val="0.40509915427238263"/>
        </c:manualLayout>
      </c:layout>
      <c:overlay val="0"/>
      <c:spPr>
        <a:noFill/>
        <a:ln>
          <a:solidFill>
            <a:sysClr val="windowText" lastClr="00000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>
        <a:lumMod val="85000"/>
      </a:schemeClr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Adoption of HPD_TAS</a:t>
            </a:r>
            <a:r>
              <a:rPr lang="en-US" b="1" baseline="0" dirty="0">
                <a:solidFill>
                  <a:schemeClr val="tx1"/>
                </a:solidFill>
              </a:rPr>
              <a:t>  Tool </a:t>
            </a:r>
            <a:r>
              <a:rPr lang="en-US" b="1" baseline="0" dirty="0" smtClean="0">
                <a:solidFill>
                  <a:schemeClr val="tx1"/>
                </a:solidFill>
              </a:rPr>
              <a:t>LP  </a:t>
            </a:r>
            <a:endParaRPr lang="en-US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384262782061583"/>
          <c:y val="0.14402126305818816"/>
          <c:w val="0.62782556079655305"/>
          <c:h val="0.39202830997762217"/>
        </c:manualLayout>
      </c:layout>
      <c:barChart>
        <c:barDir val="col"/>
        <c:grouping val="stacked"/>
        <c:varyColors val="0"/>
        <c:ser>
          <c:idx val="0"/>
          <c:order val="0"/>
          <c:tx>
            <c:v>No Progress</c:v>
          </c:tx>
          <c:spPr>
            <a:solidFill>
              <a:srgbClr val="FF0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'[9]HPDTAS Adoption Tracker'!$D$4:$L$4</c:f>
              <c:strCache>
                <c:ptCount val="9"/>
                <c:pt idx="0">
                  <c:v>Setting up Multi disciplinary Adoption Teams</c:v>
                </c:pt>
                <c:pt idx="1">
                  <c:v>Induction of the Adoption Team (s)</c:v>
                </c:pt>
                <c:pt idx="2">
                  <c:v>Agree on the Implementation Plan</c:v>
                </c:pt>
                <c:pt idx="3">
                  <c:v>Identify the interviews &amp; Interviews</c:v>
                </c:pt>
                <c:pt idx="4">
                  <c:v>Train the Interviewers</c:v>
                </c:pt>
                <c:pt idx="5">
                  <c:v>Mental Model Interviews</c:v>
                </c:pt>
                <c:pt idx="6">
                  <c:v>Leadership Behaviour Plan (Customized)</c:v>
                </c:pt>
                <c:pt idx="7">
                  <c:v>Behaviour Communication  Plan (Customized)</c:v>
                </c:pt>
                <c:pt idx="8">
                  <c:v>Portfolio of Evidence Folder</c:v>
                </c:pt>
              </c:strCache>
            </c:strRef>
          </c:cat>
          <c:val>
            <c:numRef>
              <c:f>'[9]HPDTAS Adoption Tracker'!$D$73:$L$73</c:f>
              <c:numCache>
                <c:formatCode>0%</c:formatCode>
                <c:ptCount val="9"/>
                <c:pt idx="0">
                  <c:v>6.25E-2</c:v>
                </c:pt>
                <c:pt idx="1">
                  <c:v>6.25E-2</c:v>
                </c:pt>
                <c:pt idx="2">
                  <c:v>6.25E-2</c:v>
                </c:pt>
                <c:pt idx="3">
                  <c:v>0.140625</c:v>
                </c:pt>
                <c:pt idx="4">
                  <c:v>0.140625</c:v>
                </c:pt>
                <c:pt idx="5">
                  <c:v>3.125E-2</c:v>
                </c:pt>
                <c:pt idx="6">
                  <c:v>3.125E-2</c:v>
                </c:pt>
                <c:pt idx="7">
                  <c:v>3.125E-2</c:v>
                </c:pt>
                <c:pt idx="8">
                  <c:v>0.15625</c:v>
                </c:pt>
              </c:numCache>
            </c:numRef>
          </c:val>
        </c:ser>
        <c:ser>
          <c:idx val="1"/>
          <c:order val="1"/>
          <c:tx>
            <c:v>In Progress</c:v>
          </c:tx>
          <c:spPr>
            <a:solidFill>
              <a:srgbClr val="FFC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'[9]HPDTAS Adoption Tracker'!$D$4:$L$4</c:f>
              <c:strCache>
                <c:ptCount val="9"/>
                <c:pt idx="0">
                  <c:v>Setting up Multi disciplinary Adoption Teams</c:v>
                </c:pt>
                <c:pt idx="1">
                  <c:v>Induction of the Adoption Team (s)</c:v>
                </c:pt>
                <c:pt idx="2">
                  <c:v>Agree on the Implementation Plan</c:v>
                </c:pt>
                <c:pt idx="3">
                  <c:v>Identify the interviews &amp; Interviews</c:v>
                </c:pt>
                <c:pt idx="4">
                  <c:v>Train the Interviewers</c:v>
                </c:pt>
                <c:pt idx="5">
                  <c:v>Mental Model Interviews</c:v>
                </c:pt>
                <c:pt idx="6">
                  <c:v>Leadership Behaviour Plan (Customized)</c:v>
                </c:pt>
                <c:pt idx="7">
                  <c:v>Behaviour Communication  Plan (Customized)</c:v>
                </c:pt>
                <c:pt idx="8">
                  <c:v>Portfolio of Evidence Folder</c:v>
                </c:pt>
              </c:strCache>
            </c:strRef>
          </c:cat>
          <c:val>
            <c:numRef>
              <c:f>'[9]HPDTAS Adoption Tracker'!$D$74:$L$74</c:f>
              <c:numCache>
                <c:formatCode>0%</c:formatCode>
                <c:ptCount val="9"/>
                <c:pt idx="0">
                  <c:v>0</c:v>
                </c:pt>
                <c:pt idx="1">
                  <c:v>0</c:v>
                </c:pt>
                <c:pt idx="2">
                  <c:v>1.5625E-2</c:v>
                </c:pt>
                <c:pt idx="3">
                  <c:v>1.5625E-2</c:v>
                </c:pt>
                <c:pt idx="4">
                  <c:v>1.5625E-2</c:v>
                </c:pt>
                <c:pt idx="5">
                  <c:v>1.5625E-2</c:v>
                </c:pt>
                <c:pt idx="6">
                  <c:v>0.390625</c:v>
                </c:pt>
                <c:pt idx="7">
                  <c:v>0.390625</c:v>
                </c:pt>
                <c:pt idx="8">
                  <c:v>0.78125</c:v>
                </c:pt>
              </c:numCache>
            </c:numRef>
          </c:val>
        </c:ser>
        <c:ser>
          <c:idx val="2"/>
          <c:order val="2"/>
          <c:tx>
            <c:v>Completed</c:v>
          </c:tx>
          <c:spPr>
            <a:solidFill>
              <a:srgbClr val="00FF00"/>
            </a:solidFill>
            <a:ln>
              <a:solidFill>
                <a:srgbClr val="000000"/>
              </a:solidFill>
            </a:ln>
            <a:effectLst/>
          </c:spPr>
          <c:invertIfNegative val="0"/>
          <c:cat>
            <c:strRef>
              <c:f>'[9]HPDTAS Adoption Tracker'!$D$4:$L$4</c:f>
              <c:strCache>
                <c:ptCount val="9"/>
                <c:pt idx="0">
                  <c:v>Setting up Multi disciplinary Adoption Teams</c:v>
                </c:pt>
                <c:pt idx="1">
                  <c:v>Induction of the Adoption Team (s)</c:v>
                </c:pt>
                <c:pt idx="2">
                  <c:v>Agree on the Implementation Plan</c:v>
                </c:pt>
                <c:pt idx="3">
                  <c:v>Identify the interviews &amp; Interviews</c:v>
                </c:pt>
                <c:pt idx="4">
                  <c:v>Train the Interviewers</c:v>
                </c:pt>
                <c:pt idx="5">
                  <c:v>Mental Model Interviews</c:v>
                </c:pt>
                <c:pt idx="6">
                  <c:v>Leadership Behaviour Plan (Customized)</c:v>
                </c:pt>
                <c:pt idx="7">
                  <c:v>Behaviour Communication  Plan (Customized)</c:v>
                </c:pt>
                <c:pt idx="8">
                  <c:v>Portfolio of Evidence Folder</c:v>
                </c:pt>
              </c:strCache>
            </c:strRef>
          </c:cat>
          <c:val>
            <c:numRef>
              <c:f>'[9]HPDTAS Adoption Tracker'!$D$75:$L$75</c:f>
              <c:numCache>
                <c:formatCode>0%</c:formatCode>
                <c:ptCount val="9"/>
                <c:pt idx="0">
                  <c:v>0.921875</c:v>
                </c:pt>
                <c:pt idx="1">
                  <c:v>0.921875</c:v>
                </c:pt>
                <c:pt idx="2">
                  <c:v>0.90625</c:v>
                </c:pt>
                <c:pt idx="3">
                  <c:v>0.8125</c:v>
                </c:pt>
                <c:pt idx="4">
                  <c:v>0.8125</c:v>
                </c:pt>
                <c:pt idx="5">
                  <c:v>0.921875</c:v>
                </c:pt>
                <c:pt idx="6">
                  <c:v>0.546875</c:v>
                </c:pt>
                <c:pt idx="7">
                  <c:v>0.546875</c:v>
                </c:pt>
                <c:pt idx="8">
                  <c:v>3.125E-2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8955040"/>
        <c:axId val="258955432"/>
      </c:barChart>
      <c:catAx>
        <c:axId val="2589550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Adoption</a:t>
                </a:r>
                <a:r>
                  <a:rPr lang="en-US" b="1" baseline="0"/>
                  <a:t> Deliverables</a:t>
                </a:r>
                <a:endParaRPr lang="en-US" b="1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58955432"/>
        <c:crosses val="autoZero"/>
        <c:auto val="1"/>
        <c:lblAlgn val="ctr"/>
        <c:lblOffset val="100"/>
        <c:noMultiLvlLbl val="0"/>
      </c:catAx>
      <c:valAx>
        <c:axId val="25895543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tx1"/>
                    </a:solidFill>
                  </a:rPr>
                  <a:t>Progress (%)</a:t>
                </a:r>
              </a:p>
            </c:rich>
          </c:tx>
          <c:layout>
            <c:manualLayout>
              <c:xMode val="edge"/>
              <c:yMode val="edge"/>
              <c:x val="3.6745406824146981E-2"/>
              <c:y val="0.222196027271738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8955040"/>
        <c:crosses val="autoZero"/>
        <c:crossBetween val="between"/>
      </c:valAx>
      <c:spPr>
        <a:gradFill rotWithShape="1">
          <a:gsLst>
            <a:gs pos="0">
              <a:sysClr val="windowText" lastClr="000000">
                <a:tint val="50000"/>
                <a:satMod val="300000"/>
              </a:sysClr>
            </a:gs>
            <a:gs pos="35000">
              <a:sysClr val="windowText" lastClr="000000">
                <a:tint val="37000"/>
                <a:satMod val="300000"/>
              </a:sysClr>
            </a:gs>
            <a:gs pos="100000">
              <a:sysClr val="windowText" lastClr="000000">
                <a:tint val="15000"/>
                <a:satMod val="350000"/>
              </a:sysClr>
            </a:gs>
          </a:gsLst>
          <a:lin ang="16200000" scaled="1"/>
        </a:gradFill>
        <a:ln w="9525" cap="flat" cmpd="sng" algn="ctr">
          <a:solidFill>
            <a:sysClr val="windowText" lastClr="000000">
              <a:shade val="95000"/>
              <a:satMod val="10500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c:spPr>
    </c:plotArea>
    <c:legend>
      <c:legendPos val="b"/>
      <c:layout>
        <c:manualLayout>
          <c:xMode val="edge"/>
          <c:yMode val="edge"/>
          <c:x val="0.84164983164983176"/>
          <c:y val="0.24585683831774549"/>
          <c:w val="0.11942680552027771"/>
          <c:h val="0.22565655624407896"/>
        </c:manualLayout>
      </c:layout>
      <c:overlay val="0"/>
      <c:spPr>
        <a:noFill/>
        <a:ln>
          <a:solidFill>
            <a:sysClr val="windowText" lastClr="00000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>
        <a:lumMod val="95000"/>
      </a:sysClr>
    </a:solidFill>
    <a:ln w="9525" cap="flat" cmpd="sng" algn="ctr">
      <a:gradFill>
        <a:gsLst>
          <a:gs pos="0">
            <a:srgbClr val="4F81BD">
              <a:lumMod val="5000"/>
              <a:lumOff val="95000"/>
            </a:srgbClr>
          </a:gs>
          <a:gs pos="74000">
            <a:srgbClr val="4F81BD">
              <a:lumMod val="45000"/>
              <a:lumOff val="55000"/>
            </a:srgbClr>
          </a:gs>
          <a:gs pos="83000">
            <a:srgbClr val="4F81BD">
              <a:lumMod val="45000"/>
              <a:lumOff val="55000"/>
            </a:srgbClr>
          </a:gs>
          <a:gs pos="100000">
            <a:srgbClr val="4F81BD">
              <a:lumMod val="30000"/>
              <a:lumOff val="70000"/>
            </a:srgbClr>
          </a:gs>
        </a:gsLst>
        <a:lin ang="5400000" scaled="1"/>
      </a:gradFill>
      <a:round/>
    </a:ln>
    <a:effectLst/>
    <a:scene3d>
      <a:camera prst="orthographicFront"/>
      <a:lightRig rig="threePt" dir="t"/>
    </a:scene3d>
    <a:sp3d>
      <a:bevelT/>
    </a:sp3d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ZA" sz="1400" b="1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r>
              <a:rPr lang="en-ZA" sz="1400">
                <a:latin typeface="+mn-lt"/>
              </a:rPr>
              <a:t>MOSH FOG Nets with Bolts</a:t>
            </a:r>
          </a:p>
        </c:rich>
      </c:tx>
      <c:layout>
        <c:manualLayout>
          <c:xMode val="edge"/>
          <c:yMode val="edge"/>
          <c:x val="0.28596739646731267"/>
          <c:y val="2.95915093946590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02693049715825E-2"/>
          <c:y val="9.5372993389990668E-2"/>
          <c:w val="0.77128401137357827"/>
          <c:h val="0.5546054494439869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'N&amp;B - CENTRAL'!$G$53</c:f>
              <c:strCache>
                <c:ptCount val="1"/>
                <c:pt idx="0">
                  <c:v>Percentage of Units with Documents Signed Off</c:v>
                </c:pt>
              </c:strCache>
            </c:strRef>
          </c:tx>
          <c:spPr>
            <a:solidFill>
              <a:srgbClr val="00CC00"/>
            </a:solidFill>
            <a:ln>
              <a:solidFill>
                <a:schemeClr val="tx1"/>
              </a:solidFill>
            </a:ln>
          </c:spPr>
          <c:invertIfNegative val="0"/>
          <c:val>
            <c:numRef>
              <c:f>'N&amp;B - CENTRAL'!$U$53:$AD$53</c:f>
              <c:numCache>
                <c:formatCode>0%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0.97826086956521741</c:v>
                </c:pt>
                <c:pt idx="4">
                  <c:v>0.97826086956521741</c:v>
                </c:pt>
                <c:pt idx="5">
                  <c:v>0.97826086956521741</c:v>
                </c:pt>
                <c:pt idx="6">
                  <c:v>0.95652173913043481</c:v>
                </c:pt>
                <c:pt idx="7">
                  <c:v>0.95652173913043481</c:v>
                </c:pt>
                <c:pt idx="8">
                  <c:v>0.95652173913043481</c:v>
                </c:pt>
                <c:pt idx="9">
                  <c:v>0.95652173913043481</c:v>
                </c:pt>
              </c:numCache>
            </c:numRef>
          </c:val>
        </c:ser>
        <c:ser>
          <c:idx val="1"/>
          <c:order val="1"/>
          <c:tx>
            <c:strRef>
              <c:f>'N&amp;B - CENTRAL'!$G$54</c:f>
              <c:strCache>
                <c:ptCount val="1"/>
                <c:pt idx="0">
                  <c:v>Percentage of Units Completed not Signed Off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'[2]EE&amp;MS'!$R$79:$AA$79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'N&amp;B - CENTRAL'!$U$54:$AD$54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'N&amp;B - CENTRAL'!$G$55</c:f>
              <c:strCache>
                <c:ptCount val="1"/>
                <c:pt idx="0">
                  <c:v>Percentage of Units with Work In Progress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'[2]EE&amp;MS'!$R$79:$AA$79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'N&amp;B - CENTRAL'!$U$55:$AD$55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2.1739130434782608E-2</c:v>
                </c:pt>
                <c:pt idx="4">
                  <c:v>2.1739130434782608E-2</c:v>
                </c:pt>
                <c:pt idx="5">
                  <c:v>2.1739130434782608E-2</c:v>
                </c:pt>
                <c:pt idx="6">
                  <c:v>4.3478260869565216E-2</c:v>
                </c:pt>
                <c:pt idx="7">
                  <c:v>4.3478260869565216E-2</c:v>
                </c:pt>
                <c:pt idx="8">
                  <c:v>4.3478260869565216E-2</c:v>
                </c:pt>
                <c:pt idx="9">
                  <c:v>4.3478260869565216E-2</c:v>
                </c:pt>
              </c:numCache>
            </c:numRef>
          </c:val>
        </c:ser>
        <c:ser>
          <c:idx val="3"/>
          <c:order val="3"/>
          <c:tx>
            <c:strRef>
              <c:f>'N&amp;B - CENTRAL'!$G$56</c:f>
              <c:strCache>
                <c:ptCount val="1"/>
                <c:pt idx="0">
                  <c:v>Percentage of Units No Action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'[2]EE&amp;MS'!$R$79:$AA$79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'N&amp;B - CENTRAL'!$U$56:$AD$56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325331528"/>
        <c:axId val="325331920"/>
      </c:barChart>
      <c:catAx>
        <c:axId val="3253315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en-ZA" sz="9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 sz="900"/>
                  <a:t>Adoption Deliverables</a:t>
                </a:r>
              </a:p>
            </c:rich>
          </c:tx>
          <c:layout>
            <c:manualLayout>
              <c:xMode val="edge"/>
              <c:yMode val="edge"/>
              <c:x val="0.26815267669785614"/>
              <c:y val="0.82505374328208969"/>
            </c:manualLayout>
          </c:layout>
          <c:overlay val="0"/>
          <c:spPr>
            <a:noFill/>
            <a:ln w="25400">
              <a:noFill/>
            </a:ln>
          </c:spPr>
        </c:title>
        <c:numFmt formatCode="@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lang="en-ZA" sz="1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2533192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25331920"/>
        <c:scaling>
          <c:orientation val="minMax"/>
          <c:max val="1.05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lang="en-ZA"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 sz="1000"/>
                  <a:t>Progress</a:t>
                </a:r>
              </a:p>
            </c:rich>
          </c:tx>
          <c:layout>
            <c:manualLayout>
              <c:xMode val="edge"/>
              <c:yMode val="edge"/>
              <c:x val="6.5376583385468433E-3"/>
              <c:y val="0.27881604273150068"/>
            </c:manualLayout>
          </c:layout>
          <c:overlay val="0"/>
          <c:spPr>
            <a:noFill/>
            <a:ln w="25400">
              <a:noFill/>
            </a:ln>
          </c:spPr>
        </c:title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ZA" sz="7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25331528"/>
        <c:crosses val="autoZero"/>
        <c:crossBetween val="between"/>
      </c:valAx>
      <c:spPr>
        <a:gradFill rotWithShape="0">
          <a:gsLst>
            <a:gs pos="0">
              <a:srgbClr val="808080"/>
            </a:gs>
            <a:gs pos="100000">
              <a:srgbClr val="808080">
                <a:gamma/>
                <a:tint val="28627"/>
                <a:invGamma/>
              </a:srgbClr>
            </a:gs>
          </a:gsLst>
          <a:lin ang="5400000" scaled="1"/>
        </a:gradFill>
        <a:ln w="38100">
          <a:solidFill>
            <a:srgbClr val="969696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5532534995625542"/>
          <c:y val="0.24066666881177926"/>
          <c:w val="0.13503882327209099"/>
          <c:h val="0.29729078602016851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lang="en-ZA" sz="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25400">
      <a:solidFill>
        <a:srgbClr val="000000"/>
      </a:solidFill>
      <a:prstDash val="solid"/>
    </a:ln>
  </c:spPr>
  <c:txPr>
    <a:bodyPr/>
    <a:lstStyle/>
    <a:p>
      <a:pPr>
        <a:defRPr sz="17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r>
              <a:rPr lang="en-US" sz="1400" dirty="0">
                <a:latin typeface="+mn-lt"/>
              </a:rPr>
              <a:t>MOSH FOG TARP  (Central) </a:t>
            </a:r>
          </a:p>
        </c:rich>
      </c:tx>
      <c:layout>
        <c:manualLayout>
          <c:xMode val="edge"/>
          <c:yMode val="edge"/>
          <c:x val="0.34188569015623838"/>
          <c:y val="2.694613063234940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2179787069583801E-2"/>
          <c:y val="9.9935331120288309E-2"/>
          <c:w val="0.68361388685442326"/>
          <c:h val="0.6101764068482264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'C:\Users\lmasilo\AppData\Local\Temp\notes256C9A\[TARP Central.xls]TARP'!$D$56</c:f>
              <c:strCache>
                <c:ptCount val="1"/>
                <c:pt idx="0">
                  <c:v>Percentage of Units with Documents Signed Off</c:v>
                </c:pt>
              </c:strCache>
            </c:strRef>
          </c:tx>
          <c:spPr>
            <a:solidFill>
              <a:srgbClr val="00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'[3]EE&amp;MS'!$R$79:$AA$79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[4]TARP!$R$56:$AA$56</c:f>
              <c:numCache>
                <c:formatCode>General</c:formatCode>
                <c:ptCount val="10"/>
                <c:pt idx="0">
                  <c:v>0.8125</c:v>
                </c:pt>
                <c:pt idx="1">
                  <c:v>0.77083333333333337</c:v>
                </c:pt>
                <c:pt idx="2">
                  <c:v>0.77083333333333337</c:v>
                </c:pt>
                <c:pt idx="3">
                  <c:v>0.77083333333333337</c:v>
                </c:pt>
                <c:pt idx="4">
                  <c:v>0.58333333333333337</c:v>
                </c:pt>
                <c:pt idx="5">
                  <c:v>0.5625</c:v>
                </c:pt>
                <c:pt idx="6">
                  <c:v>0.58333333333333337</c:v>
                </c:pt>
                <c:pt idx="7">
                  <c:v>0.5625</c:v>
                </c:pt>
                <c:pt idx="8">
                  <c:v>0.5625</c:v>
                </c:pt>
                <c:pt idx="9">
                  <c:v>0.5625</c:v>
                </c:pt>
              </c:numCache>
            </c:numRef>
          </c:val>
        </c:ser>
        <c:ser>
          <c:idx val="1"/>
          <c:order val="1"/>
          <c:tx>
            <c:strRef>
              <c:f>'C:\Users\lmasilo\AppData\Local\Temp\notes256C9A\[TARP Central.xls]TARP'!$D$57</c:f>
              <c:strCache>
                <c:ptCount val="1"/>
                <c:pt idx="0">
                  <c:v>Percentage of Units Completed not Signed Off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'[3]EE&amp;MS'!$R$79:$AA$79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[4]TARP!$R$57:$AA$57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'C:\Users\lmasilo\AppData\Local\Temp\notes256C9A\[TARP Central.xls]TARP'!$D$58</c:f>
              <c:strCache>
                <c:ptCount val="1"/>
                <c:pt idx="0">
                  <c:v>Percentage of Units with Work In Progress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'[3]EE&amp;MS'!$R$79:$AA$79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[4]TARP!$R$58:$AA$58</c:f>
              <c:numCache>
                <c:formatCode>General</c:formatCode>
                <c:ptCount val="10"/>
                <c:pt idx="0">
                  <c:v>8.6956521739130432E-2</c:v>
                </c:pt>
                <c:pt idx="1">
                  <c:v>4.3478260869565216E-2</c:v>
                </c:pt>
                <c:pt idx="2">
                  <c:v>4.3478260869565216E-2</c:v>
                </c:pt>
                <c:pt idx="3">
                  <c:v>4.3478260869565216E-2</c:v>
                </c:pt>
                <c:pt idx="4">
                  <c:v>0.10869565217391304</c:v>
                </c:pt>
                <c:pt idx="5">
                  <c:v>0.13043478260869565</c:v>
                </c:pt>
                <c:pt idx="6">
                  <c:v>6.5217391304347824E-2</c:v>
                </c:pt>
                <c:pt idx="7">
                  <c:v>8.6956521739130432E-2</c:v>
                </c:pt>
                <c:pt idx="8">
                  <c:v>8.6956521739130432E-2</c:v>
                </c:pt>
                <c:pt idx="9">
                  <c:v>8.6956521739130432E-2</c:v>
                </c:pt>
              </c:numCache>
            </c:numRef>
          </c:val>
        </c:ser>
        <c:ser>
          <c:idx val="3"/>
          <c:order val="3"/>
          <c:tx>
            <c:strRef>
              <c:f>'C:\Users\lmasilo\AppData\Local\Temp\notes256C9A\[TARP Central.xls]TARP'!$D$59</c:f>
              <c:strCache>
                <c:ptCount val="1"/>
                <c:pt idx="0">
                  <c:v>Percentage of Units No Action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'[3]EE&amp;MS'!$R$79:$AA$79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[4]TARP!$R$59:$AA$59</c:f>
              <c:numCache>
                <c:formatCode>General</c:formatCode>
                <c:ptCount val="10"/>
                <c:pt idx="0">
                  <c:v>0.10054347826086962</c:v>
                </c:pt>
                <c:pt idx="1">
                  <c:v>0.18568840579710144</c:v>
                </c:pt>
                <c:pt idx="2">
                  <c:v>0.18568840579710144</c:v>
                </c:pt>
                <c:pt idx="3">
                  <c:v>0.18568840579710144</c:v>
                </c:pt>
                <c:pt idx="4">
                  <c:v>0.30797101449275355</c:v>
                </c:pt>
                <c:pt idx="5">
                  <c:v>0.30706521739130432</c:v>
                </c:pt>
                <c:pt idx="6">
                  <c:v>0.35144927536231885</c:v>
                </c:pt>
                <c:pt idx="7">
                  <c:v>0.35054347826086962</c:v>
                </c:pt>
                <c:pt idx="8">
                  <c:v>0.35054347826086962</c:v>
                </c:pt>
                <c:pt idx="9">
                  <c:v>0.35054347826086962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49294624"/>
        <c:axId val="249294232"/>
      </c:barChart>
      <c:catAx>
        <c:axId val="2492946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/>
                  <a:t>Adoption Deliverables</a:t>
                </a:r>
              </a:p>
            </c:rich>
          </c:tx>
          <c:layout>
            <c:manualLayout>
              <c:xMode val="edge"/>
              <c:yMode val="edge"/>
              <c:x val="0.26851645636345667"/>
              <c:y val="0.9351070466214226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9294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9294232"/>
        <c:scaling>
          <c:orientation val="minMax"/>
          <c:max val="1.05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Progress</a:t>
                </a:r>
              </a:p>
            </c:rich>
          </c:tx>
          <c:layout>
            <c:manualLayout>
              <c:xMode val="edge"/>
              <c:yMode val="edge"/>
              <c:x val="1.2187287314637725E-2"/>
              <c:y val="0.3068862372379682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9294624"/>
        <c:crosses val="autoZero"/>
        <c:crossBetween val="between"/>
      </c:valAx>
      <c:spPr>
        <a:gradFill rotWithShape="0">
          <a:gsLst>
            <a:gs pos="0">
              <a:srgbClr val="808080"/>
            </a:gs>
            <a:gs pos="100000">
              <a:srgbClr val="808080">
                <a:gamma/>
                <a:tint val="28627"/>
                <a:invGamma/>
              </a:srgbClr>
            </a:gs>
          </a:gsLst>
          <a:lin ang="5400000" scaled="1"/>
        </a:gradFill>
        <a:ln w="38100">
          <a:solidFill>
            <a:srgbClr val="969696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879419094695149"/>
          <c:y val="0.24982748852428743"/>
          <c:w val="0.14804361757619475"/>
          <c:h val="0.2901220992750364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1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25400">
      <a:solidFill>
        <a:srgbClr val="000000"/>
      </a:solidFill>
      <a:prstDash val="solid"/>
    </a:ln>
  </c:spPr>
  <c:txPr>
    <a:bodyPr/>
    <a:lstStyle/>
    <a:p>
      <a:pPr>
        <a:defRPr sz="17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ZA" sz="1400" b="1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r>
              <a:rPr lang="en-ZA" sz="1400">
                <a:latin typeface="+mn-lt"/>
              </a:rPr>
              <a:t>MOSH FOG TARP</a:t>
            </a:r>
            <a:r>
              <a:rPr lang="en-ZA" sz="1400" baseline="0">
                <a:latin typeface="+mn-lt"/>
              </a:rPr>
              <a:t> LP (EASTERN LIMB)</a:t>
            </a:r>
            <a:endParaRPr lang="en-ZA" sz="1400">
              <a:latin typeface="+mn-lt"/>
            </a:endParaRPr>
          </a:p>
        </c:rich>
      </c:tx>
      <c:layout>
        <c:manualLayout>
          <c:xMode val="edge"/>
          <c:yMode val="edge"/>
          <c:x val="0.31598414260717411"/>
          <c:y val="3.710219816272966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725415073236499"/>
          <c:y val="0.10575930839818791"/>
          <c:w val="0.69706393362948482"/>
          <c:h val="0.5018279131774552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'C:\Users\lmasilo\AppData\Local\Temp\notes256C9A\[TARP Eastern Limb.xlsx]TARP'!$D$26</c:f>
              <c:strCache>
                <c:ptCount val="1"/>
                <c:pt idx="0">
                  <c:v>Percentage of Units with Documents Signed Off</c:v>
                </c:pt>
              </c:strCache>
            </c:strRef>
          </c:tx>
          <c:spPr>
            <a:solidFill>
              <a:srgbClr val="00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[2]TARP!$R$32:$AA$32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[2]TARP!$R$26:$AA$26</c:f>
              <c:numCache>
                <c:formatCode>General</c:formatCode>
                <c:ptCount val="10"/>
                <c:pt idx="0">
                  <c:v>0.9285714285714286</c:v>
                </c:pt>
                <c:pt idx="1">
                  <c:v>0.6428571428571429</c:v>
                </c:pt>
                <c:pt idx="2">
                  <c:v>0.6428571428571429</c:v>
                </c:pt>
                <c:pt idx="3">
                  <c:v>0.6428571428571429</c:v>
                </c:pt>
                <c:pt idx="4">
                  <c:v>0.6428571428571429</c:v>
                </c:pt>
                <c:pt idx="5">
                  <c:v>0.6428571428571429</c:v>
                </c:pt>
                <c:pt idx="6">
                  <c:v>0.6428571428571429</c:v>
                </c:pt>
                <c:pt idx="7">
                  <c:v>0.6428571428571429</c:v>
                </c:pt>
                <c:pt idx="8">
                  <c:v>0.6428571428571429</c:v>
                </c:pt>
                <c:pt idx="9">
                  <c:v>0.6428571428571429</c:v>
                </c:pt>
              </c:numCache>
            </c:numRef>
          </c:val>
        </c:ser>
        <c:ser>
          <c:idx val="1"/>
          <c:order val="1"/>
          <c:tx>
            <c:strRef>
              <c:f>'C:\Users\lmasilo\AppData\Local\Temp\notes256C9A\[TARP Eastern Limb.xlsx]TARP'!$D$27</c:f>
              <c:strCache>
                <c:ptCount val="1"/>
                <c:pt idx="0">
                  <c:v>Percentage of Units Completed not Signed Off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[2]TARP!$R$32:$AA$32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[2]TARP!$R$27:$AA$27</c:f>
              <c:numCache>
                <c:formatCode>General</c:formatCode>
                <c:ptCount val="10"/>
                <c:pt idx="0">
                  <c:v>0</c:v>
                </c:pt>
                <c:pt idx="1">
                  <c:v>7.1428571428571425E-2</c:v>
                </c:pt>
                <c:pt idx="2">
                  <c:v>7.1428571428571425E-2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'C:\Users\lmasilo\AppData\Local\Temp\notes256C9A\[TARP Eastern Limb.xlsx]TARP'!$D$28</c:f>
              <c:strCache>
                <c:ptCount val="1"/>
                <c:pt idx="0">
                  <c:v>Percentage of Units with Work In Progress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[2]TARP!$R$32:$AA$32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[2]TARP!$R$28:$AA$28</c:f>
              <c:numCache>
                <c:formatCode>General</c:formatCode>
                <c:ptCount val="10"/>
                <c:pt idx="0">
                  <c:v>0</c:v>
                </c:pt>
                <c:pt idx="1">
                  <c:v>0.14285714285714285</c:v>
                </c:pt>
                <c:pt idx="2">
                  <c:v>0.14285714285714285</c:v>
                </c:pt>
                <c:pt idx="3">
                  <c:v>0.14285714285714285</c:v>
                </c:pt>
                <c:pt idx="4">
                  <c:v>7.1428571428571425E-2</c:v>
                </c:pt>
                <c:pt idx="5">
                  <c:v>7.1428571428571425E-2</c:v>
                </c:pt>
                <c:pt idx="6">
                  <c:v>7.1428571428571425E-2</c:v>
                </c:pt>
                <c:pt idx="7">
                  <c:v>7.1428571428571425E-2</c:v>
                </c:pt>
                <c:pt idx="8">
                  <c:v>7.1428571428571425E-2</c:v>
                </c:pt>
                <c:pt idx="9">
                  <c:v>0</c:v>
                </c:pt>
              </c:numCache>
            </c:numRef>
          </c:val>
        </c:ser>
        <c:ser>
          <c:idx val="3"/>
          <c:order val="3"/>
          <c:tx>
            <c:strRef>
              <c:f>'C:\Users\lmasilo\AppData\Local\Temp\notes256C9A\[TARP Eastern Limb.xlsx]TARP'!$D$29</c:f>
              <c:strCache>
                <c:ptCount val="1"/>
                <c:pt idx="0">
                  <c:v>Percentage of Units No Action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[2]TARP!$R$32:$AA$32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[2]TARP!$R$29:$AA$29</c:f>
              <c:numCache>
                <c:formatCode>General</c:formatCode>
                <c:ptCount val="10"/>
                <c:pt idx="0">
                  <c:v>7.1428571428571397E-2</c:v>
                </c:pt>
                <c:pt idx="1">
                  <c:v>0.14285714285714279</c:v>
                </c:pt>
                <c:pt idx="2">
                  <c:v>0.14285714285714279</c:v>
                </c:pt>
                <c:pt idx="3">
                  <c:v>0.21428571428571419</c:v>
                </c:pt>
                <c:pt idx="4">
                  <c:v>0.2857142857142857</c:v>
                </c:pt>
                <c:pt idx="5">
                  <c:v>0.2857142857142857</c:v>
                </c:pt>
                <c:pt idx="6">
                  <c:v>0.2857142857142857</c:v>
                </c:pt>
                <c:pt idx="7">
                  <c:v>0.2857142857142857</c:v>
                </c:pt>
                <c:pt idx="8">
                  <c:v>0.2857142857142857</c:v>
                </c:pt>
                <c:pt idx="9">
                  <c:v>0.3571428571428571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61072600"/>
        <c:axId val="255992528"/>
      </c:barChart>
      <c:catAx>
        <c:axId val="2610726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en-ZA"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/>
                  <a:t>Adoption Deliverables</a:t>
                </a:r>
              </a:p>
            </c:rich>
          </c:tx>
          <c:layout>
            <c:manualLayout>
              <c:xMode val="edge"/>
              <c:yMode val="edge"/>
              <c:x val="0.30751951431049435"/>
              <c:y val="0.879920950702778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lang="en-ZA" sz="1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559925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5992528"/>
        <c:scaling>
          <c:orientation val="minMax"/>
          <c:max val="1.05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lang="en-ZA"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/>
                  <a:t>Progress</a:t>
                </a:r>
              </a:p>
            </c:rich>
          </c:tx>
          <c:layout>
            <c:manualLayout>
              <c:xMode val="edge"/>
              <c:yMode val="edge"/>
              <c:x val="1.2187332005186098E-2"/>
              <c:y val="0.306886229772483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ZA"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61072600"/>
        <c:crosses val="autoZero"/>
        <c:crossBetween val="between"/>
      </c:valAx>
      <c:spPr>
        <a:gradFill rotWithShape="0">
          <a:gsLst>
            <a:gs pos="0">
              <a:srgbClr val="808080"/>
            </a:gs>
            <a:gs pos="100000">
              <a:srgbClr val="808080">
                <a:gamma/>
                <a:tint val="28627"/>
                <a:invGamma/>
              </a:srgbClr>
            </a:gs>
          </a:gsLst>
          <a:lin ang="5400000" scaled="1"/>
        </a:gradFill>
        <a:ln w="38100">
          <a:solidFill>
            <a:srgbClr val="969696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5026611531509511"/>
          <c:y val="0.15402298689358551"/>
          <c:w val="0.13236218963674137"/>
          <c:h val="0.43725567338011878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lang="en-ZA" sz="9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25400">
      <a:solidFill>
        <a:srgbClr val="000000"/>
      </a:solidFill>
      <a:prstDash val="solid"/>
    </a:ln>
  </c:spPr>
  <c:txPr>
    <a:bodyPr/>
    <a:lstStyle/>
    <a:p>
      <a:pPr>
        <a:defRPr sz="17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Winch</a:t>
            </a:r>
            <a:r>
              <a:rPr lang="en-US" b="1" baseline="0" dirty="0">
                <a:solidFill>
                  <a:schemeClr val="tx1"/>
                </a:solidFill>
              </a:rPr>
              <a:t> Covers SLP </a:t>
            </a:r>
            <a:endParaRPr lang="en-US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43455555555555553"/>
          <c:y val="4.26459279854668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561351706036746E-2"/>
          <c:y val="0.11664786468234407"/>
          <c:w val="0.93616087051618546"/>
          <c:h val="0.74432384932499485"/>
        </c:manualLayout>
      </c:layout>
      <c:barChart>
        <c:barDir val="col"/>
        <c:grouping val="stacked"/>
        <c:varyColors val="0"/>
        <c:ser>
          <c:idx val="2"/>
          <c:order val="0"/>
          <c:tx>
            <c:v>MOSH Deliverables</c:v>
          </c:tx>
          <c:spPr>
            <a:solidFill>
              <a:srgbClr val="00FF00"/>
            </a:solidFill>
            <a:ln>
              <a:solidFill>
                <a:srgbClr val="000000"/>
              </a:solidFill>
            </a:ln>
            <a:effectLst/>
          </c:spPr>
          <c:invertIfNegative val="0"/>
          <c:cat>
            <c:strRef>
              <c:f>'WINCH COVERS SLP'!$Y$12:$AF$12</c:f>
              <c:strCache>
                <c:ptCount val="8"/>
                <c:pt idx="0">
                  <c:v>Risk review and adoption decision</c:v>
                </c:pt>
                <c:pt idx="1">
                  <c:v>Registration doc and persons appointed</c:v>
                </c:pt>
                <c:pt idx="2">
                  <c:v>Mine adoption team appointments</c:v>
                </c:pt>
                <c:pt idx="3">
                  <c:v>Copy of adoption plan</c:v>
                </c:pt>
                <c:pt idx="4">
                  <c:v>Copy of brief to mine employees</c:v>
                </c:pt>
                <c:pt idx="5">
                  <c:v>BC and LB requirements</c:v>
                </c:pt>
                <c:pt idx="6">
                  <c:v>Copy of preliminary/finalised traing lessons plans</c:v>
                </c:pt>
                <c:pt idx="7">
                  <c:v>Copy of rollout plan/progress report</c:v>
                </c:pt>
              </c:strCache>
            </c:strRef>
          </c:cat>
          <c:val>
            <c:numRef>
              <c:f>'WINCH COVERS SLP'!$Y$33:$AF$33</c:f>
              <c:numCache>
                <c:formatCode>0%</c:formatCode>
                <c:ptCount val="8"/>
                <c:pt idx="0">
                  <c:v>1</c:v>
                </c:pt>
                <c:pt idx="1">
                  <c:v>0.82352941176470584</c:v>
                </c:pt>
                <c:pt idx="2">
                  <c:v>0.82352941176470584</c:v>
                </c:pt>
                <c:pt idx="3">
                  <c:v>0.82352941176470584</c:v>
                </c:pt>
                <c:pt idx="4">
                  <c:v>5.8823529411764705E-2</c:v>
                </c:pt>
                <c:pt idx="5">
                  <c:v>0.82352941176470584</c:v>
                </c:pt>
                <c:pt idx="6">
                  <c:v>5.8823529411764705E-2</c:v>
                </c:pt>
                <c:pt idx="7">
                  <c:v>0.82352941176470584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63799232"/>
        <c:axId val="263799624"/>
      </c:barChart>
      <c:catAx>
        <c:axId val="263799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3799624"/>
        <c:crosses val="autoZero"/>
        <c:auto val="1"/>
        <c:lblAlgn val="ctr"/>
        <c:lblOffset val="100"/>
        <c:noMultiLvlLbl val="0"/>
      </c:catAx>
      <c:valAx>
        <c:axId val="263799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379923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smtClean="0"/>
              <a:t>Multi</a:t>
            </a:r>
            <a:r>
              <a:rPr lang="en-US" b="1" baseline="0" dirty="0" smtClean="0"/>
              <a:t> Stage Filtration System (MSFS) SLP</a:t>
            </a:r>
            <a:endParaRPr lang="en-US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2"/>
          <c:order val="0"/>
          <c:tx>
            <c:v>MOSH Deliverables</c:v>
          </c:tx>
          <c:spPr>
            <a:solidFill>
              <a:srgbClr val="00FF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'MSFS SLP'!$Y$12:$AF$12</c:f>
              <c:strCache>
                <c:ptCount val="8"/>
                <c:pt idx="0">
                  <c:v>Risk review and adoption decision</c:v>
                </c:pt>
                <c:pt idx="1">
                  <c:v>Registration doc and persons appointed</c:v>
                </c:pt>
                <c:pt idx="2">
                  <c:v>Mine adoption team appointments</c:v>
                </c:pt>
                <c:pt idx="3">
                  <c:v>Copy of adoption plan</c:v>
                </c:pt>
                <c:pt idx="4">
                  <c:v>Copy of brief to mine employees</c:v>
                </c:pt>
                <c:pt idx="5">
                  <c:v>BC and LB requirements</c:v>
                </c:pt>
                <c:pt idx="6">
                  <c:v>Copy of preliminary/finalised lessons plans</c:v>
                </c:pt>
                <c:pt idx="7">
                  <c:v>Copy of rollout plan/progress report</c:v>
                </c:pt>
              </c:strCache>
            </c:strRef>
          </c:cat>
          <c:val>
            <c:numRef>
              <c:f>'MSFS SLP'!$Y$26:$AF$26</c:f>
              <c:numCache>
                <c:formatCode>0%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0.1</c:v>
                </c:pt>
                <c:pt idx="5">
                  <c:v>1</c:v>
                </c:pt>
                <c:pt idx="6">
                  <c:v>0.1</c:v>
                </c:pt>
                <c:pt idx="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63450672"/>
        <c:axId val="337112864"/>
      </c:barChart>
      <c:catAx>
        <c:axId val="26345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7112864"/>
        <c:crosses val="autoZero"/>
        <c:auto val="1"/>
        <c:lblAlgn val="ctr"/>
        <c:lblOffset val="100"/>
        <c:noMultiLvlLbl val="0"/>
      </c:catAx>
      <c:valAx>
        <c:axId val="33711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3450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0.275</cdr:x>
      <cdr:y>0.0275</cdr:y>
    </cdr:from>
    <cdr:to>
      <cdr:x>0.7</cdr:x>
      <cdr:y>0.09387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14600" y="152400"/>
          <a:ext cx="3886200" cy="3677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b="1" dirty="0" smtClean="0">
              <a:solidFill>
                <a:srgbClr val="FF0000"/>
              </a:solidFill>
            </a:rPr>
            <a:t>Caution: Some of the Information will need to be updated!!</a:t>
          </a:r>
          <a:endParaRPr lang="en-US" sz="1100" b="1" dirty="0">
            <a:solidFill>
              <a:srgbClr val="FF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0.34167</cdr:x>
      <cdr:y>0.33136</cdr:y>
    </cdr:from>
    <cdr:to>
      <cdr:x>0.625</cdr:x>
      <cdr:y>0.39241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24200" y="1994729"/>
          <a:ext cx="2590800" cy="36749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ysClr val="windowText" lastClr="000000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200" b="1" dirty="0">
              <a:solidFill>
                <a:srgbClr val="FF0000"/>
              </a:solidFill>
            </a:rPr>
            <a:t>Adoption</a:t>
          </a:r>
          <a:r>
            <a:rPr lang="en-US" sz="1200" b="1" baseline="0" dirty="0">
              <a:solidFill>
                <a:srgbClr val="FF0000"/>
              </a:solidFill>
            </a:rPr>
            <a:t> Progress: 80%</a:t>
          </a:r>
          <a:endParaRPr lang="en-US" sz="1200" b="1" dirty="0">
            <a:solidFill>
              <a:srgbClr val="FF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0.32503</cdr:x>
      <cdr:y>0.30649</cdr:y>
    </cdr:from>
    <cdr:to>
      <cdr:x>0.54561</cdr:x>
      <cdr:y>0.36778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972066" y="1905024"/>
          <a:ext cx="2017012" cy="381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ysClr val="windowText" lastClr="000000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>
              <a:solidFill>
                <a:srgbClr val="FF0000"/>
              </a:solidFill>
            </a:rPr>
            <a:t>Adoption</a:t>
          </a:r>
          <a:r>
            <a:rPr lang="en-US" sz="1200" b="1" baseline="0" dirty="0">
              <a:solidFill>
                <a:srgbClr val="FF0000"/>
              </a:solidFill>
            </a:rPr>
            <a:t> Progress: 97%</a:t>
          </a:r>
          <a:endParaRPr lang="en-US" sz="1200" b="1" dirty="0">
            <a:solidFill>
              <a:srgbClr val="FF000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0.28227</cdr:x>
      <cdr:y>0.35572</cdr:y>
    </cdr:from>
    <cdr:to>
      <cdr:x>0.53814</cdr:x>
      <cdr:y>0.44949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784475" y="1866899"/>
          <a:ext cx="2524125" cy="492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0.30319</cdr:x>
      <cdr:y>0.44344</cdr:y>
    </cdr:from>
    <cdr:to>
      <cdr:x>0.56067</cdr:x>
      <cdr:y>0.50263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772369" y="2756270"/>
          <a:ext cx="2354397" cy="36793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rgbClr val="000000"/>
          </a:solidFill>
        </a:ln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US" sz="1200" b="1" dirty="0">
              <a:solidFill>
                <a:srgbClr val="FF0000"/>
              </a:solidFill>
              <a:latin typeface="+mn-lt"/>
            </a:rPr>
            <a:t>Adoption</a:t>
          </a:r>
          <a:r>
            <a:rPr lang="en-US" sz="1200" b="1" baseline="0" dirty="0">
              <a:solidFill>
                <a:srgbClr val="FF0000"/>
              </a:solidFill>
              <a:latin typeface="+mn-lt"/>
            </a:rPr>
            <a:t> </a:t>
          </a:r>
          <a:r>
            <a:rPr lang="en-US" sz="1200" b="1" baseline="0" dirty="0" smtClean="0">
              <a:solidFill>
                <a:srgbClr val="FF0000"/>
              </a:solidFill>
              <a:latin typeface="+mn-lt"/>
            </a:rPr>
            <a:t>Progress</a:t>
          </a:r>
          <a:r>
            <a:rPr lang="en-US" sz="1200" b="1" baseline="0" dirty="0">
              <a:solidFill>
                <a:srgbClr val="FF0000"/>
              </a:solidFill>
              <a:latin typeface="+mn-lt"/>
            </a:rPr>
            <a:t>: 71%</a:t>
          </a:r>
          <a:endParaRPr lang="en-US" sz="1200" b="1" dirty="0">
            <a:solidFill>
              <a:srgbClr val="FF0000"/>
            </a:solidFill>
            <a:latin typeface="+mn-lt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0.3839</cdr:x>
      <cdr:y>0.54326</cdr:y>
    </cdr:from>
    <cdr:to>
      <cdr:x>0.70399</cdr:x>
      <cdr:y>0.60934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3510361" y="3376745"/>
          <a:ext cx="2926954" cy="410726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>
              <a:solidFill>
                <a:srgbClr val="FF0000"/>
              </a:solidFill>
            </a:rPr>
            <a:t>Adoption</a:t>
          </a:r>
          <a:r>
            <a:rPr lang="en-US" sz="1200" b="1" baseline="0">
              <a:solidFill>
                <a:srgbClr val="FF0000"/>
              </a:solidFill>
            </a:rPr>
            <a:t> Progress: 65.4%</a:t>
          </a:r>
          <a:endParaRPr lang="en-US" sz="1200" b="1">
            <a:solidFill>
              <a:srgbClr val="FF0000"/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0.42286</cdr:x>
      <cdr:y>0.4679</cdr:y>
    </cdr:from>
    <cdr:to>
      <cdr:x>0.62401</cdr:x>
      <cdr:y>0.51161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3866659" y="2930563"/>
          <a:ext cx="1839310" cy="27370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9525" cmpd="sng">
          <a:solidFill>
            <a:schemeClr val="tx1"/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b="1">
              <a:solidFill>
                <a:srgbClr val="FF0000"/>
              </a:solidFill>
            </a:rPr>
            <a:t>Adoption</a:t>
          </a:r>
          <a:r>
            <a:rPr lang="en-US" sz="1200" b="1" baseline="0">
              <a:solidFill>
                <a:srgbClr val="FF0000"/>
              </a:solidFill>
            </a:rPr>
            <a:t> Progress: 77.5%</a:t>
          </a:r>
          <a:endParaRPr lang="en-US" sz="1200" b="1">
            <a:solidFill>
              <a:srgbClr val="FF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585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660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166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356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674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082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426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218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5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1628800"/>
            <a:ext cx="5328592" cy="2232248"/>
          </a:xfrm>
        </p:spPr>
        <p:txBody>
          <a:bodyPr>
            <a:noAutofit/>
          </a:bodyPr>
          <a:lstStyle/>
          <a:p>
            <a:r>
              <a:rPr lang="en-ZA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Consolidated Adoption Tracker </a:t>
            </a:r>
            <a:r>
              <a:rPr lang="en-ZA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Q1 Report </a:t>
            </a:r>
            <a:r>
              <a:rPr lang="en-ZA" sz="48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ZA" sz="3600" b="1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ZA" sz="3600" b="1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ZA" sz="2800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ZA" sz="28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ZA" sz="1800" dirty="0" smtClean="0">
                <a:solidFill>
                  <a:schemeClr val="bg1">
                    <a:lumMod val="85000"/>
                  </a:schemeClr>
                </a:solidFill>
              </a:rPr>
              <a:t>January 2015 to date</a:t>
            </a:r>
            <a:r>
              <a:rPr lang="en-ZA" sz="28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endParaRPr lang="en-US" sz="2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987824" y="5013176"/>
            <a:ext cx="5976664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smtClean="0">
                <a:solidFill>
                  <a:schemeClr val="bg1"/>
                </a:solidFill>
              </a:rPr>
              <a:t>Lettie </a:t>
            </a:r>
            <a:r>
              <a:rPr lang="en-ZA" sz="1600" dirty="0" err="1" smtClean="0">
                <a:solidFill>
                  <a:schemeClr val="bg1"/>
                </a:solidFill>
              </a:rPr>
              <a:t>Masilo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19 March 2015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070646"/>
            <a:ext cx="9144000" cy="941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" name="Group 1"/>
          <p:cNvGrpSpPr/>
          <p:nvPr/>
        </p:nvGrpSpPr>
        <p:grpSpPr>
          <a:xfrm>
            <a:off x="4431074" y="6178620"/>
            <a:ext cx="4677430" cy="692696"/>
            <a:chOff x="4431074" y="6178620"/>
            <a:chExt cx="4677430" cy="692696"/>
          </a:xfrm>
        </p:grpSpPr>
        <p:sp>
          <p:nvSpPr>
            <p:cNvPr id="15" name="TextBox 14"/>
            <p:cNvSpPr txBox="1"/>
            <p:nvPr/>
          </p:nvSpPr>
          <p:spPr>
            <a:xfrm>
              <a:off x="5173377" y="6306247"/>
              <a:ext cx="32150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200" b="1" u="sng" dirty="0" smtClean="0">
                  <a:latin typeface="Arial" pitchFamily="34" charset="0"/>
                  <a:cs typeface="Arial" pitchFamily="34" charset="0"/>
                </a:rPr>
                <a:t>CHAMBER OF MINES OF SOUTH AFRICA</a:t>
              </a:r>
            </a:p>
            <a:p>
              <a:pPr algn="ctr"/>
              <a:r>
                <a:rPr lang="en-ZA" sz="1200" i="1" dirty="0" smtClean="0">
                  <a:solidFill>
                    <a:srgbClr val="FF0000"/>
                  </a:solidFill>
                </a:rPr>
                <a:t>Putting South Africa First</a:t>
              </a:r>
              <a:endParaRPr lang="en-ZA" sz="1200" i="1" dirty="0">
                <a:solidFill>
                  <a:srgbClr val="FF0000"/>
                </a:solidFill>
              </a:endParaRPr>
            </a:p>
          </p:txBody>
        </p: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31074" y="624220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2" descr="http://www.pbmr.co.za/contenthtml/files/Image/aboutus7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0855" y="6178620"/>
              <a:ext cx="797649" cy="692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473260" y="2810696"/>
            <a:ext cx="9001156" cy="7714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b="1" dirty="0" smtClean="0">
                <a:solidFill>
                  <a:srgbClr val="FF0000"/>
                </a:solidFill>
              </a:rPr>
              <a:t>Caution</a:t>
            </a:r>
            <a:r>
              <a:rPr lang="en-US" sz="2400" b="1" dirty="0">
                <a:solidFill>
                  <a:srgbClr val="FF0000"/>
                </a:solidFill>
              </a:rPr>
              <a:t>: Some of the Information will need to be updated!!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2797336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Mines Adopting the MOSH Leading Practices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8863333"/>
              </p:ext>
            </p:extLst>
          </p:nvPr>
        </p:nvGraphicFramePr>
        <p:xfrm>
          <a:off x="0" y="722292"/>
          <a:ext cx="9144000" cy="5540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26149845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000" b="1" dirty="0" smtClean="0">
                <a:latin typeface="Arial" pitchFamily="34" charset="0"/>
                <a:ea typeface="+mj-ea"/>
                <a:cs typeface="Arial" pitchFamily="34" charset="0"/>
              </a:rPr>
              <a:t>Industry Overall Adoption Progress – HPD_TAS Tool LP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3074498"/>
              </p:ext>
            </p:extLst>
          </p:nvPr>
        </p:nvGraphicFramePr>
        <p:xfrm>
          <a:off x="0" y="-24"/>
          <a:ext cx="9144000" cy="6019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289373164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000" b="1" dirty="0">
                <a:latin typeface="Arial" pitchFamily="34" charset="0"/>
                <a:cs typeface="Arial" pitchFamily="34" charset="0"/>
              </a:rPr>
              <a:t>Industry Overall Adoption Progress – </a:t>
            </a:r>
            <a:r>
              <a:rPr lang="en-ZA" sz="2000" b="1" dirty="0" smtClean="0">
                <a:latin typeface="Arial" pitchFamily="34" charset="0"/>
                <a:cs typeface="Arial" pitchFamily="34" charset="0"/>
              </a:rPr>
              <a:t>FOG Nets with Bolts LP (Central)</a:t>
            </a:r>
            <a:endParaRPr lang="en-ZA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309595"/>
              </p:ext>
            </p:extLst>
          </p:nvPr>
        </p:nvGraphicFramePr>
        <p:xfrm>
          <a:off x="0" y="-24"/>
          <a:ext cx="9144000" cy="6215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1907331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000" b="1" dirty="0">
                <a:latin typeface="Arial" pitchFamily="34" charset="0"/>
                <a:cs typeface="Arial" pitchFamily="34" charset="0"/>
              </a:rPr>
              <a:t>Industry Overall Adoption Progress – </a:t>
            </a:r>
            <a:r>
              <a:rPr lang="en-ZA" sz="2000" b="1" dirty="0" smtClean="0">
                <a:latin typeface="Arial" pitchFamily="34" charset="0"/>
                <a:cs typeface="Arial" pitchFamily="34" charset="0"/>
              </a:rPr>
              <a:t>FOG TARP LP(Central)</a:t>
            </a:r>
            <a:endParaRPr lang="en-ZA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444039"/>
              </p:ext>
            </p:extLst>
          </p:nvPr>
        </p:nvGraphicFramePr>
        <p:xfrm>
          <a:off x="0" y="0"/>
          <a:ext cx="9144000" cy="6215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63158912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11972" y="-83569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000" b="1" dirty="0">
                <a:latin typeface="Arial" pitchFamily="34" charset="0"/>
                <a:cs typeface="Arial" pitchFamily="34" charset="0"/>
              </a:rPr>
              <a:t>Industry Overall Adoption Progress – </a:t>
            </a:r>
            <a:r>
              <a:rPr lang="en-ZA" sz="2000" b="1" dirty="0" smtClean="0">
                <a:latin typeface="Arial" pitchFamily="34" charset="0"/>
                <a:cs typeface="Arial" pitchFamily="34" charset="0"/>
              </a:rPr>
              <a:t>FOG TARP Eastern Limb)</a:t>
            </a:r>
            <a:endParaRPr lang="en-ZA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3864642"/>
              </p:ext>
            </p:extLst>
          </p:nvPr>
        </p:nvGraphicFramePr>
        <p:xfrm>
          <a:off x="0" y="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657600" y="2286000"/>
            <a:ext cx="1981200" cy="276999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Adoption Progress: 66%</a:t>
            </a:r>
            <a:endParaRPr 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204223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5733792"/>
              </p:ext>
            </p:extLst>
          </p:nvPr>
        </p:nvGraphicFramePr>
        <p:xfrm>
          <a:off x="0" y="-38165"/>
          <a:ext cx="9144000" cy="6253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5648776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7295245"/>
              </p:ext>
            </p:extLst>
          </p:nvPr>
        </p:nvGraphicFramePr>
        <p:xfrm>
          <a:off x="0" y="0"/>
          <a:ext cx="9144000" cy="6263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16674355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4195</TotalTime>
  <Words>238</Words>
  <Application>Microsoft Office PowerPoint</Application>
  <PresentationFormat>On-screen Show (4:3)</PresentationFormat>
  <Paragraphs>51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Theme3</vt:lpstr>
      <vt:lpstr>Consolidated Adoption Tracker – Q1 Report -   January 2015 to date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422</cp:revision>
  <cp:lastPrinted>2013-02-19T08:59:32Z</cp:lastPrinted>
  <dcterms:created xsi:type="dcterms:W3CDTF">2012-08-02T11:34:04Z</dcterms:created>
  <dcterms:modified xsi:type="dcterms:W3CDTF">2015-03-18T14:17:23Z</dcterms:modified>
</cp:coreProperties>
</file>