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9" r:id="rId3"/>
    <p:sldId id="260" r:id="rId4"/>
    <p:sldId id="266" r:id="rId5"/>
    <p:sldId id="280" r:id="rId6"/>
    <p:sldId id="297" r:id="rId7"/>
    <p:sldId id="298" r:id="rId8"/>
    <p:sldId id="299" r:id="rId9"/>
    <p:sldId id="268" r:id="rId10"/>
    <p:sldId id="276" r:id="rId11"/>
    <p:sldId id="278" r:id="rId12"/>
    <p:sldId id="279" r:id="rId13"/>
    <p:sldId id="264" r:id="rId14"/>
    <p:sldId id="275" r:id="rId15"/>
    <p:sldId id="300" r:id="rId16"/>
    <p:sldId id="295" r:id="rId17"/>
    <p:sldId id="296" r:id="rId18"/>
    <p:sldId id="293" r:id="rId19"/>
    <p:sldId id="294" r:id="rId20"/>
    <p:sldId id="285" r:id="rId2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A300"/>
    <a:srgbClr val="FFFFC5"/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6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osh.co.za/" TargetMode="External"/><Relationship Id="rId3" Type="http://schemas.openxmlformats.org/officeDocument/2006/relationships/image" Target="../media/image11.png"/><Relationship Id="rId7" Type="http://schemas.openxmlformats.org/officeDocument/2006/relationships/hyperlink" Target="mailto:johan.c.vanrensburg@angloamerican.co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gerriepienaar69@gmail.com" TargetMode="External"/><Relationship Id="rId5" Type="http://schemas.openxmlformats.org/officeDocument/2006/relationships/hyperlink" Target="mailto:ABanyini@chamberofmines.org.za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1628800"/>
            <a:ext cx="5328592" cy="2232248"/>
          </a:xfrm>
        </p:spPr>
        <p:txBody>
          <a:bodyPr>
            <a:noAutofit/>
          </a:bodyPr>
          <a:lstStyle/>
          <a:p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February 2015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19 March 2015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070646"/>
            <a:ext cx="9144000" cy="941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" name="Group 1"/>
          <p:cNvGrpSpPr/>
          <p:nvPr/>
        </p:nvGrpSpPr>
        <p:grpSpPr>
          <a:xfrm>
            <a:off x="4431074" y="6178620"/>
            <a:ext cx="4677430" cy="692696"/>
            <a:chOff x="4431074" y="6178620"/>
            <a:chExt cx="4677430" cy="692696"/>
          </a:xfrm>
        </p:grpSpPr>
        <p:sp>
          <p:nvSpPr>
            <p:cNvPr id="15" name="TextBox 14"/>
            <p:cNvSpPr txBox="1"/>
            <p:nvPr/>
          </p:nvSpPr>
          <p:spPr>
            <a:xfrm>
              <a:off x="5173377" y="6306247"/>
              <a:ext cx="32150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b="1" u="sng" dirty="0" smtClean="0">
                  <a:latin typeface="Arial" pitchFamily="34" charset="0"/>
                  <a:cs typeface="Arial" pitchFamily="34" charset="0"/>
                </a:rPr>
                <a:t>CHAMBER OF MINES OF SOUTH AFRICA</a:t>
              </a:r>
            </a:p>
            <a:p>
              <a:pPr algn="ctr"/>
              <a:r>
                <a:rPr lang="en-ZA" sz="1200" i="1" dirty="0" smtClean="0">
                  <a:solidFill>
                    <a:srgbClr val="FF0000"/>
                  </a:solidFill>
                </a:rPr>
                <a:t>Putting South Africa First</a:t>
              </a:r>
              <a:endParaRPr lang="en-ZA" sz="1200" i="1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31074" y="624220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" descr="http://www.pbmr.co.za/contenthtml/files/Image/aboutus7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0855" y="6178620"/>
              <a:ext cx="797649" cy="692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418337"/>
              </p:ext>
            </p:extLst>
          </p:nvPr>
        </p:nvGraphicFramePr>
        <p:xfrm>
          <a:off x="586986" y="914400"/>
          <a:ext cx="7805426" cy="4273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35"/>
                <a:gridCol w="711239"/>
                <a:gridCol w="461620"/>
                <a:gridCol w="2240243"/>
                <a:gridCol w="775643"/>
                <a:gridCol w="705130"/>
                <a:gridCol w="705130"/>
                <a:gridCol w="696429"/>
                <a:gridCol w="1163457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Stop-and-fix: managing worker dust exposure with real-time monitoring at a Primary Tip - Collieries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8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advice</a:t>
                      </a:r>
                      <a:endParaRPr lang="en-ZA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advice</a:t>
                      </a:r>
                      <a:endParaRPr lang="en-ZA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17-03-15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</a:p>
                    <a:p>
                      <a:pPr algn="ctr"/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advice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6166056" y="5229200"/>
            <a:ext cx="2144483" cy="592380"/>
            <a:chOff x="6166056" y="5229200"/>
            <a:chExt cx="2144483" cy="592380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6166056" y="5229200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814128" y="5229200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6166056" y="5517232"/>
              <a:ext cx="64807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434576" y="5544581"/>
              <a:ext cx="18759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dirty="0" smtClean="0"/>
                <a:t>Planned for 1</a:t>
              </a:r>
              <a:r>
                <a:rPr lang="en-ZA" sz="1200" baseline="30000" dirty="0" smtClean="0"/>
                <a:t>st</a:t>
              </a:r>
              <a:r>
                <a:rPr lang="en-ZA" sz="1200" dirty="0" smtClean="0"/>
                <a:t> QTR 2015??</a:t>
              </a:r>
              <a:endParaRPr lang="en-ZA" sz="1200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490092" y="5517232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85721" y="5805264"/>
            <a:ext cx="8606759" cy="1008112"/>
            <a:chOff x="285721" y="5805264"/>
            <a:chExt cx="8606759" cy="100811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6490092" y="5805264"/>
              <a:ext cx="173626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5666668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400675"/>
              </p:ext>
            </p:extLst>
          </p:nvPr>
        </p:nvGraphicFramePr>
        <p:xfrm>
          <a:off x="228595" y="914400"/>
          <a:ext cx="8159828" cy="5481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08"/>
                <a:gridCol w="730271"/>
                <a:gridCol w="473971"/>
                <a:gridCol w="2300185"/>
                <a:gridCol w="815476"/>
                <a:gridCol w="850468"/>
                <a:gridCol w="723997"/>
                <a:gridCol w="613509"/>
                <a:gridCol w="129614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/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</a:p>
                    <a:p>
                      <a:pPr algn="ctr"/>
                      <a:r>
                        <a:rPr lang="en-ZA" sz="1000" dirty="0" smtClean="0"/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Winch </a:t>
                      </a:r>
                      <a:r>
                        <a:rPr lang="en-ZA" sz="1000" b="0" baseline="0" dirty="0" smtClean="0"/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Water</a:t>
                      </a:r>
                      <a:r>
                        <a:rPr lang="en-ZA" sz="1000" b="0" baseline="0" dirty="0" smtClean="0"/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/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Stop-and-fix: managing worker dust exposure with real-time monitoring at a Primary Tip - Collieries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8">
                  <a:txBody>
                    <a:bodyPr/>
                    <a:lstStyle/>
                    <a:p>
                      <a:pPr algn="ctr"/>
                      <a:r>
                        <a:rPr lang="en-ZA" sz="1400" dirty="0" smtClean="0"/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T128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T129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key contact persons at potential</a:t>
                      </a:r>
                      <a:r>
                        <a:rPr lang="en-ZA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T130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T131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T132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99589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T134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70367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545698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T136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T137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</a:tbl>
          </a:graphicData>
        </a:graphic>
      </p:graphicFrame>
      <p:sp>
        <p:nvSpPr>
          <p:cNvPr id="5" name="Left-Up Arrow 4"/>
          <p:cNvSpPr/>
          <p:nvPr/>
        </p:nvSpPr>
        <p:spPr>
          <a:xfrm rot="10800000">
            <a:off x="683568" y="4437112"/>
            <a:ext cx="432048" cy="1291106"/>
          </a:xfrm>
          <a:prstGeom prst="leftUpArrow">
            <a:avLst/>
          </a:prstGeom>
          <a:solidFill>
            <a:schemeClr val="accent5">
              <a:lumMod val="75000"/>
            </a:schemeClr>
          </a:solidFill>
          <a:ln w="127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/>
          <p:cNvSpPr txBox="1"/>
          <p:nvPr/>
        </p:nvSpPr>
        <p:spPr>
          <a:xfrm>
            <a:off x="5940152" y="5930116"/>
            <a:ext cx="2160240" cy="523220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/>
              <a:t>Next scheduled meeting: 10 March 2015</a:t>
            </a:r>
            <a:endParaRPr lang="en-ZA" sz="14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652120" y="6179238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02238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2862798"/>
              </p:ext>
            </p:extLst>
          </p:nvPr>
        </p:nvGraphicFramePr>
        <p:xfrm>
          <a:off x="457200" y="908720"/>
          <a:ext cx="8435280" cy="3799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itchFamily="34" charset="0"/>
                          <a:cs typeface="Arial" pitchFamily="34" charset="0"/>
                        </a:rPr>
                        <a:t>Impala Platinum direct enquiry process: 24-02-15</a:t>
                      </a:r>
                      <a:endParaRPr lang="en-ZA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itchFamily="34" charset="0"/>
                          <a:cs typeface="Arial" pitchFamily="34" charset="0"/>
                        </a:rPr>
                        <a:t>Peer review of the source mine report for </a:t>
                      </a:r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en-ZA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ontinuous real-time monitoring of airborne pollutant engineering controls: 25-02-15</a:t>
                      </a:r>
                      <a:endParaRPr lang="en-ZA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Completion of  leading practice adoption guide (LPAG) for c</a:t>
                      </a:r>
                      <a:r>
                        <a:rPr lang="en-ZA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ontinuous real-time monitoring of airborne pollutant engineering controls: 27-02-15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dirty="0" smtClean="0">
                          <a:latin typeface="Arial" pitchFamily="34" charset="0"/>
                          <a:cs typeface="Arial" pitchFamily="34" charset="0"/>
                        </a:rPr>
                        <a:t>Rustenburg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Tripartite </a:t>
                      </a:r>
                      <a:r>
                        <a:rPr lang="en-ZA" sz="1400" dirty="0" smtClean="0">
                          <a:latin typeface="Arial" pitchFamily="34" charset="0"/>
                          <a:cs typeface="Arial" pitchFamily="34" charset="0"/>
                        </a:rPr>
                        <a:t> forum meeting: 05-03-15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ZA" sz="1400" b="0" baseline="30000" dirty="0" smtClean="0">
                          <a:latin typeface="Arial" pitchFamily="34" charset="0"/>
                          <a:cs typeface="Arial" pitchFamily="34" charset="0"/>
                        </a:rPr>
                        <a:t>nd</a:t>
                      </a:r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 Dust Indaba outcome</a:t>
                      </a:r>
                      <a:r>
                        <a:rPr lang="en-ZA" sz="1400" b="0" baseline="0" dirty="0" smtClean="0">
                          <a:latin typeface="Arial" pitchFamily="34" charset="0"/>
                          <a:cs typeface="Arial" pitchFamily="34" charset="0"/>
                        </a:rPr>
                        <a:t> : 11-03-15</a:t>
                      </a:r>
                      <a:endParaRPr lang="en-ZA" sz="14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Dust Sponsor underground visit at </a:t>
                      </a:r>
                      <a:r>
                        <a:rPr lang="en-ZA" sz="1400" b="0" dirty="0" err="1" smtClean="0">
                          <a:latin typeface="Arial" pitchFamily="34" charset="0"/>
                          <a:cs typeface="Arial" pitchFamily="34" charset="0"/>
                        </a:rPr>
                        <a:t>Kopanang</a:t>
                      </a:r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 mine: 17-03-15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New Vaal site visit by peer review panel: 17-03-15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277112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4314125"/>
              </p:ext>
            </p:extLst>
          </p:nvPr>
        </p:nvGraphicFramePr>
        <p:xfrm>
          <a:off x="457200" y="908720"/>
          <a:ext cx="850729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664296"/>
                <a:gridCol w="2664297"/>
                <a:gridCol w="864096"/>
                <a:gridCol w="187220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None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to report on</a:t>
                      </a:r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8362888"/>
              </p:ext>
            </p:extLst>
          </p:nvPr>
        </p:nvGraphicFramePr>
        <p:xfrm>
          <a:off x="457200" y="908720"/>
          <a:ext cx="8302852" cy="89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None to report on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74884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2241430" y="1219703"/>
            <a:ext cx="4180064" cy="1451681"/>
          </a:xfrm>
          <a:prstGeom prst="ellipse">
            <a:avLst/>
          </a:prstGeom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Down Arrow 9"/>
          <p:cNvSpPr/>
          <p:nvPr/>
        </p:nvSpPr>
        <p:spPr>
          <a:xfrm>
            <a:off x="3932898" y="4774378"/>
            <a:ext cx="810089" cy="518457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22" name="Freeform 21"/>
          <p:cNvSpPr/>
          <p:nvPr/>
        </p:nvSpPr>
        <p:spPr>
          <a:xfrm>
            <a:off x="3527827" y="5389865"/>
            <a:ext cx="1620231" cy="570666"/>
          </a:xfrm>
          <a:custGeom>
            <a:avLst/>
            <a:gdLst>
              <a:gd name="connsiteX0" fmla="*/ 0 w 1620231"/>
              <a:gd name="connsiteY0" fmla="*/ 95113 h 570666"/>
              <a:gd name="connsiteX1" fmla="*/ 95113 w 1620231"/>
              <a:gd name="connsiteY1" fmla="*/ 0 h 570666"/>
              <a:gd name="connsiteX2" fmla="*/ 1525118 w 1620231"/>
              <a:gd name="connsiteY2" fmla="*/ 0 h 570666"/>
              <a:gd name="connsiteX3" fmla="*/ 1620231 w 1620231"/>
              <a:gd name="connsiteY3" fmla="*/ 95113 h 570666"/>
              <a:gd name="connsiteX4" fmla="*/ 1620231 w 1620231"/>
              <a:gd name="connsiteY4" fmla="*/ 475553 h 570666"/>
              <a:gd name="connsiteX5" fmla="*/ 1525118 w 1620231"/>
              <a:gd name="connsiteY5" fmla="*/ 570666 h 570666"/>
              <a:gd name="connsiteX6" fmla="*/ 95113 w 1620231"/>
              <a:gd name="connsiteY6" fmla="*/ 570666 h 570666"/>
              <a:gd name="connsiteX7" fmla="*/ 0 w 1620231"/>
              <a:gd name="connsiteY7" fmla="*/ 475553 h 570666"/>
              <a:gd name="connsiteX8" fmla="*/ 0 w 1620231"/>
              <a:gd name="connsiteY8" fmla="*/ 95113 h 57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0231" h="570666">
                <a:moveTo>
                  <a:pt x="0" y="95113"/>
                </a:moveTo>
                <a:cubicBezTo>
                  <a:pt x="0" y="42584"/>
                  <a:pt x="42584" y="0"/>
                  <a:pt x="95113" y="0"/>
                </a:cubicBezTo>
                <a:lnTo>
                  <a:pt x="1525118" y="0"/>
                </a:lnTo>
                <a:cubicBezTo>
                  <a:pt x="1577647" y="0"/>
                  <a:pt x="1620231" y="42584"/>
                  <a:pt x="1620231" y="95113"/>
                </a:cubicBezTo>
                <a:lnTo>
                  <a:pt x="1620231" y="475553"/>
                </a:lnTo>
                <a:cubicBezTo>
                  <a:pt x="1620231" y="528082"/>
                  <a:pt x="1577647" y="570666"/>
                  <a:pt x="1525118" y="570666"/>
                </a:cubicBezTo>
                <a:lnTo>
                  <a:pt x="95113" y="570666"/>
                </a:lnTo>
                <a:cubicBezTo>
                  <a:pt x="42584" y="570666"/>
                  <a:pt x="0" y="528082"/>
                  <a:pt x="0" y="475553"/>
                </a:cubicBezTo>
                <a:lnTo>
                  <a:pt x="0" y="95113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5442" tIns="255442" rIns="255442" bIns="255442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3200" b="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MOSH</a:t>
            </a:r>
            <a:endParaRPr lang="en-ZA" sz="32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3761158" y="2783501"/>
            <a:ext cx="1458162" cy="1458162"/>
          </a:xfrm>
          <a:custGeom>
            <a:avLst/>
            <a:gdLst>
              <a:gd name="connsiteX0" fmla="*/ 0 w 1458162"/>
              <a:gd name="connsiteY0" fmla="*/ 729081 h 1458162"/>
              <a:gd name="connsiteX1" fmla="*/ 729081 w 1458162"/>
              <a:gd name="connsiteY1" fmla="*/ 0 h 1458162"/>
              <a:gd name="connsiteX2" fmla="*/ 1458162 w 1458162"/>
              <a:gd name="connsiteY2" fmla="*/ 729081 h 1458162"/>
              <a:gd name="connsiteX3" fmla="*/ 729081 w 1458162"/>
              <a:gd name="connsiteY3" fmla="*/ 1458162 h 1458162"/>
              <a:gd name="connsiteX4" fmla="*/ 0 w 1458162"/>
              <a:gd name="connsiteY4" fmla="*/ 729081 h 1458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162" h="1458162">
                <a:moveTo>
                  <a:pt x="0" y="729081"/>
                </a:moveTo>
                <a:cubicBezTo>
                  <a:pt x="0" y="326421"/>
                  <a:pt x="326421" y="0"/>
                  <a:pt x="729081" y="0"/>
                </a:cubicBezTo>
                <a:cubicBezTo>
                  <a:pt x="1131741" y="0"/>
                  <a:pt x="1458162" y="326421"/>
                  <a:pt x="1458162" y="729081"/>
                </a:cubicBezTo>
                <a:cubicBezTo>
                  <a:pt x="1458162" y="1131741"/>
                  <a:pt x="1131741" y="1458162"/>
                  <a:pt x="729081" y="1458162"/>
                </a:cubicBezTo>
                <a:cubicBezTo>
                  <a:pt x="326421" y="1458162"/>
                  <a:pt x="0" y="1131741"/>
                  <a:pt x="0" y="729081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863" tIns="233863" rIns="233863" bIns="233863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Technology</a:t>
            </a:r>
            <a:endParaRPr lang="en-ZA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2717763" y="1689556"/>
            <a:ext cx="1458162" cy="1458162"/>
          </a:xfrm>
          <a:custGeom>
            <a:avLst/>
            <a:gdLst>
              <a:gd name="connsiteX0" fmla="*/ 0 w 1458162"/>
              <a:gd name="connsiteY0" fmla="*/ 729081 h 1458162"/>
              <a:gd name="connsiteX1" fmla="*/ 729081 w 1458162"/>
              <a:gd name="connsiteY1" fmla="*/ 0 h 1458162"/>
              <a:gd name="connsiteX2" fmla="*/ 1458162 w 1458162"/>
              <a:gd name="connsiteY2" fmla="*/ 729081 h 1458162"/>
              <a:gd name="connsiteX3" fmla="*/ 729081 w 1458162"/>
              <a:gd name="connsiteY3" fmla="*/ 1458162 h 1458162"/>
              <a:gd name="connsiteX4" fmla="*/ 0 w 1458162"/>
              <a:gd name="connsiteY4" fmla="*/ 729081 h 1458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162" h="1458162">
                <a:moveTo>
                  <a:pt x="0" y="729081"/>
                </a:moveTo>
                <a:cubicBezTo>
                  <a:pt x="0" y="326421"/>
                  <a:pt x="326421" y="0"/>
                  <a:pt x="729081" y="0"/>
                </a:cubicBezTo>
                <a:cubicBezTo>
                  <a:pt x="1131741" y="0"/>
                  <a:pt x="1458162" y="326421"/>
                  <a:pt x="1458162" y="729081"/>
                </a:cubicBezTo>
                <a:cubicBezTo>
                  <a:pt x="1458162" y="1131741"/>
                  <a:pt x="1131741" y="1458162"/>
                  <a:pt x="729081" y="1458162"/>
                </a:cubicBezTo>
                <a:cubicBezTo>
                  <a:pt x="326421" y="1458162"/>
                  <a:pt x="0" y="1131741"/>
                  <a:pt x="0" y="729081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863" tIns="233863" rIns="233863" bIns="233863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Ideas</a:t>
            </a:r>
            <a:endParaRPr lang="en-ZA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4208328" y="1337004"/>
            <a:ext cx="1458162" cy="1458162"/>
          </a:xfrm>
          <a:custGeom>
            <a:avLst/>
            <a:gdLst>
              <a:gd name="connsiteX0" fmla="*/ 0 w 1458162"/>
              <a:gd name="connsiteY0" fmla="*/ 729081 h 1458162"/>
              <a:gd name="connsiteX1" fmla="*/ 729081 w 1458162"/>
              <a:gd name="connsiteY1" fmla="*/ 0 h 1458162"/>
              <a:gd name="connsiteX2" fmla="*/ 1458162 w 1458162"/>
              <a:gd name="connsiteY2" fmla="*/ 729081 h 1458162"/>
              <a:gd name="connsiteX3" fmla="*/ 729081 w 1458162"/>
              <a:gd name="connsiteY3" fmla="*/ 1458162 h 1458162"/>
              <a:gd name="connsiteX4" fmla="*/ 0 w 1458162"/>
              <a:gd name="connsiteY4" fmla="*/ 729081 h 1458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162" h="1458162">
                <a:moveTo>
                  <a:pt x="0" y="729081"/>
                </a:moveTo>
                <a:cubicBezTo>
                  <a:pt x="0" y="326421"/>
                  <a:pt x="326421" y="0"/>
                  <a:pt x="729081" y="0"/>
                </a:cubicBezTo>
                <a:cubicBezTo>
                  <a:pt x="1131741" y="0"/>
                  <a:pt x="1458162" y="326421"/>
                  <a:pt x="1458162" y="729081"/>
                </a:cubicBezTo>
                <a:cubicBezTo>
                  <a:pt x="1458162" y="1131741"/>
                  <a:pt x="1131741" y="1458162"/>
                  <a:pt x="729081" y="1458162"/>
                </a:cubicBezTo>
                <a:cubicBezTo>
                  <a:pt x="326421" y="1458162"/>
                  <a:pt x="0" y="1131741"/>
                  <a:pt x="0" y="729081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863" tIns="233863" rIns="233863" bIns="233863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R&amp;D</a:t>
            </a:r>
            <a:endParaRPr lang="en-ZA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Shape 25"/>
          <p:cNvSpPr/>
          <p:nvPr/>
        </p:nvSpPr>
        <p:spPr>
          <a:xfrm>
            <a:off x="2069691" y="1041484"/>
            <a:ext cx="4536504" cy="3629203"/>
          </a:xfrm>
          <a:prstGeom prst="funnel">
            <a:avLst/>
          </a:prstGeom>
          <a:solidFill>
            <a:schemeClr val="tx2">
              <a:lumMod val="60000"/>
              <a:lumOff val="40000"/>
              <a:alpha val="40000"/>
            </a:schemeClr>
          </a:solidFill>
          <a:ln w="12700"/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Dust Sponsor’s Perspective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U-Turn Arrow 3"/>
          <p:cNvSpPr/>
          <p:nvPr/>
        </p:nvSpPr>
        <p:spPr>
          <a:xfrm flipH="1">
            <a:off x="5815726" y="1124744"/>
            <a:ext cx="1276553" cy="2448272"/>
          </a:xfrm>
          <a:prstGeom prst="uturnArrow">
            <a:avLst>
              <a:gd name="adj1" fmla="val 14432"/>
              <a:gd name="adj2" fmla="val 20890"/>
              <a:gd name="adj3" fmla="val 25000"/>
              <a:gd name="adj4" fmla="val 43163"/>
              <a:gd name="adj5" fmla="val 37651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28184" y="2712179"/>
            <a:ext cx="2290383" cy="17706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Z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Mine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OEM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MHSC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University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Research orgs.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Centre of Excellence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etc</a:t>
            </a:r>
            <a:endParaRPr lang="en-ZA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51520" y="2516992"/>
            <a:ext cx="3269771" cy="3326153"/>
            <a:chOff x="251520" y="2516992"/>
            <a:chExt cx="3269771" cy="3326153"/>
          </a:xfrm>
        </p:grpSpPr>
        <p:grpSp>
          <p:nvGrpSpPr>
            <p:cNvPr id="27" name="Group 26"/>
            <p:cNvGrpSpPr/>
            <p:nvPr/>
          </p:nvGrpSpPr>
          <p:grpSpPr>
            <a:xfrm>
              <a:off x="251520" y="2516992"/>
              <a:ext cx="2270055" cy="2256792"/>
              <a:chOff x="251520" y="2516991"/>
              <a:chExt cx="2270055" cy="2256792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251520" y="3241449"/>
                <a:ext cx="2270055" cy="1532334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 algn="ctr">
                  <a:buFont typeface="Arial" pitchFamily="34" charset="0"/>
                  <a:buChar char="•"/>
                </a:pPr>
                <a:endParaRPr lang="en-ZA" sz="1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ZA" sz="1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Early engagement to make them understand and comprehend the practice and the roll-out plan</a:t>
                </a:r>
                <a:endParaRPr lang="en-ZA" sz="1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24626" y="2516991"/>
                <a:ext cx="1633800" cy="919401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ZA" sz="1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Advisory Committee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n-ZA" sz="1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Industry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n-ZA" sz="1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Union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n-ZA" sz="1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DMR</a:t>
                </a:r>
                <a:endParaRPr lang="en-ZA" sz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Left Arrow 6"/>
              <p:cNvSpPr/>
              <p:nvPr/>
            </p:nvSpPr>
            <p:spPr>
              <a:xfrm>
                <a:off x="1488534" y="3133437"/>
                <a:ext cx="373106" cy="216024"/>
              </a:xfrm>
              <a:prstGeom prst="leftArrow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pic>
          <p:nvPicPr>
            <p:cNvPr id="28" name="Picture 27" descr="Left down arrow curve"/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54458" y="3876313"/>
              <a:ext cx="1030465" cy="29032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5588203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06" y="1387922"/>
            <a:ext cx="8385642" cy="3811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31523" y="5623562"/>
            <a:ext cx="1045963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56.7</a:t>
            </a:r>
          </a:p>
          <a:p>
            <a:pPr algn="ctr"/>
            <a:r>
              <a:rPr lang="en-ZA" sz="1000" dirty="0" smtClean="0"/>
              <a:t>Previous month</a:t>
            </a:r>
            <a:endParaRPr lang="en-ZA" sz="1000" dirty="0"/>
          </a:p>
        </p:txBody>
      </p:sp>
      <p:sp>
        <p:nvSpPr>
          <p:cNvPr id="24" name="Up Arrow 23"/>
          <p:cNvSpPr/>
          <p:nvPr/>
        </p:nvSpPr>
        <p:spPr>
          <a:xfrm>
            <a:off x="3351632" y="5202147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3274107" y="4917883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0800422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 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7" y="955658"/>
            <a:ext cx="7029424" cy="5076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88320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1" y="1288830"/>
            <a:ext cx="8496944" cy="3796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 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Up Arrow 16"/>
          <p:cNvSpPr/>
          <p:nvPr/>
        </p:nvSpPr>
        <p:spPr>
          <a:xfrm>
            <a:off x="3331013" y="5121525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Oval 18"/>
          <p:cNvSpPr/>
          <p:nvPr/>
        </p:nvSpPr>
        <p:spPr>
          <a:xfrm>
            <a:off x="3253488" y="4837261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TextBox 17"/>
          <p:cNvSpPr txBox="1"/>
          <p:nvPr/>
        </p:nvSpPr>
        <p:spPr>
          <a:xfrm>
            <a:off x="2920890" y="5549131"/>
            <a:ext cx="1045963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86.6</a:t>
            </a:r>
          </a:p>
          <a:p>
            <a:pPr algn="ctr"/>
            <a:r>
              <a:rPr lang="en-ZA" sz="1000" dirty="0" smtClean="0"/>
              <a:t>Previous month</a:t>
            </a:r>
            <a:endParaRPr lang="en-ZA" sz="1000" dirty="0"/>
          </a:p>
        </p:txBody>
      </p:sp>
    </p:spTree>
    <p:extLst>
      <p:ext uri="{BB962C8B-B14F-4D97-AF65-F5344CB8AC3E}">
        <p14:creationId xmlns:p14="http://schemas.microsoft.com/office/powerpoint/2010/main" val="24310212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06720"/>
            <a:ext cx="6920747" cy="4847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04827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4" y="5621460"/>
            <a:ext cx="5646788" cy="83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5557572"/>
            <a:ext cx="1594200" cy="7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7338207" y="6319728"/>
            <a:ext cx="1534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L E A R N I N G   H U B</a:t>
            </a:r>
            <a:endParaRPr lang="en-ZA" sz="1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-4680" y="1124744"/>
            <a:ext cx="9148680" cy="4176464"/>
            <a:chOff x="-4680" y="1124744"/>
            <a:chExt cx="9148680" cy="4176464"/>
          </a:xfrm>
        </p:grpSpPr>
        <p:grpSp>
          <p:nvGrpSpPr>
            <p:cNvPr id="18" name="Group 17"/>
            <p:cNvGrpSpPr/>
            <p:nvPr/>
          </p:nvGrpSpPr>
          <p:grpSpPr>
            <a:xfrm>
              <a:off x="-4680" y="1124744"/>
              <a:ext cx="9148680" cy="4176464"/>
              <a:chOff x="-4680" y="1124744"/>
              <a:chExt cx="9148680" cy="4176464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-4680" y="4365104"/>
                <a:ext cx="9148680" cy="936104"/>
              </a:xfrm>
              <a:prstGeom prst="rect">
                <a:avLst/>
              </a:prstGeom>
              <a:solidFill>
                <a:srgbClr val="3D6A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-4680" y="1124744"/>
                <a:ext cx="9148680" cy="3096344"/>
                <a:chOff x="-4680" y="1340768"/>
                <a:chExt cx="9148680" cy="3096344"/>
              </a:xfrm>
            </p:grpSpPr>
            <p:sp>
              <p:nvSpPr>
                <p:cNvPr id="32" name="Rectangle 31"/>
                <p:cNvSpPr/>
                <p:nvPr/>
              </p:nvSpPr>
              <p:spPr>
                <a:xfrm>
                  <a:off x="-4680" y="1340768"/>
                  <a:ext cx="9148680" cy="309634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263461" y="1674674"/>
                  <a:ext cx="8609140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2000" dirty="0" smtClean="0"/>
                    <a:t>L E A R N I N G   H U B</a:t>
                  </a:r>
                </a:p>
                <a:p>
                  <a:pPr algn="ctr"/>
                  <a:r>
                    <a:rPr lang="en-US" sz="40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DUST TEAM</a:t>
                  </a:r>
                </a:p>
                <a:p>
                  <a:pPr algn="ctr"/>
                  <a:r>
                    <a:rPr lang="en-US" sz="3600" b="1" dirty="0" smtClean="0"/>
                    <a:t>011 498 7100</a:t>
                  </a:r>
                </a:p>
              </p:txBody>
            </p:sp>
          </p:grpSp>
          <p:sp>
            <p:nvSpPr>
              <p:cNvPr id="27" name="Rounded Rectangle 26"/>
              <p:cNvSpPr/>
              <p:nvPr/>
            </p:nvSpPr>
            <p:spPr>
              <a:xfrm>
                <a:off x="395536" y="3894151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Dr Audrey </a:t>
                </a:r>
                <a:r>
                  <a:rPr lang="en-ZA" sz="1600" dirty="0" err="1" smtClean="0"/>
                  <a:t>Banyini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5"/>
                  </a:rPr>
                  <a:t>ABanyini@chamberofmines.org.za</a:t>
                </a:r>
                <a:endParaRPr lang="en-ZA" sz="1200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3309520" y="3894152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err="1" smtClean="0"/>
                  <a:t>Gerrie</a:t>
                </a:r>
                <a:r>
                  <a:rPr lang="en-ZA" sz="1600" dirty="0" smtClean="0"/>
                  <a:t> </a:t>
                </a:r>
                <a:r>
                  <a:rPr lang="en-ZA" sz="1600" dirty="0" err="1" smtClean="0"/>
                  <a:t>Pienaar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6"/>
                  </a:rPr>
                  <a:t>gerriepienaar69@gmail.com</a:t>
                </a:r>
                <a:r>
                  <a:rPr lang="en-ZA" sz="1000" dirty="0" smtClean="0"/>
                  <a:t>  </a:t>
                </a:r>
                <a:endParaRPr lang="en-ZA" sz="1000" dirty="0"/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6228184" y="3894153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Johan van Rensburg</a:t>
                </a:r>
              </a:p>
              <a:p>
                <a:pPr algn="ctr"/>
                <a:r>
                  <a:rPr lang="en-ZA" sz="1000" dirty="0">
                    <a:hlinkClick r:id="rId7"/>
                  </a:rPr>
                  <a:t>johan.c.vanrensburg@angloamerican.com</a:t>
                </a:r>
                <a:r>
                  <a:rPr lang="en-ZA" sz="1000" dirty="0"/>
                  <a:t> </a:t>
                </a:r>
              </a:p>
              <a:p>
                <a:pPr algn="ctr"/>
                <a:r>
                  <a:rPr lang="en-ZA" sz="1000" dirty="0" smtClean="0"/>
                  <a:t> </a:t>
                </a:r>
                <a:endParaRPr lang="en-ZA" sz="1000" dirty="0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2689600" y="3356992"/>
              <a:ext cx="37568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/>
                <a:t>Or visit our website: </a:t>
              </a:r>
              <a:r>
                <a:rPr lang="en-ZA" u="sng" dirty="0">
                  <a:solidFill>
                    <a:schemeClr val="bg1"/>
                  </a:solidFill>
                  <a:hlinkClick r:id="rId8"/>
                </a:rPr>
                <a:t>www.mosh.co.za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9" name="Picture 16" descr="interrogacon 4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0" t="5101" r="34065" b="19978"/>
          <a:stretch/>
        </p:blipFill>
        <p:spPr bwMode="auto">
          <a:xfrm>
            <a:off x="6906141" y="5171"/>
            <a:ext cx="2237859" cy="3855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65164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just"/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and/or simple leading practices through a people oriented process to significantly improve occupational health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541612"/>
              </p:ext>
            </p:extLst>
          </p:nvPr>
        </p:nvGraphicFramePr>
        <p:xfrm>
          <a:off x="228598" y="836712"/>
          <a:ext cx="8531453" cy="5344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3"/>
                <a:gridCol w="455011"/>
                <a:gridCol w="2594305"/>
                <a:gridCol w="195580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  <a:endParaRPr lang="en-ZA" sz="11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Appropriate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persons to select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Approved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participants list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Appropriate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plans for planning workshop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HOH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review and approval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expert model of risk story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expert models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Leading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practice with greatest OHS impact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Credibility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selected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Adoption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mines and key people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Prioritised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list of mines and key people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protocol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protocol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Effective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Interview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Moab </a:t>
                      </a:r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Khutsong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Beatrix: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Phakisa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ZA" sz="11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Mamatwan</a:t>
                      </a:r>
                      <a:r>
                        <a:rPr lang="en-ZA" sz="11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Impala Platinum: Completed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Mental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models report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Identification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implications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40371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470290"/>
              </p:ext>
            </p:extLst>
          </p:nvPr>
        </p:nvGraphicFramePr>
        <p:xfrm>
          <a:off x="228599" y="836712"/>
          <a:ext cx="8531454" cy="5291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744"/>
                <a:gridCol w="2743701"/>
                <a:gridCol w="424057"/>
                <a:gridCol w="2577115"/>
                <a:gridCol w="2243837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deciders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deciders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Generic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Generic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LB 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LB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adoption mines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reviewed value case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Final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reviewed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Implemented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deciders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Implementation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Decider 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Final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source mine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investigations summary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Summary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behavioural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work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investigations summary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 - 25-02-15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Draft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Draft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LPAG for use at mines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 - 27-02-15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???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03689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484701"/>
              </p:ext>
            </p:extLst>
          </p:nvPr>
        </p:nvGraphicFramePr>
        <p:xfrm>
          <a:off x="228596" y="836712"/>
          <a:ext cx="8531455" cy="5291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4"/>
                <a:gridCol w="455011"/>
                <a:gridCol w="2330657"/>
                <a:gridCol w="2219452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Leading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practice industry workshop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Workshop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programme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Completed and distributed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Effective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key presentations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Planned for: 20-04-2015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Establishment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effective COPA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Updated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LPAG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membership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attendance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effectiveness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Working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relationship with first adoption mine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Agreement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with Mine Manager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Report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on adoption at first adoption mine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Agreed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adoption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Customised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&amp; LB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Monitoring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and evaluation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95315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515732"/>
              </p:ext>
            </p:extLst>
          </p:nvPr>
        </p:nvGraphicFramePr>
        <p:xfrm>
          <a:off x="228598" y="836712"/>
          <a:ext cx="8531453" cy="3147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3"/>
                <a:gridCol w="455011"/>
                <a:gridCol w="2522297"/>
                <a:gridCol w="2027811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Effectiveness of BC &amp; LB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Documented findings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Signed off report on first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96035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336768"/>
              </p:ext>
            </p:extLst>
          </p:nvPr>
        </p:nvGraphicFramePr>
        <p:xfrm>
          <a:off x="608449" y="873475"/>
          <a:ext cx="8068006" cy="5723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698"/>
                <a:gridCol w="738850"/>
                <a:gridCol w="492567"/>
                <a:gridCol w="2135999"/>
                <a:gridCol w="801736"/>
                <a:gridCol w="728851"/>
                <a:gridCol w="728851"/>
                <a:gridCol w="801736"/>
                <a:gridCol w="1120718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Stop-and-fix: managing worker dust exposure with real-time monitoring at a Primary Tip - Collieries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72200" y="1985395"/>
            <a:ext cx="1596494" cy="30646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Name change pending</a:t>
            </a:r>
            <a:endParaRPr lang="en-ZA" sz="1200" dirty="0"/>
          </a:p>
        </p:txBody>
      </p:sp>
      <p:cxnSp>
        <p:nvCxnSpPr>
          <p:cNvPr id="4" name="Elbow Connector 3"/>
          <p:cNvCxnSpPr>
            <a:stCxn id="2" idx="3"/>
          </p:cNvCxnSpPr>
          <p:nvPr/>
        </p:nvCxnSpPr>
        <p:spPr>
          <a:xfrm flipV="1">
            <a:off x="7968694" y="1985395"/>
            <a:ext cx="131698" cy="153234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4642</TotalTime>
  <Words>1747</Words>
  <Application>Microsoft Office PowerPoint</Application>
  <PresentationFormat>On-screen Show (4:3)</PresentationFormat>
  <Paragraphs>600</Paragraphs>
  <Slides>20</Slides>
  <Notes>11</Notes>
  <HiddenSlides>6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Theme3</vt:lpstr>
      <vt:lpstr>DUST TEAM u p  -  d a t e February 2015 to date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Gerrie</cp:lastModifiedBy>
  <cp:revision>444</cp:revision>
  <cp:lastPrinted>2013-02-19T08:59:32Z</cp:lastPrinted>
  <dcterms:created xsi:type="dcterms:W3CDTF">2012-08-02T11:34:04Z</dcterms:created>
  <dcterms:modified xsi:type="dcterms:W3CDTF">2015-03-18T18:30:33Z</dcterms:modified>
</cp:coreProperties>
</file>