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9"/>
  </p:notesMasterIdLst>
  <p:handoutMasterIdLst>
    <p:handoutMasterId r:id="rId10"/>
  </p:handoutMasterIdLst>
  <p:sldIdLst>
    <p:sldId id="256" r:id="rId3"/>
    <p:sldId id="260" r:id="rId4"/>
    <p:sldId id="261" r:id="rId5"/>
    <p:sldId id="289" r:id="rId6"/>
    <p:sldId id="300" r:id="rId7"/>
    <p:sldId id="301" r:id="rId8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057" autoAdjust="0"/>
  </p:normalViewPr>
  <p:slideViewPr>
    <p:cSldViewPr>
      <p:cViewPr varScale="1">
        <p:scale>
          <a:sx n="63" d="100"/>
          <a:sy n="63" d="100"/>
        </p:scale>
        <p:origin x="138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4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4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ECC4C0B-059F-41D6-A07A-8BC82D7F9D39}" type="datetimeFigureOut">
              <a:rPr lang="en-ZA"/>
              <a:pPr>
                <a:defRPr/>
              </a:pPr>
              <a:t>2015/04/02</a:t>
            </a:fld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0467"/>
            <a:ext cx="3037840" cy="46444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30467"/>
            <a:ext cx="3037840" cy="46444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5E80E24-1168-4294-86D8-786D64132ACF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9343131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4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4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788CA7E-CA95-4746-9640-1572F39C6C06}" type="datetimeFigureOut">
              <a:rPr lang="en-US"/>
              <a:pPr>
                <a:defRPr/>
              </a:pPr>
              <a:t>4/2/2015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976"/>
            <a:ext cx="5608320" cy="41830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0467"/>
            <a:ext cx="3037840" cy="46444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30467"/>
            <a:ext cx="3037840" cy="46444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AB3614F-E772-45AD-898E-5C19A46693B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30494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B695A7E-36C3-4D0B-B2E8-7954E91E81B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230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ZA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F762C5-B41B-4716-8DCA-CE7D07B3CBA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381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ZA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F762C5-B41B-4716-8DCA-CE7D07B3CBA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5473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ZA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F762C5-B41B-4716-8DCA-CE7D07B3CBA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755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5C94E-D74B-4A9B-8697-707A3FFAE63B}" type="datetimeFigureOut">
              <a:rPr lang="en-US"/>
              <a:pPr>
                <a:defRPr/>
              </a:pPr>
              <a:t>4/2/2015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48F72-AE78-47F7-AE57-D99FFFE78F0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5C41D-E539-4E17-A774-08ACDEDFE1D1}" type="datetimeFigureOut">
              <a:rPr lang="en-US"/>
              <a:pPr>
                <a:defRPr/>
              </a:pPr>
              <a:t>4/2/2015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16B4E6-FB62-4E4A-8B11-107D5FC9BA9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9CAEEA-1F7B-48FC-BF03-1E3137C3FC7B}" type="datetimeFigureOut">
              <a:rPr lang="en-US"/>
              <a:pPr>
                <a:defRPr/>
              </a:pPr>
              <a:t>4/2/2015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9FAC11-E72A-495B-88AD-996D0E788EB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084F9-43A0-4FD5-8C1A-B3BE88C32E15}" type="datetimeFigureOut">
              <a:rPr lang="en-US"/>
              <a:pPr>
                <a:defRPr/>
              </a:pPr>
              <a:t>4/2/2015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641708-6045-45CF-8080-F7F5B358D2C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F9E77-4FD7-4DB0-9502-44AC6F34A932}" type="datetimeFigureOut">
              <a:rPr lang="en-US"/>
              <a:pPr>
                <a:defRPr/>
              </a:pPr>
              <a:t>4/2/2015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B7A80-2C1D-4248-9144-2B45AAD0253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37EF1-FF36-41FB-B088-EB70CD2464A7}" type="datetimeFigureOut">
              <a:rPr lang="en-US"/>
              <a:pPr>
                <a:defRPr/>
              </a:pPr>
              <a:t>4/2/2015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BC909-6B26-45CC-964C-DD599CE946D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FEFFC-0B37-453D-B0BD-29EDE66CD588}" type="datetimeFigureOut">
              <a:rPr lang="en-US"/>
              <a:pPr>
                <a:defRPr/>
              </a:pPr>
              <a:t>4/2/2015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D3960-51E7-42EC-9DD1-C312E7C8C4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F54AB-4B7C-4B63-8896-49D0802944AB}" type="datetimeFigureOut">
              <a:rPr lang="en-US"/>
              <a:pPr>
                <a:defRPr/>
              </a:pPr>
              <a:t>4/2/2015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9A1ED-933A-436A-947E-76A9E3AC22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8768A2-D512-41F2-98C3-21EF843EEF8B}" type="datetimeFigureOut">
              <a:rPr lang="en-US"/>
              <a:pPr>
                <a:defRPr/>
              </a:pPr>
              <a:t>4/2/2015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5BE29-F6D8-4716-B2F8-18A691CC168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D75E0-9143-4297-8426-23A6E09DD098}" type="datetimeFigureOut">
              <a:rPr lang="en-US"/>
              <a:pPr>
                <a:defRPr/>
              </a:pPr>
              <a:t>4/2/2015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400FF-6565-472B-8B22-1F08B6396F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8073F-DD57-4E27-B32B-F29A65685585}" type="datetimeFigureOut">
              <a:rPr lang="en-US"/>
              <a:pPr>
                <a:defRPr/>
              </a:pPr>
              <a:t>4/2/2015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B5DA4-F851-4EA4-BBD7-6282B6FFB1C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62D5F3-6BB7-4D5C-BBAA-7B769FBA100B}" type="datetimeFigureOut">
              <a:rPr lang="en-US"/>
              <a:pPr>
                <a:defRPr/>
              </a:pPr>
              <a:t>4/2/2015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27920-B41E-410E-AF74-F442B83585F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0C5A1-543C-4258-9229-1B9A9EE182C1}" type="datetimeFigureOut">
              <a:rPr lang="en-US"/>
              <a:pPr>
                <a:defRPr/>
              </a:pPr>
              <a:t>4/2/2015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77F07-2819-4BBD-9E5A-04378824E3A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6F7CC7F-2B7A-4F1D-BB51-3660F10D57A9}" type="datetimeFigureOut">
              <a:rPr lang="en-US"/>
              <a:pPr>
                <a:defRPr/>
              </a:pPr>
              <a:t>4/2/2015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1C204ED-78EA-4A0F-8061-E72240EAB78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95CB3D5-3087-48EE-857A-BEEBE6E2DE49}" type="datetimeFigureOut">
              <a:rPr lang="en-US"/>
              <a:pPr>
                <a:defRPr/>
              </a:pPr>
              <a:t>4/2/2015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8547B66-1E63-4F95-B1D3-EA6AD54B51B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5600" y="1371600"/>
            <a:ext cx="6248400" cy="2819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MOSH Falls of Ground Team</a:t>
            </a:r>
            <a:br>
              <a:rPr lang="en-US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en-US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Leading Practice </a:t>
            </a:r>
            <a:b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Adoption Team </a:t>
            </a:r>
            <a:b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Activity Report</a:t>
            </a:r>
            <a:endParaRPr lang="en-US" sz="36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6200" y="4800600"/>
            <a:ext cx="4419600" cy="8382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>
                <a:solidFill>
                  <a:schemeClr val="bg1">
                    <a:lumMod val="85000"/>
                  </a:schemeClr>
                </a:solidFill>
              </a:rPr>
              <a:t>19 March 2015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256588" y="6311900"/>
            <a:ext cx="693737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377950" y="6302375"/>
            <a:ext cx="6699250" cy="9525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4013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11900"/>
            <a:ext cx="857250" cy="39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214313" y="1219200"/>
            <a:ext cx="8929687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142875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ZA" sz="4800" b="1" dirty="0">
                <a:latin typeface="Arial" pitchFamily="34" charset="0"/>
                <a:ea typeface="+mj-ea"/>
                <a:cs typeface="Arial" pitchFamily="34" charset="0"/>
              </a:rPr>
              <a:t>Contents</a:t>
            </a:r>
          </a:p>
        </p:txBody>
      </p:sp>
      <p:sp>
        <p:nvSpPr>
          <p:cNvPr id="8200" name="TextBox 1"/>
          <p:cNvSpPr txBox="1">
            <a:spLocks noChangeArrowheads="1"/>
          </p:cNvSpPr>
          <p:nvPr/>
        </p:nvSpPr>
        <p:spPr bwMode="auto">
          <a:xfrm>
            <a:off x="609600" y="1447800"/>
            <a:ext cx="7889875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>
                <a:latin typeface="Calibri" pitchFamily="34" charset="0"/>
              </a:rPr>
              <a:t>Mission and Values reminder</a:t>
            </a:r>
          </a:p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 smtClean="0">
                <a:latin typeface="Calibri" pitchFamily="34" charset="0"/>
              </a:rPr>
              <a:t>Progress January February 2015</a:t>
            </a:r>
          </a:p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 smtClean="0">
                <a:latin typeface="Calibri" pitchFamily="34" charset="0"/>
              </a:rPr>
              <a:t>Leading Practice Adoption</a:t>
            </a:r>
          </a:p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 smtClean="0">
                <a:latin typeface="Calibri" pitchFamily="34" charset="0"/>
              </a:rPr>
              <a:t>Activities</a:t>
            </a:r>
          </a:p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 smtClean="0">
                <a:latin typeface="Calibri" pitchFamily="34" charset="0"/>
              </a:rPr>
              <a:t>Challenges</a:t>
            </a:r>
          </a:p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 smtClean="0">
                <a:latin typeface="Calibri" pitchFamily="34" charset="0"/>
              </a:rPr>
              <a:t>Positives</a:t>
            </a:r>
            <a:endParaRPr lang="en-ZA" sz="3600" dirty="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089900" y="6313488"/>
            <a:ext cx="693738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sp>
        <p:nvSpPr>
          <p:cNvPr id="7" name="Text Placeholder 4"/>
          <p:cNvSpPr txBox="1">
            <a:spLocks/>
          </p:cNvSpPr>
          <p:nvPr/>
        </p:nvSpPr>
        <p:spPr>
          <a:xfrm>
            <a:off x="1335088" y="6330950"/>
            <a:ext cx="6572250" cy="357188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000125" y="6307138"/>
            <a:ext cx="6924675" cy="635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05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813" y="6307138"/>
            <a:ext cx="857250" cy="39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ZA" sz="2400" b="1" dirty="0">
                <a:latin typeface="Arial" pitchFamily="34" charset="0"/>
                <a:ea typeface="+mj-ea"/>
                <a:cs typeface="Arial" pitchFamily="34" charset="0"/>
              </a:rPr>
              <a:t>Mission and Values - MOSH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038" y="527050"/>
            <a:ext cx="8929687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9463" y="661988"/>
            <a:ext cx="6854825" cy="15367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 through a people oriented process to significantly improve occupational health and safety in the minerals industry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ultimate goal is the provision of working conditions that are free from harmful effects</a:t>
            </a: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3600" dirty="0">
                <a:cs typeface="Calibri" pitchFamily="34" charset="0"/>
              </a:rPr>
              <a:t>Values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08950" y="6351588"/>
            <a:ext cx="693738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143000" y="6327775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2113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16663"/>
            <a:ext cx="8572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0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n-ZA" sz="24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75" y="6351588"/>
            <a:ext cx="6572250" cy="357187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 smtClean="0">
                <a:latin typeface="Arial" pitchFamily="34" charset="0"/>
                <a:cs typeface="Arial" pitchFamily="34" charset="0"/>
              </a:rPr>
              <a:t>Leading Practice Adoption</a:t>
            </a:r>
            <a:br>
              <a:rPr lang="en-ZA" b="1" dirty="0" smtClean="0">
                <a:latin typeface="Arial" pitchFamily="34" charset="0"/>
                <a:cs typeface="Arial" pitchFamily="34" charset="0"/>
              </a:rPr>
            </a:br>
            <a:endParaRPr lang="en-ZA" dirty="0"/>
          </a:p>
        </p:txBody>
      </p:sp>
      <p:graphicFrame>
        <p:nvGraphicFramePr>
          <p:cNvPr id="17" name="Content Placeholder 1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7573681"/>
              </p:ext>
            </p:extLst>
          </p:nvPr>
        </p:nvGraphicFramePr>
        <p:xfrm>
          <a:off x="457200" y="914400"/>
          <a:ext cx="8458200" cy="541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2271"/>
                <a:gridCol w="1210129"/>
                <a:gridCol w="1219200"/>
                <a:gridCol w="914400"/>
                <a:gridCol w="2362200"/>
              </a:tblGrid>
              <a:tr h="87630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Leading Practice</a:t>
                      </a:r>
                      <a:endParaRPr lang="en-Z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dirty="0" smtClean="0"/>
                        <a:t>Mines</a:t>
                      </a:r>
                      <a:endParaRPr lang="en-Z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%  Adoption</a:t>
                      </a:r>
                      <a:endParaRPr lang="en-Z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No of Crews Trained</a:t>
                      </a:r>
                      <a:endParaRPr lang="en-Z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No of Persons Influenced</a:t>
                      </a:r>
                      <a:endParaRPr lang="en-ZA" dirty="0"/>
                    </a:p>
                  </a:txBody>
                  <a:tcPr anchor="ctr"/>
                </a:tc>
              </a:tr>
              <a:tr h="8763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Entry Examination and Making Safe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Central 74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E/Limb 16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N/Cape 6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98%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95%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72%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6990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694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160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71000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13880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3200 </a:t>
                      </a:r>
                    </a:p>
                  </a:txBody>
                  <a:tcPr anchor="ctr"/>
                </a:tc>
              </a:tr>
              <a:tr h="8763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800">
                          <a:latin typeface="+mn-lt"/>
                          <a:ea typeface="Calibri"/>
                        </a:rPr>
                        <a:t>Bolts with Nets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latin typeface="+mn-lt"/>
                          <a:ea typeface="Calibri"/>
                        </a:rPr>
                        <a:t>Central 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 smtClean="0">
                          <a:latin typeface="+mn-lt"/>
                          <a:ea typeface="Calibri"/>
                        </a:rPr>
                        <a:t>97% </a:t>
                      </a:r>
                      <a:r>
                        <a:rPr lang="en-ZA" sz="1800" dirty="0">
                          <a:latin typeface="+mn-lt"/>
                          <a:ea typeface="Calibri"/>
                        </a:rPr>
                        <a:t>  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latin typeface="+mn-lt"/>
                          <a:ea typeface="Calibri"/>
                        </a:rPr>
                        <a:t>2531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30000</a:t>
                      </a:r>
                    </a:p>
                  </a:txBody>
                  <a:tcPr anchor="ctr"/>
                </a:tc>
              </a:tr>
              <a:tr h="8763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800">
                          <a:latin typeface="+mn-lt"/>
                          <a:ea typeface="Calibri"/>
                        </a:rPr>
                        <a:t>TARP (FoG)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latin typeface="+mn-lt"/>
                          <a:ea typeface="Calibri"/>
                        </a:rPr>
                        <a:t>Central 41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latin typeface="+mn-lt"/>
                          <a:ea typeface="Calibri"/>
                        </a:rPr>
                        <a:t>E/Limb 16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latin typeface="+mn-lt"/>
                          <a:ea typeface="Calibri"/>
                        </a:rPr>
                        <a:t>N/Cape 6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latin typeface="+mn-lt"/>
                          <a:ea typeface="Calibri"/>
                        </a:rPr>
                        <a:t>71%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latin typeface="+mn-lt"/>
                          <a:ea typeface="Calibri"/>
                        </a:rPr>
                        <a:t>66%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latin typeface="+mn-lt"/>
                          <a:ea typeface="Calibri"/>
                        </a:rPr>
                        <a:t>72%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latin typeface="+mn-lt"/>
                          <a:ea typeface="Calibri"/>
                        </a:rPr>
                        <a:t>1444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latin typeface="+mn-lt"/>
                          <a:ea typeface="Calibri"/>
                        </a:rPr>
                        <a:t>395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>
                          <a:latin typeface="+mn-lt"/>
                          <a:ea typeface="Calibri"/>
                        </a:rPr>
                        <a:t>280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27000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7900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560 </a:t>
                      </a:r>
                    </a:p>
                  </a:txBody>
                  <a:tcPr anchor="ctr"/>
                </a:tc>
              </a:tr>
              <a:tr h="876300">
                <a:tc>
                  <a:txBody>
                    <a:bodyPr/>
                    <a:lstStyle/>
                    <a:p>
                      <a:r>
                        <a:rPr lang="en-ZA" dirty="0" smtClean="0"/>
                        <a:t>Value Added Drilling and Blasting (Investigation Phase)</a:t>
                      </a:r>
                      <a:endParaRPr lang="en-ZA" dirty="0"/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Position Paper drawn up and send to industry members for further inputs</a:t>
                      </a:r>
                      <a:endParaRPr lang="en-Z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 anchor="ctr"/>
                </a:tc>
              </a:tr>
              <a:tr h="876300">
                <a:tc>
                  <a:txBody>
                    <a:bodyPr/>
                    <a:lstStyle/>
                    <a:p>
                      <a:r>
                        <a:rPr lang="en-ZA" dirty="0" smtClean="0"/>
                        <a:t>“Ledging”</a:t>
                      </a:r>
                    </a:p>
                    <a:p>
                      <a:r>
                        <a:rPr lang="en-ZA" dirty="0" smtClean="0"/>
                        <a:t>(Investigation Phase)</a:t>
                      </a:r>
                      <a:endParaRPr lang="en-ZA" dirty="0"/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Sub-</a:t>
                      </a:r>
                      <a:r>
                        <a:rPr lang="en-ZA" baseline="0" dirty="0" smtClean="0"/>
                        <a:t> committee meeting on the 15 Aprill 2015 at </a:t>
                      </a:r>
                    </a:p>
                    <a:p>
                      <a:pPr algn="ctr"/>
                      <a:r>
                        <a:rPr lang="en-ZA" baseline="0" dirty="0" smtClean="0"/>
                        <a:t>Libanon Business park</a:t>
                      </a:r>
                      <a:endParaRPr lang="en-Z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6400719"/>
              </p:ext>
            </p:extLst>
          </p:nvPr>
        </p:nvGraphicFramePr>
        <p:xfrm>
          <a:off x="304800" y="533400"/>
          <a:ext cx="8686800" cy="556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249"/>
                <a:gridCol w="8175551"/>
              </a:tblGrid>
              <a:tr h="60122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No`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Activities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66892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Tripartite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 forums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 visited and positively participated .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 ( North West, Rustenburg, and </a:t>
                      </a:r>
                      <a:r>
                        <a:rPr lang="en-US" sz="1600" baseline="0" dirty="0" err="1" smtClean="0">
                          <a:solidFill>
                            <a:srgbClr val="002060"/>
                          </a:solidFill>
                        </a:rPr>
                        <a:t>Merafong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). 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Andre participated  Limpopo OH&amp;H Working Group. </a:t>
                      </a:r>
                      <a:endParaRPr lang="en-US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95057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MOSH FOG Industry Adoption Team  was held on the 26 February 2015– good participation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 but worrying attendance. Next meeting 26 March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Working on Expert Model and Influence Diagramme for </a:t>
                      </a:r>
                      <a:r>
                        <a:rPr lang="en-US" sz="1600" baseline="0" dirty="0" err="1" smtClean="0">
                          <a:solidFill>
                            <a:srgbClr val="002060"/>
                          </a:solidFill>
                        </a:rPr>
                        <a:t>FoG</a:t>
                      </a:r>
                      <a:endParaRPr lang="en-US" sz="1600" baseline="0" dirty="0" smtClean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77182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Special assistance to Harmony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 Mines (Coordinating TARP Adoption), Unisel, </a:t>
                      </a:r>
                      <a:r>
                        <a:rPr lang="en-US" sz="1600" baseline="0" dirty="0" err="1" smtClean="0">
                          <a:solidFill>
                            <a:srgbClr val="002060"/>
                          </a:solidFill>
                        </a:rPr>
                        <a:t>Kopanang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(SPECIAL ATTENTION BY DUNCAN), IFM, Smokey Hills, Barberton Mine etc..</a:t>
                      </a:r>
                    </a:p>
                  </a:txBody>
                  <a:tcPr/>
                </a:tc>
              </a:tr>
              <a:tr h="66892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Three COPA Meetings held during this time, Central COPA, Eastern Limb COPA and Northern Cape COPA</a:t>
                      </a:r>
                      <a:endParaRPr lang="en-US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66892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 Paper on Value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 Added Drilling and Blasting processes is being circulated to industry members for final comments</a:t>
                      </a:r>
                      <a:endParaRPr lang="en-US" sz="1600" dirty="0" smtClean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123222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Conducted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interviews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 on “Ledging”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Sibanye Gold – Prof. Malan and Duncan Scott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Harmony Gold – Beyers Nel and James Mufara and other senior Managers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Anglo-American Platinum – Piet Becker and Dishaba Mine Management Team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08950" y="6351588"/>
            <a:ext cx="693738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143000" y="6327775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2113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16663"/>
            <a:ext cx="8572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0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ZA" sz="2400" b="1" dirty="0">
                <a:latin typeface="Arial" pitchFamily="34" charset="0"/>
                <a:ea typeface="+mj-ea"/>
                <a:cs typeface="Arial" pitchFamily="34" charset="0"/>
              </a:rPr>
              <a:t>Progress for the Month of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February / March 2015</a:t>
            </a:r>
            <a:endParaRPr lang="en-ZA" sz="24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75" y="6351588"/>
            <a:ext cx="6572250" cy="357187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6097140"/>
              </p:ext>
            </p:extLst>
          </p:nvPr>
        </p:nvGraphicFramePr>
        <p:xfrm>
          <a:off x="304800" y="762001"/>
          <a:ext cx="8686800" cy="49045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249"/>
                <a:gridCol w="8175551"/>
              </a:tblGrid>
              <a:tr h="95641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No`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Activities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17447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dirty="0" smtClean="0"/>
                        <a:t>25March- Eastern</a:t>
                      </a:r>
                      <a:r>
                        <a:rPr lang="en-US" baseline="0" dirty="0" smtClean="0"/>
                        <a:t> Limb Copa, </a:t>
                      </a:r>
                      <a:r>
                        <a:rPr lang="en-US" baseline="0" dirty="0" err="1" smtClean="0"/>
                        <a:t>Modikwa</a:t>
                      </a:r>
                      <a:r>
                        <a:rPr lang="en-US" baseline="0" dirty="0" smtClean="0"/>
                        <a:t> mine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baseline="0" dirty="0" smtClean="0"/>
                        <a:t>26 March- Industry team meeting.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baseline="0" dirty="0" smtClean="0"/>
                        <a:t>Venetia mine, help with EEMS and TARP</a:t>
                      </a:r>
                    </a:p>
                  </a:txBody>
                  <a:tcPr/>
                </a:tc>
              </a:tr>
              <a:tr h="106950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dirty="0" smtClean="0"/>
                        <a:t>02 APRIL-Free</a:t>
                      </a:r>
                      <a:r>
                        <a:rPr lang="en-US" baseline="0" dirty="0" smtClean="0"/>
                        <a:t> State  Tripartite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baseline="0" dirty="0" smtClean="0"/>
                        <a:t>09 APRIL – Critical Control Workshop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baseline="0" dirty="0" smtClean="0"/>
                        <a:t>14 April- RETC Meeting</a:t>
                      </a:r>
                      <a:endParaRPr lang="en-US" dirty="0"/>
                    </a:p>
                  </a:txBody>
                  <a:tcPr/>
                </a:tc>
              </a:tr>
              <a:tr h="60495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dirty="0" smtClean="0"/>
                        <a:t>15 April- </a:t>
                      </a:r>
                      <a:r>
                        <a:rPr lang="en-US" dirty="0" err="1" smtClean="0"/>
                        <a:t>Ledging</a:t>
                      </a:r>
                      <a:r>
                        <a:rPr lang="en-US" dirty="0" smtClean="0"/>
                        <a:t> sub committee  meeting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dirty="0" smtClean="0"/>
                        <a:t>16 April- Visit to International Ferro Metal, </a:t>
                      </a:r>
                      <a:r>
                        <a:rPr lang="en-US" dirty="0" err="1" smtClean="0"/>
                        <a:t>Lesedi</a:t>
                      </a:r>
                      <a:r>
                        <a:rPr lang="en-US" dirty="0" smtClean="0"/>
                        <a:t> Mine to assist with all </a:t>
                      </a:r>
                      <a:r>
                        <a:rPr lang="en-US" smtClean="0"/>
                        <a:t>3 LPs</a:t>
                      </a:r>
                      <a:endParaRPr lang="en-US" dirty="0"/>
                    </a:p>
                  </a:txBody>
                  <a:tcPr/>
                </a:tc>
              </a:tr>
              <a:tr h="106410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dirty="0" smtClean="0"/>
                        <a:t>21</a:t>
                      </a:r>
                      <a:r>
                        <a:rPr lang="en-US" baseline="0" dirty="0" smtClean="0"/>
                        <a:t> April- Sponsor meeting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baseline="0" dirty="0" smtClean="0"/>
                        <a:t>24 April- Central COPA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08950" y="6351588"/>
            <a:ext cx="693738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143000" y="6327775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2113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16663"/>
            <a:ext cx="8572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0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Plan </a:t>
            </a:r>
            <a:r>
              <a:rPr lang="en-ZA" sz="2400" b="1" dirty="0">
                <a:latin typeface="Arial" pitchFamily="34" charset="0"/>
                <a:ea typeface="+mj-ea"/>
                <a:cs typeface="Arial" pitchFamily="34" charset="0"/>
              </a:rPr>
              <a:t>for the Month of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March / April 2015</a:t>
            </a:r>
            <a:endParaRPr lang="en-ZA" sz="24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75" y="6351588"/>
            <a:ext cx="6572250" cy="357187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</p:spTree>
    <p:extLst>
      <p:ext uri="{BB962C8B-B14F-4D97-AF65-F5344CB8AC3E}">
        <p14:creationId xmlns:p14="http://schemas.microsoft.com/office/powerpoint/2010/main" val="26480621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5605</TotalTime>
  <Words>458</Words>
  <Application>Microsoft Office PowerPoint</Application>
  <PresentationFormat>On-screen Show (4:3)</PresentationFormat>
  <Paragraphs>102</Paragraphs>
  <Slides>6</Slides>
  <Notes>4</Notes>
  <HiddenSlides>2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Wingdings</vt:lpstr>
      <vt:lpstr>Office Theme</vt:lpstr>
      <vt:lpstr>Theme3</vt:lpstr>
      <vt:lpstr>MOSH Falls of Ground Team  Leading Practice  Adoption Team  Activity Report</vt:lpstr>
      <vt:lpstr>PowerPoint Presentation</vt:lpstr>
      <vt:lpstr>PowerPoint Presentation</vt:lpstr>
      <vt:lpstr>Leading Practice Adoption 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FALLS OF GROUND</dc:title>
  <dc:creator>Chris  Legodi</dc:creator>
  <cp:lastModifiedBy>lmasilo</cp:lastModifiedBy>
  <cp:revision>131</cp:revision>
  <cp:lastPrinted>2015-04-02T05:16:10Z</cp:lastPrinted>
  <dcterms:created xsi:type="dcterms:W3CDTF">2012-10-17T09:06:01Z</dcterms:created>
  <dcterms:modified xsi:type="dcterms:W3CDTF">2015-04-02T05:16:46Z</dcterms:modified>
</cp:coreProperties>
</file>